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DF5_F99F8AE6.xml" ContentType="application/vnd.ms-powerpoint.comments+xml"/>
  <Override PartName="/ppt/notesSlides/notesSlide3.xml" ContentType="application/vnd.openxmlformats-officedocument.presentationml.notesSlide+xml"/>
  <Override PartName="/ppt/comments/modernComment_DF6_77CC9774.xml" ContentType="application/vnd.ms-powerpoint.comments+xml"/>
  <Override PartName="/ppt/comments/modernComment_E66_3DDE9D1B.xml" ContentType="application/vnd.ms-powerpoint.comments+xml"/>
  <Override PartName="/ppt/comments/modernComment_E67_24AC7178.xml" ContentType="application/vnd.ms-powerpoint.comments+xml"/>
  <Override PartName="/ppt/comments/modernComment_E02_F7273C7.xml" ContentType="application/vnd.ms-powerpoint.comments+xml"/>
  <Override PartName="/ppt/comments/modernComment_E06_5CEA1097.xml" ContentType="application/vnd.ms-powerpoint.comments+xml"/>
  <Override PartName="/ppt/comments/modernComment_E07_35F8E2FD.xml" ContentType="application/vnd.ms-powerpoint.comments+xml"/>
  <Override PartName="/ppt/comments/modernComment_E08_36F7F0B0.xml" ContentType="application/vnd.ms-powerpoint.comments+xml"/>
  <Override PartName="/ppt/notesSlides/notesSlide4.xml" ContentType="application/vnd.openxmlformats-officedocument.presentationml.notesSlide+xml"/>
  <Override PartName="/ppt/comments/modernComment_E4D_91E3509.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E84_585FB0D1.xml" ContentType="application/vnd.ms-powerpoint.comments+xml"/>
  <Override PartName="/ppt/notesSlides/notesSlide9.xml" ContentType="application/vnd.openxmlformats-officedocument.presentationml.notesSlide+xml"/>
  <Override PartName="/ppt/comments/modernComment_E61_BA36BD58.xml" ContentType="application/vnd.ms-powerpoint.comments+xml"/>
  <Override PartName="/ppt/notesSlides/notesSlide10.xml" ContentType="application/vnd.openxmlformats-officedocument.presentationml.notesSlide+xml"/>
  <Override PartName="/ppt/comments/modernComment_E2A_EF7EE7DE.xml" ContentType="application/vnd.ms-powerpoint.comments+xml"/>
  <Override PartName="/ppt/notesSlides/notesSlide11.xml" ContentType="application/vnd.openxmlformats-officedocument.presentationml.notesSlide+xml"/>
  <Override PartName="/ppt/comments/modernComment_E69_F4F3B655.xml" ContentType="application/vnd.ms-powerpoint.comments+xml"/>
  <Override PartName="/ppt/notesSlides/notesSlide12.xml" ContentType="application/vnd.openxmlformats-officedocument.presentationml.notesSlide+xml"/>
  <Override PartName="/ppt/comments/modernComment_E6A_C54620D3.xml" ContentType="application/vnd.ms-powerpoint.comments+xml"/>
  <Override PartName="/ppt/notesSlides/notesSlide13.xml" ContentType="application/vnd.openxmlformats-officedocument.presentationml.notesSlide+xml"/>
  <Override PartName="/ppt/comments/modernComment_E6B_A9C767BC.xml" ContentType="application/vnd.ms-powerpoint.comments+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5.xml" ContentType="application/vnd.openxmlformats-officedocument.presentationml.notesSlide+xml"/>
  <Override PartName="/ppt/comments/modernComment_E62_55C48A2F.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drawings/drawing3.xml" ContentType="application/vnd.openxmlformats-officedocument.drawingml.chartshapes+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drawings/drawing4.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drawings/drawing5.xml" ContentType="application/vnd.openxmlformats-officedocument.drawingml.chartshapes+xml"/>
  <Override PartName="/ppt/comments/modernComment_E2F_C9BB1631.xml" ContentType="application/vnd.ms-powerpoint.comments+xml"/>
  <Override PartName="/ppt/comments/modernComment_E7C_45C1647.xml" ContentType="application/vnd.ms-powerpoint.comments+xml"/>
  <Override PartName="/ppt/notesSlides/notesSlide17.xml" ContentType="application/vnd.openxmlformats-officedocument.presentationml.notesSlide+xml"/>
  <Override PartName="/ppt/comments/modernComment_E37_EF0F2E5C.xml" ContentType="application/vnd.ms-powerpoint.comments+xml"/>
  <Override PartName="/ppt/comments/modernComment_E38_92F5746F.xml" ContentType="application/vnd.ms-powerpoint.comments+xml"/>
  <Override PartName="/ppt/comments/modernComment_E39_5DA2BF20.xml" ContentType="application/vnd.ms-powerpoint.comments+xml"/>
  <Override PartName="/ppt/comments/modernComment_E3D_B34B3C3C.xml" ContentType="application/vnd.ms-powerpoint.comments+xml"/>
  <Override PartName="/ppt/comments/modernComment_E83_59FE5D0A.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E80_735C8B8E.xml" ContentType="application/vnd.ms-powerpoint.comments+xml"/>
  <Override PartName="/ppt/notesSlides/notesSlide20.xml" ContentType="application/vnd.openxmlformats-officedocument.presentationml.notesSlide+xml"/>
  <Override PartName="/ppt/comments/modernComment_E0F_FF6E4B59.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E29_887BD86F.xml" ContentType="application/vnd.ms-powerpoint.comments+xml"/>
  <Override PartName="/ppt/comments/modernComment_E18_30FE92BD.xml" ContentType="application/vnd.ms-powerpoint.comments+xml"/>
  <Override PartName="/ppt/comments/modernComment_E68_71739BF8.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3" r:id="rId3"/>
  </p:sldMasterIdLst>
  <p:notesMasterIdLst>
    <p:notesMasterId r:id="rId69"/>
  </p:notesMasterIdLst>
  <p:handoutMasterIdLst>
    <p:handoutMasterId r:id="rId70"/>
  </p:handoutMasterIdLst>
  <p:sldIdLst>
    <p:sldId id="3482" r:id="rId4"/>
    <p:sldId id="3685" r:id="rId5"/>
    <p:sldId id="3573" r:id="rId6"/>
    <p:sldId id="3574" r:id="rId7"/>
    <p:sldId id="3686" r:id="rId8"/>
    <p:sldId id="3577" r:id="rId9"/>
    <p:sldId id="3687" r:id="rId10"/>
    <p:sldId id="3584" r:id="rId11"/>
    <p:sldId id="3585" r:id="rId12"/>
    <p:sldId id="3586" r:id="rId13"/>
    <p:sldId id="3587" r:id="rId14"/>
    <p:sldId id="3588" r:id="rId15"/>
    <p:sldId id="3589" r:id="rId16"/>
    <p:sldId id="3590" r:id="rId17"/>
    <p:sldId id="3591" r:id="rId18"/>
    <p:sldId id="3592" r:id="rId19"/>
    <p:sldId id="3593" r:id="rId20"/>
    <p:sldId id="3594" r:id="rId21"/>
    <p:sldId id="3661" r:id="rId22"/>
    <p:sldId id="3613" r:id="rId23"/>
    <p:sldId id="3619" r:id="rId24"/>
    <p:sldId id="3634" r:id="rId25"/>
    <p:sldId id="3716" r:id="rId26"/>
    <p:sldId id="3681" r:id="rId27"/>
    <p:sldId id="3626" r:id="rId28"/>
    <p:sldId id="3689" r:id="rId29"/>
    <p:sldId id="3690" r:id="rId30"/>
    <p:sldId id="3691" r:id="rId31"/>
    <p:sldId id="3636" r:id="rId32"/>
    <p:sldId id="3682" r:id="rId33"/>
    <p:sldId id="3683" r:id="rId34"/>
    <p:sldId id="3684" r:id="rId35"/>
    <p:sldId id="3647" r:id="rId36"/>
    <p:sldId id="3631" r:id="rId37"/>
    <p:sldId id="3708" r:id="rId38"/>
    <p:sldId id="3646" r:id="rId39"/>
    <p:sldId id="3639" r:id="rId40"/>
    <p:sldId id="3640" r:id="rId41"/>
    <p:sldId id="3641" r:id="rId42"/>
    <p:sldId id="3642" r:id="rId43"/>
    <p:sldId id="3648" r:id="rId44"/>
    <p:sldId id="3643" r:id="rId45"/>
    <p:sldId id="3645" r:id="rId46"/>
    <p:sldId id="3715" r:id="rId47"/>
    <p:sldId id="259" r:id="rId48"/>
    <p:sldId id="3714" r:id="rId49"/>
    <p:sldId id="3711" r:id="rId50"/>
    <p:sldId id="3709" r:id="rId51"/>
    <p:sldId id="3710" r:id="rId52"/>
    <p:sldId id="3712" r:id="rId53"/>
    <p:sldId id="3713" r:id="rId54"/>
    <p:sldId id="3599" r:id="rId55"/>
    <p:sldId id="3618" r:id="rId56"/>
    <p:sldId id="3671" r:id="rId57"/>
    <p:sldId id="3672" r:id="rId58"/>
    <p:sldId id="3633" r:id="rId59"/>
    <p:sldId id="3625" r:id="rId60"/>
    <p:sldId id="3606" r:id="rId61"/>
    <p:sldId id="3607" r:id="rId62"/>
    <p:sldId id="3608" r:id="rId63"/>
    <p:sldId id="3609" r:id="rId64"/>
    <p:sldId id="3582" r:id="rId65"/>
    <p:sldId id="3688" r:id="rId66"/>
    <p:sldId id="3611" r:id="rId67"/>
    <p:sldId id="3614" r:id="rId68"/>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4" orient="horz" pos="3912" userDrawn="1">
          <p15:clr>
            <a:srgbClr val="A4A3A4"/>
          </p15:clr>
        </p15:guide>
        <p15:guide id="6"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8FAA10-CEFA-9BF0-633D-E92215CBADD7}" name="monica@iscprgroup.com" initials="mo" userId="S::urn:spo:guest#monica@iscprgroup.com::" providerId="AD"/>
  <p188:author id="{73B22727-DDB7-84C8-562E-0DCE01AC248F}" name="Noftz, Joshua" initials="NJ" userId="S::jnoftz@hwlochner.com::d86d5e7c-a01f-4352-93a2-e85ba273faa2" providerId="AD"/>
  <p188:author id="{6579E82C-1DA9-DFE3-D8EE-F9D2D03CF711}" name="Sauleda, Manuel" initials="SM" userId="S::msauleda@hwlochner.com::5051eea2-5980-44c7-8ce6-7bc5a2feb116" providerId="AD"/>
  <p188:author id="{D979AF68-1328-19D8-347D-1854AA3F3201}" name="Buttorff, Dana" initials="BD" userId="S::dbuttorff@hwlochner.com::079f0835-39ba-4df5-9d4d-fd1bfe6cb163" providerId="AD"/>
  <p188:author id="{8614DD81-4C8E-E41F-93B2-86C33A929914}" name="Martin Horwitz" initials="MH" userId="S::mhorwitz@kcaeng.com::cf74599d-4987-4fd4-b6e2-1c18ef32027e" providerId="AD"/>
  <p188:author id="{F90DF886-5307-2318-1CAD-1144C0A974DD}" name="Atique, Tanzina" initials="TA" userId="S::tanzina.atique@aecom.com::b9f6d871-4254-4446-b100-a59628379072" providerId="AD"/>
  <p188:author id="{0303B792-6588-4198-BD10-18A4E1254CB4}" name="Roberts, Connor" initials="RC" userId="S::connor.roberts@hwlochner.com::ccff47b6-6349-4928-816d-857cd0d7f337" providerId="AD"/>
  <p188:author id="{40EA819C-7169-76BD-B03D-B211BB40B10A}" name="Rizzolo, Chris" initials="CR" userId="S::chris.rizzolo@aecom.com::176c25b4-7ba6-4043-aa03-6d40e3d74214" providerId="AD"/>
  <p188:author id="{99FEA3B6-A053-F389-E094-2BBB5C8ED3AB}" name="Guest User" initials="GU" userId="S::urn:spo:anon#8a2b6515409bf8d486e1423c2695fa46dbf0777c559c063c2563fcdeff97c788::" providerId="AD"/>
  <p188:author id="{3C0DAFE0-02EF-67E9-5351-01A5CDBDCBE4}" name="Victoria Avery" initials="VA" userId="S::victoria@iscprgroup.com::abaaa916-ff77-4483-8428-d0d3aa6ec70a" providerId="AD"/>
  <p188:author id="{11D290EE-BDF2-0226-25D5-F198322BB659}" name="Schlehuber, Hillary" initials="SH" userId="S::hschlehuber@hwlochner.com::a1b3c500-1645-44d8-8d3f-b3432815731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val Sh" initials="HS" lastIdx="4" clrIdx="0">
    <p:extLst>
      <p:ext uri="{19B8F6BF-5375-455C-9EA6-DF929625EA0E}">
        <p15:presenceInfo xmlns:p15="http://schemas.microsoft.com/office/powerpoint/2012/main" userId="854ca461d12d590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E90FF"/>
    <a:srgbClr val="61FF61"/>
    <a:srgbClr val="48D45B"/>
    <a:srgbClr val="002060"/>
    <a:srgbClr val="1C4384"/>
    <a:srgbClr val="142F55"/>
    <a:srgbClr val="600000"/>
    <a:srgbClr val="EADAE9"/>
    <a:srgbClr val="DEE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10" autoAdjust="0"/>
  </p:normalViewPr>
  <p:slideViewPr>
    <p:cSldViewPr snapToGrid="0">
      <p:cViewPr varScale="1">
        <p:scale>
          <a:sx n="77" d="100"/>
          <a:sy n="77" d="100"/>
        </p:scale>
        <p:origin x="72" y="350"/>
      </p:cViewPr>
      <p:guideLst>
        <p:guide pos="3840"/>
        <p:guide orient="horz" pos="3912"/>
        <p:guide pos="312"/>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notesMaster" Target="notesMasters/notesMaster1.xml"/><Relationship Id="rId77" Type="http://schemas.microsoft.com/office/2018/10/relationships/authors" Targe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microsoft.com/office/2016/11/relationships/changesInfo" Target="changesInfos/changesInfo1.xml"/><Relationship Id="rId7" Type="http://schemas.openxmlformats.org/officeDocument/2006/relationships/slide" Target="slides/slide4.xml"/><Relationship Id="rId71"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zzolo, Chris" userId="176c25b4-7ba6-4043-aa03-6d40e3d74214" providerId="ADAL" clId="{E31930CF-39EC-4511-B7F3-0222BC948EEB}"/>
    <pc:docChg chg="custSel modSld">
      <pc:chgData name="Rizzolo, Chris" userId="176c25b4-7ba6-4043-aa03-6d40e3d74214" providerId="ADAL" clId="{E31930CF-39EC-4511-B7F3-0222BC948EEB}" dt="2026-07-21T14:52:16.987" v="36" actId="20577"/>
      <pc:docMkLst>
        <pc:docMk/>
      </pc:docMkLst>
      <pc:sldChg chg="modSp mod">
        <pc:chgData name="Rizzolo, Chris" userId="176c25b4-7ba6-4043-aa03-6d40e3d74214" providerId="ADAL" clId="{E31930CF-39EC-4511-B7F3-0222BC948EEB}" dt="2026-07-21T14:52:16.987" v="36" actId="20577"/>
        <pc:sldMkLst>
          <pc:docMk/>
          <pc:sldMk cId="821990077" sldId="3608"/>
        </pc:sldMkLst>
        <pc:spChg chg="mod">
          <ac:chgData name="Rizzolo, Chris" userId="176c25b4-7ba6-4043-aa03-6d40e3d74214" providerId="ADAL" clId="{E31930CF-39EC-4511-B7F3-0222BC948EEB}" dt="2026-07-21T14:52:16.987" v="36" actId="20577"/>
          <ac:spMkLst>
            <pc:docMk/>
            <pc:sldMk cId="821990077" sldId="3608"/>
            <ac:spMk id="13" creationId="{955491A3-6D6A-260E-B8EC-EEA3D2C2D77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5.xml"/><Relationship Id="rId4"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4.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solidFill>
                  <a:schemeClr val="tx1"/>
                </a:solidFill>
              </a:rPr>
              <a:t>Total Travel Time (Hours)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Sheet1!$F$13</c:f>
              <c:strCache>
                <c:ptCount val="1"/>
                <c:pt idx="0">
                  <c:v>Total Travel Time (Hour)</c:v>
                </c:pt>
              </c:strCache>
            </c:strRef>
          </c:tx>
          <c:spPr>
            <a:solidFill>
              <a:schemeClr val="accent1"/>
            </a:solidFill>
            <a:ln>
              <a:noFill/>
            </a:ln>
            <a:effectLst/>
            <a:scene3d>
              <a:camera prst="orthographicFront"/>
              <a:lightRig rig="threePt" dir="t"/>
            </a:scene3d>
            <a:sp3d>
              <a:bevelT/>
              <a:bevelB/>
            </a:sp3d>
          </c:spPr>
          <c:invertIfNegative val="0"/>
          <c:dPt>
            <c:idx val="1"/>
            <c:invertIfNegative val="0"/>
            <c:bubble3D val="0"/>
            <c:spPr>
              <a:solidFill>
                <a:schemeClr val="accent6"/>
              </a:solidFill>
              <a:ln>
                <a:noFill/>
              </a:ln>
              <a:effectLst/>
              <a:scene3d>
                <a:camera prst="orthographicFront"/>
                <a:lightRig rig="threePt" dir="t"/>
              </a:scene3d>
              <a:sp3d>
                <a:bevelT/>
                <a:bevelB/>
              </a:sp3d>
            </c:spPr>
            <c:extLst>
              <c:ext xmlns:c16="http://schemas.microsoft.com/office/drawing/2014/chart" uri="{C3380CC4-5D6E-409C-BE32-E72D297353CC}">
                <c16:uniqueId val="{00000002-EE73-4B66-BA45-2331F7676358}"/>
              </c:ext>
            </c:extLst>
          </c:dPt>
          <c:dPt>
            <c:idx val="2"/>
            <c:invertIfNegative val="0"/>
            <c:bubble3D val="0"/>
            <c:spPr>
              <a:solidFill>
                <a:schemeClr val="accent6">
                  <a:lumMod val="50000"/>
                </a:schemeClr>
              </a:solidFill>
              <a:ln>
                <a:noFill/>
              </a:ln>
              <a:effectLst/>
              <a:scene3d>
                <a:camera prst="orthographicFront"/>
                <a:lightRig rig="threePt" dir="t"/>
              </a:scene3d>
              <a:sp3d>
                <a:bevelT/>
                <a:bevelB/>
              </a:sp3d>
            </c:spPr>
            <c:extLst>
              <c:ext xmlns:c16="http://schemas.microsoft.com/office/drawing/2014/chart" uri="{C3380CC4-5D6E-409C-BE32-E72D297353CC}">
                <c16:uniqueId val="{00000001-EE73-4B66-BA45-2331F7676358}"/>
              </c:ext>
            </c:extLst>
          </c:dPt>
          <c:cat>
            <c:strRef>
              <c:f>Sheet1!$G$12:$I$12</c:f>
              <c:strCache>
                <c:ptCount val="3"/>
                <c:pt idx="0">
                  <c:v>No-Build</c:v>
                </c:pt>
                <c:pt idx="1">
                  <c:v>Corridor 1</c:v>
                </c:pt>
                <c:pt idx="2">
                  <c:v>Corridor 2</c:v>
                </c:pt>
              </c:strCache>
            </c:strRef>
          </c:cat>
          <c:val>
            <c:numRef>
              <c:f>Sheet1!$G$13:$I$13</c:f>
              <c:numCache>
                <c:formatCode>#,##0</c:formatCode>
                <c:ptCount val="3"/>
                <c:pt idx="0">
                  <c:v>8193</c:v>
                </c:pt>
                <c:pt idx="1">
                  <c:v>2843</c:v>
                </c:pt>
                <c:pt idx="2" formatCode="_(* #,##0_);_(* \(#,##0\);_(* &quot;-&quot;??_);_(@_)">
                  <c:v>6352</c:v>
                </c:pt>
              </c:numCache>
            </c:numRef>
          </c:val>
          <c:extLst>
            <c:ext xmlns:c16="http://schemas.microsoft.com/office/drawing/2014/chart" uri="{C3380CC4-5D6E-409C-BE32-E72D297353CC}">
              <c16:uniqueId val="{00000000-EE73-4B66-BA45-2331F7676358}"/>
            </c:ext>
          </c:extLst>
        </c:ser>
        <c:dLbls>
          <c:showLegendKey val="0"/>
          <c:showVal val="0"/>
          <c:showCatName val="0"/>
          <c:showSerName val="0"/>
          <c:showPercent val="0"/>
          <c:showBubbleSize val="0"/>
        </c:dLbls>
        <c:gapWidth val="150"/>
        <c:axId val="1351066431"/>
        <c:axId val="1351058271"/>
      </c:barChart>
      <c:catAx>
        <c:axId val="13510664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351058271"/>
        <c:crosses val="autoZero"/>
        <c:auto val="1"/>
        <c:lblAlgn val="ctr"/>
        <c:lblOffset val="100"/>
        <c:noMultiLvlLbl val="0"/>
      </c:catAx>
      <c:valAx>
        <c:axId val="1351058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dirty="0">
                    <a:solidFill>
                      <a:schemeClr val="tx1"/>
                    </a:solidFill>
                  </a:rPr>
                  <a:t>Travel Time (Hour)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510664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a:t>
            </a:r>
            <a:endParaRPr lang="en-US" b="1" dirty="0"/>
          </a:p>
        </c:rich>
      </c:tx>
      <c:layout>
        <c:manualLayout>
          <c:xMode val="edge"/>
          <c:yMode val="edge"/>
          <c:x val="0.28482455259932754"/>
          <c:y val="1.404270752246833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138402290435289"/>
          <c:y val="0.11379845286957753"/>
          <c:w val="0.82036917649459051"/>
          <c:h val="0.77261926349869081"/>
        </c:manualLayout>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CF3B-4D2B-8BAE-D1DD1E780924}"/>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CF3B-4D2B-8BAE-D1DD1E78092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240</c:v>
                </c:pt>
                <c:pt idx="1">
                  <c:v>201.17</c:v>
                </c:pt>
              </c:numCache>
            </c:numRef>
          </c:val>
          <c:extLst>
            <c:ext xmlns:c16="http://schemas.microsoft.com/office/drawing/2014/chart" uri="{C3380CC4-5D6E-409C-BE32-E72D297353CC}">
              <c16:uniqueId val="{00000004-CF3B-4D2B-8BAE-D1DD1E780924}"/>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baseline="0" dirty="0"/>
                  <a:t>Number of Crashes</a:t>
                </a:r>
                <a:endParaRPr lang="en-US" sz="1600" b="1" dirty="0"/>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solidFill>
        <a:sysClr val="windowText" lastClr="000000"/>
      </a:solidFill>
      <a:round/>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dirty="0"/>
              <a:t>Average Delay Time (Seconds)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875267809582638"/>
          <c:y val="0.18151787537794689"/>
          <c:w val="0.79803132963122436"/>
          <c:h val="0.73709331167204095"/>
        </c:manualLayout>
      </c:layout>
      <c:barChart>
        <c:barDir val="col"/>
        <c:grouping val="clustered"/>
        <c:varyColors val="0"/>
        <c:ser>
          <c:idx val="0"/>
          <c:order val="0"/>
          <c:tx>
            <c:strRef>
              <c:f>Sheet1!$F$14</c:f>
              <c:strCache>
                <c:ptCount val="1"/>
                <c:pt idx="0">
                  <c:v>Average Delay Time(Second)</c:v>
                </c:pt>
              </c:strCache>
            </c:strRef>
          </c:tx>
          <c:spPr>
            <a:solidFill>
              <a:schemeClr val="accent1"/>
            </a:solidFill>
            <a:ln>
              <a:noFill/>
            </a:ln>
            <a:effectLst/>
            <a:scene3d>
              <a:camera prst="orthographicFront"/>
              <a:lightRig rig="threePt" dir="t"/>
            </a:scene3d>
            <a:sp3d>
              <a:bevelT/>
              <a:bevelB/>
            </a:sp3d>
          </c:spPr>
          <c:invertIfNegative val="0"/>
          <c:dPt>
            <c:idx val="1"/>
            <c:invertIfNegative val="0"/>
            <c:bubble3D val="0"/>
            <c:spPr>
              <a:solidFill>
                <a:schemeClr val="accent6"/>
              </a:solidFill>
              <a:ln>
                <a:noFill/>
              </a:ln>
              <a:effectLst/>
              <a:scene3d>
                <a:camera prst="orthographicFront"/>
                <a:lightRig rig="threePt" dir="t"/>
              </a:scene3d>
              <a:sp3d>
                <a:bevelT/>
                <a:bevelB/>
              </a:sp3d>
            </c:spPr>
            <c:extLst>
              <c:ext xmlns:c16="http://schemas.microsoft.com/office/drawing/2014/chart" uri="{C3380CC4-5D6E-409C-BE32-E72D297353CC}">
                <c16:uniqueId val="{00000002-FB9A-4573-8F7A-CA00378790C0}"/>
              </c:ext>
            </c:extLst>
          </c:dPt>
          <c:dPt>
            <c:idx val="2"/>
            <c:invertIfNegative val="0"/>
            <c:bubble3D val="0"/>
            <c:spPr>
              <a:solidFill>
                <a:schemeClr val="accent6">
                  <a:lumMod val="50000"/>
                </a:schemeClr>
              </a:solidFill>
              <a:ln>
                <a:noFill/>
              </a:ln>
              <a:effectLst/>
              <a:scene3d>
                <a:camera prst="orthographicFront"/>
                <a:lightRig rig="threePt" dir="t"/>
              </a:scene3d>
              <a:sp3d>
                <a:bevelT/>
                <a:bevelB/>
              </a:sp3d>
            </c:spPr>
            <c:extLst>
              <c:ext xmlns:c16="http://schemas.microsoft.com/office/drawing/2014/chart" uri="{C3380CC4-5D6E-409C-BE32-E72D297353CC}">
                <c16:uniqueId val="{00000001-FB9A-4573-8F7A-CA00378790C0}"/>
              </c:ext>
            </c:extLst>
          </c:dPt>
          <c:cat>
            <c:strRef>
              <c:f>Sheet1!$G$12:$I$12</c:f>
              <c:strCache>
                <c:ptCount val="3"/>
                <c:pt idx="0">
                  <c:v>No-Build</c:v>
                </c:pt>
                <c:pt idx="1">
                  <c:v>Corridor 1</c:v>
                </c:pt>
                <c:pt idx="2">
                  <c:v>Corridor 2</c:v>
                </c:pt>
              </c:strCache>
            </c:strRef>
          </c:cat>
          <c:val>
            <c:numRef>
              <c:f>Sheet1!$G$14:$I$14</c:f>
              <c:numCache>
                <c:formatCode>#,##0</c:formatCode>
                <c:ptCount val="3"/>
                <c:pt idx="0">
                  <c:v>434</c:v>
                </c:pt>
                <c:pt idx="1">
                  <c:v>244</c:v>
                </c:pt>
                <c:pt idx="2" formatCode="0">
                  <c:v>279</c:v>
                </c:pt>
              </c:numCache>
            </c:numRef>
          </c:val>
          <c:extLst>
            <c:ext xmlns:c16="http://schemas.microsoft.com/office/drawing/2014/chart" uri="{C3380CC4-5D6E-409C-BE32-E72D297353CC}">
              <c16:uniqueId val="{00000000-FB9A-4573-8F7A-CA00378790C0}"/>
            </c:ext>
          </c:extLst>
        </c:ser>
        <c:dLbls>
          <c:showLegendKey val="0"/>
          <c:showVal val="0"/>
          <c:showCatName val="0"/>
          <c:showSerName val="0"/>
          <c:showPercent val="0"/>
          <c:showBubbleSize val="0"/>
        </c:dLbls>
        <c:gapWidth val="150"/>
        <c:axId val="1351098111"/>
        <c:axId val="1351069311"/>
      </c:barChart>
      <c:catAx>
        <c:axId val="1351098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351069311"/>
        <c:crosses val="autoZero"/>
        <c:auto val="1"/>
        <c:lblAlgn val="ctr"/>
        <c:lblOffset val="100"/>
        <c:noMultiLvlLbl val="0"/>
      </c:catAx>
      <c:valAx>
        <c:axId val="13510693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dirty="0">
                    <a:solidFill>
                      <a:schemeClr val="tx1"/>
                    </a:solidFill>
                  </a:rPr>
                  <a:t>Delay (Sec)</a:t>
                </a:r>
              </a:p>
            </c:rich>
          </c:tx>
          <c:layout>
            <c:manualLayout>
              <c:xMode val="edge"/>
              <c:yMode val="edge"/>
              <c:x val="2.9918763881272504E-2"/>
              <c:y val="0.3043588598451891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5109811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 </a:t>
            </a:r>
            <a:endParaRPr lang="en-US" b="1" dirty="0">
              <a:latin typeface="Aptos Narrow" panose="020B00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8349-436A-9A6D-11E5CEC47949}"/>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8349-436A-9A6D-11E5CEC47949}"/>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101</c:v>
                </c:pt>
                <c:pt idx="1">
                  <c:v>96</c:v>
                </c:pt>
              </c:numCache>
            </c:numRef>
          </c:val>
          <c:extLst>
            <c:ext xmlns:c16="http://schemas.microsoft.com/office/drawing/2014/chart" uri="{C3380CC4-5D6E-409C-BE32-E72D297353CC}">
              <c16:uniqueId val="{00000004-8349-436A-9A6D-11E5CEC47949}"/>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a:t>
            </a:r>
            <a:endParaRPr lang="en-US" b="1" dirty="0"/>
          </a:p>
        </c:rich>
      </c:tx>
      <c:layout>
        <c:manualLayout>
          <c:xMode val="edge"/>
          <c:yMode val="edge"/>
          <c:x val="0.31896873677777254"/>
          <c:y val="1.7553379550782757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5B7F-467C-ACF9-0766AA457DBE}"/>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5B7F-467C-ACF9-0766AA457DBE}"/>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100.99</c:v>
                </c:pt>
                <c:pt idx="1">
                  <c:v>115.49</c:v>
                </c:pt>
              </c:numCache>
            </c:numRef>
          </c:val>
          <c:extLst>
            <c:ext xmlns:c16="http://schemas.microsoft.com/office/drawing/2014/chart" uri="{C3380CC4-5D6E-409C-BE32-E72D297353CC}">
              <c16:uniqueId val="{00000004-5B7F-467C-ACF9-0766AA457DBE}"/>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baseline="0" dirty="0"/>
                  <a:t>Number of Crashes</a:t>
                </a:r>
                <a:endParaRPr lang="en-US" sz="1600" b="1" dirty="0"/>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solidFill>
        <a:sysClr val="windowText" lastClr="000000"/>
      </a:solidFill>
      <a:round/>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a:t>
            </a:r>
            <a:endParaRPr lang="en-US" b="1" dirty="0">
              <a:latin typeface="Aptos Narrow" panose="020B00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8349-436A-9A6D-11E5CEC47949}"/>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8349-436A-9A6D-11E5CEC47949}"/>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145.07</c:v>
                </c:pt>
                <c:pt idx="1">
                  <c:v>128.65</c:v>
                </c:pt>
              </c:numCache>
            </c:numRef>
          </c:val>
          <c:extLst>
            <c:ext xmlns:c16="http://schemas.microsoft.com/office/drawing/2014/chart" uri="{C3380CC4-5D6E-409C-BE32-E72D297353CC}">
              <c16:uniqueId val="{00000004-8349-436A-9A6D-11E5CEC47949}"/>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2025-20458</a:t>
            </a:r>
            <a:endParaRPr lang="en-US" b="1" dirty="0"/>
          </a:p>
        </c:rich>
      </c:tx>
      <c:layout>
        <c:manualLayout>
          <c:xMode val="edge"/>
          <c:yMode val="edge"/>
          <c:x val="0.26136438039796911"/>
          <c:y val="2.4574738164319581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5B7F-467C-ACF9-0766AA457DBE}"/>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5B7F-467C-ACF9-0766AA457DBE}"/>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145</c:v>
                </c:pt>
                <c:pt idx="1">
                  <c:v>135.44</c:v>
                </c:pt>
              </c:numCache>
            </c:numRef>
          </c:val>
          <c:extLst>
            <c:ext xmlns:c16="http://schemas.microsoft.com/office/drawing/2014/chart" uri="{C3380CC4-5D6E-409C-BE32-E72D297353CC}">
              <c16:uniqueId val="{00000004-5B7F-467C-ACF9-0766AA457DBE}"/>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baseline="0" dirty="0"/>
                  <a:t>Number of Crashes</a:t>
                </a:r>
                <a:endParaRPr lang="en-US" sz="1400" b="1" dirty="0"/>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solidFill>
        <a:sysClr val="windowText" lastClr="000000"/>
      </a:solidFill>
      <a:round/>
    </a:ln>
    <a:effectLst/>
  </c:spPr>
  <c:txPr>
    <a:bodyPr/>
    <a:lstStyle/>
    <a:p>
      <a:pPr>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a:t>
            </a:r>
            <a:endParaRPr lang="en-US" b="1" dirty="0">
              <a:latin typeface="Aptos Narrow" panose="020B00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29D1-4DCA-B290-C9BDE89C4D9D}"/>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29D1-4DCA-B290-C9BDE89C4D9D}"/>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199</c:v>
                </c:pt>
                <c:pt idx="1">
                  <c:v>197</c:v>
                </c:pt>
              </c:numCache>
            </c:numRef>
          </c:val>
          <c:extLst>
            <c:ext xmlns:c16="http://schemas.microsoft.com/office/drawing/2014/chart" uri="{C3380CC4-5D6E-409C-BE32-E72D297353CC}">
              <c16:uniqueId val="{00000004-29D1-4DCA-B290-C9BDE89C4D9D}"/>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a:t>
            </a:r>
            <a:endParaRPr lang="en-US" b="1" dirty="0"/>
          </a:p>
        </c:rich>
      </c:tx>
      <c:layout>
        <c:manualLayout>
          <c:xMode val="edge"/>
          <c:yMode val="edge"/>
          <c:x val="0.30567803900053508"/>
          <c:y val="2.808541504493666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CF3B-4D2B-8BAE-D1DD1E780924}"/>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CF3B-4D2B-8BAE-D1DD1E78092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198.65</c:v>
                </c:pt>
                <c:pt idx="1">
                  <c:v>199.16</c:v>
                </c:pt>
              </c:numCache>
            </c:numRef>
          </c:val>
          <c:extLst>
            <c:ext xmlns:c16="http://schemas.microsoft.com/office/drawing/2014/chart" uri="{C3380CC4-5D6E-409C-BE32-E72D297353CC}">
              <c16:uniqueId val="{00000004-CF3B-4D2B-8BAE-D1DD1E780924}"/>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baseline="0" dirty="0"/>
                  <a:t>Number of Crashes</a:t>
                </a:r>
                <a:endParaRPr lang="en-US" sz="1400" b="1" dirty="0"/>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a:t>
            </a:r>
            <a:endParaRPr lang="en-US" b="1" dirty="0">
              <a:latin typeface="Aptos Narrow" panose="020B0004020202020204" pitchFamily="34" charset="0"/>
            </a:endParaRPr>
          </a:p>
        </c:rich>
      </c:tx>
      <c:layout>
        <c:manualLayout>
          <c:xMode val="edge"/>
          <c:yMode val="edge"/>
          <c:x val="0.31932220838547998"/>
          <c:y val="1.404270752246833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29D1-4DCA-B290-C9BDE89C4D9D}"/>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29D1-4DCA-B290-C9BDE89C4D9D}"/>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240.1</c:v>
                </c:pt>
                <c:pt idx="1">
                  <c:v>199.63</c:v>
                </c:pt>
              </c:numCache>
            </c:numRef>
          </c:val>
          <c:extLst>
            <c:ext xmlns:c16="http://schemas.microsoft.com/office/drawing/2014/chart" uri="{C3380CC4-5D6E-409C-BE32-E72D297353CC}">
              <c16:uniqueId val="{00000004-29D1-4DCA-B290-C9BDE89C4D9D}"/>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DF5_F99F8AE6.xml><?xml version="1.0" encoding="utf-8"?>
<p188:cmLst xmlns:a="http://schemas.openxmlformats.org/drawingml/2006/main" xmlns:r="http://schemas.openxmlformats.org/officeDocument/2006/relationships" xmlns:p188="http://schemas.microsoft.com/office/powerpoint/2018/8/main">
  <p188:cm id="{64FEE93D-BC88-4F9E-A16B-911A5816DBF1}" authorId="{40EA819C-7169-76BD-B03D-B211BB40B10A}" status="resolved" created="2026-06-19T17:05:25.998" complete="100000">
    <ac:deMkLst xmlns:ac="http://schemas.microsoft.com/office/drawing/2013/main/command">
      <pc:docMk xmlns:pc="http://schemas.microsoft.com/office/powerpoint/2013/main/command"/>
      <pc:sldMk xmlns:pc="http://schemas.microsoft.com/office/powerpoint/2013/main/command" cId="4187982566" sldId="3573"/>
      <ac:spMk id="6" creationId="{7BCEED77-9EB3-4D37-EBFA-0F862DA648AC}"/>
    </ac:deMkLst>
    <p188:txBody>
      <a:bodyPr/>
      <a:lstStyle/>
      <a:p>
        <a:r>
          <a:rPr lang="en-US"/>
          <a:t>Check font size</a:t>
        </a:r>
      </a:p>
    </p188:txBody>
  </p188:cm>
  <p188:cm id="{8C08F5C4-CFAD-475A-B00B-249CD3BDCAD7}" authorId="{40EA819C-7169-76BD-B03D-B211BB40B10A}" status="resolved" created="2026-06-30T21:37:39.721" complete="100000">
    <ac:deMkLst xmlns:ac="http://schemas.microsoft.com/office/drawing/2013/main/command">
      <pc:docMk xmlns:pc="http://schemas.microsoft.com/office/powerpoint/2013/main/command"/>
      <pc:sldMk xmlns:pc="http://schemas.microsoft.com/office/powerpoint/2013/main/command" cId="4187982566" sldId="3573"/>
      <ac:spMk id="12" creationId="{BD69155F-0B00-35DB-30C7-4FA236185DCA}"/>
    </ac:deMkLst>
    <p188:replyLst>
      <p188:reply id="{F8EDBF1A-E21D-41F7-A8A3-C16A22D4FCAB}" authorId="{40EA819C-7169-76BD-B03D-B211BB40B10A}" created="2026-06-30T21:37:44.666">
        <p188:txBody>
          <a:bodyPr/>
          <a:lstStyle/>
          <a:p>
            <a:r>
              <a:rPr lang="en-US"/>
              <a:t>Revised</a:t>
            </a:r>
          </a:p>
        </p188:txBody>
      </p188:reply>
    </p188:replyLst>
    <p188:txBody>
      <a:bodyPr/>
      <a:lstStyle/>
      <a:p>
        <a:r>
          <a:rPr lang="en-US"/>
          <a:t>From Cesar:
•	Slide 3 - 3rd bullet - Say 2026 list of project priorities</a:t>
        </a:r>
      </a:p>
    </p188:txBody>
  </p188:cm>
</p188:cmLst>
</file>

<file path=ppt/comments/modernComment_DF6_77CC9774.xml><?xml version="1.0" encoding="utf-8"?>
<p188:cmLst xmlns:a="http://schemas.openxmlformats.org/drawingml/2006/main" xmlns:r="http://schemas.openxmlformats.org/officeDocument/2006/relationships" xmlns:p188="http://schemas.microsoft.com/office/powerpoint/2018/8/main">
  <p188:cm id="{C1376D7A-36DB-4C0E-83D3-977A29C77275}" authorId="{FD8FAA10-CEFA-9BF0-633D-E92215CBADD7}" status="resolved" created="2026-06-04T17:45:20.839" complete="100000">
    <pc:sldMkLst xmlns:pc="http://schemas.microsoft.com/office/powerpoint/2013/main/command">
      <pc:docMk/>
      <pc:sldMk cId="2009896820" sldId="3574"/>
    </pc:sldMkLst>
    <p188:txBody>
      <a:bodyPr/>
      <a:lstStyle/>
      <a:p>
        <a:r>
          <a:rPr lang="en-US"/>
          <a:t>Fix bullets for Vanita the style. </a:t>
        </a:r>
      </a:p>
    </p188:txBody>
  </p188:cm>
</p188:cmLst>
</file>

<file path=ppt/comments/modernComment_E02_F7273C7.xml><?xml version="1.0" encoding="utf-8"?>
<p188:cmLst xmlns:a="http://schemas.openxmlformats.org/drawingml/2006/main" xmlns:r="http://schemas.openxmlformats.org/officeDocument/2006/relationships" xmlns:p188="http://schemas.microsoft.com/office/powerpoint/2018/8/main">
  <p188:cm id="{C5D304CA-8D48-4B38-AD14-6C5703082D5D}" authorId="{40EA819C-7169-76BD-B03D-B211BB40B10A}" status="resolved" created="2026-06-19T17:10:28.793" complete="100000">
    <ac:deMkLst xmlns:ac="http://schemas.microsoft.com/office/drawing/2013/main/command">
      <pc:docMk xmlns:pc="http://schemas.microsoft.com/office/powerpoint/2013/main/command"/>
      <pc:sldMk xmlns:pc="http://schemas.microsoft.com/office/powerpoint/2013/main/command" cId="259158983" sldId="3586"/>
      <ac:spMk id="8" creationId="{9F246D70-EE63-EC79-C8A6-270D2D8D661E}"/>
    </ac:deMkLst>
    <p188:txBody>
      <a:bodyPr/>
      <a:lstStyle/>
      <a:p>
        <a:r>
          <a:rPr lang="en-US"/>
          <a:t>Lisa Bethancourt, State Title VI Coordinator
Florida Department of Transportation
Business Growth &amp; Engagement Office
605 Suwannee St. MS65
Tallahassee, Fl. 32399-0450
850-414-4742</a:t>
        </a:r>
      </a:p>
    </p188:txBody>
  </p188:cm>
</p188:cmLst>
</file>

<file path=ppt/comments/modernComment_E06_5CEA1097.xml><?xml version="1.0" encoding="utf-8"?>
<p188:cmLst xmlns:a="http://schemas.openxmlformats.org/drawingml/2006/main" xmlns:r="http://schemas.openxmlformats.org/officeDocument/2006/relationships" xmlns:p188="http://schemas.microsoft.com/office/powerpoint/2018/8/main">
  <p188:cm id="{D934F5AC-A886-4950-8AAD-264DE97AFC2F}" authorId="{40EA819C-7169-76BD-B03D-B211BB40B10A}" status="resolved" created="2026-06-19T17:11:42.634" complete="100000">
    <ac:txMkLst xmlns:ac="http://schemas.microsoft.com/office/drawing/2013/main/command">
      <pc:docMk xmlns:pc="http://schemas.microsoft.com/office/powerpoint/2013/main/command"/>
      <pc:sldMk xmlns:pc="http://schemas.microsoft.com/office/powerpoint/2013/main/command" cId="1558843543" sldId="3590"/>
      <ac:spMk id="3" creationId="{93CFD7A3-E5F9-A988-045E-B8E0C0BEF6CB}"/>
      <ac:txMk cp="18">
        <ac:context len="573" hash="3734234086"/>
      </ac:txMk>
    </ac:txMkLst>
    <p188:pos x="2308465" y="580247"/>
    <p188:replyLst>
      <p188:reply id="{8EC6F15E-6194-4EC1-8C97-0599388F7684}" authorId="{40EA819C-7169-76BD-B03D-B211BB40B10A}" created="2026-06-19T17:21:09.618">
        <p188:txBody>
          <a:bodyPr/>
          <a:lstStyle/>
          <a:p>
            <a:r>
              <a:rPr lang="en-US"/>
              <a:t>Change system linkage in both places</a:t>
            </a:r>
          </a:p>
        </p188:txBody>
      </p188:reply>
      <p188:reply id="{610E09DF-C4AD-479E-A91E-A6AD63D1EFB2}" authorId="{40EA819C-7169-76BD-B03D-B211BB40B10A}" created="2026-06-22T18:49:29.220">
        <p188:txBody>
          <a:bodyPr/>
          <a:lstStyle/>
          <a:p>
            <a:r>
              <a:rPr lang="en-US"/>
              <a:t>Review notification letters for language</a:t>
            </a:r>
          </a:p>
        </p188:txBody>
      </p188:reply>
    </p188:replyLst>
    <p188:txBody>
      <a:bodyPr/>
      <a:lstStyle/>
      <a:p>
        <a:r>
          <a:rPr lang="en-US"/>
          <a:t>Revise language on slide</a:t>
        </a:r>
      </a:p>
    </p188:txBody>
  </p188:cm>
  <p188:cm id="{1BAF23F2-1507-4A8B-B0AE-CA3453119C96}" authorId="{40EA819C-7169-76BD-B03D-B211BB40B10A}" status="resolved" created="2026-06-30T19:10:04.073" complete="100000">
    <ac:deMkLst xmlns:ac="http://schemas.microsoft.com/office/drawing/2013/main/command">
      <pc:docMk xmlns:pc="http://schemas.microsoft.com/office/powerpoint/2013/main/command"/>
      <pc:sldMk xmlns:pc="http://schemas.microsoft.com/office/powerpoint/2013/main/command" cId="1558843543" sldId="3590"/>
      <ac:spMk id="3" creationId="{93CFD7A3-E5F9-A988-045E-B8E0C0BEF6CB}"/>
    </ac:deMkLst>
    <p188:replyLst>
      <p188:reply id="{5833B6D1-B6FB-4A86-B12B-F8FEE6D654FB}" authorId="{40EA819C-7169-76BD-B03D-B211BB40B10A}" created="2026-06-30T19:10:40.281">
        <p188:txBody>
          <a:bodyPr/>
          <a:lstStyle/>
          <a:p>
            <a:r>
              <a:rPr lang="en-US"/>
              <a:t>Revised</a:t>
            </a:r>
          </a:p>
        </p188:txBody>
      </p188:reply>
    </p188:replyLst>
    <p188:txBody>
      <a:bodyPr/>
      <a:lstStyle/>
      <a:p>
        <a:r>
          <a:rPr lang="en-US"/>
          <a:t>Geysa’s comments:
Purpose: Did we discuss for the first bullet to say?                                                Improve or Expand Roadway Network Connectivity 
Add bicycle and pedestrian facilities
Need:                                                             Provide an alternative route to....
Objectives:                                                      Second bullet: Improve Bicycle and pedestrian connectivity
Also, some of the bullets have period and others don't, please make them consistent.</a:t>
        </a:r>
      </a:p>
    </p188:txBody>
  </p188:cm>
</p188:cmLst>
</file>

<file path=ppt/comments/modernComment_E07_35F8E2FD.xml><?xml version="1.0" encoding="utf-8"?>
<p188:cmLst xmlns:a="http://schemas.openxmlformats.org/drawingml/2006/main" xmlns:r="http://schemas.openxmlformats.org/officeDocument/2006/relationships" xmlns:p188="http://schemas.microsoft.com/office/powerpoint/2018/8/main">
  <p188:cm id="{9C3D4C60-F411-42B6-BD97-09E84244E272}" authorId="{40EA819C-7169-76BD-B03D-B211BB40B10A}" status="resolved" created="2026-06-17T14:17:19.199" complete="100000">
    <pc:sldMkLst xmlns:pc="http://schemas.microsoft.com/office/powerpoint/2013/main/command">
      <pc:docMk/>
      <pc:sldMk cId="905503485" sldId="3591"/>
    </pc:sldMkLst>
    <p188:txBody>
      <a:bodyPr/>
      <a:lstStyle/>
      <a:p>
        <a:r>
          <a:rPr lang="en-US"/>
          <a:t>Add San Jose Street</a:t>
        </a:r>
      </a:p>
    </p188:txBody>
  </p188:cm>
</p188:cmLst>
</file>

<file path=ppt/comments/modernComment_E08_36F7F0B0.xml><?xml version="1.0" encoding="utf-8"?>
<p188:cmLst xmlns:a="http://schemas.openxmlformats.org/drawingml/2006/main" xmlns:r="http://schemas.openxmlformats.org/officeDocument/2006/relationships" xmlns:p188="http://schemas.microsoft.com/office/powerpoint/2018/8/main">
  <p188:cm id="{13A9D269-03E3-44DA-B724-4329C6FBC978}" authorId="{40EA819C-7169-76BD-B03D-B211BB40B10A}" status="resolved" created="2026-06-30T21:41:40.917" complete="100000">
    <pc:sldMkLst xmlns:pc="http://schemas.microsoft.com/office/powerpoint/2013/main/command">
      <pc:docMk/>
      <pc:sldMk cId="922218672" sldId="3592"/>
    </pc:sldMkLst>
    <p188:replyLst>
      <p188:reply id="{3D277DEA-4D3B-4F60-8F77-15824BA8054F}" authorId="{40EA819C-7169-76BD-B03D-B211BB40B10A}" created="2026-06-30T21:41:45.375">
        <p188:txBody>
          <a:bodyPr/>
          <a:lstStyle/>
          <a:p>
            <a:r>
              <a:rPr lang="en-US"/>
              <a:t>Revised</a:t>
            </a:r>
          </a:p>
        </p188:txBody>
      </p188:reply>
    </p188:replyLst>
    <p188:txBody>
      <a:bodyPr/>
      <a:lstStyle/>
      <a:p>
        <a:r>
          <a:rPr lang="en-US"/>
          <a:t>From Cesar:
•	Slide 16 – Add 2030 construction year for the first listed project as a footnote. Change ‘multimodal’ on the 2nd project type</a:t>
        </a:r>
      </a:p>
    </p188:txBody>
  </p188:cm>
</p188:cmLst>
</file>

<file path=ppt/comments/modernComment_E0F_FF6E4B59.xml><?xml version="1.0" encoding="utf-8"?>
<p188:cmLst xmlns:a="http://schemas.openxmlformats.org/drawingml/2006/main" xmlns:r="http://schemas.openxmlformats.org/officeDocument/2006/relationships" xmlns:p188="http://schemas.microsoft.com/office/powerpoint/2018/8/main">
  <p188:cm id="{EAF8F690-BA85-44A0-9D76-6982DA4B8BB3}" authorId="{40EA819C-7169-76BD-B03D-B211BB40B10A}" created="2026-06-30T20:27:59.130">
    <pc:sldMkLst xmlns:pc="http://schemas.microsoft.com/office/powerpoint/2013/main/command">
      <pc:docMk/>
      <pc:sldMk cId="4285418329" sldId="3599"/>
    </pc:sldMkLst>
    <p188:replyLst>
      <p188:reply id="{B726C097-4FD3-44F1-A3AD-27C52DF2C0DA}" authorId="{40EA819C-7169-76BD-B03D-B211BB40B10A}" created="2026-06-30T20:28:40.478">
        <p188:txBody>
          <a:bodyPr/>
          <a:lstStyle/>
          <a:p>
            <a:r>
              <a:rPr lang="en-US"/>
              <a:t>Economic was originally impacts to the EJ community and aesthetics are a road where one doesn’t exist, but I agree these are issues but no longer *key* issues, so I will unbold them.</a:t>
            </a:r>
          </a:p>
        </p188:txBody>
      </p188:reply>
    </p188:replyLst>
    <p188:txBody>
      <a:bodyPr/>
      <a:lstStyle/>
      <a:p>
        <a:r>
          <a:rPr lang="en-US"/>
          <a:t>Geysa’s comments: What are the economic and aesthetics issues? </a:t>
        </a:r>
      </a:p>
    </p188:txBody>
  </p188:cm>
</p188:cmLst>
</file>

<file path=ppt/comments/modernComment_E18_30FE92BD.xml><?xml version="1.0" encoding="utf-8"?>
<p188:cmLst xmlns:a="http://schemas.openxmlformats.org/drawingml/2006/main" xmlns:r="http://schemas.openxmlformats.org/officeDocument/2006/relationships" xmlns:p188="http://schemas.microsoft.com/office/powerpoint/2018/8/main">
  <p188:cm id="{E89EAA4E-98B6-4550-A678-0C79B9D803E3}" authorId="{40EA819C-7169-76BD-B03D-B211BB40B10A}" created="2026-06-30T21:53:24.497">
    <ac:deMkLst xmlns:ac="http://schemas.microsoft.com/office/drawing/2013/main/command">
      <pc:docMk xmlns:pc="http://schemas.microsoft.com/office/powerpoint/2013/main/command"/>
      <pc:sldMk xmlns:pc="http://schemas.microsoft.com/office/powerpoint/2013/main/command" cId="821990077" sldId="3608"/>
      <ac:spMk id="13" creationId="{955491A3-6D6A-260E-B8EC-EEA3D2C2D772}"/>
    </ac:deMkLst>
    <p188:txBody>
      <a:bodyPr/>
      <a:lstStyle/>
      <a:p>
        <a:r>
          <a:rPr lang="en-US"/>
          <a:t>From Cesar:
•	Slide 60 – include that design and construction are unfunded</a:t>
        </a:r>
      </a:p>
    </p188:txBody>
  </p188:cm>
</p188:cmLst>
</file>

<file path=ppt/comments/modernComment_E29_887BD86F.xml><?xml version="1.0" encoding="utf-8"?>
<p188:cmLst xmlns:a="http://schemas.openxmlformats.org/drawingml/2006/main" xmlns:r="http://schemas.openxmlformats.org/officeDocument/2006/relationships" xmlns:p188="http://schemas.microsoft.com/office/powerpoint/2018/8/main">
  <p188:cm id="{7389E75A-9625-47F9-9C89-64DB0330802D}" authorId="{40EA819C-7169-76BD-B03D-B211BB40B10A}" created="2026-06-22T20:54:53.740">
    <pc:sldMkLst xmlns:pc="http://schemas.microsoft.com/office/powerpoint/2013/main/command">
      <pc:docMk/>
      <pc:sldMk cId="2289817711" sldId="3625"/>
    </pc:sldMkLst>
    <p188:replyLst>
      <p188:reply id="{E984359C-3EF9-44C5-B0AA-22A1DCEE7850}" authorId="{40EA819C-7169-76BD-B03D-B211BB40B10A}" created="2026-06-23T18:56:18.165">
        <p188:txBody>
          <a:bodyPr/>
          <a:lstStyle/>
          <a:p>
            <a:r>
              <a:rPr lang="en-US"/>
              <a:t>Revised, need ROW costs</a:t>
            </a:r>
          </a:p>
        </p188:txBody>
      </p188:reply>
    </p188:replyLst>
    <p188:txBody>
      <a:bodyPr/>
      <a:lstStyle/>
      <a:p>
        <a:r>
          <a:rPr lang="en-US"/>
          <a:t>Revise per Kevin’s email</a:t>
        </a:r>
      </a:p>
    </p188:txBody>
  </p188:cm>
</p188:cmLst>
</file>

<file path=ppt/comments/modernComment_E2A_EF7EE7DE.xml><?xml version="1.0" encoding="utf-8"?>
<p188:cmLst xmlns:a="http://schemas.openxmlformats.org/drawingml/2006/main" xmlns:r="http://schemas.openxmlformats.org/officeDocument/2006/relationships" xmlns:p188="http://schemas.microsoft.com/office/powerpoint/2018/8/main">
  <p188:cm id="{85BA3234-C22C-466A-A208-BCC657FC0A99}" authorId="{40EA819C-7169-76BD-B03D-B211BB40B10A}" status="resolved" created="2026-06-19T17:40:46.313" complete="100000">
    <ac:deMkLst xmlns:ac="http://schemas.microsoft.com/office/drawing/2013/main/command">
      <pc:docMk xmlns:pc="http://schemas.microsoft.com/office/powerpoint/2013/main/command"/>
      <pc:sldMk xmlns:pc="http://schemas.microsoft.com/office/powerpoint/2013/main/command" cId="4018071518" sldId="3626"/>
      <ac:picMk id="6" creationId="{82B5BBA1-7DEC-DBD9-4D73-095A167804E7}"/>
    </ac:deMkLst>
    <p188:replyLst>
      <p188:reply id="{47365F59-FE21-4AA9-9540-FD124559BAB7}" authorId="{40EA819C-7169-76BD-B03D-B211BB40B10A}" created="2026-06-22T19:02:32.321">
        <p188:txBody>
          <a:bodyPr/>
          <a:lstStyle/>
          <a:p>
            <a:r>
              <a:rPr lang="en-US"/>
              <a:t>Under review</a:t>
            </a:r>
          </a:p>
        </p188:txBody>
      </p188:reply>
    </p188:replyLst>
    <p188:txBody>
      <a:bodyPr/>
      <a:lstStyle/>
      <a:p>
        <a:r>
          <a:rPr lang="en-US"/>
          <a:t>Check 55% on Central, check Rays %</a:t>
        </a:r>
      </a:p>
    </p188:txBody>
  </p188:cm>
</p188:cmLst>
</file>

<file path=ppt/comments/modernComment_E2F_C9BB1631.xml><?xml version="1.0" encoding="utf-8"?>
<p188:cmLst xmlns:a="http://schemas.openxmlformats.org/drawingml/2006/main" xmlns:r="http://schemas.openxmlformats.org/officeDocument/2006/relationships" xmlns:p188="http://schemas.microsoft.com/office/powerpoint/2018/8/main">
  <p188:cm id="{59CE2BFD-4D07-405C-9722-2D5C4E7088AE}" authorId="{40EA819C-7169-76BD-B03D-B211BB40B10A}" status="resolved" created="2026-06-19T17:51:36.891" complete="100000">
    <ac:txMkLst xmlns:ac="http://schemas.microsoft.com/office/drawing/2013/main/command">
      <pc:docMk xmlns:pc="http://schemas.microsoft.com/office/powerpoint/2013/main/command"/>
      <pc:sldMk xmlns:pc="http://schemas.microsoft.com/office/powerpoint/2013/main/command" cId="3384481329" sldId="3631"/>
      <ac:spMk id="3" creationId="{71DECBC6-5AA4-53B0-404F-2F76B8C1ECF1}"/>
      <ac:txMk cp="16" len="47">
        <ac:context len="112" hash="2830459482"/>
      </ac:txMk>
    </ac:txMkLst>
    <p188:pos x="2696090" y="557328"/>
    <p188:txBody>
      <a:bodyPr/>
      <a:lstStyle/>
      <a:p>
        <a:r>
          <a:rPr lang="en-US"/>
          <a:t>List included projects</a:t>
        </a:r>
      </a:p>
    </p188:txBody>
  </p188:cm>
</p188:cmLst>
</file>

<file path=ppt/comments/modernComment_E37_EF0F2E5C.xml><?xml version="1.0" encoding="utf-8"?>
<p188:cmLst xmlns:a="http://schemas.openxmlformats.org/drawingml/2006/main" xmlns:r="http://schemas.openxmlformats.org/officeDocument/2006/relationships" xmlns:p188="http://schemas.microsoft.com/office/powerpoint/2018/8/main">
  <p188:cm id="{013530D9-AC63-4A9A-B0CE-73C30254A681}" authorId="{40EA819C-7169-76BD-B03D-B211BB40B10A}" status="resolved" created="2026-06-17T14:20:21.642" complete="100000">
    <pc:sldMkLst xmlns:pc="http://schemas.microsoft.com/office/powerpoint/2013/main/command">
      <pc:docMk/>
      <pc:sldMk cId="4010749532" sldId="3639"/>
    </pc:sldMkLst>
    <p188:txBody>
      <a:bodyPr/>
      <a:lstStyle/>
      <a:p>
        <a:r>
          <a:rPr lang="en-US"/>
          <a:t>Make all dimensions bigger</a:t>
        </a:r>
      </a:p>
    </p188:txBody>
  </p188:cm>
  <p188:cm id="{C360A883-8FA7-403F-A019-D18CC79381F0}" authorId="{40EA819C-7169-76BD-B03D-B211BB40B10A}" created="2026-06-30T21:44:01.080">
    <pc:sldMkLst xmlns:pc="http://schemas.microsoft.com/office/powerpoint/2013/main/command">
      <pc:docMk/>
      <pc:sldMk cId="4010749532" sldId="3639"/>
    </pc:sldMkLst>
    <p188:replyLst>
      <p188:reply id="{D281FEF5-6D12-43DA-853A-60BD30C775D1}" authorId="{40EA819C-7169-76BD-B03D-B211BB40B10A}" created="2026-06-30T21:44:13.889">
        <p188:txBody>
          <a:bodyPr/>
          <a:lstStyle/>
          <a:p>
            <a:r>
              <a:rPr lang="en-US"/>
              <a:t>Revised to remove corridors</a:t>
            </a:r>
          </a:p>
        </p188:txBody>
      </p188:reply>
    </p188:replyLst>
    <p188:txBody>
      <a:bodyPr/>
      <a:lstStyle/>
      <a:p>
        <a:r>
          <a:rPr lang="en-US"/>
          <a:t>From Cesar:
•	Slide 37 – confusing to refer to corridors 1 and 2 on the typical sections when the slide is about existing typicals
</a:t>
        </a:r>
      </a:p>
    </p188:txBody>
  </p188:cm>
</p188:cmLst>
</file>

<file path=ppt/comments/modernComment_E38_92F5746F.xml><?xml version="1.0" encoding="utf-8"?>
<p188:cmLst xmlns:a="http://schemas.openxmlformats.org/drawingml/2006/main" xmlns:r="http://schemas.openxmlformats.org/officeDocument/2006/relationships" xmlns:p188="http://schemas.microsoft.com/office/powerpoint/2018/8/main">
  <p188:cm id="{47A2F4C2-B477-4EE4-B36B-99B683381993}" authorId="{40EA819C-7169-76BD-B03D-B211BB40B10A}" status="resolved" created="2026-06-17T14:21:56.750" complete="100000">
    <pc:sldMkLst xmlns:pc="http://schemas.microsoft.com/office/powerpoint/2013/main/command">
      <pc:docMk/>
      <pc:sldMk cId="2465559663" sldId="3640"/>
    </pc:sldMkLst>
    <p188:txBody>
      <a:bodyPr/>
      <a:lstStyle/>
      <a:p>
        <a:r>
          <a:rPr lang="en-US"/>
          <a:t>Remove all sod dimensions</a:t>
        </a:r>
      </a:p>
    </p188:txBody>
  </p188:cm>
  <p188:cm id="{20981E8A-95EB-44D6-A1E0-3586C8A51EF3}" authorId="{40EA819C-7169-76BD-B03D-B211BB40B10A}" status="resolved" created="2026-06-17T14:23:14.395" complete="100000">
    <pc:sldMkLst xmlns:pc="http://schemas.microsoft.com/office/powerpoint/2013/main/command">
      <pc:docMk/>
      <pc:sldMk cId="2465559663" sldId="3640"/>
    </pc:sldMkLst>
    <p188:txBody>
      <a:bodyPr/>
      <a:lstStyle/>
      <a:p>
        <a:r>
          <a:rPr lang="en-US"/>
          <a:t>USP is 10’</a:t>
        </a:r>
      </a:p>
    </p188:txBody>
  </p188:cm>
  <p188:cm id="{0D9989FD-8FDF-4CDF-BBBD-FA9F6F06DC27}" authorId="{40EA819C-7169-76BD-B03D-B211BB40B10A}" created="2026-06-30T21:45:15.548">
    <pc:sldMkLst xmlns:pc="http://schemas.microsoft.com/office/powerpoint/2013/main/command">
      <pc:docMk/>
      <pc:sldMk cId="2465559663" sldId="3640"/>
    </pc:sldMkLst>
    <p188:replyLst>
      <p188:reply id="{FE913874-2BBD-499F-ACBF-AA71BD5E7426}" authorId="{40EA819C-7169-76BD-B03D-B211BB40B10A}" created="2026-06-30T21:52:05.511">
        <p188:txBody>
          <a:bodyPr/>
          <a:lstStyle/>
          <a:p>
            <a:r>
              <a:rPr lang="en-US"/>
              <a:t>There was an error in the typical that has since been corrected. The USP is the type of SUP for this context class</a:t>
            </a:r>
          </a:p>
        </p188:txBody>
      </p188:reply>
    </p188:replyLst>
    <p188:txBody>
      <a:bodyPr/>
      <a:lstStyle/>
      <a:p>
        <a:r>
          <a:rPr lang="en-US"/>
          <a:t>From Cesar:
•	Slide 38 – What is an ‘urban side path’ of 3ft?  Do we mean shared-use path? 13ft?</a:t>
        </a:r>
      </a:p>
    </p188:txBody>
  </p188:cm>
</p188:cmLst>
</file>

<file path=ppt/comments/modernComment_E39_5DA2BF20.xml><?xml version="1.0" encoding="utf-8"?>
<p188:cmLst xmlns:a="http://schemas.openxmlformats.org/drawingml/2006/main" xmlns:r="http://schemas.openxmlformats.org/officeDocument/2006/relationships" xmlns:p188="http://schemas.microsoft.com/office/powerpoint/2018/8/main">
  <p188:cm id="{81568D89-269E-4789-8874-142AE40E7C47}" authorId="{40EA819C-7169-76BD-B03D-B211BB40B10A}" status="resolved" created="2026-06-17T14:22:11.487" complete="100000">
    <pc:sldMkLst xmlns:pc="http://schemas.microsoft.com/office/powerpoint/2013/main/command">
      <pc:docMk/>
      <pc:sldMk cId="1570946848" sldId="3641"/>
    </pc:sldMkLst>
    <p188:txBody>
      <a:bodyPr/>
      <a:lstStyle/>
      <a:p>
        <a:r>
          <a:rPr lang="en-US"/>
          <a:t>USP on both sides</a:t>
        </a:r>
      </a:p>
    </p188:txBody>
  </p188:cm>
</p188:cmLst>
</file>

<file path=ppt/comments/modernComment_E3D_B34B3C3C.xml><?xml version="1.0" encoding="utf-8"?>
<p188:cmLst xmlns:a="http://schemas.openxmlformats.org/drawingml/2006/main" xmlns:r="http://schemas.openxmlformats.org/officeDocument/2006/relationships" xmlns:p188="http://schemas.microsoft.com/office/powerpoint/2018/8/main">
  <p188:cm id="{965BBABF-AD00-4FDA-A55E-D95F2B83793C}" authorId="{40EA819C-7169-76BD-B03D-B211BB40B10A}" status="resolved" created="2026-06-17T14:22:44.586" complete="100000">
    <pc:sldMkLst xmlns:pc="http://schemas.microsoft.com/office/powerpoint/2013/main/command">
      <pc:docMk/>
      <pc:sldMk cId="3008052284" sldId="3645"/>
    </pc:sldMkLst>
    <p188:txBody>
      <a:bodyPr/>
      <a:lstStyle/>
      <a:p>
        <a:r>
          <a:rPr lang="en-US"/>
          <a:t>USP on both sides</a:t>
        </a:r>
      </a:p>
    </p188:txBody>
  </p188:cm>
</p188:cmLst>
</file>

<file path=ppt/comments/modernComment_E4D_91E3509.xml><?xml version="1.0" encoding="utf-8"?>
<p188:cmLst xmlns:a="http://schemas.openxmlformats.org/drawingml/2006/main" xmlns:r="http://schemas.openxmlformats.org/officeDocument/2006/relationships" xmlns:p188="http://schemas.microsoft.com/office/powerpoint/2018/8/main">
  <p188:cm id="{B049E026-F835-4149-93DF-8E89D0098082}" authorId="{40EA819C-7169-76BD-B03D-B211BB40B10A}" status="resolved" created="2026-06-18T16:39:35.809" complete="100000">
    <ac:deMkLst xmlns:ac="http://schemas.microsoft.com/office/drawing/2013/main/command">
      <pc:docMk xmlns:pc="http://schemas.microsoft.com/office/powerpoint/2013/main/command"/>
      <pc:sldMk xmlns:pc="http://schemas.microsoft.com/office/powerpoint/2013/main/command" cId="152974601" sldId="3661"/>
      <ac:picMk id="5" creationId="{E2B4ABC5-A8BF-1452-F0F7-6983669C3721}"/>
    </ac:deMkLst>
    <p188:replyLst>
      <p188:reply id="{C13653BF-1813-4C00-9DB5-2788CD008F00}" authorId="{40EA819C-7169-76BD-B03D-B211BB40B10A}" created="2026-06-22T19:02:40.017">
        <p188:txBody>
          <a:bodyPr/>
          <a:lstStyle/>
          <a:p>
            <a:r>
              <a:rPr lang="en-US"/>
              <a:t>Under development</a:t>
            </a:r>
          </a:p>
        </p188:txBody>
      </p188:reply>
    </p188:replyLst>
    <p188:txBody>
      <a:bodyPr/>
      <a:lstStyle/>
      <a:p>
        <a:r>
          <a:rPr lang="en-US"/>
          <a:t>Need revised legend</a:t>
        </a:r>
      </a:p>
    </p188:txBody>
  </p188:cm>
</p188:cmLst>
</file>

<file path=ppt/comments/modernComment_E61_BA36BD58.xml><?xml version="1.0" encoding="utf-8"?>
<p188:cmLst xmlns:a="http://schemas.openxmlformats.org/drawingml/2006/main" xmlns:r="http://schemas.openxmlformats.org/officeDocument/2006/relationships" xmlns:p188="http://schemas.microsoft.com/office/powerpoint/2018/8/main">
  <p188:cm id="{08991BDE-919A-4A61-A2FC-2D7CC3620960}" authorId="{40EA819C-7169-76BD-B03D-B211BB40B10A}" status="resolved" created="2026-06-19T17:39:33.921" complete="100000">
    <ac:txMkLst xmlns:ac="http://schemas.microsoft.com/office/drawing/2013/main/command">
      <pc:docMk xmlns:pc="http://schemas.microsoft.com/office/powerpoint/2013/main/command"/>
      <pc:sldMk xmlns:pc="http://schemas.microsoft.com/office/powerpoint/2013/main/command" cId="3124149592" sldId="3681"/>
      <ac:spMk id="2" creationId="{7B76BAA1-CE28-7C4F-1C38-009BDD4EB692}"/>
      <ac:txMk cp="0" len="58">
        <ac:context len="59" hash="312495093"/>
      </ac:txMk>
    </ac:txMkLst>
    <p188:pos x="5310082" y="280968"/>
    <p188:replyLst>
      <p188:reply id="{C6C981DD-C22E-481E-A9E2-6A1E94C9314D}" authorId="{40EA819C-7169-76BD-B03D-B211BB40B10A}" created="2026-06-22T19:02:23.307">
        <p188:txBody>
          <a:bodyPr/>
          <a:lstStyle/>
          <a:p>
            <a:r>
              <a:rPr lang="en-US"/>
              <a:t>Under development</a:t>
            </a:r>
          </a:p>
        </p188:txBody>
      </p188:reply>
    </p188:replyLst>
    <p188:txBody>
      <a:bodyPr/>
      <a:lstStyle/>
      <a:p>
        <a:r>
          <a:rPr lang="en-US"/>
          <a:t>Add a no-build slide</a:t>
        </a:r>
      </a:p>
    </p188:txBody>
  </p188:cm>
</p188:cmLst>
</file>

<file path=ppt/comments/modernComment_E62_55C48A2F.xml><?xml version="1.0" encoding="utf-8"?>
<p188:cmLst xmlns:a="http://schemas.openxmlformats.org/drawingml/2006/main" xmlns:r="http://schemas.openxmlformats.org/officeDocument/2006/relationships" xmlns:p188="http://schemas.microsoft.com/office/powerpoint/2018/8/main">
  <p188:cm id="{A50713F1-82D6-4983-8252-7A5AF4A7A85C}" authorId="{40EA819C-7169-76BD-B03D-B211BB40B10A}" status="resolved" created="2026-06-19T17:45:58.848" complete="100000">
    <pc:sldMkLst xmlns:pc="http://schemas.microsoft.com/office/powerpoint/2013/main/command">
      <pc:docMk/>
      <pc:sldMk cId="1438943791" sldId="3682"/>
    </pc:sldMkLst>
    <p188:txBody>
      <a:bodyPr/>
      <a:lstStyle/>
      <a:p>
        <a:r>
          <a:rPr lang="en-US"/>
          <a:t>Make clearer - 2045</a:t>
        </a:r>
      </a:p>
    </p188:txBody>
  </p188:cm>
</p188:cmLst>
</file>

<file path=ppt/comments/modernComment_E66_3DDE9D1B.xml><?xml version="1.0" encoding="utf-8"?>
<p188:cmLst xmlns:a="http://schemas.openxmlformats.org/drawingml/2006/main" xmlns:r="http://schemas.openxmlformats.org/officeDocument/2006/relationships" xmlns:p188="http://schemas.microsoft.com/office/powerpoint/2018/8/main">
  <p188:cm id="{8E4068F8-EEBB-4895-B7B2-D68E4006E155}" authorId="{FD8FAA10-CEFA-9BF0-633D-E92215CBADD7}" created="2026-06-04T18:15:52.112">
    <pc:sldMkLst xmlns:pc="http://schemas.microsoft.com/office/powerpoint/2013/main/command">
      <pc:docMk/>
      <pc:sldMk cId="1037999387" sldId="3686"/>
    </pc:sldMkLst>
    <p188:txBody>
      <a:bodyPr/>
      <a:lstStyle/>
      <a:p>
        <a:r>
          <a:rPr lang="en-US"/>
          <a:t>VIRTUAL </a:t>
        </a:r>
      </a:p>
    </p188:txBody>
  </p188:cm>
</p188:cmLst>
</file>

<file path=ppt/comments/modernComment_E67_24AC7178.xml><?xml version="1.0" encoding="utf-8"?>
<p188:cmLst xmlns:a="http://schemas.openxmlformats.org/drawingml/2006/main" xmlns:r="http://schemas.openxmlformats.org/officeDocument/2006/relationships" xmlns:p188="http://schemas.microsoft.com/office/powerpoint/2018/8/main">
  <p188:cm id="{E943BA6A-1172-46D0-810D-EE029AA7DD2D}" authorId="{FD8FAA10-CEFA-9BF0-633D-E92215CBADD7}" created="2026-06-04T18:16:00.518">
    <pc:sldMkLst xmlns:pc="http://schemas.microsoft.com/office/powerpoint/2013/main/command">
      <pc:docMk/>
      <pc:sldMk cId="615281016" sldId="3687"/>
    </pc:sldMkLst>
    <p188:txBody>
      <a:bodyPr/>
      <a:lstStyle/>
      <a:p>
        <a:r>
          <a:rPr lang="en-US"/>
          <a:t>Virtual</a:t>
        </a:r>
      </a:p>
    </p188:txBody>
  </p188:cm>
</p188:cmLst>
</file>

<file path=ppt/comments/modernComment_E68_71739BF8.xml><?xml version="1.0" encoding="utf-8"?>
<p188:cmLst xmlns:a="http://schemas.openxmlformats.org/drawingml/2006/main" xmlns:r="http://schemas.openxmlformats.org/officeDocument/2006/relationships" xmlns:p188="http://schemas.microsoft.com/office/powerpoint/2018/8/main">
  <p188:cm id="{70BEBE5E-AF84-493C-B9CC-0BB725BD72E4}" authorId="{FD8FAA10-CEFA-9BF0-633D-E92215CBADD7}" created="2026-06-04T18:16:08.940">
    <pc:sldMkLst xmlns:pc="http://schemas.microsoft.com/office/powerpoint/2013/main/command">
      <pc:docMk/>
      <pc:sldMk cId="1903401976" sldId="3688"/>
    </pc:sldMkLst>
    <p188:txBody>
      <a:bodyPr/>
      <a:lstStyle/>
      <a:p>
        <a:r>
          <a:rPr lang="en-US"/>
          <a:t>Virtual </a:t>
        </a:r>
      </a:p>
    </p188:txBody>
  </p188:cm>
</p188:cmLst>
</file>

<file path=ppt/comments/modernComment_E69_F4F3B655.xml><?xml version="1.0" encoding="utf-8"?>
<p188:cmLst xmlns:a="http://schemas.openxmlformats.org/drawingml/2006/main" xmlns:r="http://schemas.openxmlformats.org/officeDocument/2006/relationships" xmlns:p188="http://schemas.microsoft.com/office/powerpoint/2018/8/main">
  <p188:cm id="{9BAA09A8-4B46-4312-A4A3-B447CC340FFD}" authorId="{40EA819C-7169-76BD-B03D-B211BB40B10A}" status="resolved" created="2026-05-15T16:27:12.878" complete="100000">
    <pc:sldMkLst xmlns:pc="http://schemas.microsoft.com/office/powerpoint/2013/main/command">
      <pc:docMk/>
      <pc:sldMk cId="3338160671" sldId="3632"/>
    </pc:sldMkLst>
    <p188:replyLst>
      <p188:reply id="{63DC4683-5422-4DB2-AE95-D4C00C7F49F4}" authorId="{F90DF886-5307-2318-1CAD-1144C0A974DD}" created="2026-06-08T01:52:03.920">
        <p188:txBody>
          <a:bodyPr/>
          <a:lstStyle/>
          <a:p>
            <a:r>
              <a:rPr lang="en-US"/>
              <a:t>Added</a:t>
            </a:r>
          </a:p>
        </p188:txBody>
      </p188:reply>
    </p188:replyLst>
    <p188:txBody>
      <a:bodyPr/>
      <a:lstStyle/>
      <a:p>
        <a:r>
          <a:rPr lang="en-US"/>
          <a:t>Add Corridor 2</a:t>
        </a:r>
      </a:p>
    </p188:txBody>
  </p188:cm>
  <p188:cm id="{FEBD44C9-3623-4CA2-8738-516BEB9C8733}" authorId="{40EA819C-7169-76BD-B03D-B211BB40B10A}" status="resolved" created="2026-06-19T17:44:11.608" complete="100000">
    <ac:txMkLst xmlns:ac="http://schemas.microsoft.com/office/drawing/2013/main/command">
      <pc:docMk xmlns:pc="http://schemas.microsoft.com/office/powerpoint/2013/main/command"/>
      <pc:sldMk xmlns:pc="http://schemas.microsoft.com/office/powerpoint/2013/main/command" cId="4109612629" sldId="3689"/>
      <ac:spMk id="13" creationId="{16375A9B-397E-03FE-F9B5-67D405D206FF}"/>
      <ac:txMk cp="0" len="20">
        <ac:context len="21" hash="1876462662"/>
      </ac:txMk>
    </ac:txMkLst>
    <p188:pos x="2022955" y="282784"/>
    <p188:txBody>
      <a:bodyPr/>
      <a:lstStyle/>
      <a:p>
        <a:r>
          <a:rPr lang="en-US"/>
          <a:t>Make these more visible, color or bring to top</a:t>
        </a:r>
      </a:p>
    </p188:txBody>
  </p188:cm>
</p188:cmLst>
</file>

<file path=ppt/comments/modernComment_E6A_C54620D3.xml><?xml version="1.0" encoding="utf-8"?>
<p188:cmLst xmlns:a="http://schemas.openxmlformats.org/drawingml/2006/main" xmlns:r="http://schemas.openxmlformats.org/officeDocument/2006/relationships" xmlns:p188="http://schemas.microsoft.com/office/powerpoint/2018/8/main">
  <p188:cm id="{6D0B363B-ED84-4A0A-BFEB-E49D971693E0}" authorId="{40EA819C-7169-76BD-B03D-B211BB40B10A}" status="resolved" created="2026-05-15T16:27:12.878" complete="100000">
    <pc:sldMkLst xmlns:pc="http://schemas.microsoft.com/office/powerpoint/2013/main/command">
      <pc:docMk/>
      <pc:sldMk cId="3338160671" sldId="3632"/>
    </pc:sldMkLst>
    <p188:replyLst>
      <p188:reply id="{D92170AF-C8AB-4258-9885-7830E6C38386}" authorId="{F90DF886-5307-2318-1CAD-1144C0A974DD}" created="2026-06-08T13:16:53.852">
        <p188:txBody>
          <a:bodyPr/>
          <a:lstStyle/>
          <a:p>
            <a:r>
              <a:rPr lang="en-US"/>
              <a:t>Added Corridor 2</a:t>
            </a:r>
          </a:p>
        </p188:txBody>
      </p188:reply>
    </p188:replyLst>
    <p188:txBody>
      <a:bodyPr/>
      <a:lstStyle/>
      <a:p>
        <a:r>
          <a:rPr lang="en-US"/>
          <a:t>Add Corridor 2</a:t>
        </a:r>
      </a:p>
    </p188:txBody>
  </p188:cm>
  <p188:cm id="{4A90CEE1-783E-4B46-B664-8F9B2353B71C}" authorId="{40EA819C-7169-76BD-B03D-B211BB40B10A}" status="resolved" created="2026-06-30T21:42:46.219" complete="100000">
    <pc:sldMkLst xmlns:pc="http://schemas.microsoft.com/office/powerpoint/2013/main/command">
      <pc:docMk/>
      <pc:sldMk cId="3309707475" sldId="3690"/>
    </pc:sldMkLst>
    <p188:txBody>
      <a:bodyPr/>
      <a:lstStyle/>
      <a:p>
        <a:r>
          <a:rPr lang="en-US"/>
          <a:t>From Cesar:
•	Slide 27 – 43% in travel time for alternative 2 compared to 8% for alt #1 doesn’t make sense given the smaller difference in traffic reduction between alt 1 and the longer travel distance of the 2.</a:t>
        </a:r>
      </a:p>
    </p188:txBody>
  </p188:cm>
</p188:cmLst>
</file>

<file path=ppt/comments/modernComment_E6B_A9C767BC.xml><?xml version="1.0" encoding="utf-8"?>
<p188:cmLst xmlns:a="http://schemas.openxmlformats.org/drawingml/2006/main" xmlns:r="http://schemas.openxmlformats.org/officeDocument/2006/relationships" xmlns:p188="http://schemas.microsoft.com/office/powerpoint/2018/8/main">
  <p188:cm id="{2D06E4D8-87A4-4FDE-9FFC-121630044055}" authorId="{40EA819C-7169-76BD-B03D-B211BB40B10A}" status="resolved" created="2026-05-15T16:27:27.710" complete="100000">
    <pc:sldMkLst xmlns:pc="http://schemas.microsoft.com/office/powerpoint/2013/main/command">
      <pc:docMk/>
      <pc:sldMk cId="442704344" sldId="3635"/>
    </pc:sldMkLst>
    <p188:replyLst>
      <p188:reply id="{1B7B09DD-076A-45A9-88EE-1D74DE5950DC}" authorId="{F90DF886-5307-2318-1CAD-1144C0A974DD}" created="2026-06-08T15:39:25.582">
        <p188:txBody>
          <a:bodyPr/>
          <a:lstStyle/>
          <a:p>
            <a:r>
              <a:rPr lang="en-US"/>
              <a:t>Added corridor 2</a:t>
            </a:r>
          </a:p>
        </p188:txBody>
      </p188:reply>
    </p188:replyLst>
    <p188:txBody>
      <a:bodyPr/>
      <a:lstStyle/>
      <a:p>
        <a:r>
          <a:rPr lang="en-US"/>
          <a:t>Add corridor 2</a:t>
        </a:r>
      </a:p>
    </p188:txBody>
  </p188:cm>
</p188:cmLst>
</file>

<file path=ppt/comments/modernComment_E7C_45C1647.xml><?xml version="1.0" encoding="utf-8"?>
<p188:cmLst xmlns:a="http://schemas.openxmlformats.org/drawingml/2006/main" xmlns:r="http://schemas.openxmlformats.org/officeDocument/2006/relationships" xmlns:p188="http://schemas.microsoft.com/office/powerpoint/2018/8/main">
  <p188:cm id="{A41CFE0D-465E-48FB-AE55-31C141E19BD7}" authorId="{40EA819C-7169-76BD-B03D-B211BB40B10A}" status="resolved" created="2026-06-19T17:54:27.228" complete="100000">
    <pc:sldMkLst xmlns:pc="http://schemas.microsoft.com/office/powerpoint/2013/main/command">
      <pc:docMk/>
      <pc:sldMk cId="73143879" sldId="3708"/>
    </pc:sldMkLst>
    <p188:txBody>
      <a:bodyPr/>
      <a:lstStyle/>
      <a:p>
        <a:r>
          <a:rPr lang="en-US"/>
          <a:t>Maintain consistency with typical section slides (from/to etc.)</a:t>
        </a:r>
      </a:p>
    </p188:txBody>
  </p188:cm>
</p188:cmLst>
</file>

<file path=ppt/comments/modernComment_E80_735C8B8E.xml><?xml version="1.0" encoding="utf-8"?>
<p188:cmLst xmlns:a="http://schemas.openxmlformats.org/drawingml/2006/main" xmlns:r="http://schemas.openxmlformats.org/officeDocument/2006/relationships" xmlns:p188="http://schemas.microsoft.com/office/powerpoint/2018/8/main">
  <p188:cm id="{3BBF8BB7-A16C-4F36-8B3D-13ADD982E47F}" authorId="{40EA819C-7169-76BD-B03D-B211BB40B10A}" status="resolved" created="2026-06-19T17:58:30.283" complete="100000">
    <pc:sldMkLst xmlns:pc="http://schemas.microsoft.com/office/powerpoint/2013/main/command">
      <pc:docMk/>
      <pc:sldMk cId="1935444878" sldId="3712"/>
    </pc:sldMkLst>
    <p188:txBody>
      <a:bodyPr/>
      <a:lstStyle/>
      <a:p>
        <a:r>
          <a:rPr lang="en-US"/>
          <a:t>Label corridor</a:t>
        </a:r>
      </a:p>
    </p188:txBody>
  </p188:cm>
</p188:cmLst>
</file>

<file path=ppt/comments/modernComment_E83_59FE5D0A.xml><?xml version="1.0" encoding="utf-8"?>
<p188:cmLst xmlns:a="http://schemas.openxmlformats.org/drawingml/2006/main" xmlns:r="http://schemas.openxmlformats.org/officeDocument/2006/relationships" xmlns:p188="http://schemas.microsoft.com/office/powerpoint/2018/8/main">
  <p188:cm id="{FD017A5E-63B2-41D6-9243-E94B050C3240}" authorId="{40EA819C-7169-76BD-B03D-B211BB40B10A}" status="resolved" created="2026-06-19T17:55:56.600" complete="100000">
    <pc:sldMkLst xmlns:pc="http://schemas.microsoft.com/office/powerpoint/2013/main/command">
      <pc:docMk/>
      <pc:sldMk cId="1509842186" sldId="3715"/>
    </pc:sldMkLst>
    <p188:txBody>
      <a:bodyPr/>
      <a:lstStyle/>
      <a:p>
        <a:r>
          <a:rPr lang="en-US"/>
          <a:t>Add rendering legend (names of each)</a:t>
        </a:r>
      </a:p>
    </p188:txBody>
  </p188:cm>
</p188:cmLst>
</file>

<file path=ppt/comments/modernComment_E84_585FB0D1.xml><?xml version="1.0" encoding="utf-8"?>
<p188:cmLst xmlns:a="http://schemas.openxmlformats.org/drawingml/2006/main" xmlns:r="http://schemas.openxmlformats.org/officeDocument/2006/relationships" xmlns:p188="http://schemas.microsoft.com/office/powerpoint/2018/8/main">
  <p188:cm id="{42D53318-66C3-413E-8397-6B60E553FF09}" authorId="{40EA819C-7169-76BD-B03D-B211BB40B10A}" created="2026-06-30T19:11:18.635">
    <pc:sldMkLst xmlns:pc="http://schemas.microsoft.com/office/powerpoint/2013/main/command">
      <pc:docMk/>
      <pc:sldMk cId="1482666193" sldId="3716"/>
    </pc:sldMkLst>
    <p188:replyLst>
      <p188:reply id="{9CF2150D-9610-444F-83BD-764219E18360}" authorId="{40EA819C-7169-76BD-B03D-B211BB40B10A}" created="2026-06-30T19:11:38.819">
        <p188:txBody>
          <a:bodyPr/>
          <a:lstStyle/>
          <a:p>
            <a:r>
              <a:rPr lang="en-US"/>
              <a:t>Response: The “vs” was added per a previous D4 comment.</a:t>
            </a:r>
          </a:p>
        </p188:txBody>
      </p188:reply>
    </p188:replyLst>
    <p188:txBody>
      <a:bodyPr/>
      <a:lstStyle/>
      <a:p>
        <a:r>
          <a:rPr lang="en-US"/>
          <a:t>Geysa’s comments:
Do we say vs or just No Build? same comment for the next slides</a:t>
        </a:r>
      </a:p>
    </p188:txBody>
  </p188:cm>
</p188:cmLst>
</file>

<file path=ppt/drawings/drawing1.xml><?xml version="1.0" encoding="utf-8"?>
<c:userShapes xmlns:c="http://schemas.openxmlformats.org/drawingml/2006/chart">
  <cdr:relSizeAnchor xmlns:cdr="http://schemas.openxmlformats.org/drawingml/2006/chartDrawing">
    <cdr:from>
      <cdr:x>0.7712</cdr:x>
      <cdr:y>0.2344</cdr:y>
    </cdr:from>
    <cdr:to>
      <cdr:x>0.84977</cdr:x>
      <cdr:y>0.37841</cdr:y>
    </cdr:to>
    <cdr:sp macro="" textlink="">
      <cdr:nvSpPr>
        <cdr:cNvPr id="2" name="Shape 1">
          <a:extLst xmlns:a="http://schemas.openxmlformats.org/drawingml/2006/main">
            <a:ext uri="{FF2B5EF4-FFF2-40B4-BE49-F238E27FC236}">
              <a16:creationId xmlns:a16="http://schemas.microsoft.com/office/drawing/2014/main" id="{48690C57-BB96-9CFB-C819-8FC6A72DA694}"/>
            </a:ext>
          </a:extLst>
        </cdr:cNvPr>
        <cdr:cNvSpPr/>
      </cdr:nvSpPr>
      <cdr:spPr>
        <a:xfrm xmlns:a="http://schemas.openxmlformats.org/drawingml/2006/main" rot="4132530">
          <a:off x="3263372" y="573688"/>
          <a:ext cx="347946" cy="333220"/>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cdr:x>
      <cdr:y>0.31705</cdr:y>
    </cdr:from>
    <cdr:to>
      <cdr:x>0.6424</cdr:x>
      <cdr:y>0.58229</cdr:y>
    </cdr:to>
    <cdr:sp macro="" textlink="">
      <cdr:nvSpPr>
        <cdr:cNvPr id="2" name="TextBox 6">
          <a:extLst xmlns:a="http://schemas.openxmlformats.org/drawingml/2006/main">
            <a:ext uri="{FF2B5EF4-FFF2-40B4-BE49-F238E27FC236}">
              <a16:creationId xmlns:a16="http://schemas.microsoft.com/office/drawing/2014/main" id="{B6FF987B-2C9A-4154-BFCA-A77B80266F82}"/>
            </a:ext>
          </a:extLst>
        </cdr:cNvPr>
        <cdr:cNvSpPr txBox="1"/>
      </cdr:nvSpPr>
      <cdr:spPr>
        <a:xfrm xmlns:a="http://schemas.openxmlformats.org/drawingml/2006/main">
          <a:off x="1910172" y="889514"/>
          <a:ext cx="544005" cy="744163"/>
        </a:xfrm>
        <a:prstGeom xmlns:a="http://schemas.openxmlformats.org/drawingml/2006/main" prst="rect">
          <a:avLst/>
        </a:prstGeom>
        <a:effectLst xmlns:a="http://schemas.openxmlformats.org/drawingml/2006/main"/>
      </cdr:spPr>
      <cdr:txBody>
        <a:bodyPr xmlns:a="http://schemas.openxmlformats.org/drawingml/2006/main" vert="horz" wrap="square" lIns="91440" tIns="45720" rIns="91440" bIns="45720" rtlCol="0" anchor="ctr">
          <a:no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44%</a:t>
          </a:r>
        </a:p>
      </cdr:txBody>
    </cdr:sp>
  </cdr:relSizeAnchor>
  <cdr:relSizeAnchor xmlns:cdr="http://schemas.openxmlformats.org/drawingml/2006/chartDrawing">
    <cdr:from>
      <cdr:x>0.73182</cdr:x>
      <cdr:y>0.25857</cdr:y>
    </cdr:from>
    <cdr:to>
      <cdr:x>0.89947</cdr:x>
      <cdr:y>0.5238</cdr:y>
    </cdr:to>
    <cdr:sp macro="" textlink="">
      <cdr:nvSpPr>
        <cdr:cNvPr id="3" name="TextBox 6">
          <a:extLst xmlns:a="http://schemas.openxmlformats.org/drawingml/2006/main">
            <a:ext uri="{FF2B5EF4-FFF2-40B4-BE49-F238E27FC236}">
              <a16:creationId xmlns:a16="http://schemas.microsoft.com/office/drawing/2014/main" id="{3E9093AE-DDDD-B45F-B32B-B0149F5D7CE8}"/>
            </a:ext>
          </a:extLst>
        </cdr:cNvPr>
        <cdr:cNvSpPr txBox="1"/>
      </cdr:nvSpPr>
      <cdr:spPr>
        <a:xfrm xmlns:a="http://schemas.openxmlformats.org/drawingml/2006/main">
          <a:off x="2795817" y="725446"/>
          <a:ext cx="640477" cy="744134"/>
        </a:xfrm>
        <a:prstGeom xmlns:a="http://schemas.openxmlformats.org/drawingml/2006/main" prst="rect">
          <a:avLst/>
        </a:prstGeom>
        <a:effectLst xmlns:a="http://schemas.openxmlformats.org/drawingml/2006/main"/>
      </cdr:spPr>
      <cdr:txBody>
        <a:bodyPr xmlns:a="http://schemas.openxmlformats.org/drawingml/2006/main" vert="horz" wrap="square" lIns="91440" tIns="45720" rIns="91440" bIns="45720" rtlCol="0" anchor="ctr">
          <a:no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36%</a:t>
          </a:r>
        </a:p>
      </cdr:txBody>
    </cdr:sp>
  </cdr:relSizeAnchor>
</c:userShapes>
</file>

<file path=ppt/drawings/drawing3.xml><?xml version="1.0" encoding="utf-8"?>
<c:userShapes xmlns:c="http://schemas.openxmlformats.org/drawingml/2006/chart">
  <cdr:relSizeAnchor xmlns:cdr="http://schemas.openxmlformats.org/drawingml/2006/chartDrawing">
    <cdr:from>
      <cdr:x>0.44045</cdr:x>
      <cdr:y>0.33696</cdr:y>
    </cdr:from>
    <cdr:to>
      <cdr:x>0.68342</cdr:x>
      <cdr:y>0.56778</cdr:y>
    </cdr:to>
    <cdr:sp macro="" textlink="">
      <cdr:nvSpPr>
        <cdr:cNvPr id="2" name="Shape 1">
          <a:extLst xmlns:a="http://schemas.openxmlformats.org/drawingml/2006/main">
            <a:ext uri="{FF2B5EF4-FFF2-40B4-BE49-F238E27FC236}">
              <a16:creationId xmlns:a16="http://schemas.microsoft.com/office/drawing/2014/main" id="{269636AB-0E81-BD8F-71F5-E0C13DCD102A}"/>
            </a:ext>
          </a:extLst>
        </cdr:cNvPr>
        <cdr:cNvSpPr/>
      </cdr:nvSpPr>
      <cdr:spPr>
        <a:xfrm xmlns:a="http://schemas.openxmlformats.org/drawingml/2006/main" rot="1284467">
          <a:off x="2269256" y="1218981"/>
          <a:ext cx="1251808" cy="834994"/>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0.43207</cdr:x>
      <cdr:y>0.20633</cdr:y>
    </cdr:from>
    <cdr:to>
      <cdr:x>0.69612</cdr:x>
      <cdr:y>0.46418</cdr:y>
    </cdr:to>
    <cdr:sp macro="" textlink="">
      <cdr:nvSpPr>
        <cdr:cNvPr id="2" name="Shape 1">
          <a:extLst xmlns:a="http://schemas.openxmlformats.org/drawingml/2006/main">
            <a:ext uri="{FF2B5EF4-FFF2-40B4-BE49-F238E27FC236}">
              <a16:creationId xmlns:a16="http://schemas.microsoft.com/office/drawing/2014/main" id="{269636AB-0E81-BD8F-71F5-E0C13DCD102A}"/>
            </a:ext>
          </a:extLst>
        </cdr:cNvPr>
        <cdr:cNvSpPr/>
      </cdr:nvSpPr>
      <cdr:spPr>
        <a:xfrm xmlns:a="http://schemas.openxmlformats.org/drawingml/2006/main" rot="2342783">
          <a:off x="2105070" y="746415"/>
          <a:ext cx="1286498" cy="932765"/>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0.49615</cdr:x>
      <cdr:y>0.11083</cdr:y>
    </cdr:from>
    <cdr:to>
      <cdr:x>0.70389</cdr:x>
      <cdr:y>0.47332</cdr:y>
    </cdr:to>
    <cdr:sp macro="" textlink="">
      <cdr:nvSpPr>
        <cdr:cNvPr id="2" name="Shape 1">
          <a:extLst xmlns:a="http://schemas.openxmlformats.org/drawingml/2006/main">
            <a:ext uri="{FF2B5EF4-FFF2-40B4-BE49-F238E27FC236}">
              <a16:creationId xmlns:a16="http://schemas.microsoft.com/office/drawing/2014/main" id="{269636AB-0E81-BD8F-71F5-E0C13DCD102A}"/>
            </a:ext>
          </a:extLst>
        </cdr:cNvPr>
        <cdr:cNvSpPr/>
      </cdr:nvSpPr>
      <cdr:spPr>
        <a:xfrm xmlns:a="http://schemas.openxmlformats.org/drawingml/2006/main" rot="2720941">
          <a:off x="2267680" y="550527"/>
          <a:ext cx="1311323" cy="1012114"/>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9E07B2-C9EB-4C43-AB74-302ADEDB2947}"/>
              </a:ext>
            </a:extLst>
          </p:cNvPr>
          <p:cNvSpPr>
            <a:spLocks noGrp="1"/>
          </p:cNvSpPr>
          <p:nvPr>
            <p:ph type="hdr" sz="quarter"/>
          </p:nvPr>
        </p:nvSpPr>
        <p:spPr>
          <a:xfrm>
            <a:off x="0" y="0"/>
            <a:ext cx="3169920" cy="481727"/>
          </a:xfrm>
          <a:prstGeom prst="rect">
            <a:avLst/>
          </a:prstGeom>
        </p:spPr>
        <p:txBody>
          <a:bodyPr vert="horz" lIns="97566" tIns="48783" rIns="97566" bIns="48783" rtlCol="0"/>
          <a:lstStyle>
            <a:lvl1pPr algn="l">
              <a:defRPr sz="1300"/>
            </a:lvl1pPr>
          </a:lstStyle>
          <a:p>
            <a:endParaRPr lang="en-US"/>
          </a:p>
        </p:txBody>
      </p:sp>
      <p:sp>
        <p:nvSpPr>
          <p:cNvPr id="3" name="Date Placeholder 2">
            <a:extLst>
              <a:ext uri="{FF2B5EF4-FFF2-40B4-BE49-F238E27FC236}">
                <a16:creationId xmlns:a16="http://schemas.microsoft.com/office/drawing/2014/main" id="{23ABAC11-A323-448B-88C4-AEDD6D03F411}"/>
              </a:ext>
            </a:extLst>
          </p:cNvPr>
          <p:cNvSpPr>
            <a:spLocks noGrp="1"/>
          </p:cNvSpPr>
          <p:nvPr>
            <p:ph type="dt" sz="quarter" idx="1"/>
          </p:nvPr>
        </p:nvSpPr>
        <p:spPr>
          <a:xfrm>
            <a:off x="4143587" y="0"/>
            <a:ext cx="3169920" cy="481727"/>
          </a:xfrm>
          <a:prstGeom prst="rect">
            <a:avLst/>
          </a:prstGeom>
        </p:spPr>
        <p:txBody>
          <a:bodyPr vert="horz" lIns="97566" tIns="48783" rIns="97566" bIns="48783" rtlCol="0"/>
          <a:lstStyle>
            <a:lvl1pPr algn="r">
              <a:defRPr sz="1300"/>
            </a:lvl1pPr>
          </a:lstStyle>
          <a:p>
            <a:fld id="{9248CEB2-62FB-4EF7-B8B9-F8C96A58D238}" type="datetimeFigureOut">
              <a:rPr lang="en-US" smtClean="0"/>
              <a:t>7/21/2026</a:t>
            </a:fld>
            <a:endParaRPr lang="en-US"/>
          </a:p>
        </p:txBody>
      </p:sp>
      <p:sp>
        <p:nvSpPr>
          <p:cNvPr id="4" name="Footer Placeholder 3">
            <a:extLst>
              <a:ext uri="{FF2B5EF4-FFF2-40B4-BE49-F238E27FC236}">
                <a16:creationId xmlns:a16="http://schemas.microsoft.com/office/drawing/2014/main" id="{A645DF0B-A3B7-480C-97A7-5486C1D4C1B8}"/>
              </a:ext>
            </a:extLst>
          </p:cNvPr>
          <p:cNvSpPr>
            <a:spLocks noGrp="1"/>
          </p:cNvSpPr>
          <p:nvPr>
            <p:ph type="ftr" sz="quarter" idx="2"/>
          </p:nvPr>
        </p:nvSpPr>
        <p:spPr>
          <a:xfrm>
            <a:off x="0" y="9119476"/>
            <a:ext cx="3169920" cy="481726"/>
          </a:xfrm>
          <a:prstGeom prst="rect">
            <a:avLst/>
          </a:prstGeom>
        </p:spPr>
        <p:txBody>
          <a:bodyPr vert="horz" lIns="97566" tIns="48783" rIns="97566" bIns="48783" rtlCol="0" anchor="b"/>
          <a:lstStyle>
            <a:lvl1pPr algn="l">
              <a:defRPr sz="1300"/>
            </a:lvl1pPr>
          </a:lstStyle>
          <a:p>
            <a:r>
              <a:rPr lang="en-US"/>
              <a:t>FDOT District 4 | Jenkins Road from CR-712/Midway Road to SR-68/Orange Avenue</a:t>
            </a:r>
          </a:p>
        </p:txBody>
      </p:sp>
      <p:sp>
        <p:nvSpPr>
          <p:cNvPr id="5" name="Slide Number Placeholder 4">
            <a:extLst>
              <a:ext uri="{FF2B5EF4-FFF2-40B4-BE49-F238E27FC236}">
                <a16:creationId xmlns:a16="http://schemas.microsoft.com/office/drawing/2014/main" id="{113F102B-39E7-487B-ACEA-177ABEFCA9C5}"/>
              </a:ext>
            </a:extLst>
          </p:cNvPr>
          <p:cNvSpPr>
            <a:spLocks noGrp="1"/>
          </p:cNvSpPr>
          <p:nvPr>
            <p:ph type="sldNum" sz="quarter" idx="3"/>
          </p:nvPr>
        </p:nvSpPr>
        <p:spPr>
          <a:xfrm>
            <a:off x="4143587" y="9119476"/>
            <a:ext cx="3169920" cy="481726"/>
          </a:xfrm>
          <a:prstGeom prst="rect">
            <a:avLst/>
          </a:prstGeom>
        </p:spPr>
        <p:txBody>
          <a:bodyPr vert="horz" lIns="97566" tIns="48783" rIns="97566" bIns="48783" rtlCol="0" anchor="b"/>
          <a:lstStyle>
            <a:lvl1pPr algn="r">
              <a:defRPr sz="1300"/>
            </a:lvl1pPr>
          </a:lstStyle>
          <a:p>
            <a:fld id="{C0E32CF8-22AF-4A25-82A1-714DCDCA7325}" type="slidenum">
              <a:rPr lang="en-US" smtClean="0"/>
              <a:t>‹#›</a:t>
            </a:fld>
            <a:endParaRPr lang="en-US"/>
          </a:p>
        </p:txBody>
      </p:sp>
    </p:spTree>
    <p:extLst>
      <p:ext uri="{BB962C8B-B14F-4D97-AF65-F5344CB8AC3E}">
        <p14:creationId xmlns:p14="http://schemas.microsoft.com/office/powerpoint/2010/main" val="300631962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7566" tIns="48783" rIns="97566" bIns="48783"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7566" tIns="48783" rIns="97566" bIns="48783" rtlCol="0"/>
          <a:lstStyle>
            <a:lvl1pPr algn="r">
              <a:defRPr sz="1300"/>
            </a:lvl1pPr>
          </a:lstStyle>
          <a:p>
            <a:fld id="{7663E9E0-D922-418E-8BFA-E41C87CB1E68}" type="datetimeFigureOut">
              <a:rPr lang="en-US" smtClean="0"/>
              <a:pPr/>
              <a:t>7/21/2026</a:t>
            </a:fld>
            <a:endParaRPr lang="en-US"/>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7566" tIns="48783" rIns="97566" bIns="48783"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7566" tIns="48783" rIns="97566" bIns="4878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7566" tIns="48783" rIns="97566" bIns="48783" rtlCol="0" anchor="b"/>
          <a:lstStyle>
            <a:lvl1pPr algn="l">
              <a:defRPr sz="1300"/>
            </a:lvl1pPr>
          </a:lstStyle>
          <a:p>
            <a:r>
              <a:rPr lang="en-US"/>
              <a:t>FDOT District 4 | Jenkins Road from CR-712/Midway Road to SR-68/Orange Avenue</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7566" tIns="48783" rIns="97566" bIns="48783" rtlCol="0" anchor="b"/>
          <a:lstStyle>
            <a:lvl1pPr algn="r">
              <a:defRPr sz="1300"/>
            </a:lvl1pPr>
          </a:lstStyle>
          <a:p>
            <a:fld id="{2E7D2F9E-D167-4ED3-83EC-AE46EA34BEC3}" type="slidenum">
              <a:rPr lang="en-US" smtClean="0"/>
              <a:pPr/>
              <a:t>‹#›</a:t>
            </a:fld>
            <a:endParaRPr lang="en-US"/>
          </a:p>
        </p:txBody>
      </p:sp>
    </p:spTree>
    <p:extLst>
      <p:ext uri="{BB962C8B-B14F-4D97-AF65-F5344CB8AC3E}">
        <p14:creationId xmlns:p14="http://schemas.microsoft.com/office/powerpoint/2010/main" val="2615155951"/>
      </p:ext>
    </p:extLst>
  </p:cSld>
  <p:clrMap bg1="lt1" tx1="dk1" bg2="lt2" tx2="dk2" accent1="accent1" accent2="accent2" accent3="accent3" accent4="accent4" accent5="accent5" accent6="accent6" hlink="hlink" folHlink="folHlink"/>
  <p:hf sldNum="0" hdr="0" ftr="0" dt="0"/>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23996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Corridor 1, the Corridor 2 alternative is intended to address future traffic demand and improve traffic circulation within the study area.</a:t>
            </a:r>
          </a:p>
          <a:p>
            <a:r>
              <a:rPr lang="en-US" dirty="0"/>
              <a:t>While Corridor 1 and Corridor 2 perform somewhat differently, both alternatives demonstrate positive operational improvements when compared to the No-Build condition.</a:t>
            </a:r>
          </a:p>
          <a:p>
            <a:endParaRPr lang="en-US" dirty="0"/>
          </a:p>
        </p:txBody>
      </p:sp>
    </p:spTree>
    <p:extLst>
      <p:ext uri="{BB962C8B-B14F-4D97-AF65-F5344CB8AC3E}">
        <p14:creationId xmlns:p14="http://schemas.microsoft.com/office/powerpoint/2010/main" val="124124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300" dirty="0"/>
              <a:t>The study team evaluated how both Corridors could improve mobility and traffic circulation within the roadway network.</a:t>
            </a:r>
          </a:p>
          <a:p>
            <a:pPr fontAlgn="t"/>
            <a:r>
              <a:rPr lang="en-US" sz="1300" dirty="0"/>
              <a:t>For Corridor 1, the analysis shows an estimated 37 percent reduction in evening peak hour travel time compared to the No-Build condition. </a:t>
            </a:r>
          </a:p>
          <a:p>
            <a:pPr fontAlgn="t"/>
            <a:r>
              <a:rPr lang="en-US" sz="1300" dirty="0"/>
              <a:t>Corridor 2 also demonstrates operational improvements, with an estimated 31 percent reduction in travel time compared to the No-Build condition. </a:t>
            </a:r>
          </a:p>
          <a:p>
            <a:pPr fontAlgn="t"/>
            <a:r>
              <a:rPr lang="en-US" sz="1300" dirty="0"/>
              <a:t>These improvements suggest that both alternatives may help drivers move more efficiently through the corridor during busy travel periods. </a:t>
            </a:r>
          </a:p>
          <a:p>
            <a:pPr fontAlgn="t"/>
            <a:r>
              <a:rPr lang="en-US" sz="1300" dirty="0"/>
              <a:t>This slide also demonstrates how additional roadway connectivity may help distribute traffic across multiple routes rather than concentrating traffic on a limited number of major corridors.</a:t>
            </a:r>
          </a:p>
          <a:p>
            <a:endParaRPr lang="en-US" dirty="0"/>
          </a:p>
        </p:txBody>
      </p:sp>
      <p:sp>
        <p:nvSpPr>
          <p:cNvPr id="4" name="Slide Number Placeholder 3"/>
          <p:cNvSpPr>
            <a:spLocks noGrp="1"/>
          </p:cNvSpPr>
          <p:nvPr>
            <p:ph type="sldNum" sz="quarter" idx="5"/>
          </p:nvPr>
        </p:nvSpPr>
        <p:spPr/>
        <p:txBody>
          <a:bodyPr/>
          <a:lstStyle/>
          <a:p>
            <a:fld id="{7E398D7D-8A1F-4B7D-B56E-CAD868BBE789}" type="slidenum">
              <a:rPr lang="en-US" smtClean="0"/>
              <a:t>26</a:t>
            </a:fld>
            <a:endParaRPr lang="en-US"/>
          </a:p>
        </p:txBody>
      </p:sp>
    </p:spTree>
    <p:extLst>
      <p:ext uri="{BB962C8B-B14F-4D97-AF65-F5344CB8AC3E}">
        <p14:creationId xmlns:p14="http://schemas.microsoft.com/office/powerpoint/2010/main" val="3526242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focuses on projected evening peak hour travel times along Kanner Hwy and Monterey Road roadway connections under both build alternatives. </a:t>
            </a:r>
          </a:p>
          <a:p>
            <a:r>
              <a:rPr lang="en-US" dirty="0"/>
              <a:t>For Corridor 1, the analysis indicates an approximate 8 percent reduction in travel time compared to the No-Build condition. </a:t>
            </a:r>
          </a:p>
          <a:p>
            <a:r>
              <a:rPr lang="en-US" dirty="0"/>
              <a:t>While this improvement is moderate than some of the other roadway segments evaluated in the study, it still represents a positive operational benefit for drivers using Willoughby Boulevard and surrounding intersections.</a:t>
            </a:r>
          </a:p>
          <a:p>
            <a:r>
              <a:rPr lang="en-US" dirty="0"/>
              <a:t>Corridor 2 shows projected improvement along this segment, with an estimated 43 percent reduction in travel time compared to the No-Build condition. </a:t>
            </a:r>
          </a:p>
          <a:p>
            <a:r>
              <a:rPr lang="en-US" dirty="0"/>
              <a:t>Overall, the findings shown on this slide indicate that both alternatives may improve future travel conditions, although the level of improvement varies depending on the roadway segment and alternative being evaluated.</a:t>
            </a:r>
          </a:p>
        </p:txBody>
      </p:sp>
      <p:sp>
        <p:nvSpPr>
          <p:cNvPr id="4" name="Slide Number Placeholder 3"/>
          <p:cNvSpPr>
            <a:spLocks noGrp="1"/>
          </p:cNvSpPr>
          <p:nvPr>
            <p:ph type="sldNum" sz="quarter" idx="5"/>
          </p:nvPr>
        </p:nvSpPr>
        <p:spPr/>
        <p:txBody>
          <a:bodyPr/>
          <a:lstStyle/>
          <a:p>
            <a:fld id="{7E398D7D-8A1F-4B7D-B56E-CAD868BBE789}" type="slidenum">
              <a:rPr lang="en-US" smtClean="0"/>
              <a:t>27</a:t>
            </a:fld>
            <a:endParaRPr lang="en-US"/>
          </a:p>
        </p:txBody>
      </p:sp>
    </p:spTree>
    <p:extLst>
      <p:ext uri="{BB962C8B-B14F-4D97-AF65-F5344CB8AC3E}">
        <p14:creationId xmlns:p14="http://schemas.microsoft.com/office/powerpoint/2010/main" val="416715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presents projected evening peak hour travel time improvements along the Kanner Highway, traffic coming to/from SW Martin Downs Blvd. for both Corridor 1 and Corridor 2. </a:t>
            </a:r>
          </a:p>
          <a:p>
            <a:r>
              <a:rPr lang="en-US" dirty="0"/>
              <a:t>The study analysis shows that Corridor 1 may reduce travel times by approximately 36 percent compared to the No-Build condition. </a:t>
            </a:r>
          </a:p>
          <a:p>
            <a:r>
              <a:rPr lang="en-US" dirty="0"/>
              <a:t>Corridor 2 also shows an estimated 33 percent reduction in travel time along this corridor.</a:t>
            </a:r>
          </a:p>
          <a:p>
            <a:r>
              <a:rPr lang="en-US" dirty="0"/>
              <a:t>These findings suggest that both build alternatives may provide meaningful operational improvements and help address future congestion within the study area.</a:t>
            </a:r>
          </a:p>
          <a:p>
            <a:endParaRPr lang="en-US" dirty="0"/>
          </a:p>
        </p:txBody>
      </p:sp>
      <p:sp>
        <p:nvSpPr>
          <p:cNvPr id="4" name="Slide Number Placeholder 3"/>
          <p:cNvSpPr>
            <a:spLocks noGrp="1"/>
          </p:cNvSpPr>
          <p:nvPr>
            <p:ph type="sldNum" sz="quarter" idx="5"/>
          </p:nvPr>
        </p:nvSpPr>
        <p:spPr/>
        <p:txBody>
          <a:bodyPr/>
          <a:lstStyle/>
          <a:p>
            <a:fld id="{7E398D7D-8A1F-4B7D-B56E-CAD868BBE789}" type="slidenum">
              <a:rPr lang="en-US" smtClean="0"/>
              <a:t>28</a:t>
            </a:fld>
            <a:endParaRPr lang="en-US"/>
          </a:p>
        </p:txBody>
      </p:sp>
    </p:spTree>
    <p:extLst>
      <p:ext uri="{BB962C8B-B14F-4D97-AF65-F5344CB8AC3E}">
        <p14:creationId xmlns:p14="http://schemas.microsoft.com/office/powerpoint/2010/main" val="3634469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fontAlgn="t"/>
            <a:r>
              <a:rPr lang="en-US" sz="1700" dirty="0"/>
              <a:t>This slide compares the Year 2045 traffic conditions for the No-Build alternative and two build corridors. </a:t>
            </a:r>
          </a:p>
          <a:p>
            <a:pPr fontAlgn="t"/>
            <a:r>
              <a:rPr lang="en-US" sz="1700" dirty="0"/>
              <a:t>The analysis focuses on total travel time and average vehicle delay during the morning and evening peak periods across the study area.</a:t>
            </a:r>
          </a:p>
          <a:p>
            <a:pPr fontAlgn="t"/>
            <a:r>
              <a:rPr lang="en-US" sz="1700" dirty="0"/>
              <a:t>Corridor 1 shows the greatest operational improvement, reducing total travel time by approximately 65 percent and lowering average delay by about 44 percent compared to the No-Build alternative. </a:t>
            </a:r>
          </a:p>
          <a:p>
            <a:pPr fontAlgn="t"/>
            <a:r>
              <a:rPr lang="en-US" sz="1700" dirty="0"/>
              <a:t>Corridor 2 also improves travel conditions by reducing congestion and delay throughout the network.</a:t>
            </a:r>
          </a:p>
          <a:p>
            <a:pPr fontAlgn="t"/>
            <a:r>
              <a:rPr lang="en-US" sz="1700" dirty="0"/>
              <a:t>The study also evaluated long-term user benefits over a 21-year project life span. </a:t>
            </a:r>
          </a:p>
          <a:p>
            <a:pPr fontAlgn="t"/>
            <a:r>
              <a:rPr lang="en-US" sz="1700" dirty="0"/>
              <a:t>Corridor 1 is projected to provide approximately $57 million in travel time savings, while Corridor 2 is projected to provide about $50 million in user benefits. </a:t>
            </a:r>
          </a:p>
          <a:p>
            <a:pPr fontAlgn="t"/>
            <a:r>
              <a:rPr lang="en-US" sz="1700" dirty="0"/>
              <a:t>These savings reflect reduced time spent in traffic and improved mobility for area residents and travelers.</a:t>
            </a:r>
          </a:p>
        </p:txBody>
      </p:sp>
    </p:spTree>
    <p:extLst>
      <p:ext uri="{BB962C8B-B14F-4D97-AF65-F5344CB8AC3E}">
        <p14:creationId xmlns:p14="http://schemas.microsoft.com/office/powerpoint/2010/main" val="3538732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5634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704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9886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10278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6B365-54B3-88CE-6A6F-F55A24E7D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7C545-6FAA-5A3E-1E73-B96C4A431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6EED57-D7F9-6D99-B8D2-D27B393EC8C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4501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2612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76593">
              <a:defRPr/>
            </a:pPr>
            <a:r>
              <a:rPr lang="en-US" dirty="0"/>
              <a:t>For environmental, the PD&amp;E Study team will conduct a comprehensive review and analysis of all the environmental topics including Natural including protected species and wetland resources, Cultural including Section 4(f) recreational resources, Physical including noise, air quality and contamination, and Social &amp; Economic including community and right of way effects. Key project issues are highlighted in bold text. Efforts include coordination with the relevant environmental agencies having jurisdiction over components of the project. </a:t>
            </a:r>
          </a:p>
        </p:txBody>
      </p:sp>
    </p:spTree>
    <p:extLst>
      <p:ext uri="{BB962C8B-B14F-4D97-AF65-F5344CB8AC3E}">
        <p14:creationId xmlns:p14="http://schemas.microsoft.com/office/powerpoint/2010/main" val="2947344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dirty="0"/>
              <a:t>Within the limits of both corridors, impacts are anticipated to existing ditches and wetland resources. Mitigation will be proposed to compensate for any loss in functional value to wetland resources. </a:t>
            </a:r>
            <a:endParaRPr lang="en-US" dirty="0"/>
          </a:p>
        </p:txBody>
      </p:sp>
    </p:spTree>
    <p:extLst>
      <p:ext uri="{BB962C8B-B14F-4D97-AF65-F5344CB8AC3E}">
        <p14:creationId xmlns:p14="http://schemas.microsoft.com/office/powerpoint/2010/main" val="3299451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dirty="0"/>
              <a:t>Both corridors are located within range of threatened and endangered species including the Florida bonneted bat, gopher tortoise, wading birds including the wood stork, and several state-listed plants. General and species-specific surveys have been completed for all species having the potential to occur. Conservation measures to avoid and/or minimize effects to protected species potentially including gopher tortoise relocation, fencing, creation of wood stork foraging habitat, and installation of a wildlife crossing for small mammals/reptiles are currently being evaluated and will be coordinated with the respective federal and state agencies.      </a:t>
            </a:r>
            <a:endParaRPr lang="en-US" dirty="0"/>
          </a:p>
        </p:txBody>
      </p:sp>
    </p:spTree>
    <p:extLst>
      <p:ext uri="{BB962C8B-B14F-4D97-AF65-F5344CB8AC3E}">
        <p14:creationId xmlns:p14="http://schemas.microsoft.com/office/powerpoint/2010/main" val="5328334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Impact assessments are currently underway for all environmental topics including wetlands and protected species, noise impact modeling including evaluating potential abatement options, historic and archaeological resource assessments and contamination screening. Minor right of impacts may be required at certain locations; however, no relocations are anticipated.   </a:t>
            </a:r>
          </a:p>
        </p:txBody>
      </p:sp>
    </p:spTree>
    <p:extLst>
      <p:ext uri="{BB962C8B-B14F-4D97-AF65-F5344CB8AC3E}">
        <p14:creationId xmlns:p14="http://schemas.microsoft.com/office/powerpoint/2010/main" val="522601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Evaluation of potential effects to Section 4(f) resources is currently underway for Poppleton Creek Park and two FDEP </a:t>
            </a:r>
            <a:r>
              <a:rPr lang="en-US" sz="1700" dirty="0"/>
              <a:t>Office of Greenways and Trails multi-use trail opportunities</a:t>
            </a:r>
            <a:r>
              <a:rPr lang="en-US" dirty="0"/>
              <a:t> (</a:t>
            </a:r>
            <a:r>
              <a:rPr lang="en-US" sz="1700" dirty="0"/>
              <a:t>Atlantic Ridge Trail Corridor and Cross Country Trail 2). Currently, no direct impacts are anticipated to these resources. Mitigation for potential indirect effects relating to aesthetics and safety are currently being evaluated and may include such measures as landscaping and fencing.</a:t>
            </a:r>
            <a:endParaRPr lang="en-US" dirty="0"/>
          </a:p>
        </p:txBody>
      </p:sp>
    </p:spTree>
    <p:extLst>
      <p:ext uri="{BB962C8B-B14F-4D97-AF65-F5344CB8AC3E}">
        <p14:creationId xmlns:p14="http://schemas.microsoft.com/office/powerpoint/2010/main" val="392480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0360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summarizes crash trends within the study area over the five-year period from 2019 to 2023.</a:t>
            </a:r>
          </a:p>
          <a:p>
            <a:r>
              <a:rPr lang="en-US" dirty="0"/>
              <a:t>The data show that most crashes were property-damage-only crashes, while injury crashes represented about 23 percent of the total. </a:t>
            </a:r>
          </a:p>
          <a:p>
            <a:r>
              <a:rPr lang="en-US" dirty="0"/>
              <a:t>Four fatal crashes took place in this five year period, which highlights the need to improve safety and operations</a:t>
            </a:r>
          </a:p>
          <a:p>
            <a:endParaRPr lang="en-US" dirty="0"/>
          </a:p>
        </p:txBody>
      </p:sp>
    </p:spTree>
    <p:extLst>
      <p:ext uri="{BB962C8B-B14F-4D97-AF65-F5344CB8AC3E}">
        <p14:creationId xmlns:p14="http://schemas.microsoft.com/office/powerpoint/2010/main" val="3983525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bicycle and pedestrian crashes, about 69% involved injuries. This indicates a higher travel risk for vulnerable users. </a:t>
            </a:r>
          </a:p>
          <a:p>
            <a:r>
              <a:rPr lang="en-US" dirty="0"/>
              <a:t>As part of this study, the team is considering opportunities to support safer and more comfortable travel for people walking and bicycling throughout the corridor</a:t>
            </a:r>
          </a:p>
          <a:p>
            <a:endParaRPr lang="en-US" dirty="0"/>
          </a:p>
        </p:txBody>
      </p:sp>
    </p:spTree>
    <p:extLst>
      <p:ext uri="{BB962C8B-B14F-4D97-AF65-F5344CB8AC3E}">
        <p14:creationId xmlns:p14="http://schemas.microsoft.com/office/powerpoint/2010/main" val="4252554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 projected future traffic conditions for Corridor 1 alternative compared to the No-Build condition.</a:t>
            </a:r>
          </a:p>
          <a:p>
            <a:r>
              <a:rPr lang="en-US" dirty="0"/>
              <a:t>The No-Build condition represents what the roadway network could look like in the future if improvements beyond already committed projects are not added.</a:t>
            </a:r>
          </a:p>
          <a:p>
            <a:endParaRPr lang="en-US" dirty="0"/>
          </a:p>
        </p:txBody>
      </p:sp>
    </p:spTree>
    <p:extLst>
      <p:ext uri="{BB962C8B-B14F-4D97-AF65-F5344CB8AC3E}">
        <p14:creationId xmlns:p14="http://schemas.microsoft.com/office/powerpoint/2010/main" val="2956549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 show projected future traffic conditions for Corridor 2 alternative compared to the No-Build condition.</a:t>
            </a:r>
          </a:p>
          <a:p>
            <a:r>
              <a:rPr lang="en-US" dirty="0"/>
              <a:t>Both alternatives are being evaluated to understand how they may improve traffic flow, reduce congestion, and support future travel demand within the study area.</a:t>
            </a:r>
          </a:p>
          <a:p>
            <a:endParaRPr lang="en-US" dirty="0"/>
          </a:p>
        </p:txBody>
      </p:sp>
    </p:spTree>
    <p:extLst>
      <p:ext uri="{BB962C8B-B14F-4D97-AF65-F5344CB8AC3E}">
        <p14:creationId xmlns:p14="http://schemas.microsoft.com/office/powerpoint/2010/main" val="1257660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AB864-1C3B-8227-81E6-B1D9B1770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AC00E-7389-2C73-AE4B-B6C0B738B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C53F7-89FB-D66D-C0E6-591385793078}"/>
              </a:ext>
            </a:extLst>
          </p:cNvPr>
          <p:cNvSpPr>
            <a:spLocks noGrp="1"/>
          </p:cNvSpPr>
          <p:nvPr>
            <p:ph type="body" idx="1"/>
          </p:nvPr>
        </p:nvSpPr>
        <p:spPr/>
        <p:txBody>
          <a:bodyPr/>
          <a:lstStyle/>
          <a:p>
            <a:r>
              <a:rPr lang="en-US" dirty="0"/>
              <a:t>This is a comparison of future traffic operations between the No-Build condition and the Corridor 1 alternative.</a:t>
            </a:r>
          </a:p>
          <a:p>
            <a:r>
              <a:rPr lang="en-US" dirty="0"/>
              <a:t>Corridor 1 was developed to improve overall roadway operations and to provide an additional travel option through the corridor. </a:t>
            </a:r>
          </a:p>
          <a:p>
            <a:r>
              <a:rPr lang="en-US" dirty="0"/>
              <a:t>The traffic projections indicate that Corridor 1 may help distribute traffic more efficiently across the roadway network.</a:t>
            </a:r>
          </a:p>
          <a:p>
            <a:r>
              <a:rPr lang="en-US" dirty="0"/>
              <a:t>For residents and businesses, these improvements will support more reliable trips, improved access to surrounding destinations, and better overall mobility throughout the study area.</a:t>
            </a:r>
          </a:p>
          <a:p>
            <a:endParaRPr lang="en-US" dirty="0"/>
          </a:p>
        </p:txBody>
      </p:sp>
    </p:spTree>
    <p:extLst>
      <p:ext uri="{BB962C8B-B14F-4D97-AF65-F5344CB8AC3E}">
        <p14:creationId xmlns:p14="http://schemas.microsoft.com/office/powerpoint/2010/main" val="2962955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comparison of future traffic operations between the No-Build condition and the Corridor 1 alternative.</a:t>
            </a:r>
          </a:p>
          <a:p>
            <a:r>
              <a:rPr lang="en-US" dirty="0"/>
              <a:t>Corridor 1 was developed to improve overall roadway operations and to provide an additional travel option through the corridor. </a:t>
            </a:r>
          </a:p>
          <a:p>
            <a:r>
              <a:rPr lang="en-US" dirty="0"/>
              <a:t>The traffic projections indicate that Corridor 1 may help distribute traffic more efficiently across the roadway network.</a:t>
            </a:r>
          </a:p>
          <a:p>
            <a:r>
              <a:rPr lang="en-US" dirty="0"/>
              <a:t>For residents and businesses, these improvements will support more reliable trips, improved access to surrounding destinations, and better overall mobility throughout the study area.</a:t>
            </a:r>
          </a:p>
          <a:p>
            <a:endParaRPr lang="en-US" dirty="0"/>
          </a:p>
        </p:txBody>
      </p:sp>
    </p:spTree>
    <p:extLst>
      <p:ext uri="{BB962C8B-B14F-4D97-AF65-F5344CB8AC3E}">
        <p14:creationId xmlns:p14="http://schemas.microsoft.com/office/powerpoint/2010/main" val="21705419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5"/>
            <a:ext cx="11580945" cy="507297"/>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Tuesday, July 28, 2026, 5:30 PM (Virtual)</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hasCustomPrompt="1"/>
          </p:nvPr>
        </p:nvSpPr>
        <p:spPr>
          <a:xfrm>
            <a:off x="305527" y="1169039"/>
            <a:ext cx="11580945" cy="5052849"/>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v"/>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4" name="Picture 13" descr="A white text on a black background&#10;&#10;AI-generated content may be incorrect.">
            <a:extLst>
              <a:ext uri="{FF2B5EF4-FFF2-40B4-BE49-F238E27FC236}">
                <a16:creationId xmlns:a16="http://schemas.microsoft.com/office/drawing/2014/main" id="{189B8630-06E9-B82C-5124-B03ED6207B0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1735411325"/>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Full 5">
    <p:bg>
      <p:bgPr>
        <a:solidFill>
          <a:srgbClr val="D92E2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135756"/>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Full 6">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012379"/>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6850-88B0-255C-2467-2CA3AAE7B2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06424F-D7F5-1D9B-116B-E1F74787C5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D3B0AE-5E84-1378-B943-A680C658A21A}"/>
              </a:ext>
            </a:extLst>
          </p:cNvPr>
          <p:cNvSpPr>
            <a:spLocks noGrp="1"/>
          </p:cNvSpPr>
          <p:nvPr>
            <p:ph type="dt" sz="half" idx="10"/>
          </p:nvPr>
        </p:nvSpPr>
        <p:spPr/>
        <p:txBody>
          <a:bodyPr/>
          <a:lstStyle/>
          <a:p>
            <a:fld id="{9B13D34F-7833-40A5-BF2E-1F3770D215FA}" type="datetimeFigureOut">
              <a:rPr lang="en-US" smtClean="0"/>
              <a:t>7/21/2026</a:t>
            </a:fld>
            <a:endParaRPr lang="en-US"/>
          </a:p>
        </p:txBody>
      </p:sp>
      <p:sp>
        <p:nvSpPr>
          <p:cNvPr id="5" name="Footer Placeholder 4">
            <a:extLst>
              <a:ext uri="{FF2B5EF4-FFF2-40B4-BE49-F238E27FC236}">
                <a16:creationId xmlns:a16="http://schemas.microsoft.com/office/drawing/2014/main" id="{9642D685-863B-3757-83C8-86B5280E69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53FEB-A135-0928-7DBD-7DA270D904D6}"/>
              </a:ext>
            </a:extLst>
          </p:cNvPr>
          <p:cNvSpPr>
            <a:spLocks noGrp="1"/>
          </p:cNvSpPr>
          <p:nvPr>
            <p:ph type="sldNum" sz="quarter" idx="12"/>
          </p:nvPr>
        </p:nvSpPr>
        <p:spPr/>
        <p:txBody>
          <a:bodyPr/>
          <a:lstStyle/>
          <a:p>
            <a:fld id="{5E7511A1-189A-4C42-9049-D2E9714FB6B6}" type="slidenum">
              <a:rPr lang="en-US" smtClean="0"/>
              <a:t>‹#›</a:t>
            </a:fld>
            <a:endParaRPr lang="en-US"/>
          </a:p>
        </p:txBody>
      </p:sp>
    </p:spTree>
    <p:extLst>
      <p:ext uri="{BB962C8B-B14F-4D97-AF65-F5344CB8AC3E}">
        <p14:creationId xmlns:p14="http://schemas.microsoft.com/office/powerpoint/2010/main" val="2182056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Title 2"/>
          <p:cNvSpPr>
            <a:spLocks noGrp="1"/>
          </p:cNvSpPr>
          <p:nvPr>
            <p:ph type="title"/>
          </p:nvPr>
        </p:nvSpPr>
        <p:spPr>
          <a:xfrm>
            <a:off x="517093" y="170354"/>
            <a:ext cx="11157817" cy="545945"/>
          </a:xfrm>
          <a:prstGeom prst="rect">
            <a:avLst/>
          </a:prstGeom>
        </p:spPr>
        <p:txBody>
          <a:bodyPr lIns="0" tIns="0" rIns="0" bIns="0" anchor="ctr"/>
          <a:lstStyle>
            <a:lvl1pPr algn="l">
              <a:defRPr sz="4000">
                <a:solidFill>
                  <a:schemeClr val="tx1">
                    <a:lumMod val="75000"/>
                    <a:lumOff val="25000"/>
                  </a:schemeClr>
                </a:solidFill>
              </a:defRPr>
            </a:lvl1pPr>
          </a:lstStyle>
          <a:p>
            <a:endParaRPr lang="en-US"/>
          </a:p>
        </p:txBody>
      </p:sp>
      <p:grpSp>
        <p:nvGrpSpPr>
          <p:cNvPr id="4" name="Group 3">
            <a:extLst>
              <a:ext uri="{FF2B5EF4-FFF2-40B4-BE49-F238E27FC236}">
                <a16:creationId xmlns:a16="http://schemas.microsoft.com/office/drawing/2014/main" id="{73022EE7-2790-8710-EB05-E3F355A9AAFB}"/>
              </a:ext>
            </a:extLst>
          </p:cNvPr>
          <p:cNvGrpSpPr/>
          <p:nvPr userDrawn="1"/>
        </p:nvGrpSpPr>
        <p:grpSpPr>
          <a:xfrm>
            <a:off x="-296489" y="-4656"/>
            <a:ext cx="840992" cy="828231"/>
            <a:chOff x="-509337" y="-4"/>
            <a:chExt cx="917714" cy="903788"/>
          </a:xfrm>
        </p:grpSpPr>
        <p:sp>
          <p:nvSpPr>
            <p:cNvPr id="2" name="Freeform 4">
              <a:extLst>
                <a:ext uri="{FF2B5EF4-FFF2-40B4-BE49-F238E27FC236}">
                  <a16:creationId xmlns:a16="http://schemas.microsoft.com/office/drawing/2014/main" id="{C2C4A230-C54F-4365-6628-4AE068CFE1F2}"/>
                </a:ext>
              </a:extLst>
            </p:cNvPr>
            <p:cNvSpPr/>
            <p:nvPr userDrawn="1"/>
          </p:nvSpPr>
          <p:spPr>
            <a:xfrm flipH="1" flipV="1">
              <a:off x="-408377" y="-3"/>
              <a:ext cx="816754" cy="903787"/>
            </a:xfrm>
            <a:custGeom>
              <a:avLst/>
              <a:gdLst>
                <a:gd name="connsiteX0" fmla="*/ 2531213 w 6896094"/>
                <a:gd name="connsiteY0" fmla="*/ 0 h 5143500"/>
                <a:gd name="connsiteX1" fmla="*/ 2784922 w 6896094"/>
                <a:gd name="connsiteY1" fmla="*/ 0 h 5143500"/>
                <a:gd name="connsiteX2" fmla="*/ 3688437 w 6896094"/>
                <a:gd name="connsiteY2" fmla="*/ 0 h 5143500"/>
                <a:gd name="connsiteX3" fmla="*/ 5096322 w 6896094"/>
                <a:gd name="connsiteY3" fmla="*/ 0 h 5143500"/>
                <a:gd name="connsiteX4" fmla="*/ 6896094 w 6896094"/>
                <a:gd name="connsiteY4" fmla="*/ 0 h 5143500"/>
                <a:gd name="connsiteX5" fmla="*/ 6896094 w 6896094"/>
                <a:gd name="connsiteY5" fmla="*/ 5143500 h 5143500"/>
                <a:gd name="connsiteX6" fmla="*/ 5096322 w 6896094"/>
                <a:gd name="connsiteY6" fmla="*/ 5143500 h 5143500"/>
                <a:gd name="connsiteX7" fmla="*/ 4501963 w 6896094"/>
                <a:gd name="connsiteY7" fmla="*/ 5143500 h 5143500"/>
                <a:gd name="connsiteX8" fmla="*/ 3688437 w 6896094"/>
                <a:gd name="connsiteY8" fmla="*/ 5143500 h 5143500"/>
                <a:gd name="connsiteX9" fmla="*/ 2784922 w 6896094"/>
                <a:gd name="connsiteY9" fmla="*/ 5143500 h 5143500"/>
                <a:gd name="connsiteX10" fmla="*/ 1997524 w 6896094"/>
                <a:gd name="connsiteY10" fmla="*/ 5143500 h 5143500"/>
                <a:gd name="connsiteX11" fmla="*/ 1997524 w 6896094"/>
                <a:gd name="connsiteY11" fmla="*/ 5143497 h 5143500"/>
                <a:gd name="connsiteX12" fmla="*/ 1058295 w 6896094"/>
                <a:gd name="connsiteY12" fmla="*/ 5143497 h 5143500"/>
                <a:gd name="connsiteX13" fmla="*/ 1058294 w 6896094"/>
                <a:gd name="connsiteY13" fmla="*/ 5143500 h 5143500"/>
                <a:gd name="connsiteX14" fmla="*/ 0 w 6896094"/>
                <a:gd name="connsiteY14"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96094" h="5143500">
                  <a:moveTo>
                    <a:pt x="2531213" y="0"/>
                  </a:moveTo>
                  <a:lnTo>
                    <a:pt x="2784922" y="0"/>
                  </a:lnTo>
                  <a:lnTo>
                    <a:pt x="3688437" y="0"/>
                  </a:lnTo>
                  <a:lnTo>
                    <a:pt x="5096322" y="0"/>
                  </a:lnTo>
                  <a:lnTo>
                    <a:pt x="6896094" y="0"/>
                  </a:lnTo>
                  <a:lnTo>
                    <a:pt x="6896094" y="5143500"/>
                  </a:lnTo>
                  <a:lnTo>
                    <a:pt x="5096322" y="5143500"/>
                  </a:lnTo>
                  <a:lnTo>
                    <a:pt x="4501963" y="5143500"/>
                  </a:lnTo>
                  <a:lnTo>
                    <a:pt x="3688437" y="5143500"/>
                  </a:lnTo>
                  <a:lnTo>
                    <a:pt x="2784922" y="5143500"/>
                  </a:lnTo>
                  <a:lnTo>
                    <a:pt x="1997524" y="5143500"/>
                  </a:lnTo>
                  <a:lnTo>
                    <a:pt x="1997524" y="5143497"/>
                  </a:lnTo>
                  <a:lnTo>
                    <a:pt x="1058295" y="5143497"/>
                  </a:lnTo>
                  <a:lnTo>
                    <a:pt x="1058294" y="5143500"/>
                  </a:lnTo>
                  <a:lnTo>
                    <a:pt x="0" y="5143500"/>
                  </a:lnTo>
                  <a:close/>
                </a:path>
              </a:pathLst>
            </a:custGeom>
            <a:solidFill>
              <a:srgbClr val="467DA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Freeform 4">
              <a:extLst>
                <a:ext uri="{FF2B5EF4-FFF2-40B4-BE49-F238E27FC236}">
                  <a16:creationId xmlns:a16="http://schemas.microsoft.com/office/drawing/2014/main" id="{9B0020EF-15E4-DB31-EE64-C494E97D94FB}"/>
                </a:ext>
              </a:extLst>
            </p:cNvPr>
            <p:cNvSpPr/>
            <p:nvPr userDrawn="1"/>
          </p:nvSpPr>
          <p:spPr>
            <a:xfrm flipH="1" flipV="1">
              <a:off x="-509337" y="-4"/>
              <a:ext cx="816755" cy="903787"/>
            </a:xfrm>
            <a:custGeom>
              <a:avLst/>
              <a:gdLst>
                <a:gd name="connsiteX0" fmla="*/ 2531213 w 6896094"/>
                <a:gd name="connsiteY0" fmla="*/ 0 h 5143500"/>
                <a:gd name="connsiteX1" fmla="*/ 2784922 w 6896094"/>
                <a:gd name="connsiteY1" fmla="*/ 0 h 5143500"/>
                <a:gd name="connsiteX2" fmla="*/ 3688437 w 6896094"/>
                <a:gd name="connsiteY2" fmla="*/ 0 h 5143500"/>
                <a:gd name="connsiteX3" fmla="*/ 5096322 w 6896094"/>
                <a:gd name="connsiteY3" fmla="*/ 0 h 5143500"/>
                <a:gd name="connsiteX4" fmla="*/ 6896094 w 6896094"/>
                <a:gd name="connsiteY4" fmla="*/ 0 h 5143500"/>
                <a:gd name="connsiteX5" fmla="*/ 6896094 w 6896094"/>
                <a:gd name="connsiteY5" fmla="*/ 5143500 h 5143500"/>
                <a:gd name="connsiteX6" fmla="*/ 5096322 w 6896094"/>
                <a:gd name="connsiteY6" fmla="*/ 5143500 h 5143500"/>
                <a:gd name="connsiteX7" fmla="*/ 4501963 w 6896094"/>
                <a:gd name="connsiteY7" fmla="*/ 5143500 h 5143500"/>
                <a:gd name="connsiteX8" fmla="*/ 3688437 w 6896094"/>
                <a:gd name="connsiteY8" fmla="*/ 5143500 h 5143500"/>
                <a:gd name="connsiteX9" fmla="*/ 2784922 w 6896094"/>
                <a:gd name="connsiteY9" fmla="*/ 5143500 h 5143500"/>
                <a:gd name="connsiteX10" fmla="*/ 1997524 w 6896094"/>
                <a:gd name="connsiteY10" fmla="*/ 5143500 h 5143500"/>
                <a:gd name="connsiteX11" fmla="*/ 1997524 w 6896094"/>
                <a:gd name="connsiteY11" fmla="*/ 5143497 h 5143500"/>
                <a:gd name="connsiteX12" fmla="*/ 1058295 w 6896094"/>
                <a:gd name="connsiteY12" fmla="*/ 5143497 h 5143500"/>
                <a:gd name="connsiteX13" fmla="*/ 1058294 w 6896094"/>
                <a:gd name="connsiteY13" fmla="*/ 5143500 h 5143500"/>
                <a:gd name="connsiteX14" fmla="*/ 0 w 6896094"/>
                <a:gd name="connsiteY14"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96094" h="5143500">
                  <a:moveTo>
                    <a:pt x="2531213" y="0"/>
                  </a:moveTo>
                  <a:lnTo>
                    <a:pt x="2784922" y="0"/>
                  </a:lnTo>
                  <a:lnTo>
                    <a:pt x="3688437" y="0"/>
                  </a:lnTo>
                  <a:lnTo>
                    <a:pt x="5096322" y="0"/>
                  </a:lnTo>
                  <a:lnTo>
                    <a:pt x="6896094" y="0"/>
                  </a:lnTo>
                  <a:lnTo>
                    <a:pt x="6896094" y="5143500"/>
                  </a:lnTo>
                  <a:lnTo>
                    <a:pt x="5096322" y="5143500"/>
                  </a:lnTo>
                  <a:lnTo>
                    <a:pt x="4501963" y="5143500"/>
                  </a:lnTo>
                  <a:lnTo>
                    <a:pt x="3688437" y="5143500"/>
                  </a:lnTo>
                  <a:lnTo>
                    <a:pt x="2784922" y="5143500"/>
                  </a:lnTo>
                  <a:lnTo>
                    <a:pt x="1997524" y="5143500"/>
                  </a:lnTo>
                  <a:lnTo>
                    <a:pt x="1997524" y="5143497"/>
                  </a:lnTo>
                  <a:lnTo>
                    <a:pt x="1058295" y="5143497"/>
                  </a:lnTo>
                  <a:lnTo>
                    <a:pt x="1058294" y="5143500"/>
                  </a:lnTo>
                  <a:lnTo>
                    <a:pt x="0" y="5143500"/>
                  </a:lnTo>
                  <a:close/>
                </a:path>
              </a:pathLst>
            </a:custGeom>
            <a:solidFill>
              <a:srgbClr val="467DA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36015301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5"/>
            <a:ext cx="5790473" cy="507297"/>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Tuesday, July 28, 2026, 5:30 PM (Virtual)</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hasCustomPrompt="1"/>
          </p:nvPr>
        </p:nvSpPr>
        <p:spPr>
          <a:xfrm>
            <a:off x="305527" y="1169039"/>
            <a:ext cx="5790473" cy="5052849"/>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v"/>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 name="Picture Placeholder 7">
            <a:extLst>
              <a:ext uri="{FF2B5EF4-FFF2-40B4-BE49-F238E27FC236}">
                <a16:creationId xmlns:a16="http://schemas.microsoft.com/office/drawing/2014/main" id="{32A4406E-8CE0-4E37-2640-F76299109A9D}"/>
              </a:ext>
            </a:extLst>
          </p:cNvPr>
          <p:cNvSpPr>
            <a:spLocks noGrp="1"/>
          </p:cNvSpPr>
          <p:nvPr>
            <p:ph type="pic" sz="quarter" idx="10"/>
          </p:nvPr>
        </p:nvSpPr>
        <p:spPr>
          <a:xfrm>
            <a:off x="6161103" y="603615"/>
            <a:ext cx="5912528" cy="5618274"/>
          </a:xfrm>
          <a:prstGeom prst="rect">
            <a:avLst/>
          </a:prstGeom>
          <a:noFill/>
          <a:ln>
            <a:noFill/>
          </a:ln>
          <a:effectLst/>
        </p:spPr>
        <p:txBody>
          <a:bodyPr bIns="457200" anchor="b"/>
          <a:lstStyle>
            <a:lvl1pPr algn="ctr">
              <a:buNone/>
              <a:defRPr sz="1600">
                <a:solidFill>
                  <a:schemeClr val="tx1">
                    <a:lumMod val="50000"/>
                    <a:lumOff val="50000"/>
                  </a:schemeClr>
                </a:solidFill>
              </a:defRPr>
            </a:lvl1pPr>
          </a:lstStyle>
          <a:p>
            <a:endParaRPr lang="en-US"/>
          </a:p>
        </p:txBody>
      </p:sp>
      <p:pic>
        <p:nvPicPr>
          <p:cNvPr id="4" name="Picture 3" descr="A white text on a black background&#10;&#10;AI-generated content may be incorrect.">
            <a:extLst>
              <a:ext uri="{FF2B5EF4-FFF2-40B4-BE49-F238E27FC236}">
                <a16:creationId xmlns:a16="http://schemas.microsoft.com/office/drawing/2014/main" id="{6A9AD6AD-7FE6-09A4-F6DC-820E2FA171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288974105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icture Rows">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4"/>
            <a:ext cx="11580945" cy="512064"/>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Tuesday, July 28, 2026, 5:30 PM (Virtual)</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2026762" y="1169039"/>
            <a:ext cx="9859709" cy="155448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2">
            <a:extLst>
              <a:ext uri="{FF2B5EF4-FFF2-40B4-BE49-F238E27FC236}">
                <a16:creationId xmlns:a16="http://schemas.microsoft.com/office/drawing/2014/main" id="{62E1F054-0F77-C1DF-B23E-FD2075051CF0}"/>
              </a:ext>
            </a:extLst>
          </p:cNvPr>
          <p:cNvSpPr>
            <a:spLocks noGrp="1"/>
          </p:cNvSpPr>
          <p:nvPr>
            <p:ph type="pic" sz="quarter" idx="16"/>
          </p:nvPr>
        </p:nvSpPr>
        <p:spPr>
          <a:xfrm>
            <a:off x="305527" y="2907504"/>
            <a:ext cx="1554480" cy="155448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4" name="Picture Placeholder 2">
            <a:extLst>
              <a:ext uri="{FF2B5EF4-FFF2-40B4-BE49-F238E27FC236}">
                <a16:creationId xmlns:a16="http://schemas.microsoft.com/office/drawing/2014/main" id="{9C5E6589-6B50-FAB6-BC3C-270BB833C631}"/>
              </a:ext>
            </a:extLst>
          </p:cNvPr>
          <p:cNvSpPr>
            <a:spLocks noGrp="1"/>
          </p:cNvSpPr>
          <p:nvPr>
            <p:ph type="pic" sz="quarter" idx="17"/>
          </p:nvPr>
        </p:nvSpPr>
        <p:spPr>
          <a:xfrm>
            <a:off x="305527" y="4645969"/>
            <a:ext cx="1554480" cy="155448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6" name="Picture Placeholder 2">
            <a:extLst>
              <a:ext uri="{FF2B5EF4-FFF2-40B4-BE49-F238E27FC236}">
                <a16:creationId xmlns:a16="http://schemas.microsoft.com/office/drawing/2014/main" id="{2B70E8B9-5B3E-5460-B227-E74813AFABDB}"/>
              </a:ext>
            </a:extLst>
          </p:cNvPr>
          <p:cNvSpPr>
            <a:spLocks noGrp="1"/>
          </p:cNvSpPr>
          <p:nvPr>
            <p:ph type="pic" sz="quarter" idx="19"/>
          </p:nvPr>
        </p:nvSpPr>
        <p:spPr>
          <a:xfrm>
            <a:off x="305527" y="1169039"/>
            <a:ext cx="1554480" cy="155448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8" name="Text Placeholder 2">
            <a:extLst>
              <a:ext uri="{FF2B5EF4-FFF2-40B4-BE49-F238E27FC236}">
                <a16:creationId xmlns:a16="http://schemas.microsoft.com/office/drawing/2014/main" id="{4A8096E9-6E7A-4DE4-0639-1C2B66F67530}"/>
              </a:ext>
            </a:extLst>
          </p:cNvPr>
          <p:cNvSpPr>
            <a:spLocks noGrp="1"/>
          </p:cNvSpPr>
          <p:nvPr>
            <p:ph idx="20"/>
          </p:nvPr>
        </p:nvSpPr>
        <p:spPr>
          <a:xfrm>
            <a:off x="2026762" y="2928943"/>
            <a:ext cx="9859709" cy="1533042"/>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F20BE251-02D5-9B0B-8A71-8CB8BCA7F465}"/>
              </a:ext>
            </a:extLst>
          </p:cNvPr>
          <p:cNvSpPr>
            <a:spLocks noGrp="1"/>
          </p:cNvSpPr>
          <p:nvPr>
            <p:ph idx="21"/>
          </p:nvPr>
        </p:nvSpPr>
        <p:spPr>
          <a:xfrm>
            <a:off x="2026762" y="4645969"/>
            <a:ext cx="9859709" cy="155448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1A296006-38A6-A710-9B15-A7A68D74E0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2984122117"/>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Picture Rows">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4"/>
            <a:ext cx="11580945" cy="512064"/>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Tuesday, July 28, 2026, 5:30 PM (Virtual)</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1659118" y="1169039"/>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2">
            <a:extLst>
              <a:ext uri="{FF2B5EF4-FFF2-40B4-BE49-F238E27FC236}">
                <a16:creationId xmlns:a16="http://schemas.microsoft.com/office/drawing/2014/main" id="{62E1F054-0F77-C1DF-B23E-FD2075051CF0}"/>
              </a:ext>
            </a:extLst>
          </p:cNvPr>
          <p:cNvSpPr>
            <a:spLocks noGrp="1"/>
          </p:cNvSpPr>
          <p:nvPr>
            <p:ph type="pic" sz="quarter" idx="16"/>
          </p:nvPr>
        </p:nvSpPr>
        <p:spPr>
          <a:xfrm>
            <a:off x="305527" y="2466106"/>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4" name="Picture Placeholder 2">
            <a:extLst>
              <a:ext uri="{FF2B5EF4-FFF2-40B4-BE49-F238E27FC236}">
                <a16:creationId xmlns:a16="http://schemas.microsoft.com/office/drawing/2014/main" id="{9C5E6589-6B50-FAB6-BC3C-270BB833C631}"/>
              </a:ext>
            </a:extLst>
          </p:cNvPr>
          <p:cNvSpPr>
            <a:spLocks noGrp="1"/>
          </p:cNvSpPr>
          <p:nvPr>
            <p:ph type="pic" sz="quarter" idx="17"/>
          </p:nvPr>
        </p:nvSpPr>
        <p:spPr>
          <a:xfrm>
            <a:off x="305527" y="3763173"/>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5" name="Picture Placeholder 2">
            <a:extLst>
              <a:ext uri="{FF2B5EF4-FFF2-40B4-BE49-F238E27FC236}">
                <a16:creationId xmlns:a16="http://schemas.microsoft.com/office/drawing/2014/main" id="{4CFB8DF3-0117-F471-C9EF-31F5C1946DD2}"/>
              </a:ext>
            </a:extLst>
          </p:cNvPr>
          <p:cNvSpPr>
            <a:spLocks noGrp="1"/>
          </p:cNvSpPr>
          <p:nvPr>
            <p:ph type="pic" sz="quarter" idx="18"/>
          </p:nvPr>
        </p:nvSpPr>
        <p:spPr>
          <a:xfrm>
            <a:off x="305527" y="5063005"/>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6" name="Picture Placeholder 2">
            <a:extLst>
              <a:ext uri="{FF2B5EF4-FFF2-40B4-BE49-F238E27FC236}">
                <a16:creationId xmlns:a16="http://schemas.microsoft.com/office/drawing/2014/main" id="{2B70E8B9-5B3E-5460-B227-E74813AFABDB}"/>
              </a:ext>
            </a:extLst>
          </p:cNvPr>
          <p:cNvSpPr>
            <a:spLocks noGrp="1"/>
          </p:cNvSpPr>
          <p:nvPr>
            <p:ph type="pic" sz="quarter" idx="19"/>
          </p:nvPr>
        </p:nvSpPr>
        <p:spPr>
          <a:xfrm>
            <a:off x="305527" y="1169039"/>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8" name="Text Placeholder 2">
            <a:extLst>
              <a:ext uri="{FF2B5EF4-FFF2-40B4-BE49-F238E27FC236}">
                <a16:creationId xmlns:a16="http://schemas.microsoft.com/office/drawing/2014/main" id="{4A8096E9-6E7A-4DE4-0639-1C2B66F67530}"/>
              </a:ext>
            </a:extLst>
          </p:cNvPr>
          <p:cNvSpPr>
            <a:spLocks noGrp="1"/>
          </p:cNvSpPr>
          <p:nvPr>
            <p:ph idx="20"/>
          </p:nvPr>
        </p:nvSpPr>
        <p:spPr>
          <a:xfrm>
            <a:off x="1659118" y="2467028"/>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F20BE251-02D5-9B0B-8A71-8CB8BCA7F465}"/>
              </a:ext>
            </a:extLst>
          </p:cNvPr>
          <p:cNvSpPr>
            <a:spLocks noGrp="1"/>
          </p:cNvSpPr>
          <p:nvPr>
            <p:ph idx="21"/>
          </p:nvPr>
        </p:nvSpPr>
        <p:spPr>
          <a:xfrm>
            <a:off x="1659118" y="3765016"/>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5" name="Text Placeholder 2">
            <a:extLst>
              <a:ext uri="{FF2B5EF4-FFF2-40B4-BE49-F238E27FC236}">
                <a16:creationId xmlns:a16="http://schemas.microsoft.com/office/drawing/2014/main" id="{B3B87B9D-2A19-BFF0-523F-E1D52EC35AE5}"/>
              </a:ext>
            </a:extLst>
          </p:cNvPr>
          <p:cNvSpPr>
            <a:spLocks noGrp="1"/>
          </p:cNvSpPr>
          <p:nvPr>
            <p:ph idx="22"/>
          </p:nvPr>
        </p:nvSpPr>
        <p:spPr>
          <a:xfrm>
            <a:off x="1659118" y="5063005"/>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9A343A81-CD3C-12DD-FF06-D61191FB86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1522880577"/>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Picture Circles">
    <p:spTree>
      <p:nvGrpSpPr>
        <p:cNvPr id="1" name=""/>
        <p:cNvGrpSpPr/>
        <p:nvPr/>
      </p:nvGrpSpPr>
      <p:grpSpPr>
        <a:xfrm>
          <a:off x="0" y="0"/>
          <a:ext cx="0" cy="0"/>
          <a:chOff x="0" y="0"/>
          <a:chExt cx="0" cy="0"/>
        </a:xfrm>
      </p:grpSpPr>
      <p:sp>
        <p:nvSpPr>
          <p:cNvPr id="2" name="Title 1"/>
          <p:cNvSpPr>
            <a:spLocks noGrp="1"/>
          </p:cNvSpPr>
          <p:nvPr>
            <p:ph type="title"/>
          </p:nvPr>
        </p:nvSpPr>
        <p:spPr>
          <a:xfrm>
            <a:off x="270770" y="603615"/>
            <a:ext cx="11580945" cy="507297"/>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Tuesday, July 28, 2026, 5:30 PM (Virtual)</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767456" y="4647727"/>
            <a:ext cx="3200400" cy="1554480"/>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17">
            <a:extLst>
              <a:ext uri="{FF2B5EF4-FFF2-40B4-BE49-F238E27FC236}">
                <a16:creationId xmlns:a16="http://schemas.microsoft.com/office/drawing/2014/main" id="{A74BDFB9-CC66-D98E-1A48-FDCB2ED47CB8}"/>
              </a:ext>
            </a:extLst>
          </p:cNvPr>
          <p:cNvSpPr>
            <a:spLocks noGrp="1"/>
          </p:cNvSpPr>
          <p:nvPr>
            <p:ph type="pic" sz="quarter" idx="65"/>
          </p:nvPr>
        </p:nvSpPr>
        <p:spPr>
          <a:xfrm>
            <a:off x="767456" y="1270767"/>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dirty="0"/>
          </a:p>
        </p:txBody>
      </p:sp>
      <p:sp>
        <p:nvSpPr>
          <p:cNvPr id="4" name="Picture Placeholder 18">
            <a:extLst>
              <a:ext uri="{FF2B5EF4-FFF2-40B4-BE49-F238E27FC236}">
                <a16:creationId xmlns:a16="http://schemas.microsoft.com/office/drawing/2014/main" id="{11B91724-69AA-09C6-154A-91FB4C4E40E9}"/>
              </a:ext>
            </a:extLst>
          </p:cNvPr>
          <p:cNvSpPr>
            <a:spLocks noGrp="1"/>
          </p:cNvSpPr>
          <p:nvPr>
            <p:ph type="pic" sz="quarter" idx="66"/>
          </p:nvPr>
        </p:nvSpPr>
        <p:spPr>
          <a:xfrm>
            <a:off x="4491611" y="1270767"/>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5" name="Picture Placeholder 22">
            <a:extLst>
              <a:ext uri="{FF2B5EF4-FFF2-40B4-BE49-F238E27FC236}">
                <a16:creationId xmlns:a16="http://schemas.microsoft.com/office/drawing/2014/main" id="{129CA6E4-82B7-B7BB-C00C-8B91125893B7}"/>
              </a:ext>
            </a:extLst>
          </p:cNvPr>
          <p:cNvSpPr>
            <a:spLocks noGrp="1"/>
          </p:cNvSpPr>
          <p:nvPr>
            <p:ph type="pic" sz="quarter" idx="67"/>
          </p:nvPr>
        </p:nvSpPr>
        <p:spPr>
          <a:xfrm>
            <a:off x="8224144" y="1270767"/>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8" name="Text Placeholder 2">
            <a:extLst>
              <a:ext uri="{FF2B5EF4-FFF2-40B4-BE49-F238E27FC236}">
                <a16:creationId xmlns:a16="http://schemas.microsoft.com/office/drawing/2014/main" id="{B2CBE267-6F8A-6C17-FD4B-5D97BB14D6E4}"/>
              </a:ext>
            </a:extLst>
          </p:cNvPr>
          <p:cNvSpPr>
            <a:spLocks noGrp="1"/>
          </p:cNvSpPr>
          <p:nvPr>
            <p:ph idx="69"/>
          </p:nvPr>
        </p:nvSpPr>
        <p:spPr>
          <a:xfrm>
            <a:off x="4495800" y="4647727"/>
            <a:ext cx="3200400" cy="1554480"/>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894C33FA-3180-56F7-FBC0-73783740E160}"/>
              </a:ext>
            </a:extLst>
          </p:cNvPr>
          <p:cNvSpPr>
            <a:spLocks noGrp="1"/>
          </p:cNvSpPr>
          <p:nvPr>
            <p:ph idx="70"/>
          </p:nvPr>
        </p:nvSpPr>
        <p:spPr>
          <a:xfrm>
            <a:off x="8224144" y="4647727"/>
            <a:ext cx="3200400" cy="1554480"/>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BC62AD5E-200A-A5F6-43AA-649D1B6FC0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75847160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Picture Circles">
    <p:spTree>
      <p:nvGrpSpPr>
        <p:cNvPr id="1" name=""/>
        <p:cNvGrpSpPr/>
        <p:nvPr/>
      </p:nvGrpSpPr>
      <p:grpSpPr>
        <a:xfrm>
          <a:off x="0" y="0"/>
          <a:ext cx="0" cy="0"/>
          <a:chOff x="0" y="0"/>
          <a:chExt cx="0" cy="0"/>
        </a:xfrm>
      </p:grpSpPr>
      <p:sp>
        <p:nvSpPr>
          <p:cNvPr id="2" name="Title 1"/>
          <p:cNvSpPr>
            <a:spLocks noGrp="1"/>
          </p:cNvSpPr>
          <p:nvPr>
            <p:ph type="title"/>
          </p:nvPr>
        </p:nvSpPr>
        <p:spPr>
          <a:xfrm>
            <a:off x="270770" y="603614"/>
            <a:ext cx="11580945" cy="512064"/>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Tuesday, July 28, 2026, 5:30 PM (Virtual)</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270770"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17">
            <a:extLst>
              <a:ext uri="{FF2B5EF4-FFF2-40B4-BE49-F238E27FC236}">
                <a16:creationId xmlns:a16="http://schemas.microsoft.com/office/drawing/2014/main" id="{A74BDFB9-CC66-D98E-1A48-FDCB2ED47CB8}"/>
              </a:ext>
            </a:extLst>
          </p:cNvPr>
          <p:cNvSpPr>
            <a:spLocks noGrp="1"/>
          </p:cNvSpPr>
          <p:nvPr>
            <p:ph type="pic" sz="quarter" idx="65"/>
          </p:nvPr>
        </p:nvSpPr>
        <p:spPr>
          <a:xfrm>
            <a:off x="270770"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dirty="0"/>
          </a:p>
        </p:txBody>
      </p:sp>
      <p:sp>
        <p:nvSpPr>
          <p:cNvPr id="4" name="Picture Placeholder 18">
            <a:extLst>
              <a:ext uri="{FF2B5EF4-FFF2-40B4-BE49-F238E27FC236}">
                <a16:creationId xmlns:a16="http://schemas.microsoft.com/office/drawing/2014/main" id="{11B91724-69AA-09C6-154A-91FB4C4E40E9}"/>
              </a:ext>
            </a:extLst>
          </p:cNvPr>
          <p:cNvSpPr>
            <a:spLocks noGrp="1"/>
          </p:cNvSpPr>
          <p:nvPr>
            <p:ph type="pic" sz="quarter" idx="66"/>
          </p:nvPr>
        </p:nvSpPr>
        <p:spPr>
          <a:xfrm>
            <a:off x="3320206"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5" name="Picture Placeholder 22">
            <a:extLst>
              <a:ext uri="{FF2B5EF4-FFF2-40B4-BE49-F238E27FC236}">
                <a16:creationId xmlns:a16="http://schemas.microsoft.com/office/drawing/2014/main" id="{129CA6E4-82B7-B7BB-C00C-8B91125893B7}"/>
              </a:ext>
            </a:extLst>
          </p:cNvPr>
          <p:cNvSpPr>
            <a:spLocks noGrp="1"/>
          </p:cNvSpPr>
          <p:nvPr>
            <p:ph type="pic" sz="quarter" idx="67"/>
          </p:nvPr>
        </p:nvSpPr>
        <p:spPr>
          <a:xfrm>
            <a:off x="6369642"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6" name="Picture Placeholder 23">
            <a:extLst>
              <a:ext uri="{FF2B5EF4-FFF2-40B4-BE49-F238E27FC236}">
                <a16:creationId xmlns:a16="http://schemas.microsoft.com/office/drawing/2014/main" id="{96342AE5-71E5-2E06-B0BE-768688A77898}"/>
              </a:ext>
            </a:extLst>
          </p:cNvPr>
          <p:cNvSpPr>
            <a:spLocks noGrp="1"/>
          </p:cNvSpPr>
          <p:nvPr>
            <p:ph type="pic" sz="quarter" idx="68"/>
          </p:nvPr>
        </p:nvSpPr>
        <p:spPr>
          <a:xfrm>
            <a:off x="9419079"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8" name="Text Placeholder 2">
            <a:extLst>
              <a:ext uri="{FF2B5EF4-FFF2-40B4-BE49-F238E27FC236}">
                <a16:creationId xmlns:a16="http://schemas.microsoft.com/office/drawing/2014/main" id="{B2CBE267-6F8A-6C17-FD4B-5D97BB14D6E4}"/>
              </a:ext>
            </a:extLst>
          </p:cNvPr>
          <p:cNvSpPr>
            <a:spLocks noGrp="1"/>
          </p:cNvSpPr>
          <p:nvPr>
            <p:ph idx="69"/>
          </p:nvPr>
        </p:nvSpPr>
        <p:spPr>
          <a:xfrm>
            <a:off x="3308620"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894C33FA-3180-56F7-FBC0-73783740E160}"/>
              </a:ext>
            </a:extLst>
          </p:cNvPr>
          <p:cNvSpPr>
            <a:spLocks noGrp="1"/>
          </p:cNvSpPr>
          <p:nvPr>
            <p:ph idx="70"/>
          </p:nvPr>
        </p:nvSpPr>
        <p:spPr>
          <a:xfrm>
            <a:off x="6346470"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5" name="Text Placeholder 2">
            <a:extLst>
              <a:ext uri="{FF2B5EF4-FFF2-40B4-BE49-F238E27FC236}">
                <a16:creationId xmlns:a16="http://schemas.microsoft.com/office/drawing/2014/main" id="{33612328-DC8C-023A-38DF-046222745602}"/>
              </a:ext>
            </a:extLst>
          </p:cNvPr>
          <p:cNvSpPr>
            <a:spLocks noGrp="1"/>
          </p:cNvSpPr>
          <p:nvPr>
            <p:ph idx="71"/>
          </p:nvPr>
        </p:nvSpPr>
        <p:spPr>
          <a:xfrm>
            <a:off x="9384321"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BC62AD5E-200A-A5F6-43AA-649D1B6FC0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263204220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7/21/2026</a:t>
            </a:fld>
            <a:endParaRPr lang="en-US" dirty="0"/>
          </a:p>
        </p:txBody>
      </p:sp>
      <p:sp>
        <p:nvSpPr>
          <p:cNvPr id="3" name="Footer Placeholder 2"/>
          <p:cNvSpPr>
            <a:spLocks noGrp="1"/>
          </p:cNvSpPr>
          <p:nvPr>
            <p:ph type="ftr" sz="quarter" idx="11"/>
          </p:nvPr>
        </p:nvSpPr>
        <p:spPr>
          <a:xfrm>
            <a:off x="2589212" y="6135808"/>
            <a:ext cx="7619999" cy="365125"/>
          </a:xfrm>
          <a:prstGeom prst="rect">
            <a:avLst/>
          </a:prstGeom>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 name="Slide Number Placeholder 3"/>
          <p:cNvSpPr>
            <a:spLocks noGrp="1"/>
          </p:cNvSpPr>
          <p:nvPr>
            <p:ph type="sldNum" sz="quarter" idx="12"/>
          </p:nvPr>
        </p:nvSpPr>
        <p:spPr>
          <a:xfrm>
            <a:off x="531812" y="787782"/>
            <a:ext cx="779767" cy="365125"/>
          </a:xfrm>
          <a:prstGeom prst="rect">
            <a:avLst/>
          </a:prstGeo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54139478"/>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Full 4">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3391889"/>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Full 2">
    <p:bg>
      <p:bgPr>
        <a:solidFill>
          <a:srgbClr val="1C43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724794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682793"/>
      </p:ext>
    </p:extLst>
  </p:cSld>
  <p:clrMap bg1="lt1" tx1="dk1" bg2="lt2" tx2="dk2" accent1="accent1" accent2="accent2" accent3="accent3" accent4="accent4" accent5="accent5" accent6="accent6" hlink="hlink" folHlink="folHlink"/>
  <p:sldLayoutIdLst>
    <p:sldLayoutId id="2147484025" r:id="rId1"/>
    <p:sldLayoutId id="2147484044" r:id="rId2"/>
    <p:sldLayoutId id="2147484048" r:id="rId3"/>
    <p:sldLayoutId id="2147484045" r:id="rId4"/>
    <p:sldLayoutId id="2147484046" r:id="rId5"/>
    <p:sldLayoutId id="2147484047" r:id="rId6"/>
    <p:sldLayoutId id="2147484030" r:id="rId7"/>
    <p:sldLayoutId id="2147484017" r:id="rId8"/>
    <p:sldLayoutId id="2147484015" r:id="rId9"/>
    <p:sldLayoutId id="2147484018" r:id="rId10"/>
    <p:sldLayoutId id="2147484019" r:id="rId11"/>
    <p:sldLayoutId id="2147484049" r:id="rId12"/>
    <p:sldLayoutId id="2147484050" r:id="rId13"/>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mailto:sharon.singhhagyan@dot.state.fl.us" TargetMode="External"/><Relationship Id="rId2" Type="http://schemas.microsoft.com/office/2018/10/relationships/comments" Target="../comments/modernComment_E02_F7273C7.xml"/><Relationship Id="rId1" Type="http://schemas.openxmlformats.org/officeDocument/2006/relationships/slideLayout" Target="../slideLayouts/slideLayout1.xml"/><Relationship Id="rId4" Type="http://schemas.openxmlformats.org/officeDocument/2006/relationships/hyperlink" Target="mailto:Lisa.Bethancourt@dot.state.fl.us"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E06_5CEA109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microsoft.com/office/2018/10/relationships/comments" Target="../comments/modernComment_E07_35F8E2FD.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microsoft.com/office/2018/10/relationships/comments" Target="../comments/modernComment_E08_36F7F0B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E4D_91E3509.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18/10/relationships/comments" Target="../comments/modernComment_E84_585FB0D1.xml"/><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tmp"/><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18/10/relationships/comments" Target="../comments/modernComment_E61_BA36BD58.xml"/><Relationship Id="rId7"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9.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18/10/relationships/comments" Target="../comments/modernComment_E2A_EF7EE7DE.xml"/><Relationship Id="rId7"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9.png"/><Relationship Id="rId4" Type="http://schemas.openxmlformats.org/officeDocument/2006/relationships/image" Target="../media/image51.tmp"/></Relationships>
</file>

<file path=ppt/slides/_rels/slide26.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18/10/relationships/comments" Target="../comments/modernComment_E69_F4F3B655.xml"/><Relationship Id="rId7"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3.png"/><Relationship Id="rId10" Type="http://schemas.openxmlformats.org/officeDocument/2006/relationships/image" Target="../media/image57.tmp"/><Relationship Id="rId4" Type="http://schemas.openxmlformats.org/officeDocument/2006/relationships/image" Target="../media/image52.png"/><Relationship Id="rId9"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18/10/relationships/comments" Target="../comments/modernComment_E6A_C54620D3.xml"/><Relationship Id="rId7"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6.png"/></Relationships>
</file>

<file path=ppt/slides/_rels/slide28.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18/10/relationships/comments" Target="../comments/modernComment_E6B_A9C767BC.xml"/><Relationship Id="rId7"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microsoft.com/office/2018/10/relationships/comments" Target="../comments/modernComment_DF5_F99F8AE6.xml"/><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microsoft.com/office/2018/10/relationships/comments" Target="../comments/modernComment_E62_55C48A2F.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3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microsoft.com/office/2018/10/relationships/comments" Target="../comments/modernComment_E2F_C9BB16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microsoft.com/office/2018/10/relationships/comments" Target="../comments/modernComment_E7C_45C164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microsoft.com/office/2018/10/relationships/comments" Target="../comments/modernComment_E37_EF0F2E5C.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microsoft.com/office/2018/10/relationships/comments" Target="../comments/modernComment_E38_92F5746F.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microsoft.com/office/2018/10/relationships/comments" Target="../comments/modernComment_E39_5DA2BF20.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microsoft.com/office/2018/10/relationships/comments" Target="../comments/modernComment_DF6_77CC9774.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microsoft.com/office/2018/10/relationships/comments" Target="../comments/modernComment_E3D_B34B3C3C.xml"/><Relationship Id="rId1" Type="http://schemas.openxmlformats.org/officeDocument/2006/relationships/slideLayout" Target="../slideLayouts/slideLayout1.xml"/><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image" Target="../media/image75.jpeg"/><Relationship Id="rId2" Type="http://schemas.microsoft.com/office/2018/10/relationships/comments" Target="../comments/modernComment_E83_59FE5D0A.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4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78.jpg"/></Relationships>
</file>

<file path=ppt/slides/_rels/slide46.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80.jpg"/></Relationships>
</file>

<file path=ppt/slides/_rels/slide47.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E66_3DDE9D1B.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7.jpg"/><Relationship Id="rId2" Type="http://schemas.microsoft.com/office/2018/10/relationships/comments" Target="../comments/modernComment_E80_735C8B8E.xml"/><Relationship Id="rId1" Type="http://schemas.openxmlformats.org/officeDocument/2006/relationships/slideLayout" Target="../slideLayouts/slideLayout12.xml"/><Relationship Id="rId4" Type="http://schemas.openxmlformats.org/officeDocument/2006/relationships/image" Target="../media/image88.jpg"/></Relationships>
</file>

<file path=ppt/slides/_rels/slide51.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jpeg"/><Relationship Id="rId3" Type="http://schemas.microsoft.com/office/2018/10/relationships/comments" Target="../comments/modernComment_E0F_FF6E4B59.xml"/><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jpeg"/></Relationships>
</file>

<file path=ppt/slides/_rels/slide5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8/10/relationships/comments" Target="../comments/modernComment_E29_887BD86F.xml"/><Relationship Id="rId1" Type="http://schemas.openxmlformats.org/officeDocument/2006/relationships/slideLayout" Target="../slideLayouts/slideLayout1.xml"/><Relationship Id="rId4" Type="http://schemas.openxmlformats.org/officeDocument/2006/relationships/image" Target="../media/image105.emf"/></Relationships>
</file>

<file path=ppt/slides/_rels/slide5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svg"/><Relationship Id="rId1" Type="http://schemas.openxmlformats.org/officeDocument/2006/relationships/slideLayout" Target="../slideLayouts/slideLayout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5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xml"/><Relationship Id="rId5" Type="http://schemas.openxmlformats.org/officeDocument/2006/relationships/image" Target="../media/image110.png"/><Relationship Id="rId4" Type="http://schemas.openxmlformats.org/officeDocument/2006/relationships/image" Target="../media/image106.sv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3.jpg"/><Relationship Id="rId2" Type="http://schemas.microsoft.com/office/2018/10/relationships/comments" Target="../comments/modernComment_E18_30FE92BD.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fdot.gov/" TargetMode="External"/><Relationship Id="rId2" Type="http://schemas.openxmlformats.org/officeDocument/2006/relationships/hyperlink" Target="mailto:Vanita.Saini@dot.state.fl.us" TargetMode="External"/><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63.xml.rels><?xml version="1.0" encoding="UTF-8" standalone="yes"?>
<Relationships xmlns="http://schemas.openxmlformats.org/package/2006/relationships"><Relationship Id="rId3" Type="http://schemas.openxmlformats.org/officeDocument/2006/relationships/image" Target="../media/image15.jpeg"/><Relationship Id="rId2" Type="http://schemas.microsoft.com/office/2018/10/relationships/comments" Target="../comments/modernComment_E68_71739BF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www.fdot.gov/" TargetMode="External"/><Relationship Id="rId2" Type="http://schemas.openxmlformats.org/officeDocument/2006/relationships/hyperlink" Target="mailto:Vanita.Saini@dot.state.fl.us" TargetMode="External"/><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microsoft.com/office/2018/10/relationships/comments" Target="../comments/modernComment_E67_24AC71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sv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1C438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EE6EEB-680D-6262-B162-E00612AFF955}"/>
              </a:ext>
            </a:extLst>
          </p:cNvPr>
          <p:cNvPicPr>
            <a:picLocks noChangeAspect="1"/>
          </p:cNvPicPr>
          <p:nvPr/>
        </p:nvPicPr>
        <p:blipFill>
          <a:blip r:embed="rId3">
            <a:extLst>
              <a:ext uri="{28A0092B-C50C-407E-A947-70E740481C1C}">
                <a14:useLocalDpi xmlns:a14="http://schemas.microsoft.com/office/drawing/2010/main" val="0"/>
              </a:ext>
            </a:extLst>
          </a:blip>
          <a:srcRect t="29957" b="26586"/>
          <a:stretch>
            <a:fillRect/>
          </a:stretch>
        </p:blipFill>
        <p:spPr>
          <a:xfrm>
            <a:off x="-1" y="1977643"/>
            <a:ext cx="12192000" cy="3975348"/>
          </a:xfrm>
          <a:prstGeom prst="rect">
            <a:avLst/>
          </a:prstGeom>
        </p:spPr>
      </p:pic>
      <p:sp>
        <p:nvSpPr>
          <p:cNvPr id="3" name="Inhaltsplatzhalter 4">
            <a:extLst>
              <a:ext uri="{FF2B5EF4-FFF2-40B4-BE49-F238E27FC236}">
                <a16:creationId xmlns:a16="http://schemas.microsoft.com/office/drawing/2014/main" id="{55C71337-D2B7-3A84-68A6-FF6E85B20EB4}"/>
              </a:ext>
            </a:extLst>
          </p:cNvPr>
          <p:cNvSpPr txBox="1">
            <a:spLocks/>
          </p:cNvSpPr>
          <p:nvPr/>
        </p:nvSpPr>
        <p:spPr>
          <a:xfrm>
            <a:off x="2379406" y="53004"/>
            <a:ext cx="7478027" cy="1582491"/>
          </a:xfrm>
          <a:prstGeom prst="rect">
            <a:avLst/>
          </a:prstGeom>
        </p:spPr>
        <p:txBody>
          <a:bodyPr wrap="square" lIns="0" tIns="0" rIns="0" bIns="0" anchor="t" anchorCtr="0">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en-US" sz="2133" b="1" dirty="0">
                <a:latin typeface="Arial"/>
                <a:cs typeface="Arial"/>
              </a:rPr>
              <a:t>Project Development &amp; Environment (PD&amp;E) Study </a:t>
            </a:r>
          </a:p>
          <a:p>
            <a:pPr marL="0" indent="0" algn="ctr">
              <a:lnSpc>
                <a:spcPct val="100000"/>
              </a:lnSpc>
              <a:spcAft>
                <a:spcPts val="0"/>
              </a:spcAft>
              <a:buNone/>
            </a:pPr>
            <a:r>
              <a:rPr lang="en-US" sz="2133" b="1" dirty="0">
                <a:latin typeface="Arial"/>
                <a:cs typeface="Arial"/>
              </a:rPr>
              <a:t>Alternatives Public Workshop</a:t>
            </a:r>
          </a:p>
          <a:p>
            <a:pPr marL="0" indent="0" algn="ctr">
              <a:lnSpc>
                <a:spcPct val="100000"/>
              </a:lnSpc>
              <a:spcAft>
                <a:spcPts val="0"/>
              </a:spcAft>
              <a:buNone/>
            </a:pPr>
            <a:r>
              <a:rPr lang="en-US" sz="2133" dirty="0">
                <a:latin typeface="Arial"/>
                <a:cs typeface="Arial"/>
              </a:rPr>
              <a:t>Willoughby Boulevard</a:t>
            </a:r>
          </a:p>
          <a:p>
            <a:pPr marL="0" indent="0" algn="ctr">
              <a:lnSpc>
                <a:spcPct val="100000"/>
              </a:lnSpc>
              <a:spcAft>
                <a:spcPts val="0"/>
              </a:spcAft>
              <a:buNone/>
            </a:pPr>
            <a:r>
              <a:rPr lang="en-US" sz="1867" dirty="0">
                <a:latin typeface="Arial"/>
                <a:cs typeface="Arial"/>
              </a:rPr>
              <a:t>from State Road (S.R.) 714/Monterey Road to U.S. 1/S.R. 5/Federal Highway</a:t>
            </a:r>
          </a:p>
          <a:p>
            <a:pPr marL="0" indent="0" algn="ctr">
              <a:lnSpc>
                <a:spcPct val="100000"/>
              </a:lnSpc>
              <a:spcAft>
                <a:spcPts val="0"/>
              </a:spcAft>
              <a:buNone/>
            </a:pPr>
            <a:r>
              <a:rPr lang="en-US" sz="1867" dirty="0">
                <a:latin typeface="Arial"/>
                <a:cs typeface="Arial"/>
              </a:rPr>
              <a:t>Martin County, Florida</a:t>
            </a:r>
          </a:p>
        </p:txBody>
      </p:sp>
      <p:pic>
        <p:nvPicPr>
          <p:cNvPr id="8" name="Picture 7" descr="A black and white logo&#10;&#10;Description automatically generated">
            <a:extLst>
              <a:ext uri="{FF2B5EF4-FFF2-40B4-BE49-F238E27FC236}">
                <a16:creationId xmlns:a16="http://schemas.microsoft.com/office/drawing/2014/main" id="{1BE89386-9121-23DB-153F-F28EC0C623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16" y="281520"/>
            <a:ext cx="2251390" cy="1125695"/>
          </a:xfrm>
          <a:prstGeom prst="rect">
            <a:avLst/>
          </a:prstGeom>
        </p:spPr>
      </p:pic>
      <p:sp>
        <p:nvSpPr>
          <p:cNvPr id="2" name="TextBox 1">
            <a:extLst>
              <a:ext uri="{FF2B5EF4-FFF2-40B4-BE49-F238E27FC236}">
                <a16:creationId xmlns:a16="http://schemas.microsoft.com/office/drawing/2014/main" id="{FC35D38C-E5BC-6329-C758-3510FD3BDB44}"/>
              </a:ext>
            </a:extLst>
          </p:cNvPr>
          <p:cNvSpPr txBox="1"/>
          <p:nvPr/>
        </p:nvSpPr>
        <p:spPr>
          <a:xfrm>
            <a:off x="5038725" y="5972324"/>
            <a:ext cx="7153275" cy="830997"/>
          </a:xfrm>
          <a:prstGeom prst="rect">
            <a:avLst/>
          </a:prstGeom>
          <a:noFill/>
        </p:spPr>
        <p:txBody>
          <a:bodyPr wrap="square" rtlCol="0">
            <a:spAutoFit/>
          </a:bodyPr>
          <a:lstStyle/>
          <a:p>
            <a:r>
              <a:rPr lang="en-US" sz="2400" dirty="0">
                <a:solidFill>
                  <a:schemeClr val="bg1"/>
                </a:solidFill>
                <a:latin typeface="Arial"/>
                <a:cs typeface="Arial"/>
              </a:rPr>
              <a:t>July 28, 2026, at 5:30 p.m. (Virtual Meeting)</a:t>
            </a:r>
          </a:p>
          <a:p>
            <a:r>
              <a:rPr lang="en-US" sz="2400" dirty="0">
                <a:solidFill>
                  <a:schemeClr val="bg1"/>
                </a:solidFill>
                <a:latin typeface="Arial"/>
                <a:cs typeface="Arial"/>
              </a:rPr>
              <a:t>July 29, 2026, at 5:30 p.m. (In-person Meeting)</a:t>
            </a:r>
            <a:endParaRPr lang="en-US" sz="2000" dirty="0">
              <a:solidFill>
                <a:schemeClr val="bg1"/>
              </a:solidFill>
              <a:latin typeface="Arial"/>
              <a:cs typeface="Arial"/>
            </a:endParaRPr>
          </a:p>
        </p:txBody>
      </p:sp>
      <p:sp>
        <p:nvSpPr>
          <p:cNvPr id="12" name="TextBox 11">
            <a:extLst>
              <a:ext uri="{FF2B5EF4-FFF2-40B4-BE49-F238E27FC236}">
                <a16:creationId xmlns:a16="http://schemas.microsoft.com/office/drawing/2014/main" id="{35E59A0B-FB6F-CA96-7912-5DA5411D98B6}"/>
              </a:ext>
            </a:extLst>
          </p:cNvPr>
          <p:cNvSpPr txBox="1"/>
          <p:nvPr/>
        </p:nvSpPr>
        <p:spPr>
          <a:xfrm>
            <a:off x="0" y="6010796"/>
            <a:ext cx="4724400" cy="846386"/>
          </a:xfrm>
          <a:prstGeom prst="rect">
            <a:avLst/>
          </a:prstGeom>
          <a:noFill/>
        </p:spPr>
        <p:txBody>
          <a:bodyPr wrap="square">
            <a:spAutoFit/>
          </a:bodyPr>
          <a:lstStyle/>
          <a:p>
            <a:pPr>
              <a:spcAft>
                <a:spcPts val="267"/>
              </a:spcAft>
            </a:pPr>
            <a:r>
              <a:rPr lang="en-US" sz="1600" b="1" dirty="0">
                <a:solidFill>
                  <a:srgbClr val="F0F0F0"/>
                </a:solidFill>
                <a:latin typeface="Arial"/>
                <a:ea typeface="Roboto Light"/>
                <a:cs typeface="Arial"/>
              </a:rPr>
              <a:t>Florida Department Of Transportation</a:t>
            </a:r>
          </a:p>
          <a:p>
            <a:pPr>
              <a:spcAft>
                <a:spcPts val="267"/>
              </a:spcAft>
            </a:pPr>
            <a:r>
              <a:rPr lang="en-US" sz="1400" dirty="0">
                <a:solidFill>
                  <a:srgbClr val="F0F0F0"/>
                </a:solidFill>
                <a:latin typeface="Arial"/>
                <a:ea typeface="Roboto Light"/>
                <a:cs typeface="Arial"/>
              </a:rPr>
              <a:t>Financial Project ID:  419669-3-22-03 </a:t>
            </a:r>
          </a:p>
          <a:p>
            <a:pPr>
              <a:spcAft>
                <a:spcPts val="267"/>
              </a:spcAft>
            </a:pPr>
            <a:r>
              <a:rPr lang="en-US" sz="1400" dirty="0">
                <a:solidFill>
                  <a:srgbClr val="F0F0F0"/>
                </a:solidFill>
                <a:latin typeface="Arial"/>
                <a:ea typeface="Roboto Light"/>
                <a:cs typeface="Arial"/>
              </a:rPr>
              <a:t>ETDM No: 14512 </a:t>
            </a:r>
          </a:p>
        </p:txBody>
      </p:sp>
      <p:pic>
        <p:nvPicPr>
          <p:cNvPr id="6" name="Picture 5">
            <a:extLst>
              <a:ext uri="{FF2B5EF4-FFF2-40B4-BE49-F238E27FC236}">
                <a16:creationId xmlns:a16="http://schemas.microsoft.com/office/drawing/2014/main" id="{10EFB851-ECD6-080E-8F45-0520C5C4ED3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591829" y="12777"/>
            <a:ext cx="1201348" cy="1210714"/>
          </a:xfrm>
          <a:prstGeom prst="rect">
            <a:avLst/>
          </a:prstGeom>
        </p:spPr>
      </p:pic>
      <p:pic>
        <p:nvPicPr>
          <p:cNvPr id="16" name="Picture 15">
            <a:extLst>
              <a:ext uri="{FF2B5EF4-FFF2-40B4-BE49-F238E27FC236}">
                <a16:creationId xmlns:a16="http://schemas.microsoft.com/office/drawing/2014/main" id="{5E87C12A-D53B-BE52-8964-AA7DD04BE6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77186" y="583205"/>
            <a:ext cx="2353917" cy="1569278"/>
          </a:xfrm>
          <a:prstGeom prst="rect">
            <a:avLst/>
          </a:prstGeom>
        </p:spPr>
      </p:pic>
    </p:spTree>
    <p:extLst>
      <p:ext uri="{BB962C8B-B14F-4D97-AF65-F5344CB8AC3E}">
        <p14:creationId xmlns:p14="http://schemas.microsoft.com/office/powerpoint/2010/main" val="620067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7826CC-BBD3-B4E3-B3D5-8927EE99DD68}"/>
              </a:ext>
            </a:extLst>
          </p:cNvPr>
          <p:cNvSpPr>
            <a:spLocks noGrp="1"/>
          </p:cNvSpPr>
          <p:nvPr>
            <p:ph type="title"/>
          </p:nvPr>
        </p:nvSpPr>
        <p:spPr/>
        <p:txBody>
          <a:bodyPr/>
          <a:lstStyle/>
          <a:p>
            <a:r>
              <a:rPr lang="en-US" b="1" dirty="0"/>
              <a:t>Title VI of the Civil Rights Act of </a:t>
            </a:r>
            <a:r>
              <a:rPr lang="en-US" dirty="0">
                <a:latin typeface="Aptos Black" panose="020B0004020202020204" pitchFamily="34" charset="0"/>
              </a:rPr>
              <a:t>1964</a:t>
            </a:r>
          </a:p>
        </p:txBody>
      </p:sp>
      <p:sp>
        <p:nvSpPr>
          <p:cNvPr id="6" name="Content Placeholder 5">
            <a:extLst>
              <a:ext uri="{FF2B5EF4-FFF2-40B4-BE49-F238E27FC236}">
                <a16:creationId xmlns:a16="http://schemas.microsoft.com/office/drawing/2014/main" id="{357D86FC-463A-CDBD-CCF9-C7A07DC1FE44}"/>
              </a:ext>
            </a:extLst>
          </p:cNvPr>
          <p:cNvSpPr>
            <a:spLocks noGrp="1"/>
          </p:cNvSpPr>
          <p:nvPr>
            <p:ph idx="1"/>
          </p:nvPr>
        </p:nvSpPr>
        <p:spPr>
          <a:xfrm>
            <a:off x="305527" y="1169039"/>
            <a:ext cx="11580945" cy="2259961"/>
          </a:xfrm>
        </p:spPr>
        <p:txBody>
          <a:bodyPr>
            <a:normAutofit/>
          </a:bodyPr>
          <a:lstStyle/>
          <a:p>
            <a:pPr marL="0" indent="0">
              <a:buNone/>
            </a:pPr>
            <a:r>
              <a:rPr lang="en-US" sz="2400" dirty="0"/>
              <a:t>The Florida Department of Transportation is required to comply with various non-discrimination laws and regulations, including Title VI of the Civil Rights Act of 1964. Public participation is solicited without regard to race, color, national origin, age, sex, religion, disability, or family status. Persons wishing to express concerns relative to FDOT compliance with Title VI may do so by contacting:</a:t>
            </a:r>
          </a:p>
        </p:txBody>
      </p:sp>
      <p:sp>
        <p:nvSpPr>
          <p:cNvPr id="7" name="Text Placeholder 10">
            <a:extLst>
              <a:ext uri="{FF2B5EF4-FFF2-40B4-BE49-F238E27FC236}">
                <a16:creationId xmlns:a16="http://schemas.microsoft.com/office/drawing/2014/main" id="{66C800A7-6BD6-B5E0-E856-039DDB1448F9}"/>
              </a:ext>
            </a:extLst>
          </p:cNvPr>
          <p:cNvSpPr txBox="1">
            <a:spLocks/>
          </p:cNvSpPr>
          <p:nvPr/>
        </p:nvSpPr>
        <p:spPr>
          <a:xfrm>
            <a:off x="806577" y="3260035"/>
            <a:ext cx="4956048" cy="2994349"/>
          </a:xfrm>
          <a:prstGeom prst="roundRect">
            <a:avLst/>
          </a:prstGeom>
          <a:solidFill>
            <a:schemeClr val="bg1">
              <a:lumMod val="85000"/>
            </a:schemeClr>
          </a:solidFill>
          <a:ln>
            <a:noFill/>
          </a:ln>
        </p:spPr>
        <p:txBody>
          <a:bodyPr lIns="182880" tIns="137160" rIns="91440" bIns="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gn="ctr">
              <a:lnSpc>
                <a:spcPct val="100000"/>
              </a:lnSpc>
              <a:spcBef>
                <a:spcPts val="0"/>
              </a:spcBef>
              <a:spcAft>
                <a:spcPts val="100"/>
              </a:spcAft>
              <a:buNone/>
              <a:defRPr/>
            </a:pPr>
            <a:r>
              <a:rPr lang="en-US" sz="2000" b="1" dirty="0">
                <a:latin typeface="Arial"/>
                <a:cs typeface="Arial"/>
              </a:rPr>
              <a:t>Sharon Singh </a:t>
            </a:r>
            <a:r>
              <a:rPr lang="en-US" sz="2000" b="1" dirty="0" err="1">
                <a:latin typeface="Arial"/>
                <a:cs typeface="Arial"/>
              </a:rPr>
              <a:t>Hagyan</a:t>
            </a:r>
            <a:endParaRPr lang="en-US" sz="2000" b="1" dirty="0">
              <a:latin typeface="Arial"/>
              <a:cs typeface="Arial"/>
            </a:endParaRPr>
          </a:p>
          <a:p>
            <a:pPr marL="0" indent="0" algn="ctr">
              <a:lnSpc>
                <a:spcPct val="100000"/>
              </a:lnSpc>
              <a:spcBef>
                <a:spcPts val="0"/>
              </a:spcBef>
              <a:spcAft>
                <a:spcPts val="100"/>
              </a:spcAft>
              <a:buNone/>
              <a:defRPr/>
            </a:pPr>
            <a:r>
              <a:rPr lang="en-US" sz="1800" b="1" dirty="0">
                <a:latin typeface="Arial"/>
                <a:cs typeface="Arial"/>
              </a:rPr>
              <a:t>District Four Title VI Coordinator</a:t>
            </a:r>
          </a:p>
          <a:p>
            <a:pPr marL="0" indent="0" algn="ctr">
              <a:lnSpc>
                <a:spcPct val="100000"/>
              </a:lnSpc>
              <a:spcBef>
                <a:spcPts val="0"/>
              </a:spcBef>
              <a:spcAft>
                <a:spcPts val="100"/>
              </a:spcAft>
              <a:buNone/>
              <a:defRPr/>
            </a:pPr>
            <a:r>
              <a:rPr lang="en-US" sz="1800" dirty="0">
                <a:latin typeface="Arial"/>
                <a:cs typeface="Arial"/>
              </a:rPr>
              <a:t>3400 West Commercial Boulevard</a:t>
            </a:r>
          </a:p>
          <a:p>
            <a:pPr marL="0" indent="0" algn="ctr">
              <a:lnSpc>
                <a:spcPct val="100000"/>
              </a:lnSpc>
              <a:spcBef>
                <a:spcPts val="0"/>
              </a:spcBef>
              <a:spcAft>
                <a:spcPts val="100"/>
              </a:spcAft>
              <a:buNone/>
              <a:defRPr/>
            </a:pPr>
            <a:r>
              <a:rPr lang="en-US" sz="1800" dirty="0">
                <a:latin typeface="Arial"/>
                <a:cs typeface="Arial"/>
              </a:rPr>
              <a:t>Fort Lauderdale, Florida 33309</a:t>
            </a:r>
          </a:p>
          <a:p>
            <a:pPr marL="0" indent="0" algn="ctr">
              <a:lnSpc>
                <a:spcPct val="100000"/>
              </a:lnSpc>
              <a:spcBef>
                <a:spcPts val="0"/>
              </a:spcBef>
              <a:spcAft>
                <a:spcPts val="100"/>
              </a:spcAft>
              <a:buNone/>
              <a:defRPr/>
            </a:pPr>
            <a:r>
              <a:rPr lang="en-US" sz="1800" dirty="0">
                <a:latin typeface="Arial"/>
                <a:cs typeface="Arial"/>
              </a:rPr>
              <a:t>(954) 777-4190</a:t>
            </a:r>
          </a:p>
          <a:p>
            <a:pPr marL="0" indent="0" algn="ctr">
              <a:lnSpc>
                <a:spcPct val="100000"/>
              </a:lnSpc>
              <a:spcBef>
                <a:spcPts val="0"/>
              </a:spcBef>
              <a:spcAft>
                <a:spcPts val="100"/>
              </a:spcAft>
              <a:buNone/>
              <a:defRPr/>
            </a:pPr>
            <a:r>
              <a:rPr lang="en-US" sz="1800" dirty="0">
                <a:latin typeface="Arial"/>
                <a:cs typeface="Arial"/>
              </a:rPr>
              <a:t>(866) 336-8435, Ext. 4190 (Toll Free)</a:t>
            </a:r>
          </a:p>
          <a:p>
            <a:pPr marL="0" indent="0" algn="ctr">
              <a:lnSpc>
                <a:spcPct val="100000"/>
              </a:lnSpc>
              <a:spcBef>
                <a:spcPts val="0"/>
              </a:spcBef>
              <a:spcAft>
                <a:spcPts val="100"/>
              </a:spcAft>
              <a:buNone/>
              <a:defRPr/>
            </a:pPr>
            <a:r>
              <a:rPr lang="en-US" sz="1800" dirty="0">
                <a:latin typeface="Arial"/>
                <a:cs typeface="Arial"/>
                <a:hlinkClick r:id="rId3">
                  <a:extLst>
                    <a:ext uri="{A12FA001-AC4F-418D-AE19-62706E023703}">
                      <ahyp:hlinkClr xmlns:ahyp="http://schemas.microsoft.com/office/drawing/2018/hyperlinkcolor" val="tx"/>
                    </a:ext>
                  </a:extLst>
                </a:hlinkClick>
              </a:rPr>
              <a:t>sharon.singhhagyan@dot.state.fl.us</a:t>
            </a:r>
            <a:endParaRPr lang="en-US" sz="1800" dirty="0">
              <a:latin typeface="Arial"/>
              <a:cs typeface="Arial"/>
            </a:endParaRPr>
          </a:p>
        </p:txBody>
      </p:sp>
      <p:sp>
        <p:nvSpPr>
          <p:cNvPr id="8" name="Text Placeholder 10">
            <a:extLst>
              <a:ext uri="{FF2B5EF4-FFF2-40B4-BE49-F238E27FC236}">
                <a16:creationId xmlns:a16="http://schemas.microsoft.com/office/drawing/2014/main" id="{9F246D70-EE63-EC79-C8A6-270D2D8D661E}"/>
              </a:ext>
            </a:extLst>
          </p:cNvPr>
          <p:cNvSpPr txBox="1">
            <a:spLocks/>
          </p:cNvSpPr>
          <p:nvPr/>
        </p:nvSpPr>
        <p:spPr>
          <a:xfrm>
            <a:off x="6426328" y="3260035"/>
            <a:ext cx="4952999" cy="2994350"/>
          </a:xfrm>
          <a:prstGeom prst="roundRect">
            <a:avLst/>
          </a:prstGeom>
          <a:solidFill>
            <a:schemeClr val="bg1">
              <a:lumMod val="85000"/>
            </a:schemeClr>
          </a:solidFill>
          <a:ln>
            <a:noFill/>
          </a:ln>
        </p:spPr>
        <p:txBody>
          <a:bodyPr lIns="182880" tIns="137160" rIns="91440" bIns="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gn="ctr">
              <a:lnSpc>
                <a:spcPct val="100000"/>
              </a:lnSpc>
              <a:spcBef>
                <a:spcPts val="0"/>
              </a:spcBef>
              <a:spcAft>
                <a:spcPts val="100"/>
              </a:spcAft>
              <a:buNone/>
              <a:defRPr/>
            </a:pPr>
            <a:r>
              <a:rPr lang="en-US" sz="2000" b="1" dirty="0">
                <a:latin typeface="Arial"/>
                <a:cs typeface="Arial"/>
              </a:rPr>
              <a:t>Lisa Bethancourt</a:t>
            </a:r>
          </a:p>
          <a:p>
            <a:pPr marL="0" indent="0" algn="ctr">
              <a:lnSpc>
                <a:spcPct val="100000"/>
              </a:lnSpc>
              <a:spcBef>
                <a:spcPts val="0"/>
              </a:spcBef>
              <a:spcAft>
                <a:spcPts val="100"/>
              </a:spcAft>
              <a:buNone/>
              <a:defRPr/>
            </a:pPr>
            <a:r>
              <a:rPr lang="en-US" sz="1800" b="1" dirty="0">
                <a:latin typeface="Arial"/>
                <a:cs typeface="Arial"/>
              </a:rPr>
              <a:t>State Title VI Coordinator </a:t>
            </a:r>
          </a:p>
          <a:p>
            <a:pPr marL="0" indent="0" algn="ctr">
              <a:lnSpc>
                <a:spcPct val="100000"/>
              </a:lnSpc>
              <a:spcBef>
                <a:spcPts val="0"/>
              </a:spcBef>
              <a:spcAft>
                <a:spcPts val="100"/>
              </a:spcAft>
              <a:buNone/>
              <a:defRPr/>
            </a:pPr>
            <a:r>
              <a:rPr lang="en-US" sz="1800" b="1" dirty="0">
                <a:latin typeface="Arial"/>
                <a:cs typeface="Arial"/>
              </a:rPr>
              <a:t>Florida Department of Transportation</a:t>
            </a:r>
          </a:p>
          <a:p>
            <a:pPr marL="0" indent="0" algn="ctr">
              <a:lnSpc>
                <a:spcPct val="100000"/>
              </a:lnSpc>
              <a:spcBef>
                <a:spcPts val="0"/>
              </a:spcBef>
              <a:spcAft>
                <a:spcPts val="100"/>
              </a:spcAft>
              <a:buNone/>
              <a:defRPr/>
            </a:pPr>
            <a:r>
              <a:rPr lang="en-US" sz="1800" b="1" dirty="0">
                <a:latin typeface="Arial"/>
                <a:cs typeface="Arial"/>
              </a:rPr>
              <a:t>Business Growth &amp; Engagement Office</a:t>
            </a:r>
            <a:endParaRPr lang="en-US" sz="1800" b="1" dirty="0">
              <a:latin typeface="Arial"/>
              <a:cs typeface="Arial" panose="020B0604020202020204" pitchFamily="34" charset="0"/>
            </a:endParaRPr>
          </a:p>
          <a:p>
            <a:pPr marL="0" indent="0" algn="ctr">
              <a:lnSpc>
                <a:spcPct val="100000"/>
              </a:lnSpc>
              <a:spcBef>
                <a:spcPts val="0"/>
              </a:spcBef>
              <a:spcAft>
                <a:spcPts val="100"/>
              </a:spcAft>
              <a:buNone/>
              <a:defRPr/>
            </a:pPr>
            <a:r>
              <a:rPr lang="en-US" sz="1800" dirty="0">
                <a:latin typeface="Arial"/>
                <a:cs typeface="Arial"/>
              </a:rPr>
              <a:t>605 Suwannee St. MS 65</a:t>
            </a:r>
          </a:p>
          <a:p>
            <a:pPr marL="0" indent="0" algn="ctr">
              <a:lnSpc>
                <a:spcPct val="100000"/>
              </a:lnSpc>
              <a:spcBef>
                <a:spcPts val="0"/>
              </a:spcBef>
              <a:spcAft>
                <a:spcPts val="100"/>
              </a:spcAft>
              <a:buNone/>
              <a:defRPr/>
            </a:pPr>
            <a:r>
              <a:rPr lang="en-US" sz="1800" dirty="0">
                <a:latin typeface="Arial"/>
                <a:cs typeface="Arial"/>
              </a:rPr>
              <a:t>Tallahassee, FL 32399-0450</a:t>
            </a:r>
          </a:p>
          <a:p>
            <a:pPr marL="0" indent="0" algn="ctr">
              <a:lnSpc>
                <a:spcPct val="100000"/>
              </a:lnSpc>
              <a:spcBef>
                <a:spcPts val="0"/>
              </a:spcBef>
              <a:spcAft>
                <a:spcPts val="100"/>
              </a:spcAft>
              <a:buNone/>
              <a:defRPr/>
            </a:pPr>
            <a:r>
              <a:rPr lang="en-US" sz="1800" dirty="0">
                <a:latin typeface="Arial"/>
                <a:cs typeface="Arial"/>
              </a:rPr>
              <a:t>(850) 414-4742</a:t>
            </a:r>
          </a:p>
          <a:p>
            <a:pPr marL="0" indent="0" algn="ctr">
              <a:lnSpc>
                <a:spcPct val="100000"/>
              </a:lnSpc>
              <a:spcBef>
                <a:spcPts val="0"/>
              </a:spcBef>
              <a:spcAft>
                <a:spcPts val="100"/>
              </a:spcAft>
              <a:buNone/>
              <a:defRPr/>
            </a:pPr>
            <a:r>
              <a:rPr lang="en-US" sz="1800" dirty="0">
                <a:latin typeface="Arial"/>
                <a:cs typeface="Arial"/>
              </a:rPr>
              <a:t>(866) 374-3368, Ext. 4742 (Toll Free)</a:t>
            </a:r>
          </a:p>
          <a:p>
            <a:pPr marL="0" indent="0" algn="ctr">
              <a:lnSpc>
                <a:spcPct val="100000"/>
              </a:lnSpc>
              <a:spcBef>
                <a:spcPts val="0"/>
              </a:spcBef>
              <a:spcAft>
                <a:spcPts val="100"/>
              </a:spcAft>
              <a:buNone/>
              <a:defRPr/>
            </a:pPr>
            <a:r>
              <a:rPr lang="en-US" sz="1800" dirty="0">
                <a:latin typeface="Arial"/>
                <a:cs typeface="Arial"/>
                <a:hlinkClick r:id="rId4">
                  <a:extLst>
                    <a:ext uri="{A12FA001-AC4F-418D-AE19-62706E023703}">
                      <ahyp:hlinkClr xmlns:ahyp="http://schemas.microsoft.com/office/drawing/2018/hyperlinkcolor" val="tx"/>
                    </a:ext>
                  </a:extLst>
                </a:hlinkClick>
              </a:rPr>
              <a:t>Lisa.Bethancourt@dot.state.fl.us</a:t>
            </a:r>
            <a:endParaRPr lang="en-US" sz="1800" dirty="0">
              <a:latin typeface="Arial"/>
              <a:cs typeface="Arial"/>
            </a:endParaRPr>
          </a:p>
        </p:txBody>
      </p:sp>
    </p:spTree>
    <p:extLst>
      <p:ext uri="{BB962C8B-B14F-4D97-AF65-F5344CB8AC3E}">
        <p14:creationId xmlns:p14="http://schemas.microsoft.com/office/powerpoint/2010/main" val="259158983"/>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DFAC00-9382-F902-6219-0306CBAD32DA}"/>
              </a:ext>
            </a:extLst>
          </p:cNvPr>
          <p:cNvSpPr>
            <a:spLocks noGrp="1"/>
          </p:cNvSpPr>
          <p:nvPr>
            <p:ph type="title"/>
          </p:nvPr>
        </p:nvSpPr>
        <p:spPr/>
        <p:txBody>
          <a:bodyPr/>
          <a:lstStyle/>
          <a:p>
            <a:r>
              <a:rPr lang="en-US" b="1" dirty="0"/>
              <a:t>FDOT NEPA Assignment</a:t>
            </a:r>
          </a:p>
        </p:txBody>
      </p:sp>
      <p:sp>
        <p:nvSpPr>
          <p:cNvPr id="7" name="Content Placeholder 6">
            <a:extLst>
              <a:ext uri="{FF2B5EF4-FFF2-40B4-BE49-F238E27FC236}">
                <a16:creationId xmlns:a16="http://schemas.microsoft.com/office/drawing/2014/main" id="{260129FB-BBE6-A762-12DB-33A62D1E802C}"/>
              </a:ext>
            </a:extLst>
          </p:cNvPr>
          <p:cNvSpPr>
            <a:spLocks noGrp="1"/>
          </p:cNvSpPr>
          <p:nvPr>
            <p:ph idx="1"/>
          </p:nvPr>
        </p:nvSpPr>
        <p:spPr>
          <a:xfrm>
            <a:off x="305527" y="1804987"/>
            <a:ext cx="5790473" cy="3248025"/>
          </a:xfrm>
        </p:spPr>
        <p:txBody>
          <a:bodyPr/>
          <a:lstStyle/>
          <a:p>
            <a:pPr marL="0" indent="0">
              <a:buNone/>
            </a:pPr>
            <a:r>
              <a:rPr lang="en-US" i="1" dirty="0"/>
              <a:t>The environmental review, consultation, and other actions required by applicable federal environmental laws for this project are being, or have been, carried out by the Florida Department of Transportation (FDOT) pursuant to 23 United States Code (U.S.C.) §327 and Memorandum of Understanding dated May 26, 2022, and executed by the Federal Highway Administration and FDOT.</a:t>
            </a:r>
          </a:p>
          <a:p>
            <a:endParaRPr lang="en-US" dirty="0"/>
          </a:p>
          <a:p>
            <a:endParaRPr lang="en-US" dirty="0"/>
          </a:p>
        </p:txBody>
      </p:sp>
      <p:pic>
        <p:nvPicPr>
          <p:cNvPr id="11" name="Picture Placeholder 10" descr="A map of the united states&#10;&#10;AI-generated content may be incorrect.">
            <a:extLst>
              <a:ext uri="{FF2B5EF4-FFF2-40B4-BE49-F238E27FC236}">
                <a16:creationId xmlns:a16="http://schemas.microsoft.com/office/drawing/2014/main" id="{2165E5A0-E1C8-7D2D-A443-387B6F23829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32" b="2632"/>
          <a:stretch>
            <a:fillRect/>
          </a:stretch>
        </p:blipFill>
        <p:spPr>
          <a:xfrm>
            <a:off x="7048765" y="1110912"/>
            <a:ext cx="4500107" cy="4276147"/>
          </a:xfrm>
        </p:spPr>
      </p:pic>
    </p:spTree>
    <p:extLst>
      <p:ext uri="{BB962C8B-B14F-4D97-AF65-F5344CB8AC3E}">
        <p14:creationId xmlns:p14="http://schemas.microsoft.com/office/powerpoint/2010/main" val="3811216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9F8BDB-A116-F790-78B3-CBFD5419A014}"/>
              </a:ext>
            </a:extLst>
          </p:cNvPr>
          <p:cNvSpPr>
            <a:spLocks noGrp="1"/>
          </p:cNvSpPr>
          <p:nvPr>
            <p:ph type="title"/>
          </p:nvPr>
        </p:nvSpPr>
        <p:spPr/>
        <p:txBody>
          <a:bodyPr/>
          <a:lstStyle/>
          <a:p>
            <a:r>
              <a:rPr lang="en-US" b="1" dirty="0"/>
              <a:t>Transportation Development Process</a:t>
            </a:r>
          </a:p>
        </p:txBody>
      </p:sp>
      <p:sp>
        <p:nvSpPr>
          <p:cNvPr id="8" name="Rectangle 7">
            <a:extLst>
              <a:ext uri="{FF2B5EF4-FFF2-40B4-BE49-F238E27FC236}">
                <a16:creationId xmlns:a16="http://schemas.microsoft.com/office/drawing/2014/main" id="{43DEF925-B50D-4DF6-F0AF-D5A7368DEC8B}"/>
              </a:ext>
            </a:extLst>
          </p:cNvPr>
          <p:cNvSpPr/>
          <p:nvPr/>
        </p:nvSpPr>
        <p:spPr>
          <a:xfrm>
            <a:off x="4495137" y="2052248"/>
            <a:ext cx="7179769" cy="317408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defRPr/>
            </a:pPr>
            <a:r>
              <a:rPr lang="en-US" sz="1600" b="1" dirty="0">
                <a:solidFill>
                  <a:schemeClr val="tx1"/>
                </a:solidFill>
                <a:latin typeface="Arial"/>
                <a:cs typeface="Arial"/>
              </a:rPr>
              <a:t>Why is a PD&amp;E Study performed? </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determine the best alternative to address the purpose and need</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evaluate the potential environmental and social effects</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include public participation to help shape the project</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comply with federal, state, and local laws</a:t>
            </a:r>
          </a:p>
          <a:p>
            <a:pPr marL="57150">
              <a:spcAft>
                <a:spcPts val="133"/>
              </a:spcAft>
              <a:defRPr/>
            </a:pPr>
            <a:endParaRPr lang="en-US" sz="1400" dirty="0">
              <a:solidFill>
                <a:prstClr val="black">
                  <a:lumMod val="75000"/>
                  <a:lumOff val="25000"/>
                </a:prstClr>
              </a:solidFill>
              <a:latin typeface="Arial"/>
              <a:cs typeface="Segoe UI"/>
            </a:endParaRPr>
          </a:p>
          <a:p>
            <a:pPr marL="57150" defTabSz="1219170">
              <a:defRPr/>
            </a:pPr>
            <a:r>
              <a:rPr lang="en-US" sz="1600" b="1" dirty="0">
                <a:solidFill>
                  <a:schemeClr val="tx1"/>
                </a:solidFill>
                <a:latin typeface="Arial"/>
                <a:cs typeface="Segoe UI"/>
              </a:rPr>
              <a:t>During the PD&amp;E Study:</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The community will have several opportunities for input on the project</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Project effects to the environment will be avoided or minimized</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Coordination with federal, state and local agencies will occur</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Project reports and plans will be available for public view</a:t>
            </a:r>
          </a:p>
        </p:txBody>
      </p:sp>
      <p:grpSp>
        <p:nvGrpSpPr>
          <p:cNvPr id="37" name="Group 36">
            <a:extLst>
              <a:ext uri="{FF2B5EF4-FFF2-40B4-BE49-F238E27FC236}">
                <a16:creationId xmlns:a16="http://schemas.microsoft.com/office/drawing/2014/main" id="{07977757-B772-E217-FB90-AD179D9643F3}"/>
              </a:ext>
            </a:extLst>
          </p:cNvPr>
          <p:cNvGrpSpPr/>
          <p:nvPr/>
        </p:nvGrpSpPr>
        <p:grpSpPr>
          <a:xfrm>
            <a:off x="-16315" y="1228994"/>
            <a:ext cx="4129113" cy="685800"/>
            <a:chOff x="-16315" y="1228994"/>
            <a:chExt cx="4129113" cy="685800"/>
          </a:xfrm>
        </p:grpSpPr>
        <p:sp>
          <p:nvSpPr>
            <p:cNvPr id="29" name="Rectangle 28">
              <a:extLst>
                <a:ext uri="{FF2B5EF4-FFF2-40B4-BE49-F238E27FC236}">
                  <a16:creationId xmlns:a16="http://schemas.microsoft.com/office/drawing/2014/main" id="{0EA62546-4822-A4B9-E026-248538CECFDA}"/>
                </a:ext>
              </a:extLst>
            </p:cNvPr>
            <p:cNvSpPr/>
            <p:nvPr/>
          </p:nvSpPr>
          <p:spPr>
            <a:xfrm>
              <a:off x="-16315" y="1228994"/>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81FA6FE-C00C-A833-AAE9-43A038179E73}"/>
                </a:ext>
              </a:extLst>
            </p:cNvPr>
            <p:cNvSpPr txBox="1"/>
            <p:nvPr/>
          </p:nvSpPr>
          <p:spPr>
            <a:xfrm>
              <a:off x="107775" y="1279507"/>
              <a:ext cx="350267" cy="584775"/>
            </a:xfrm>
            <a:prstGeom prst="rect">
              <a:avLst/>
            </a:prstGeom>
            <a:noFill/>
          </p:spPr>
          <p:txBody>
            <a:bodyPr wrap="square" rtlCol="0">
              <a:spAutoFit/>
            </a:bodyPr>
            <a:lstStyle/>
            <a:p>
              <a:pPr algn="ctr"/>
              <a:r>
                <a:rPr lang="en-US" sz="3200" b="1">
                  <a:solidFill>
                    <a:schemeClr val="bg1"/>
                  </a:solidFill>
                </a:rPr>
                <a:t>1</a:t>
              </a:r>
            </a:p>
          </p:txBody>
        </p:sp>
        <p:sp>
          <p:nvSpPr>
            <p:cNvPr id="23" name="TextBox 22">
              <a:extLst>
                <a:ext uri="{FF2B5EF4-FFF2-40B4-BE49-F238E27FC236}">
                  <a16:creationId xmlns:a16="http://schemas.microsoft.com/office/drawing/2014/main" id="{55480F00-7299-322D-AFD9-9AFA8B4C747B}"/>
                </a:ext>
              </a:extLst>
            </p:cNvPr>
            <p:cNvSpPr txBox="1"/>
            <p:nvPr/>
          </p:nvSpPr>
          <p:spPr>
            <a:xfrm>
              <a:off x="559079" y="1366678"/>
              <a:ext cx="3367956" cy="410433"/>
            </a:xfrm>
            <a:prstGeom prst="rect">
              <a:avLst/>
            </a:prstGeom>
            <a:noFill/>
          </p:spPr>
          <p:txBody>
            <a:bodyPr wrap="square" lIns="121920" tIns="60960" rIns="121920" bIns="60960" rtlCol="0" anchor="t">
              <a:spAutoFit/>
            </a:bodyPr>
            <a:lstStyle/>
            <a:p>
              <a:pPr algn="ctr"/>
              <a:r>
                <a:rPr lang="en-US" sz="1867">
                  <a:solidFill>
                    <a:schemeClr val="bg1"/>
                  </a:solidFill>
                  <a:latin typeface="Arial"/>
                  <a:cs typeface="Arial"/>
                </a:rPr>
                <a:t>PLANNING</a:t>
              </a:r>
            </a:p>
          </p:txBody>
        </p:sp>
      </p:grpSp>
      <p:grpSp>
        <p:nvGrpSpPr>
          <p:cNvPr id="36" name="Group 35">
            <a:extLst>
              <a:ext uri="{FF2B5EF4-FFF2-40B4-BE49-F238E27FC236}">
                <a16:creationId xmlns:a16="http://schemas.microsoft.com/office/drawing/2014/main" id="{5C38EAD0-8601-B040-BE47-E88BC8E9CE0C}"/>
              </a:ext>
            </a:extLst>
          </p:cNvPr>
          <p:cNvGrpSpPr/>
          <p:nvPr/>
        </p:nvGrpSpPr>
        <p:grpSpPr>
          <a:xfrm>
            <a:off x="-16315" y="2052248"/>
            <a:ext cx="4495138" cy="685800"/>
            <a:chOff x="-16315" y="2052248"/>
            <a:chExt cx="4495138" cy="685800"/>
          </a:xfrm>
        </p:grpSpPr>
        <p:sp>
          <p:nvSpPr>
            <p:cNvPr id="34" name="Arrow: Pentagon 33">
              <a:extLst>
                <a:ext uri="{FF2B5EF4-FFF2-40B4-BE49-F238E27FC236}">
                  <a16:creationId xmlns:a16="http://schemas.microsoft.com/office/drawing/2014/main" id="{49F3122E-A568-284E-9227-D3CC4F5891F2}"/>
                </a:ext>
              </a:extLst>
            </p:cNvPr>
            <p:cNvSpPr/>
            <p:nvPr/>
          </p:nvSpPr>
          <p:spPr>
            <a:xfrm>
              <a:off x="-16315" y="2052248"/>
              <a:ext cx="4495138" cy="685800"/>
            </a:xfrm>
            <a:prstGeom prst="homePlat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C7471CB-7671-9947-47C7-247754EA7C79}"/>
                </a:ext>
              </a:extLst>
            </p:cNvPr>
            <p:cNvSpPr txBox="1"/>
            <p:nvPr/>
          </p:nvSpPr>
          <p:spPr>
            <a:xfrm>
              <a:off x="107775" y="2102761"/>
              <a:ext cx="350267" cy="584775"/>
            </a:xfrm>
            <a:prstGeom prst="rect">
              <a:avLst/>
            </a:prstGeom>
            <a:noFill/>
          </p:spPr>
          <p:txBody>
            <a:bodyPr wrap="square" rtlCol="0">
              <a:spAutoFit/>
            </a:bodyPr>
            <a:lstStyle/>
            <a:p>
              <a:pPr algn="ctr"/>
              <a:r>
                <a:rPr lang="en-US" sz="3200" b="1" dirty="0">
                  <a:solidFill>
                    <a:schemeClr val="bg1"/>
                  </a:solidFill>
                </a:rPr>
                <a:t>2</a:t>
              </a:r>
            </a:p>
          </p:txBody>
        </p:sp>
        <p:sp>
          <p:nvSpPr>
            <p:cNvPr id="24" name="TextBox 23">
              <a:extLst>
                <a:ext uri="{FF2B5EF4-FFF2-40B4-BE49-F238E27FC236}">
                  <a16:creationId xmlns:a16="http://schemas.microsoft.com/office/drawing/2014/main" id="{6BE1CAC0-400A-C51E-B988-155075F9251F}"/>
                </a:ext>
              </a:extLst>
            </p:cNvPr>
            <p:cNvSpPr txBox="1"/>
            <p:nvPr/>
          </p:nvSpPr>
          <p:spPr>
            <a:xfrm>
              <a:off x="517093" y="2066917"/>
              <a:ext cx="3524455" cy="656462"/>
            </a:xfrm>
            <a:prstGeom prst="rect">
              <a:avLst/>
            </a:prstGeom>
            <a:noFill/>
          </p:spPr>
          <p:txBody>
            <a:bodyPr wrap="square" lIns="121920" tIns="60960" rIns="121920" bIns="60960" rtlCol="0" anchor="t">
              <a:spAutoFit/>
            </a:bodyPr>
            <a:lstStyle/>
            <a:p>
              <a:pPr algn="ctr"/>
              <a:r>
                <a:rPr lang="en-US" sz="1733" dirty="0">
                  <a:solidFill>
                    <a:schemeClr val="bg1"/>
                  </a:solidFill>
                  <a:latin typeface="Arial"/>
                  <a:cs typeface="Arial"/>
                </a:rPr>
                <a:t>PROJECT DEVELOPMENT AND ENVIRONMENT (PD&amp;E) STUDY</a:t>
              </a:r>
            </a:p>
          </p:txBody>
        </p:sp>
      </p:grpSp>
      <p:grpSp>
        <p:nvGrpSpPr>
          <p:cNvPr id="35" name="Group 34">
            <a:extLst>
              <a:ext uri="{FF2B5EF4-FFF2-40B4-BE49-F238E27FC236}">
                <a16:creationId xmlns:a16="http://schemas.microsoft.com/office/drawing/2014/main" id="{08A44E7B-3C04-57C2-BAC6-41D7016AD674}"/>
              </a:ext>
            </a:extLst>
          </p:cNvPr>
          <p:cNvGrpSpPr/>
          <p:nvPr/>
        </p:nvGrpSpPr>
        <p:grpSpPr>
          <a:xfrm>
            <a:off x="-16315" y="2875502"/>
            <a:ext cx="4129113" cy="685800"/>
            <a:chOff x="-16315" y="2894236"/>
            <a:chExt cx="4129113" cy="685800"/>
          </a:xfrm>
        </p:grpSpPr>
        <p:sp>
          <p:nvSpPr>
            <p:cNvPr id="30" name="Rectangle 29">
              <a:extLst>
                <a:ext uri="{FF2B5EF4-FFF2-40B4-BE49-F238E27FC236}">
                  <a16:creationId xmlns:a16="http://schemas.microsoft.com/office/drawing/2014/main" id="{A2598DC7-9A04-65DF-F91D-EA54E740474C}"/>
                </a:ext>
              </a:extLst>
            </p:cNvPr>
            <p:cNvSpPr/>
            <p:nvPr/>
          </p:nvSpPr>
          <p:spPr>
            <a:xfrm>
              <a:off x="-16315" y="2894236"/>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B3A7140-B9D1-CDD1-2927-57193B304F64}"/>
                </a:ext>
              </a:extLst>
            </p:cNvPr>
            <p:cNvSpPr txBox="1"/>
            <p:nvPr/>
          </p:nvSpPr>
          <p:spPr>
            <a:xfrm>
              <a:off x="107773" y="2944749"/>
              <a:ext cx="350267" cy="584775"/>
            </a:xfrm>
            <a:prstGeom prst="rect">
              <a:avLst/>
            </a:prstGeom>
            <a:noFill/>
          </p:spPr>
          <p:txBody>
            <a:bodyPr wrap="square" rtlCol="0">
              <a:spAutoFit/>
            </a:bodyPr>
            <a:lstStyle/>
            <a:p>
              <a:pPr algn="ctr"/>
              <a:r>
                <a:rPr lang="en-US" sz="3200" b="1">
                  <a:solidFill>
                    <a:schemeClr val="bg1"/>
                  </a:solidFill>
                </a:rPr>
                <a:t>3</a:t>
              </a:r>
            </a:p>
          </p:txBody>
        </p:sp>
        <p:sp>
          <p:nvSpPr>
            <p:cNvPr id="25" name="TextBox 24">
              <a:extLst>
                <a:ext uri="{FF2B5EF4-FFF2-40B4-BE49-F238E27FC236}">
                  <a16:creationId xmlns:a16="http://schemas.microsoft.com/office/drawing/2014/main" id="{3C6EC2E5-144D-2A53-3A06-03789CD3BED9}"/>
                </a:ext>
              </a:extLst>
            </p:cNvPr>
            <p:cNvSpPr txBox="1"/>
            <p:nvPr/>
          </p:nvSpPr>
          <p:spPr>
            <a:xfrm>
              <a:off x="517092" y="3047308"/>
              <a:ext cx="3367955" cy="379656"/>
            </a:xfrm>
            <a:prstGeom prst="rect">
              <a:avLst/>
            </a:prstGeom>
            <a:noFill/>
          </p:spPr>
          <p:txBody>
            <a:bodyPr wrap="square" rtlCol="0">
              <a:spAutoFit/>
            </a:bodyPr>
            <a:lstStyle/>
            <a:p>
              <a:pPr algn="ctr"/>
              <a:r>
                <a:rPr lang="en-US" sz="1867">
                  <a:solidFill>
                    <a:schemeClr val="bg1"/>
                  </a:solidFill>
                  <a:latin typeface="Arial"/>
                  <a:cs typeface="Arial"/>
                </a:rPr>
                <a:t>DESIGN</a:t>
              </a:r>
            </a:p>
          </p:txBody>
        </p:sp>
      </p:grpSp>
      <p:grpSp>
        <p:nvGrpSpPr>
          <p:cNvPr id="39" name="Group 38">
            <a:extLst>
              <a:ext uri="{FF2B5EF4-FFF2-40B4-BE49-F238E27FC236}">
                <a16:creationId xmlns:a16="http://schemas.microsoft.com/office/drawing/2014/main" id="{A4C62B0C-791F-79C9-B499-CBCC4EA1977A}"/>
              </a:ext>
            </a:extLst>
          </p:cNvPr>
          <p:cNvGrpSpPr/>
          <p:nvPr/>
        </p:nvGrpSpPr>
        <p:grpSpPr>
          <a:xfrm>
            <a:off x="-16315" y="3698756"/>
            <a:ext cx="4129113" cy="685800"/>
            <a:chOff x="-16315" y="3733172"/>
            <a:chExt cx="4129113" cy="685800"/>
          </a:xfrm>
        </p:grpSpPr>
        <p:sp>
          <p:nvSpPr>
            <p:cNvPr id="31" name="Rectangle 30">
              <a:extLst>
                <a:ext uri="{FF2B5EF4-FFF2-40B4-BE49-F238E27FC236}">
                  <a16:creationId xmlns:a16="http://schemas.microsoft.com/office/drawing/2014/main" id="{920F408E-98D0-0EAF-4D15-C1049336F083}"/>
                </a:ext>
              </a:extLst>
            </p:cNvPr>
            <p:cNvSpPr/>
            <p:nvPr/>
          </p:nvSpPr>
          <p:spPr>
            <a:xfrm>
              <a:off x="-16315" y="3733172"/>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8FD18D0-C520-536B-4E62-707E22798DDC}"/>
                </a:ext>
              </a:extLst>
            </p:cNvPr>
            <p:cNvSpPr txBox="1"/>
            <p:nvPr/>
          </p:nvSpPr>
          <p:spPr>
            <a:xfrm>
              <a:off x="107775" y="3783685"/>
              <a:ext cx="350267" cy="584775"/>
            </a:xfrm>
            <a:prstGeom prst="rect">
              <a:avLst/>
            </a:prstGeom>
            <a:noFill/>
          </p:spPr>
          <p:txBody>
            <a:bodyPr wrap="square" rtlCol="0">
              <a:spAutoFit/>
            </a:bodyPr>
            <a:lstStyle/>
            <a:p>
              <a:pPr algn="ctr"/>
              <a:r>
                <a:rPr lang="en-US" sz="3200" b="1" dirty="0">
                  <a:solidFill>
                    <a:schemeClr val="bg1"/>
                  </a:solidFill>
                </a:rPr>
                <a:t>4</a:t>
              </a:r>
            </a:p>
          </p:txBody>
        </p:sp>
        <p:sp>
          <p:nvSpPr>
            <p:cNvPr id="26" name="TextBox 25">
              <a:extLst>
                <a:ext uri="{FF2B5EF4-FFF2-40B4-BE49-F238E27FC236}">
                  <a16:creationId xmlns:a16="http://schemas.microsoft.com/office/drawing/2014/main" id="{A41621C7-B116-5664-DB56-67D5780D4EDE}"/>
                </a:ext>
              </a:extLst>
            </p:cNvPr>
            <p:cNvSpPr txBox="1"/>
            <p:nvPr/>
          </p:nvSpPr>
          <p:spPr>
            <a:xfrm>
              <a:off x="559079" y="3747841"/>
              <a:ext cx="3325968" cy="656462"/>
            </a:xfrm>
            <a:prstGeom prst="rect">
              <a:avLst/>
            </a:prstGeom>
            <a:noFill/>
          </p:spPr>
          <p:txBody>
            <a:bodyPr wrap="square" lIns="121920" tIns="60960" rIns="121920" bIns="60960" rtlCol="0" anchor="t">
              <a:spAutoFit/>
            </a:bodyPr>
            <a:lstStyle/>
            <a:p>
              <a:pPr algn="ctr"/>
              <a:r>
                <a:rPr lang="en-US" sz="1733" dirty="0">
                  <a:solidFill>
                    <a:schemeClr val="bg1"/>
                  </a:solidFill>
                  <a:latin typeface="Arial"/>
                  <a:cs typeface="Arial"/>
                </a:rPr>
                <a:t>RIGHT OF WAY ACQUISITION</a:t>
              </a:r>
            </a:p>
            <a:p>
              <a:pPr algn="ctr"/>
              <a:r>
                <a:rPr lang="en-US" sz="1733" dirty="0">
                  <a:solidFill>
                    <a:schemeClr val="bg1"/>
                  </a:solidFill>
                  <a:latin typeface="Arial"/>
                  <a:cs typeface="Arial"/>
                </a:rPr>
                <a:t>(IF NEEDED)</a:t>
              </a:r>
            </a:p>
          </p:txBody>
        </p:sp>
      </p:grpSp>
      <p:grpSp>
        <p:nvGrpSpPr>
          <p:cNvPr id="41" name="Group 40">
            <a:extLst>
              <a:ext uri="{FF2B5EF4-FFF2-40B4-BE49-F238E27FC236}">
                <a16:creationId xmlns:a16="http://schemas.microsoft.com/office/drawing/2014/main" id="{27333EB7-3E8D-52FC-9550-80FF8C809D78}"/>
              </a:ext>
            </a:extLst>
          </p:cNvPr>
          <p:cNvGrpSpPr/>
          <p:nvPr/>
        </p:nvGrpSpPr>
        <p:grpSpPr>
          <a:xfrm>
            <a:off x="-16315" y="4522010"/>
            <a:ext cx="4129113" cy="685800"/>
            <a:chOff x="-16315" y="4522010"/>
            <a:chExt cx="4129113" cy="685800"/>
          </a:xfrm>
        </p:grpSpPr>
        <p:sp>
          <p:nvSpPr>
            <p:cNvPr id="32" name="Rectangle 31">
              <a:extLst>
                <a:ext uri="{FF2B5EF4-FFF2-40B4-BE49-F238E27FC236}">
                  <a16:creationId xmlns:a16="http://schemas.microsoft.com/office/drawing/2014/main" id="{F7BDB924-380D-57B4-B1E2-72444DE4968A}"/>
                </a:ext>
              </a:extLst>
            </p:cNvPr>
            <p:cNvSpPr/>
            <p:nvPr/>
          </p:nvSpPr>
          <p:spPr>
            <a:xfrm>
              <a:off x="-16315" y="4522010"/>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33D3E41-C650-4ECB-B855-BFF27A38723B}"/>
                </a:ext>
              </a:extLst>
            </p:cNvPr>
            <p:cNvSpPr txBox="1"/>
            <p:nvPr/>
          </p:nvSpPr>
          <p:spPr>
            <a:xfrm>
              <a:off x="107773" y="4572523"/>
              <a:ext cx="350267" cy="584775"/>
            </a:xfrm>
            <a:prstGeom prst="rect">
              <a:avLst/>
            </a:prstGeom>
            <a:noFill/>
          </p:spPr>
          <p:txBody>
            <a:bodyPr wrap="square" rtlCol="0">
              <a:spAutoFit/>
            </a:bodyPr>
            <a:lstStyle/>
            <a:p>
              <a:pPr algn="ctr"/>
              <a:r>
                <a:rPr lang="en-US" sz="3200" b="1" dirty="0">
                  <a:solidFill>
                    <a:schemeClr val="bg1"/>
                  </a:solidFill>
                </a:rPr>
                <a:t>5</a:t>
              </a:r>
            </a:p>
          </p:txBody>
        </p:sp>
        <p:sp>
          <p:nvSpPr>
            <p:cNvPr id="27" name="TextBox 26">
              <a:extLst>
                <a:ext uri="{FF2B5EF4-FFF2-40B4-BE49-F238E27FC236}">
                  <a16:creationId xmlns:a16="http://schemas.microsoft.com/office/drawing/2014/main" id="{42DCBD37-846A-0684-BC79-631BE6A44575}"/>
                </a:ext>
              </a:extLst>
            </p:cNvPr>
            <p:cNvSpPr txBox="1"/>
            <p:nvPr/>
          </p:nvSpPr>
          <p:spPr>
            <a:xfrm>
              <a:off x="559079" y="4675082"/>
              <a:ext cx="3367956" cy="379656"/>
            </a:xfrm>
            <a:prstGeom prst="rect">
              <a:avLst/>
            </a:prstGeom>
            <a:noFill/>
          </p:spPr>
          <p:txBody>
            <a:bodyPr wrap="square" rtlCol="0">
              <a:spAutoFit/>
            </a:bodyPr>
            <a:lstStyle/>
            <a:p>
              <a:pPr algn="ctr"/>
              <a:r>
                <a:rPr lang="en-US" sz="1867" dirty="0">
                  <a:solidFill>
                    <a:schemeClr val="bg1"/>
                  </a:solidFill>
                  <a:latin typeface="Arial"/>
                  <a:cs typeface="Arial"/>
                </a:rPr>
                <a:t>CONSTRUCTION</a:t>
              </a:r>
            </a:p>
          </p:txBody>
        </p:sp>
      </p:grpSp>
      <p:grpSp>
        <p:nvGrpSpPr>
          <p:cNvPr id="40" name="Group 39">
            <a:extLst>
              <a:ext uri="{FF2B5EF4-FFF2-40B4-BE49-F238E27FC236}">
                <a16:creationId xmlns:a16="http://schemas.microsoft.com/office/drawing/2014/main" id="{2CE40CB8-94B0-D3E4-6F7C-F0ACE9CA91B6}"/>
              </a:ext>
            </a:extLst>
          </p:cNvPr>
          <p:cNvGrpSpPr/>
          <p:nvPr/>
        </p:nvGrpSpPr>
        <p:grpSpPr>
          <a:xfrm>
            <a:off x="-16315" y="5345262"/>
            <a:ext cx="4129113" cy="685800"/>
            <a:chOff x="-16315" y="5345262"/>
            <a:chExt cx="4129113" cy="685800"/>
          </a:xfrm>
        </p:grpSpPr>
        <p:sp>
          <p:nvSpPr>
            <p:cNvPr id="33" name="Rectangle 32">
              <a:extLst>
                <a:ext uri="{FF2B5EF4-FFF2-40B4-BE49-F238E27FC236}">
                  <a16:creationId xmlns:a16="http://schemas.microsoft.com/office/drawing/2014/main" id="{6AB10636-A348-F0DD-98ED-FA6C2D86C174}"/>
                </a:ext>
              </a:extLst>
            </p:cNvPr>
            <p:cNvSpPr/>
            <p:nvPr/>
          </p:nvSpPr>
          <p:spPr>
            <a:xfrm>
              <a:off x="-16315" y="5345262"/>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215D3F0-6AC6-D251-EC15-47ED091B1875}"/>
                </a:ext>
              </a:extLst>
            </p:cNvPr>
            <p:cNvSpPr txBox="1"/>
            <p:nvPr/>
          </p:nvSpPr>
          <p:spPr>
            <a:xfrm>
              <a:off x="107775" y="5395775"/>
              <a:ext cx="350267" cy="584775"/>
            </a:xfrm>
            <a:prstGeom prst="rect">
              <a:avLst/>
            </a:prstGeom>
            <a:noFill/>
          </p:spPr>
          <p:txBody>
            <a:bodyPr wrap="square" rtlCol="0">
              <a:spAutoFit/>
            </a:bodyPr>
            <a:lstStyle/>
            <a:p>
              <a:pPr algn="ctr"/>
              <a:r>
                <a:rPr lang="en-US" sz="3200" b="1">
                  <a:solidFill>
                    <a:schemeClr val="bg1"/>
                  </a:solidFill>
                </a:rPr>
                <a:t>6</a:t>
              </a:r>
            </a:p>
          </p:txBody>
        </p:sp>
        <p:sp>
          <p:nvSpPr>
            <p:cNvPr id="28" name="TextBox 27">
              <a:extLst>
                <a:ext uri="{FF2B5EF4-FFF2-40B4-BE49-F238E27FC236}">
                  <a16:creationId xmlns:a16="http://schemas.microsoft.com/office/drawing/2014/main" id="{171699A5-E4F4-CFEE-29F7-5A48FD9A9AFA}"/>
                </a:ext>
              </a:extLst>
            </p:cNvPr>
            <p:cNvSpPr txBox="1"/>
            <p:nvPr/>
          </p:nvSpPr>
          <p:spPr>
            <a:xfrm>
              <a:off x="559079" y="5498334"/>
              <a:ext cx="3367956" cy="379656"/>
            </a:xfrm>
            <a:prstGeom prst="rect">
              <a:avLst/>
            </a:prstGeom>
            <a:noFill/>
          </p:spPr>
          <p:txBody>
            <a:bodyPr wrap="square" rtlCol="0">
              <a:spAutoFit/>
            </a:bodyPr>
            <a:lstStyle/>
            <a:p>
              <a:pPr algn="ctr"/>
              <a:r>
                <a:rPr lang="en-US" sz="1867" dirty="0">
                  <a:solidFill>
                    <a:schemeClr val="bg1"/>
                  </a:solidFill>
                  <a:latin typeface="Arial"/>
                  <a:cs typeface="Arial"/>
                </a:rPr>
                <a:t>MAINTENANCE</a:t>
              </a:r>
            </a:p>
          </p:txBody>
        </p:sp>
      </p:grpSp>
    </p:spTree>
    <p:extLst>
      <p:ext uri="{BB962C8B-B14F-4D97-AF65-F5344CB8AC3E}">
        <p14:creationId xmlns:p14="http://schemas.microsoft.com/office/powerpoint/2010/main" val="2376930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F11DB1A4-EA3B-6F57-C6EA-81C279A50507}"/>
              </a:ext>
            </a:extLst>
          </p:cNvPr>
          <p:cNvSpPr/>
          <p:nvPr/>
        </p:nvSpPr>
        <p:spPr>
          <a:xfrm>
            <a:off x="-16936" y="5485958"/>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44F183F2-45E4-979B-7F66-A6CC058CD58D}"/>
              </a:ext>
            </a:extLst>
          </p:cNvPr>
          <p:cNvSpPr/>
          <p:nvPr/>
        </p:nvSpPr>
        <p:spPr>
          <a:xfrm>
            <a:off x="-16935" y="4716116"/>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55E3FA51-722E-0272-3D66-8633DBFF12FF}"/>
              </a:ext>
            </a:extLst>
          </p:cNvPr>
          <p:cNvSpPr/>
          <p:nvPr/>
        </p:nvSpPr>
        <p:spPr>
          <a:xfrm>
            <a:off x="0" y="3778883"/>
            <a:ext cx="2163752" cy="769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D1CAAD93-EDF2-1D1F-1BC7-3488C26C77D3}"/>
              </a:ext>
            </a:extLst>
          </p:cNvPr>
          <p:cNvSpPr/>
          <p:nvPr/>
        </p:nvSpPr>
        <p:spPr>
          <a:xfrm>
            <a:off x="-2" y="3047451"/>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Arrow: Pentagon 52">
            <a:extLst>
              <a:ext uri="{FF2B5EF4-FFF2-40B4-BE49-F238E27FC236}">
                <a16:creationId xmlns:a16="http://schemas.microsoft.com/office/drawing/2014/main" id="{5D11DFC1-13F8-0001-DE79-97C1D16EE770}"/>
              </a:ext>
            </a:extLst>
          </p:cNvPr>
          <p:cNvSpPr/>
          <p:nvPr/>
        </p:nvSpPr>
        <p:spPr>
          <a:xfrm>
            <a:off x="-16936" y="1880867"/>
            <a:ext cx="2621041" cy="959636"/>
          </a:xfrm>
          <a:prstGeom prst="homePlate">
            <a:avLst>
              <a:gd name="adj" fmla="val 45037"/>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EB41A018-464D-6909-0FFA-C8B827BE3957}"/>
              </a:ext>
            </a:extLst>
          </p:cNvPr>
          <p:cNvSpPr/>
          <p:nvPr/>
        </p:nvSpPr>
        <p:spPr>
          <a:xfrm>
            <a:off x="-1" y="1124077"/>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D67DB1E-7982-8FB6-374D-45AA42FE4C57}"/>
              </a:ext>
            </a:extLst>
          </p:cNvPr>
          <p:cNvSpPr>
            <a:spLocks noGrp="1"/>
          </p:cNvSpPr>
          <p:nvPr>
            <p:ph type="title"/>
          </p:nvPr>
        </p:nvSpPr>
        <p:spPr/>
        <p:txBody>
          <a:bodyPr/>
          <a:lstStyle/>
          <a:p>
            <a:r>
              <a:rPr lang="en-US" b="1" dirty="0"/>
              <a:t>PD&amp;E Study Process</a:t>
            </a:r>
          </a:p>
        </p:txBody>
      </p:sp>
      <p:sp>
        <p:nvSpPr>
          <p:cNvPr id="10" name="TextBox 9">
            <a:extLst>
              <a:ext uri="{FF2B5EF4-FFF2-40B4-BE49-F238E27FC236}">
                <a16:creationId xmlns:a16="http://schemas.microsoft.com/office/drawing/2014/main" id="{FF9E0A8C-C781-75F6-73D2-D894DA4DED43}"/>
              </a:ext>
            </a:extLst>
          </p:cNvPr>
          <p:cNvSpPr txBox="1"/>
          <p:nvPr/>
        </p:nvSpPr>
        <p:spPr>
          <a:xfrm>
            <a:off x="34961" y="1131657"/>
            <a:ext cx="350267" cy="533480"/>
          </a:xfrm>
          <a:prstGeom prst="rect">
            <a:avLst/>
          </a:prstGeom>
          <a:noFill/>
        </p:spPr>
        <p:txBody>
          <a:bodyPr wrap="square" rtlCol="0">
            <a:noAutofit/>
          </a:bodyPr>
          <a:lstStyle/>
          <a:p>
            <a:pPr algn="ctr"/>
            <a:r>
              <a:rPr lang="en-US" sz="2667" b="1" dirty="0">
                <a:solidFill>
                  <a:schemeClr val="bg1"/>
                </a:solidFill>
                <a:latin typeface="Arial"/>
                <a:cs typeface="Arial"/>
              </a:rPr>
              <a:t>1</a:t>
            </a:r>
          </a:p>
        </p:txBody>
      </p:sp>
      <p:sp>
        <p:nvSpPr>
          <p:cNvPr id="11" name="TextBox 10">
            <a:extLst>
              <a:ext uri="{FF2B5EF4-FFF2-40B4-BE49-F238E27FC236}">
                <a16:creationId xmlns:a16="http://schemas.microsoft.com/office/drawing/2014/main" id="{F2305043-170F-556F-CDFD-D77B40D3C228}"/>
              </a:ext>
            </a:extLst>
          </p:cNvPr>
          <p:cNvSpPr txBox="1"/>
          <p:nvPr/>
        </p:nvSpPr>
        <p:spPr>
          <a:xfrm>
            <a:off x="36576" y="1879483"/>
            <a:ext cx="350267" cy="962404"/>
          </a:xfrm>
          <a:prstGeom prst="rect">
            <a:avLst/>
          </a:prstGeom>
          <a:noFill/>
        </p:spPr>
        <p:txBody>
          <a:bodyPr wrap="square" rtlCol="0" anchor="ctr" anchorCtr="0">
            <a:noAutofit/>
          </a:bodyPr>
          <a:lstStyle/>
          <a:p>
            <a:pPr algn="ctr"/>
            <a:r>
              <a:rPr lang="en-US" sz="2667" b="1">
                <a:solidFill>
                  <a:schemeClr val="bg1"/>
                </a:solidFill>
                <a:latin typeface="Arial"/>
                <a:cs typeface="Arial"/>
              </a:rPr>
              <a:t>2</a:t>
            </a:r>
          </a:p>
        </p:txBody>
      </p:sp>
      <p:sp>
        <p:nvSpPr>
          <p:cNvPr id="13" name="TextBox 12">
            <a:extLst>
              <a:ext uri="{FF2B5EF4-FFF2-40B4-BE49-F238E27FC236}">
                <a16:creationId xmlns:a16="http://schemas.microsoft.com/office/drawing/2014/main" id="{7AC8C327-2843-DC35-96C0-EBAB8C1417FC}"/>
              </a:ext>
            </a:extLst>
          </p:cNvPr>
          <p:cNvSpPr txBox="1"/>
          <p:nvPr/>
        </p:nvSpPr>
        <p:spPr>
          <a:xfrm>
            <a:off x="36576" y="3013995"/>
            <a:ext cx="350267" cy="615552"/>
          </a:xfrm>
          <a:prstGeom prst="rect">
            <a:avLst/>
          </a:prstGeom>
          <a:noFill/>
        </p:spPr>
        <p:txBody>
          <a:bodyPr wrap="square" rtlCol="0" anchor="ctr" anchorCtr="0">
            <a:noAutofit/>
          </a:bodyPr>
          <a:lstStyle/>
          <a:p>
            <a:pPr algn="ctr"/>
            <a:r>
              <a:rPr lang="en-US" sz="2667" b="1">
                <a:solidFill>
                  <a:schemeClr val="bg1"/>
                </a:solidFill>
                <a:latin typeface="Arial"/>
                <a:cs typeface="Arial"/>
              </a:rPr>
              <a:t>3</a:t>
            </a:r>
          </a:p>
        </p:txBody>
      </p:sp>
      <p:sp>
        <p:nvSpPr>
          <p:cNvPr id="15" name="TextBox 14">
            <a:extLst>
              <a:ext uri="{FF2B5EF4-FFF2-40B4-BE49-F238E27FC236}">
                <a16:creationId xmlns:a16="http://schemas.microsoft.com/office/drawing/2014/main" id="{87C4942B-5F17-9864-AAB7-18EACAF1F86A}"/>
              </a:ext>
            </a:extLst>
          </p:cNvPr>
          <p:cNvSpPr txBox="1"/>
          <p:nvPr/>
        </p:nvSpPr>
        <p:spPr>
          <a:xfrm>
            <a:off x="36576" y="3855827"/>
            <a:ext cx="350267" cy="615553"/>
          </a:xfrm>
          <a:prstGeom prst="rect">
            <a:avLst/>
          </a:prstGeom>
          <a:noFill/>
        </p:spPr>
        <p:txBody>
          <a:bodyPr wrap="square" rtlCol="0">
            <a:noAutofit/>
          </a:bodyPr>
          <a:lstStyle/>
          <a:p>
            <a:pPr algn="ctr"/>
            <a:r>
              <a:rPr lang="en-US" sz="2667" b="1">
                <a:solidFill>
                  <a:schemeClr val="bg1"/>
                </a:solidFill>
                <a:latin typeface="Arial"/>
                <a:cs typeface="Arial"/>
              </a:rPr>
              <a:t>4</a:t>
            </a:r>
          </a:p>
        </p:txBody>
      </p:sp>
      <p:sp>
        <p:nvSpPr>
          <p:cNvPr id="17" name="TextBox 16">
            <a:extLst>
              <a:ext uri="{FF2B5EF4-FFF2-40B4-BE49-F238E27FC236}">
                <a16:creationId xmlns:a16="http://schemas.microsoft.com/office/drawing/2014/main" id="{249FD172-AE6A-2206-0613-EC1D742016DE}"/>
              </a:ext>
            </a:extLst>
          </p:cNvPr>
          <p:cNvSpPr txBox="1"/>
          <p:nvPr/>
        </p:nvSpPr>
        <p:spPr>
          <a:xfrm>
            <a:off x="36576" y="4739053"/>
            <a:ext cx="350267" cy="502766"/>
          </a:xfrm>
          <a:prstGeom prst="rect">
            <a:avLst/>
          </a:prstGeom>
          <a:noFill/>
        </p:spPr>
        <p:txBody>
          <a:bodyPr wrap="square" rtlCol="0">
            <a:spAutoFit/>
          </a:bodyPr>
          <a:lstStyle/>
          <a:p>
            <a:pPr algn="ctr"/>
            <a:r>
              <a:rPr lang="en-US" sz="2667" b="1">
                <a:solidFill>
                  <a:schemeClr val="bg1"/>
                </a:solidFill>
                <a:latin typeface="Arial"/>
                <a:cs typeface="Arial"/>
              </a:rPr>
              <a:t>5</a:t>
            </a:r>
          </a:p>
        </p:txBody>
      </p:sp>
      <p:sp>
        <p:nvSpPr>
          <p:cNvPr id="19" name="TextBox 18">
            <a:extLst>
              <a:ext uri="{FF2B5EF4-FFF2-40B4-BE49-F238E27FC236}">
                <a16:creationId xmlns:a16="http://schemas.microsoft.com/office/drawing/2014/main" id="{F3E4588D-BE41-4B7D-0F6D-F166F6BDE489}"/>
              </a:ext>
            </a:extLst>
          </p:cNvPr>
          <p:cNvSpPr txBox="1"/>
          <p:nvPr/>
        </p:nvSpPr>
        <p:spPr>
          <a:xfrm>
            <a:off x="36576" y="5508895"/>
            <a:ext cx="350267" cy="502766"/>
          </a:xfrm>
          <a:prstGeom prst="rect">
            <a:avLst/>
          </a:prstGeom>
          <a:noFill/>
        </p:spPr>
        <p:txBody>
          <a:bodyPr wrap="square" rtlCol="0">
            <a:spAutoFit/>
          </a:bodyPr>
          <a:lstStyle/>
          <a:p>
            <a:pPr algn="ctr"/>
            <a:r>
              <a:rPr lang="en-US" sz="2667" b="1">
                <a:solidFill>
                  <a:schemeClr val="bg1"/>
                </a:solidFill>
                <a:latin typeface="Arial"/>
                <a:cs typeface="Arial"/>
              </a:rPr>
              <a:t>6</a:t>
            </a:r>
          </a:p>
        </p:txBody>
      </p:sp>
      <p:sp>
        <p:nvSpPr>
          <p:cNvPr id="20" name="TextBox 19">
            <a:extLst>
              <a:ext uri="{FF2B5EF4-FFF2-40B4-BE49-F238E27FC236}">
                <a16:creationId xmlns:a16="http://schemas.microsoft.com/office/drawing/2014/main" id="{90634333-E029-4098-2C82-725A73B8A580}"/>
              </a:ext>
            </a:extLst>
          </p:cNvPr>
          <p:cNvSpPr txBox="1"/>
          <p:nvPr/>
        </p:nvSpPr>
        <p:spPr>
          <a:xfrm>
            <a:off x="291067" y="1229120"/>
            <a:ext cx="1650580" cy="338554"/>
          </a:xfrm>
          <a:prstGeom prst="rect">
            <a:avLst/>
          </a:prstGeom>
          <a:noFill/>
        </p:spPr>
        <p:txBody>
          <a:bodyPr wrap="square" rtlCol="0">
            <a:spAutoFit/>
          </a:bodyPr>
          <a:lstStyle/>
          <a:p>
            <a:pPr algn="ctr"/>
            <a:r>
              <a:rPr lang="en-US" sz="1600" dirty="0">
                <a:solidFill>
                  <a:schemeClr val="bg1"/>
                </a:solidFill>
                <a:latin typeface="Arial"/>
                <a:cs typeface="Arial"/>
              </a:rPr>
              <a:t>PLANNING</a:t>
            </a:r>
          </a:p>
        </p:txBody>
      </p:sp>
      <p:sp>
        <p:nvSpPr>
          <p:cNvPr id="21" name="TextBox 20">
            <a:extLst>
              <a:ext uri="{FF2B5EF4-FFF2-40B4-BE49-F238E27FC236}">
                <a16:creationId xmlns:a16="http://schemas.microsoft.com/office/drawing/2014/main" id="{B93624E2-5DB8-CF53-A66A-0B5B4BF50C57}"/>
              </a:ext>
            </a:extLst>
          </p:cNvPr>
          <p:cNvSpPr txBox="1"/>
          <p:nvPr/>
        </p:nvSpPr>
        <p:spPr>
          <a:xfrm>
            <a:off x="292607" y="1883632"/>
            <a:ext cx="1871144" cy="954107"/>
          </a:xfrm>
          <a:prstGeom prst="rect">
            <a:avLst/>
          </a:prstGeom>
          <a:noFill/>
        </p:spPr>
        <p:txBody>
          <a:bodyPr wrap="square" rtlCol="0">
            <a:spAutoFit/>
          </a:bodyPr>
          <a:lstStyle/>
          <a:p>
            <a:pPr algn="ctr"/>
            <a:r>
              <a:rPr lang="en-US" sz="1400" dirty="0">
                <a:solidFill>
                  <a:schemeClr val="bg1"/>
                </a:solidFill>
                <a:latin typeface="Arial"/>
                <a:cs typeface="Arial"/>
              </a:rPr>
              <a:t>PROJECT DEVELOPMENT &amp; ENVIRONMENT (PD&amp;E) STUDY</a:t>
            </a:r>
          </a:p>
        </p:txBody>
      </p:sp>
      <p:sp>
        <p:nvSpPr>
          <p:cNvPr id="22" name="TextBox 21">
            <a:extLst>
              <a:ext uri="{FF2B5EF4-FFF2-40B4-BE49-F238E27FC236}">
                <a16:creationId xmlns:a16="http://schemas.microsoft.com/office/drawing/2014/main" id="{903DCA7F-6C2C-F217-AB36-D08013630D9B}"/>
              </a:ext>
            </a:extLst>
          </p:cNvPr>
          <p:cNvSpPr txBox="1"/>
          <p:nvPr/>
        </p:nvSpPr>
        <p:spPr>
          <a:xfrm>
            <a:off x="292608" y="3152494"/>
            <a:ext cx="1729381" cy="338554"/>
          </a:xfrm>
          <a:prstGeom prst="rect">
            <a:avLst/>
          </a:prstGeom>
          <a:noFill/>
        </p:spPr>
        <p:txBody>
          <a:bodyPr wrap="square" rtlCol="0">
            <a:spAutoFit/>
          </a:bodyPr>
          <a:lstStyle/>
          <a:p>
            <a:pPr algn="ctr"/>
            <a:r>
              <a:rPr lang="en-US" sz="1600">
                <a:solidFill>
                  <a:schemeClr val="bg1"/>
                </a:solidFill>
                <a:latin typeface="Arial"/>
                <a:cs typeface="Arial"/>
              </a:rPr>
              <a:t>DESIGN</a:t>
            </a:r>
          </a:p>
        </p:txBody>
      </p:sp>
      <p:sp>
        <p:nvSpPr>
          <p:cNvPr id="23" name="TextBox 22">
            <a:extLst>
              <a:ext uri="{FF2B5EF4-FFF2-40B4-BE49-F238E27FC236}">
                <a16:creationId xmlns:a16="http://schemas.microsoft.com/office/drawing/2014/main" id="{AF953104-D6B8-BB30-8E7F-92ABC9B2DBBE}"/>
              </a:ext>
            </a:extLst>
          </p:cNvPr>
          <p:cNvSpPr txBox="1"/>
          <p:nvPr/>
        </p:nvSpPr>
        <p:spPr>
          <a:xfrm>
            <a:off x="292608" y="3778883"/>
            <a:ext cx="1729381" cy="769441"/>
          </a:xfrm>
          <a:prstGeom prst="rect">
            <a:avLst/>
          </a:prstGeom>
          <a:noFill/>
        </p:spPr>
        <p:txBody>
          <a:bodyPr wrap="square" rtlCol="0">
            <a:spAutoFit/>
          </a:bodyPr>
          <a:lstStyle/>
          <a:p>
            <a:pPr algn="ctr"/>
            <a:r>
              <a:rPr lang="en-US" sz="1600">
                <a:solidFill>
                  <a:schemeClr val="bg1"/>
                </a:solidFill>
                <a:latin typeface="Arial"/>
                <a:cs typeface="Arial"/>
              </a:rPr>
              <a:t>RIGHT OF WAY ACQUISITION</a:t>
            </a:r>
          </a:p>
          <a:p>
            <a:pPr algn="ctr"/>
            <a:r>
              <a:rPr lang="en-US" sz="1200">
                <a:solidFill>
                  <a:schemeClr val="bg1"/>
                </a:solidFill>
                <a:latin typeface="Arial"/>
                <a:cs typeface="Arial"/>
              </a:rPr>
              <a:t>(IF NEEDED)</a:t>
            </a:r>
          </a:p>
        </p:txBody>
      </p:sp>
      <p:sp>
        <p:nvSpPr>
          <p:cNvPr id="24" name="TextBox 23">
            <a:extLst>
              <a:ext uri="{FF2B5EF4-FFF2-40B4-BE49-F238E27FC236}">
                <a16:creationId xmlns:a16="http://schemas.microsoft.com/office/drawing/2014/main" id="{D9C5E75A-F8A5-BFF9-EC6E-DC07F077CDE7}"/>
              </a:ext>
            </a:extLst>
          </p:cNvPr>
          <p:cNvSpPr txBox="1"/>
          <p:nvPr/>
        </p:nvSpPr>
        <p:spPr>
          <a:xfrm>
            <a:off x="309541" y="4815997"/>
            <a:ext cx="1754783" cy="348878"/>
          </a:xfrm>
          <a:prstGeom prst="rect">
            <a:avLst/>
          </a:prstGeom>
          <a:noFill/>
        </p:spPr>
        <p:txBody>
          <a:bodyPr wrap="square" lIns="121920" tIns="60960" rIns="121920" bIns="60960" rtlCol="0" anchor="t">
            <a:spAutoFit/>
          </a:bodyPr>
          <a:lstStyle/>
          <a:p>
            <a:pPr algn="ctr"/>
            <a:r>
              <a:rPr lang="en-US" sz="1467">
                <a:solidFill>
                  <a:schemeClr val="bg1"/>
                </a:solidFill>
                <a:latin typeface="Arial"/>
                <a:cs typeface="Arial"/>
              </a:rPr>
              <a:t>CONSTRUCTION</a:t>
            </a:r>
          </a:p>
        </p:txBody>
      </p:sp>
      <p:sp>
        <p:nvSpPr>
          <p:cNvPr id="25" name="TextBox 24">
            <a:extLst>
              <a:ext uri="{FF2B5EF4-FFF2-40B4-BE49-F238E27FC236}">
                <a16:creationId xmlns:a16="http://schemas.microsoft.com/office/drawing/2014/main" id="{95736E6C-A8CC-E2FB-78C9-E255D6E829A8}"/>
              </a:ext>
            </a:extLst>
          </p:cNvPr>
          <p:cNvSpPr txBox="1"/>
          <p:nvPr/>
        </p:nvSpPr>
        <p:spPr>
          <a:xfrm>
            <a:off x="292608" y="5591001"/>
            <a:ext cx="1729384" cy="338554"/>
          </a:xfrm>
          <a:prstGeom prst="rect">
            <a:avLst/>
          </a:prstGeom>
          <a:noFill/>
        </p:spPr>
        <p:txBody>
          <a:bodyPr wrap="square" rtlCol="0">
            <a:spAutoFit/>
          </a:bodyPr>
          <a:lstStyle/>
          <a:p>
            <a:pPr algn="ctr"/>
            <a:r>
              <a:rPr lang="en-US" sz="1600">
                <a:solidFill>
                  <a:schemeClr val="bg1"/>
                </a:solidFill>
                <a:latin typeface="Arial"/>
                <a:cs typeface="Arial"/>
              </a:rPr>
              <a:t>MAINTENANCE</a:t>
            </a:r>
          </a:p>
        </p:txBody>
      </p:sp>
      <p:sp>
        <p:nvSpPr>
          <p:cNvPr id="40" name="Rectangle 39">
            <a:extLst>
              <a:ext uri="{FF2B5EF4-FFF2-40B4-BE49-F238E27FC236}">
                <a16:creationId xmlns:a16="http://schemas.microsoft.com/office/drawing/2014/main" id="{E080F0E6-3B23-8D82-6FCA-B750BD4DF017}"/>
              </a:ext>
            </a:extLst>
          </p:cNvPr>
          <p:cNvSpPr/>
          <p:nvPr/>
        </p:nvSpPr>
        <p:spPr>
          <a:xfrm>
            <a:off x="2605209" y="2784405"/>
            <a:ext cx="160181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Sans-Serif"/>
              <a:buChar char="•"/>
            </a:pPr>
            <a:r>
              <a:rPr lang="en-US" sz="1200" dirty="0">
                <a:solidFill>
                  <a:schemeClr val="tx1">
                    <a:lumMod val="75000"/>
                    <a:lumOff val="25000"/>
                  </a:schemeClr>
                </a:solidFill>
                <a:latin typeface="Arial"/>
                <a:cs typeface="Arial"/>
              </a:rPr>
              <a:t>Area residents and businesses</a:t>
            </a:r>
            <a:endParaRPr lang="en-US" sz="1200" dirty="0">
              <a:solidFill>
                <a:srgbClr val="000000"/>
              </a:solidFill>
              <a:latin typeface="Arial"/>
              <a:cs typeface="Arial"/>
            </a:endParaRPr>
          </a:p>
          <a:p>
            <a:pPr marL="154089" indent="-154089">
              <a:spcAft>
                <a:spcPts val="133"/>
              </a:spcAft>
              <a:buFont typeface="Arial,Sans-Serif"/>
              <a:buChar char="•"/>
            </a:pPr>
            <a:r>
              <a:rPr lang="en-US" sz="1200" dirty="0">
                <a:solidFill>
                  <a:schemeClr val="tx1">
                    <a:lumMod val="75000"/>
                    <a:lumOff val="25000"/>
                  </a:schemeClr>
                </a:solidFill>
                <a:latin typeface="Arial"/>
                <a:cs typeface="Arial"/>
              </a:rPr>
              <a:t>Martin MPO</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Martin County School Board</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Martin County and City of Stuart</a:t>
            </a:r>
          </a:p>
          <a:p>
            <a:pPr lvl="1" indent="-154089">
              <a:spcAft>
                <a:spcPts val="133"/>
              </a:spcAft>
              <a:buFont typeface="Arial,Sans-Serif"/>
              <a:buChar char="•"/>
            </a:pPr>
            <a:r>
              <a:rPr lang="en-US" sz="1200" dirty="0">
                <a:solidFill>
                  <a:schemeClr val="tx1">
                    <a:lumMod val="75000"/>
                    <a:lumOff val="25000"/>
                  </a:schemeClr>
                </a:solidFill>
                <a:latin typeface="Arial"/>
                <a:cs typeface="Arial"/>
              </a:rPr>
              <a:t>Law Enforcement</a:t>
            </a:r>
          </a:p>
          <a:p>
            <a:pPr lvl="1" indent="-154089">
              <a:spcAft>
                <a:spcPts val="133"/>
              </a:spcAft>
              <a:buFont typeface="Arial,Sans-Serif"/>
              <a:buChar char="•"/>
            </a:pPr>
            <a:r>
              <a:rPr lang="en-US" sz="1200" dirty="0">
                <a:solidFill>
                  <a:schemeClr val="tx1">
                    <a:lumMod val="75000"/>
                    <a:lumOff val="25000"/>
                  </a:schemeClr>
                </a:solidFill>
                <a:latin typeface="Arial"/>
                <a:cs typeface="Arial"/>
              </a:rPr>
              <a:t>Fire Rescue</a:t>
            </a:r>
          </a:p>
          <a:p>
            <a:pPr lvl="1" indent="-154089">
              <a:spcAft>
                <a:spcPts val="133"/>
              </a:spcAft>
              <a:buFont typeface="Arial,Sans-Serif"/>
              <a:buChar char="•"/>
            </a:pPr>
            <a:r>
              <a:rPr lang="en-US" sz="1200" dirty="0">
                <a:solidFill>
                  <a:schemeClr val="tx1">
                    <a:lumMod val="75000"/>
                    <a:lumOff val="25000"/>
                  </a:schemeClr>
                </a:solidFill>
                <a:latin typeface="Arial"/>
                <a:cs typeface="Arial"/>
              </a:rPr>
              <a:t>Public Works</a:t>
            </a:r>
          </a:p>
          <a:p>
            <a:pPr marL="154089" indent="-154089">
              <a:spcAft>
                <a:spcPts val="133"/>
              </a:spcAft>
              <a:buFont typeface="Arial"/>
              <a:buChar char="•"/>
            </a:pPr>
            <a:endParaRPr lang="en-US" sz="1200" dirty="0">
              <a:solidFill>
                <a:schemeClr val="tx1">
                  <a:lumMod val="75000"/>
                  <a:lumOff val="25000"/>
                </a:schemeClr>
              </a:solidFill>
              <a:latin typeface="Arial"/>
              <a:cs typeface="Arial"/>
            </a:endParaRPr>
          </a:p>
          <a:p>
            <a:pPr algn="ctr"/>
            <a:endParaRPr lang="en-US" sz="1200" dirty="0">
              <a:highlight>
                <a:srgbClr val="FFFF00"/>
              </a:highlight>
              <a:latin typeface="Arial"/>
              <a:cs typeface="Arial"/>
            </a:endParaRPr>
          </a:p>
        </p:txBody>
      </p:sp>
      <p:sp>
        <p:nvSpPr>
          <p:cNvPr id="42" name="Rectangle 41">
            <a:extLst>
              <a:ext uri="{FF2B5EF4-FFF2-40B4-BE49-F238E27FC236}">
                <a16:creationId xmlns:a16="http://schemas.microsoft.com/office/drawing/2014/main" id="{D4746DDD-2116-9D0E-CE68-5D5D36F23701}"/>
              </a:ext>
            </a:extLst>
          </p:cNvPr>
          <p:cNvSpPr/>
          <p:nvPr/>
        </p:nvSpPr>
        <p:spPr>
          <a:xfrm>
            <a:off x="4734307" y="2783312"/>
            <a:ext cx="137191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
              <a:buChar char="•"/>
            </a:pPr>
            <a:r>
              <a:rPr lang="en-US" sz="1200" dirty="0">
                <a:solidFill>
                  <a:schemeClr val="tx1">
                    <a:lumMod val="75000"/>
                    <a:lumOff val="25000"/>
                  </a:schemeClr>
                </a:solidFill>
                <a:latin typeface="Arial"/>
                <a:cs typeface="Arial"/>
              </a:rPr>
              <a:t>Purpose &amp; Need</a:t>
            </a:r>
          </a:p>
          <a:p>
            <a:pPr marL="154089" indent="-154089">
              <a:spcAft>
                <a:spcPts val="133"/>
              </a:spcAft>
              <a:buFont typeface="Arial"/>
              <a:buChar char="•"/>
            </a:pPr>
            <a:r>
              <a:rPr lang="en-US" sz="1200" dirty="0">
                <a:solidFill>
                  <a:schemeClr val="tx1">
                    <a:lumMod val="75000"/>
                    <a:lumOff val="25000"/>
                  </a:schemeClr>
                </a:solidFill>
                <a:latin typeface="Arial"/>
                <a:cs typeface="Arial"/>
              </a:rPr>
              <a:t>Stakeholder feedback</a:t>
            </a:r>
          </a:p>
          <a:p>
            <a:pPr marL="154089" indent="-154089">
              <a:spcAft>
                <a:spcPts val="133"/>
              </a:spcAft>
              <a:buFont typeface="Arial"/>
              <a:buChar char="•"/>
            </a:pPr>
            <a:r>
              <a:rPr lang="en-US" sz="1200" dirty="0">
                <a:solidFill>
                  <a:schemeClr val="tx1">
                    <a:lumMod val="75000"/>
                    <a:lumOff val="25000"/>
                  </a:schemeClr>
                </a:solidFill>
                <a:latin typeface="Arial"/>
                <a:cs typeface="Arial"/>
              </a:rPr>
              <a:t>Feasibility</a:t>
            </a:r>
          </a:p>
        </p:txBody>
      </p:sp>
      <p:sp>
        <p:nvSpPr>
          <p:cNvPr id="44" name="Rectangle 43">
            <a:extLst>
              <a:ext uri="{FF2B5EF4-FFF2-40B4-BE49-F238E27FC236}">
                <a16:creationId xmlns:a16="http://schemas.microsoft.com/office/drawing/2014/main" id="{017B003C-2721-2C16-C8AB-B9C4BCA0F245}"/>
              </a:ext>
            </a:extLst>
          </p:cNvPr>
          <p:cNvSpPr/>
          <p:nvPr/>
        </p:nvSpPr>
        <p:spPr>
          <a:xfrm>
            <a:off x="6568557" y="2784401"/>
            <a:ext cx="146304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
              <a:buChar char="•"/>
            </a:pPr>
            <a:r>
              <a:rPr lang="en-US" sz="1200" dirty="0">
                <a:solidFill>
                  <a:schemeClr val="tx1">
                    <a:lumMod val="75000"/>
                    <a:lumOff val="25000"/>
                  </a:schemeClr>
                </a:solidFill>
                <a:latin typeface="Arial"/>
                <a:cs typeface="Arial"/>
              </a:rPr>
              <a:t>Traffic Evaluation</a:t>
            </a:r>
          </a:p>
          <a:p>
            <a:pPr marL="154089" indent="-154089">
              <a:spcAft>
                <a:spcPts val="133"/>
              </a:spcAft>
              <a:buFont typeface="Arial"/>
              <a:buChar char="•"/>
            </a:pPr>
            <a:r>
              <a:rPr lang="en-US" sz="1200" dirty="0">
                <a:solidFill>
                  <a:schemeClr val="tx1">
                    <a:lumMod val="75000"/>
                    <a:lumOff val="25000"/>
                  </a:schemeClr>
                </a:solidFill>
                <a:latin typeface="Arial"/>
                <a:cs typeface="Arial"/>
              </a:rPr>
              <a:t>Safety Analysis</a:t>
            </a:r>
          </a:p>
          <a:p>
            <a:pPr marL="154089" indent="-154089">
              <a:spcAft>
                <a:spcPts val="133"/>
              </a:spcAft>
              <a:buFont typeface="Arial"/>
              <a:buChar char="•"/>
            </a:pPr>
            <a:r>
              <a:rPr lang="en-US" sz="1200" dirty="0">
                <a:solidFill>
                  <a:schemeClr val="tx1">
                    <a:lumMod val="75000"/>
                    <a:lumOff val="25000"/>
                  </a:schemeClr>
                </a:solidFill>
                <a:latin typeface="Arial"/>
                <a:cs typeface="Arial"/>
              </a:rPr>
              <a:t>Roadway Analysis </a:t>
            </a:r>
          </a:p>
          <a:p>
            <a:pPr marL="154089" indent="-154089">
              <a:spcAft>
                <a:spcPts val="133"/>
              </a:spcAft>
              <a:buFont typeface="Arial"/>
              <a:buChar char="•"/>
            </a:pPr>
            <a:r>
              <a:rPr lang="en-US" sz="1200" dirty="0">
                <a:solidFill>
                  <a:schemeClr val="tx1">
                    <a:lumMod val="75000"/>
                    <a:lumOff val="25000"/>
                  </a:schemeClr>
                </a:solidFill>
                <a:latin typeface="Arial"/>
                <a:cs typeface="Arial"/>
              </a:rPr>
              <a:t>Drainage/ Stormwater Management</a:t>
            </a:r>
          </a:p>
          <a:p>
            <a:pPr marL="154089" indent="-154089">
              <a:spcAft>
                <a:spcPts val="133"/>
              </a:spcAft>
              <a:buFont typeface="Arial"/>
              <a:buChar char="•"/>
            </a:pPr>
            <a:r>
              <a:rPr lang="en-US" sz="1200" dirty="0">
                <a:solidFill>
                  <a:schemeClr val="tx1">
                    <a:lumMod val="75000"/>
                    <a:lumOff val="25000"/>
                  </a:schemeClr>
                </a:solidFill>
                <a:latin typeface="Arial"/>
                <a:cs typeface="Arial"/>
              </a:rPr>
              <a:t>Alternatives Public Workshop</a:t>
            </a:r>
          </a:p>
        </p:txBody>
      </p:sp>
      <p:sp>
        <p:nvSpPr>
          <p:cNvPr id="46" name="Rectangle 45">
            <a:extLst>
              <a:ext uri="{FF2B5EF4-FFF2-40B4-BE49-F238E27FC236}">
                <a16:creationId xmlns:a16="http://schemas.microsoft.com/office/drawing/2014/main" id="{AC0F7472-3B4B-F882-697C-4799EDBEDA79}"/>
              </a:ext>
            </a:extLst>
          </p:cNvPr>
          <p:cNvSpPr/>
          <p:nvPr/>
        </p:nvSpPr>
        <p:spPr>
          <a:xfrm>
            <a:off x="8520613" y="2782698"/>
            <a:ext cx="1638358"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Sans-Serif"/>
              <a:buChar char="•"/>
            </a:pPr>
            <a:r>
              <a:rPr lang="en-US" sz="1200" dirty="0">
                <a:solidFill>
                  <a:schemeClr val="tx1">
                    <a:lumMod val="75000"/>
                    <a:lumOff val="25000"/>
                  </a:schemeClr>
                </a:solidFill>
                <a:latin typeface="Arial"/>
                <a:cs typeface="Arial"/>
              </a:rPr>
              <a:t>Assess Potential Environmental Impacts</a:t>
            </a:r>
            <a:endParaRPr lang="en-US" sz="1200" dirty="0">
              <a:solidFill>
                <a:srgbClr val="000000"/>
              </a:solidFill>
              <a:latin typeface="Arial"/>
              <a:cs typeface="Arial"/>
            </a:endParaRP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Cultural</a:t>
            </a: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Natural</a:t>
            </a: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Physical</a:t>
            </a: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Social</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Alternatives Public Workshop</a:t>
            </a:r>
            <a:endParaRPr lang="en-US" sz="3200" dirty="0">
              <a:solidFill>
                <a:schemeClr val="tx1">
                  <a:lumMod val="75000"/>
                  <a:lumOff val="25000"/>
                </a:schemeClr>
              </a:solidFill>
            </a:endParaRPr>
          </a:p>
        </p:txBody>
      </p:sp>
      <p:sp>
        <p:nvSpPr>
          <p:cNvPr id="48" name="Rectangle 47">
            <a:extLst>
              <a:ext uri="{FF2B5EF4-FFF2-40B4-BE49-F238E27FC236}">
                <a16:creationId xmlns:a16="http://schemas.microsoft.com/office/drawing/2014/main" id="{2FCCECBF-4845-0133-56B8-1E0C4574D063}"/>
              </a:ext>
            </a:extLst>
          </p:cNvPr>
          <p:cNvSpPr/>
          <p:nvPr/>
        </p:nvSpPr>
        <p:spPr>
          <a:xfrm>
            <a:off x="10593219" y="2791584"/>
            <a:ext cx="146304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Sans-Serif"/>
              <a:buChar char="•"/>
            </a:pPr>
            <a:r>
              <a:rPr lang="en-US" sz="1200" dirty="0">
                <a:solidFill>
                  <a:schemeClr val="tx1">
                    <a:lumMod val="75000"/>
                    <a:lumOff val="25000"/>
                  </a:schemeClr>
                </a:solidFill>
                <a:latin typeface="Arial"/>
                <a:cs typeface="Arial"/>
              </a:rPr>
              <a:t>Determine Class of Action:</a:t>
            </a:r>
          </a:p>
          <a:p>
            <a:pPr marL="274320" lvl="1" indent="-154089">
              <a:spcAft>
                <a:spcPts val="133"/>
              </a:spcAft>
              <a:buFont typeface="Arial,Sans-Serif"/>
              <a:buChar char="•"/>
            </a:pPr>
            <a:r>
              <a:rPr lang="en-US" sz="1200" dirty="0">
                <a:solidFill>
                  <a:schemeClr val="tx1">
                    <a:lumMod val="75000"/>
                    <a:lumOff val="25000"/>
                  </a:schemeClr>
                </a:solidFill>
                <a:latin typeface="Arial"/>
                <a:cs typeface="Arial"/>
              </a:rPr>
              <a:t>Environmental Assessment (EA)</a:t>
            </a:r>
          </a:p>
          <a:p>
            <a:pPr marL="274320" lvl="1" indent="-154089">
              <a:spcAft>
                <a:spcPts val="133"/>
              </a:spcAft>
              <a:buFont typeface="Arial,Sans-Serif"/>
              <a:buChar char="•"/>
            </a:pPr>
            <a:r>
              <a:rPr lang="en-US" sz="1200" dirty="0">
                <a:solidFill>
                  <a:schemeClr val="tx1">
                    <a:lumMod val="75000"/>
                    <a:lumOff val="25000"/>
                  </a:schemeClr>
                </a:solidFill>
                <a:latin typeface="Arial"/>
                <a:cs typeface="Arial"/>
              </a:rPr>
              <a:t>Environmental Impact Statement (EIS)</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Public Hearing</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LDCA</a:t>
            </a:r>
            <a:endParaRPr lang="en-US" sz="1200" dirty="0">
              <a:solidFill>
                <a:schemeClr val="tx1">
                  <a:lumMod val="75000"/>
                  <a:lumOff val="25000"/>
                </a:schemeClr>
              </a:solidFill>
            </a:endParaRPr>
          </a:p>
        </p:txBody>
      </p:sp>
      <p:sp>
        <p:nvSpPr>
          <p:cNvPr id="50" name="Arrow: Left-Right 49">
            <a:extLst>
              <a:ext uri="{FF2B5EF4-FFF2-40B4-BE49-F238E27FC236}">
                <a16:creationId xmlns:a16="http://schemas.microsoft.com/office/drawing/2014/main" id="{04837F4E-A28E-6624-C03D-5D2E49D80E88}"/>
              </a:ext>
            </a:extLst>
          </p:cNvPr>
          <p:cNvSpPr/>
          <p:nvPr/>
        </p:nvSpPr>
        <p:spPr>
          <a:xfrm>
            <a:off x="2609701" y="5177516"/>
            <a:ext cx="9446558" cy="942531"/>
          </a:xfrm>
          <a:prstGeom prst="lef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highlight>
                <a:srgbClr val="FFFF00"/>
              </a:highlight>
              <a:latin typeface="Arial"/>
              <a:cs typeface="Arial"/>
            </a:endParaRPr>
          </a:p>
        </p:txBody>
      </p:sp>
      <p:sp>
        <p:nvSpPr>
          <p:cNvPr id="51" name="TextBox 50">
            <a:extLst>
              <a:ext uri="{FF2B5EF4-FFF2-40B4-BE49-F238E27FC236}">
                <a16:creationId xmlns:a16="http://schemas.microsoft.com/office/drawing/2014/main" id="{6F607BE2-B9FA-ACB7-0656-3D1C4EAA12AE}"/>
              </a:ext>
            </a:extLst>
          </p:cNvPr>
          <p:cNvSpPr txBox="1"/>
          <p:nvPr/>
        </p:nvSpPr>
        <p:spPr>
          <a:xfrm>
            <a:off x="5563904" y="5459780"/>
            <a:ext cx="3607358" cy="369332"/>
          </a:xfrm>
          <a:prstGeom prst="rect">
            <a:avLst/>
          </a:prstGeom>
          <a:noFill/>
        </p:spPr>
        <p:txBody>
          <a:bodyPr wrap="square" lIns="121920" tIns="60960" rIns="121920" bIns="60960" rtlCol="0" anchor="t">
            <a:spAutoFit/>
          </a:bodyPr>
          <a:lstStyle/>
          <a:p>
            <a:pPr algn="ctr"/>
            <a:r>
              <a:rPr lang="en-US" sz="1600">
                <a:solidFill>
                  <a:schemeClr val="bg1"/>
                </a:solidFill>
                <a:latin typeface="Arial"/>
                <a:cs typeface="Arial"/>
              </a:rPr>
              <a:t>Continuous Public Engagement</a:t>
            </a:r>
          </a:p>
        </p:txBody>
      </p:sp>
      <p:sp>
        <p:nvSpPr>
          <p:cNvPr id="59" name="Arrow: Pentagon 58">
            <a:extLst>
              <a:ext uri="{FF2B5EF4-FFF2-40B4-BE49-F238E27FC236}">
                <a16:creationId xmlns:a16="http://schemas.microsoft.com/office/drawing/2014/main" id="{D4F7C55C-D7A7-2BD1-372D-6791137BD89D}"/>
              </a:ext>
            </a:extLst>
          </p:cNvPr>
          <p:cNvSpPr/>
          <p:nvPr/>
        </p:nvSpPr>
        <p:spPr>
          <a:xfrm>
            <a:off x="2605209" y="1960915"/>
            <a:ext cx="2002262" cy="822960"/>
          </a:xfrm>
          <a:prstGeom prst="homePlate">
            <a:avLst>
              <a:gd name="adj" fmla="val 48799"/>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Data Collection/ </a:t>
            </a:r>
            <a:br>
              <a:rPr lang="en-US" sz="1400" dirty="0">
                <a:solidFill>
                  <a:sysClr val="windowText" lastClr="000000"/>
                </a:solidFill>
                <a:latin typeface="Arial"/>
                <a:cs typeface="Arial"/>
              </a:rPr>
            </a:br>
            <a:r>
              <a:rPr lang="en-US" sz="1400" dirty="0">
                <a:solidFill>
                  <a:sysClr val="windowText" lastClr="000000"/>
                </a:solidFill>
                <a:latin typeface="Arial"/>
                <a:cs typeface="Arial"/>
              </a:rPr>
              <a:t>Initial Stakeholder Coordination</a:t>
            </a:r>
          </a:p>
        </p:txBody>
      </p:sp>
      <p:sp>
        <p:nvSpPr>
          <p:cNvPr id="60" name="Arrow: Pentagon 59">
            <a:extLst>
              <a:ext uri="{FF2B5EF4-FFF2-40B4-BE49-F238E27FC236}">
                <a16:creationId xmlns:a16="http://schemas.microsoft.com/office/drawing/2014/main" id="{F675BAE7-08C0-C4C7-B7AC-38DAE91095D7}"/>
              </a:ext>
            </a:extLst>
          </p:cNvPr>
          <p:cNvSpPr/>
          <p:nvPr/>
        </p:nvSpPr>
        <p:spPr>
          <a:xfrm>
            <a:off x="4730380" y="1960915"/>
            <a:ext cx="1714888" cy="822960"/>
          </a:xfrm>
          <a:prstGeom prst="homePlate">
            <a:avLst>
              <a:gd name="adj" fmla="val 41565"/>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Develop </a:t>
            </a:r>
            <a:br>
              <a:rPr lang="en-US" sz="1400" dirty="0">
                <a:solidFill>
                  <a:sysClr val="windowText" lastClr="000000"/>
                </a:solidFill>
                <a:latin typeface="Arial"/>
                <a:cs typeface="Arial"/>
              </a:rPr>
            </a:br>
            <a:r>
              <a:rPr lang="en-US" sz="1400" dirty="0">
                <a:solidFill>
                  <a:sysClr val="windowText" lastClr="000000"/>
                </a:solidFill>
                <a:latin typeface="Arial"/>
                <a:cs typeface="Arial"/>
              </a:rPr>
              <a:t>Alternatives</a:t>
            </a:r>
          </a:p>
        </p:txBody>
      </p:sp>
      <p:sp>
        <p:nvSpPr>
          <p:cNvPr id="61" name="Arrow: Pentagon 60">
            <a:extLst>
              <a:ext uri="{FF2B5EF4-FFF2-40B4-BE49-F238E27FC236}">
                <a16:creationId xmlns:a16="http://schemas.microsoft.com/office/drawing/2014/main" id="{C5467FDF-D68F-AD5F-A12A-5CC3A38BD23F}"/>
              </a:ext>
            </a:extLst>
          </p:cNvPr>
          <p:cNvSpPr/>
          <p:nvPr/>
        </p:nvSpPr>
        <p:spPr>
          <a:xfrm>
            <a:off x="6568177" y="1960915"/>
            <a:ext cx="1828800" cy="822960"/>
          </a:xfrm>
          <a:prstGeom prst="homePlate">
            <a:avLst>
              <a:gd name="adj" fmla="val 44169"/>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Alternatives Analysis - Engineering</a:t>
            </a:r>
          </a:p>
        </p:txBody>
      </p:sp>
      <p:sp>
        <p:nvSpPr>
          <p:cNvPr id="62" name="Arrow: Pentagon 61">
            <a:extLst>
              <a:ext uri="{FF2B5EF4-FFF2-40B4-BE49-F238E27FC236}">
                <a16:creationId xmlns:a16="http://schemas.microsoft.com/office/drawing/2014/main" id="{B6DAB1D0-1786-D945-4182-03D2899BB0D4}"/>
              </a:ext>
            </a:extLst>
          </p:cNvPr>
          <p:cNvSpPr/>
          <p:nvPr/>
        </p:nvSpPr>
        <p:spPr>
          <a:xfrm>
            <a:off x="8519885" y="1960915"/>
            <a:ext cx="1950426" cy="822960"/>
          </a:xfrm>
          <a:prstGeom prst="homePlate">
            <a:avLst>
              <a:gd name="adj" fmla="val 38093"/>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Alternatives Analysis - Environmental</a:t>
            </a:r>
          </a:p>
        </p:txBody>
      </p:sp>
      <p:sp>
        <p:nvSpPr>
          <p:cNvPr id="63" name="Rectangle 62">
            <a:extLst>
              <a:ext uri="{FF2B5EF4-FFF2-40B4-BE49-F238E27FC236}">
                <a16:creationId xmlns:a16="http://schemas.microsoft.com/office/drawing/2014/main" id="{E9F81C68-A64A-AA3E-EED3-76E3D18392D8}"/>
              </a:ext>
            </a:extLst>
          </p:cNvPr>
          <p:cNvSpPr/>
          <p:nvPr/>
        </p:nvSpPr>
        <p:spPr>
          <a:xfrm>
            <a:off x="10593219" y="1954504"/>
            <a:ext cx="1463040" cy="83578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Final Documents</a:t>
            </a:r>
          </a:p>
        </p:txBody>
      </p:sp>
    </p:spTree>
    <p:extLst>
      <p:ext uri="{BB962C8B-B14F-4D97-AF65-F5344CB8AC3E}">
        <p14:creationId xmlns:p14="http://schemas.microsoft.com/office/powerpoint/2010/main" val="129275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0363-25B3-7DBF-95BC-3DE5CD0F696D}"/>
              </a:ext>
            </a:extLst>
          </p:cNvPr>
          <p:cNvSpPr>
            <a:spLocks noGrp="1"/>
          </p:cNvSpPr>
          <p:nvPr>
            <p:ph type="title"/>
          </p:nvPr>
        </p:nvSpPr>
        <p:spPr/>
        <p:txBody>
          <a:bodyPr/>
          <a:lstStyle/>
          <a:p>
            <a:r>
              <a:rPr lang="en-US" b="1" dirty="0"/>
              <a:t>Purpose and Need</a:t>
            </a:r>
          </a:p>
        </p:txBody>
      </p:sp>
      <p:sp>
        <p:nvSpPr>
          <p:cNvPr id="3" name="Content Placeholder 2">
            <a:extLst>
              <a:ext uri="{FF2B5EF4-FFF2-40B4-BE49-F238E27FC236}">
                <a16:creationId xmlns:a16="http://schemas.microsoft.com/office/drawing/2014/main" id="{93CFD7A3-E5F9-A988-045E-B8E0C0BEF6CB}"/>
              </a:ext>
            </a:extLst>
          </p:cNvPr>
          <p:cNvSpPr>
            <a:spLocks noGrp="1"/>
          </p:cNvSpPr>
          <p:nvPr>
            <p:ph idx="1"/>
          </p:nvPr>
        </p:nvSpPr>
        <p:spPr>
          <a:xfrm>
            <a:off x="305526" y="1169040"/>
            <a:ext cx="6419101" cy="5688960"/>
          </a:xfrm>
        </p:spPr>
        <p:txBody>
          <a:bodyPr vert="horz" lIns="91440" tIns="45720" rIns="91440" bIns="45720" rtlCol="0" anchor="t">
            <a:noAutofit/>
          </a:bodyPr>
          <a:lstStyle/>
          <a:p>
            <a:pPr marL="0" indent="0">
              <a:buNone/>
            </a:pPr>
            <a:r>
              <a:rPr lang="en-US" sz="1800" b="1" dirty="0">
                <a:solidFill>
                  <a:srgbClr val="C00000"/>
                </a:solidFill>
              </a:rPr>
              <a:t>Purpose </a:t>
            </a:r>
          </a:p>
          <a:p>
            <a:r>
              <a:rPr lang="en-US" sz="1600" dirty="0"/>
              <a:t>Improve roadway connection.</a:t>
            </a:r>
          </a:p>
          <a:p>
            <a:r>
              <a:rPr lang="en-US" sz="1600" dirty="0"/>
              <a:t>Add bicycle and pedestrian facilities.</a:t>
            </a:r>
          </a:p>
          <a:p>
            <a:r>
              <a:rPr lang="en-US" sz="1600" dirty="0"/>
              <a:t>Improve bicyclist safety.</a:t>
            </a:r>
          </a:p>
          <a:p>
            <a:pPr marL="0" indent="0">
              <a:spcBef>
                <a:spcPts val="1200"/>
              </a:spcBef>
              <a:buNone/>
            </a:pPr>
            <a:r>
              <a:rPr lang="en-US" sz="1800" b="1" dirty="0">
                <a:solidFill>
                  <a:srgbClr val="C00000"/>
                </a:solidFill>
              </a:rPr>
              <a:t>Need</a:t>
            </a:r>
          </a:p>
          <a:p>
            <a:r>
              <a:rPr lang="en-US" sz="1600" dirty="0">
                <a:latin typeface="Arial"/>
                <a:cs typeface="Arial"/>
              </a:rPr>
              <a:t>Provide an alternative route to a</a:t>
            </a:r>
            <a:r>
              <a:rPr lang="en-US" sz="1600" dirty="0"/>
              <a:t>lleviate traffic congestion within the project area.</a:t>
            </a:r>
          </a:p>
          <a:p>
            <a:r>
              <a:rPr lang="en-US" sz="1600" dirty="0"/>
              <a:t>Expand bicycle and pedestrian facilities in the project area. </a:t>
            </a:r>
          </a:p>
          <a:p>
            <a:r>
              <a:rPr lang="en-US" sz="1600" dirty="0">
                <a:latin typeface="Arial"/>
                <a:cs typeface="Arial"/>
              </a:rPr>
              <a:t>Reduce bicycle crashes at S.R. 714/Willoughby Boulevard. </a:t>
            </a:r>
          </a:p>
          <a:p>
            <a:pPr marL="0" indent="0">
              <a:spcBef>
                <a:spcPts val="1200"/>
              </a:spcBef>
              <a:buNone/>
            </a:pPr>
            <a:r>
              <a:rPr lang="en-US" sz="1800" b="1" dirty="0">
                <a:solidFill>
                  <a:srgbClr val="C00000"/>
                </a:solidFill>
              </a:rPr>
              <a:t>Objectives </a:t>
            </a:r>
          </a:p>
          <a:p>
            <a:r>
              <a:rPr lang="en-US" sz="1600" dirty="0"/>
              <a:t>Evaluate alternatives to alleviate traffic congestion by extending Willoughby Boulevard.</a:t>
            </a:r>
          </a:p>
          <a:p>
            <a:r>
              <a:rPr lang="en-US" sz="1600" dirty="0"/>
              <a:t>Improve bicycle and pedestrian connectivity.</a:t>
            </a:r>
          </a:p>
          <a:p>
            <a:r>
              <a:rPr lang="en-US" sz="1600" dirty="0"/>
              <a:t>Obtain </a:t>
            </a:r>
            <a:r>
              <a:rPr lang="en-US" sz="1600" b="1" dirty="0"/>
              <a:t>Location and Design Concept Acceptance (LDCA) </a:t>
            </a:r>
            <a:r>
              <a:rPr lang="en-US" sz="1600" dirty="0"/>
              <a:t>for a proposed alternative that meets the purpose and need.</a:t>
            </a:r>
          </a:p>
        </p:txBody>
      </p:sp>
      <p:grpSp>
        <p:nvGrpSpPr>
          <p:cNvPr id="4" name="Group 3">
            <a:extLst>
              <a:ext uri="{FF2B5EF4-FFF2-40B4-BE49-F238E27FC236}">
                <a16:creationId xmlns:a16="http://schemas.microsoft.com/office/drawing/2014/main" id="{80C9514E-8BEF-A131-2523-54962E396966}"/>
              </a:ext>
            </a:extLst>
          </p:cNvPr>
          <p:cNvGrpSpPr/>
          <p:nvPr/>
        </p:nvGrpSpPr>
        <p:grpSpPr>
          <a:xfrm>
            <a:off x="7027210" y="603615"/>
            <a:ext cx="2725626" cy="2573778"/>
            <a:chOff x="3415267" y="3209979"/>
            <a:chExt cx="2725626" cy="2573778"/>
          </a:xfrm>
        </p:grpSpPr>
        <p:sp>
          <p:nvSpPr>
            <p:cNvPr id="5" name="TextBox 4">
              <a:extLst>
                <a:ext uri="{FF2B5EF4-FFF2-40B4-BE49-F238E27FC236}">
                  <a16:creationId xmlns:a16="http://schemas.microsoft.com/office/drawing/2014/main" id="{0CD40114-F655-24E4-3873-A3A229DF605F}"/>
                </a:ext>
              </a:extLst>
            </p:cNvPr>
            <p:cNvSpPr txBox="1"/>
            <p:nvPr/>
          </p:nvSpPr>
          <p:spPr>
            <a:xfrm>
              <a:off x="3415267" y="4768094"/>
              <a:ext cx="2725626" cy="101566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spcBef>
                  <a:spcPts val="1600"/>
                </a:spcBef>
                <a:spcAft>
                  <a:spcPts val="960"/>
                </a:spcAft>
                <a:buClr>
                  <a:schemeClr val="accent1">
                    <a:lumMod val="75000"/>
                  </a:schemeClr>
                </a:buClr>
              </a:pPr>
              <a:r>
                <a:rPr lang="en-US" sz="2000" b="1" dirty="0">
                  <a:solidFill>
                    <a:srgbClr val="109C7B"/>
                  </a:solidFill>
                  <a:latin typeface="Arial" panose="020B0604020202020204" pitchFamily="34" charset="0"/>
                  <a:cs typeface="Arial" panose="020B0604020202020204" pitchFamily="34" charset="0"/>
                </a:rPr>
                <a:t>Accommodate Population Growth &amp; Travel Demand            </a:t>
              </a:r>
              <a:endParaRPr lang="en-US" sz="1800" dirty="0">
                <a:solidFill>
                  <a:srgbClr val="109C7B"/>
                </a:solidFill>
                <a:latin typeface="Arial" panose="020B0604020202020204" pitchFamily="34" charset="0"/>
                <a:cs typeface="Arial" panose="020B0604020202020204" pitchFamily="34" charset="0"/>
              </a:endParaRPr>
            </a:p>
          </p:txBody>
        </p:sp>
        <p:pic>
          <p:nvPicPr>
            <p:cNvPr id="11" name="Picture 10" descr="Logo&#10;&#10;Description automatically generated">
              <a:extLst>
                <a:ext uri="{FF2B5EF4-FFF2-40B4-BE49-F238E27FC236}">
                  <a16:creationId xmlns:a16="http://schemas.microsoft.com/office/drawing/2014/main" id="{C34E7C69-763F-B1AE-43FA-7DDC968B3E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5896" y="3209979"/>
              <a:ext cx="1564369" cy="1564369"/>
            </a:xfrm>
            <a:prstGeom prst="rect">
              <a:avLst/>
            </a:prstGeom>
          </p:spPr>
        </p:pic>
      </p:grpSp>
      <p:grpSp>
        <p:nvGrpSpPr>
          <p:cNvPr id="12" name="Group 11">
            <a:extLst>
              <a:ext uri="{FF2B5EF4-FFF2-40B4-BE49-F238E27FC236}">
                <a16:creationId xmlns:a16="http://schemas.microsoft.com/office/drawing/2014/main" id="{4D25A6AA-991C-635D-6C5A-06D7179D672A}"/>
              </a:ext>
            </a:extLst>
          </p:cNvPr>
          <p:cNvGrpSpPr/>
          <p:nvPr/>
        </p:nvGrpSpPr>
        <p:grpSpPr>
          <a:xfrm>
            <a:off x="9717009" y="603615"/>
            <a:ext cx="2076994" cy="2203458"/>
            <a:chOff x="923131" y="3209978"/>
            <a:chExt cx="2076994" cy="2203458"/>
          </a:xfrm>
        </p:grpSpPr>
        <p:sp>
          <p:nvSpPr>
            <p:cNvPr id="13" name="TextBox 12">
              <a:extLst>
                <a:ext uri="{FF2B5EF4-FFF2-40B4-BE49-F238E27FC236}">
                  <a16:creationId xmlns:a16="http://schemas.microsoft.com/office/drawing/2014/main" id="{9B39F067-4DA0-09FB-C2FF-6E4E15F3BDE9}"/>
                </a:ext>
              </a:extLst>
            </p:cNvPr>
            <p:cNvSpPr txBox="1"/>
            <p:nvPr/>
          </p:nvSpPr>
          <p:spPr>
            <a:xfrm>
              <a:off x="923131" y="4797883"/>
              <a:ext cx="2076994" cy="61555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lnSpc>
                  <a:spcPct val="85000"/>
                </a:lnSpc>
                <a:spcBef>
                  <a:spcPts val="1600"/>
                </a:spcBef>
                <a:spcAft>
                  <a:spcPts val="960"/>
                </a:spcAft>
                <a:buClr>
                  <a:schemeClr val="accent1">
                    <a:lumMod val="75000"/>
                  </a:schemeClr>
                </a:buClr>
              </a:pPr>
              <a:r>
                <a:rPr lang="en-US" sz="2000" b="1" dirty="0">
                  <a:solidFill>
                    <a:srgbClr val="29398C"/>
                  </a:solidFill>
                  <a:latin typeface="Arial" panose="020B0604020202020204" pitchFamily="34" charset="0"/>
                  <a:cs typeface="Arial" panose="020B0604020202020204" pitchFamily="34" charset="0"/>
                </a:rPr>
                <a:t>Improve Connectivity</a:t>
              </a:r>
            </a:p>
          </p:txBody>
        </p:sp>
        <p:pic>
          <p:nvPicPr>
            <p:cNvPr id="14" name="Picture 13" descr="Text, icon&#10;&#10;Description automatically generated">
              <a:extLst>
                <a:ext uri="{FF2B5EF4-FFF2-40B4-BE49-F238E27FC236}">
                  <a16:creationId xmlns:a16="http://schemas.microsoft.com/office/drawing/2014/main" id="{7B1E2D54-A151-3B31-6381-BE0BF49C3F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443" y="3209978"/>
              <a:ext cx="1564371" cy="1564371"/>
            </a:xfrm>
            <a:prstGeom prst="rect">
              <a:avLst/>
            </a:prstGeom>
            <a:solidFill>
              <a:srgbClr val="1F4283"/>
            </a:solidFill>
          </p:spPr>
        </p:pic>
      </p:grpSp>
      <p:grpSp>
        <p:nvGrpSpPr>
          <p:cNvPr id="18" name="Group 17">
            <a:extLst>
              <a:ext uri="{FF2B5EF4-FFF2-40B4-BE49-F238E27FC236}">
                <a16:creationId xmlns:a16="http://schemas.microsoft.com/office/drawing/2014/main" id="{3F1D003F-04B4-68AF-0A12-D19F465454F9}"/>
              </a:ext>
            </a:extLst>
          </p:cNvPr>
          <p:cNvGrpSpPr/>
          <p:nvPr/>
        </p:nvGrpSpPr>
        <p:grpSpPr>
          <a:xfrm>
            <a:off x="7187459" y="3267963"/>
            <a:ext cx="2436197" cy="2009009"/>
            <a:chOff x="6438082" y="3210251"/>
            <a:chExt cx="2452425" cy="2008096"/>
          </a:xfrm>
        </p:grpSpPr>
        <p:sp>
          <p:nvSpPr>
            <p:cNvPr id="19" name="TextBox 18">
              <a:extLst>
                <a:ext uri="{FF2B5EF4-FFF2-40B4-BE49-F238E27FC236}">
                  <a16:creationId xmlns:a16="http://schemas.microsoft.com/office/drawing/2014/main" id="{D1417D48-0A29-2C3D-7BE8-DB9C3346EDB7}"/>
                </a:ext>
              </a:extLst>
            </p:cNvPr>
            <p:cNvSpPr txBox="1"/>
            <p:nvPr/>
          </p:nvSpPr>
          <p:spPr>
            <a:xfrm>
              <a:off x="6438082" y="4864404"/>
              <a:ext cx="2452425" cy="35394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lnSpc>
                  <a:spcPct val="85000"/>
                </a:lnSpc>
                <a:spcBef>
                  <a:spcPts val="1600"/>
                </a:spcBef>
                <a:spcAft>
                  <a:spcPts val="960"/>
                </a:spcAft>
                <a:buClr>
                  <a:schemeClr val="accent1">
                    <a:lumMod val="75000"/>
                  </a:schemeClr>
                </a:buClr>
              </a:pPr>
              <a:r>
                <a:rPr lang="en-US" sz="2000" b="1" dirty="0">
                  <a:solidFill>
                    <a:srgbClr val="009ADE"/>
                  </a:solidFill>
                  <a:latin typeface="Arial" panose="020B0604020202020204" pitchFamily="34" charset="0"/>
                  <a:cs typeface="Arial" panose="020B0604020202020204" pitchFamily="34" charset="0"/>
                </a:rPr>
                <a:t>Enhance Mobility</a:t>
              </a:r>
            </a:p>
          </p:txBody>
        </p:sp>
        <p:grpSp>
          <p:nvGrpSpPr>
            <p:cNvPr id="20" name="Group 19">
              <a:extLst>
                <a:ext uri="{FF2B5EF4-FFF2-40B4-BE49-F238E27FC236}">
                  <a16:creationId xmlns:a16="http://schemas.microsoft.com/office/drawing/2014/main" id="{B8E4DD41-BF91-4A65-9891-CC34A33C860B}"/>
                </a:ext>
              </a:extLst>
            </p:cNvPr>
            <p:cNvGrpSpPr/>
            <p:nvPr/>
          </p:nvGrpSpPr>
          <p:grpSpPr>
            <a:xfrm>
              <a:off x="6843493" y="3210251"/>
              <a:ext cx="1563624" cy="1563624"/>
              <a:chOff x="3503725" y="14337706"/>
              <a:chExt cx="3272966" cy="3243873"/>
            </a:xfrm>
          </p:grpSpPr>
          <p:sp>
            <p:nvSpPr>
              <p:cNvPr id="21" name="Rectangle 20">
                <a:extLst>
                  <a:ext uri="{FF2B5EF4-FFF2-40B4-BE49-F238E27FC236}">
                    <a16:creationId xmlns:a16="http://schemas.microsoft.com/office/drawing/2014/main" id="{B32E43D0-BB54-8E86-822B-8B7769EA58F3}"/>
                  </a:ext>
                </a:extLst>
              </p:cNvPr>
              <p:cNvSpPr/>
              <p:nvPr/>
            </p:nvSpPr>
            <p:spPr>
              <a:xfrm>
                <a:off x="3503725" y="14337706"/>
                <a:ext cx="3272966" cy="3243873"/>
              </a:xfrm>
              <a:prstGeom prst="rect">
                <a:avLst/>
              </a:prstGeom>
              <a:solidFill>
                <a:srgbClr val="009ADE"/>
              </a:solidFill>
              <a:ln>
                <a:solidFill>
                  <a:srgbClr val="009A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Graphic 21" descr="Truck outline">
                <a:extLst>
                  <a:ext uri="{FF2B5EF4-FFF2-40B4-BE49-F238E27FC236}">
                    <a16:creationId xmlns:a16="http://schemas.microsoft.com/office/drawing/2014/main" id="{85E0C60E-5AAD-CEDD-01D6-7ABD483849F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23467" y="14603184"/>
                <a:ext cx="2721483" cy="2721483"/>
              </a:xfrm>
              <a:prstGeom prst="rect">
                <a:avLst/>
              </a:prstGeom>
            </p:spPr>
          </p:pic>
          <p:cxnSp>
            <p:nvCxnSpPr>
              <p:cNvPr id="23" name="Straight Connector 22">
                <a:extLst>
                  <a:ext uri="{FF2B5EF4-FFF2-40B4-BE49-F238E27FC236}">
                    <a16:creationId xmlns:a16="http://schemas.microsoft.com/office/drawing/2014/main" id="{6852B2E9-67C9-BD8A-A77D-6F5B65D77FAA}"/>
                  </a:ext>
                </a:extLst>
              </p:cNvPr>
              <p:cNvCxnSpPr>
                <a:cxnSpLocks/>
              </p:cNvCxnSpPr>
              <p:nvPr/>
            </p:nvCxnSpPr>
            <p:spPr>
              <a:xfrm>
                <a:off x="3532812" y="16711630"/>
                <a:ext cx="32438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4" name="Group 23">
            <a:extLst>
              <a:ext uri="{FF2B5EF4-FFF2-40B4-BE49-F238E27FC236}">
                <a16:creationId xmlns:a16="http://schemas.microsoft.com/office/drawing/2014/main" id="{A21E441A-8F6C-50F3-303B-5A9DA4904EBC}"/>
              </a:ext>
            </a:extLst>
          </p:cNvPr>
          <p:cNvGrpSpPr/>
          <p:nvPr/>
        </p:nvGrpSpPr>
        <p:grpSpPr>
          <a:xfrm>
            <a:off x="9752834" y="3241365"/>
            <a:ext cx="1986905" cy="2988286"/>
            <a:chOff x="9417525" y="3209980"/>
            <a:chExt cx="1986905" cy="2988286"/>
          </a:xfrm>
        </p:grpSpPr>
        <p:sp>
          <p:nvSpPr>
            <p:cNvPr id="25" name="TextBox 24">
              <a:extLst>
                <a:ext uri="{FF2B5EF4-FFF2-40B4-BE49-F238E27FC236}">
                  <a16:creationId xmlns:a16="http://schemas.microsoft.com/office/drawing/2014/main" id="{31FC5404-F47E-77DF-DF9B-1DFEFF5247D6}"/>
                </a:ext>
              </a:extLst>
            </p:cNvPr>
            <p:cNvSpPr txBox="1"/>
            <p:nvPr/>
          </p:nvSpPr>
          <p:spPr>
            <a:xfrm>
              <a:off x="9417525" y="4797883"/>
              <a:ext cx="1986905" cy="140038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lnSpc>
                  <a:spcPct val="85000"/>
                </a:lnSpc>
                <a:spcBef>
                  <a:spcPts val="1600"/>
                </a:spcBef>
                <a:spcAft>
                  <a:spcPts val="960"/>
                </a:spcAft>
                <a:buClr>
                  <a:schemeClr val="accent1">
                    <a:lumMod val="75000"/>
                  </a:schemeClr>
                </a:buClr>
              </a:pPr>
              <a:r>
                <a:rPr lang="en-US" sz="2000" b="1" dirty="0">
                  <a:solidFill>
                    <a:srgbClr val="F79421"/>
                  </a:solidFill>
                  <a:latin typeface="Arial" panose="020B0604020202020204" pitchFamily="34" charset="0"/>
                  <a:cs typeface="Arial" panose="020B0604020202020204" pitchFamily="34" charset="0"/>
                </a:rPr>
                <a:t>Enhance Safety &amp;  Emergency Vehicle Travel Time</a:t>
              </a:r>
            </a:p>
          </p:txBody>
        </p:sp>
        <p:pic>
          <p:nvPicPr>
            <p:cNvPr id="26" name="Picture 25" descr="Icon&#10;&#10;Description automatically generated">
              <a:extLst>
                <a:ext uri="{FF2B5EF4-FFF2-40B4-BE49-F238E27FC236}">
                  <a16:creationId xmlns:a16="http://schemas.microsoft.com/office/drawing/2014/main" id="{192E9D26-2D32-211E-34E5-5A3497C5FC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28795" y="3209980"/>
              <a:ext cx="1564367" cy="1564367"/>
            </a:xfrm>
            <a:prstGeom prst="rect">
              <a:avLst/>
            </a:prstGeom>
          </p:spPr>
        </p:pic>
      </p:grpSp>
    </p:spTree>
    <p:extLst>
      <p:ext uri="{BB962C8B-B14F-4D97-AF65-F5344CB8AC3E}">
        <p14:creationId xmlns:p14="http://schemas.microsoft.com/office/powerpoint/2010/main" val="155884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1120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26" presetClass="emph" presetSubtype="0" fill="hold" nodeType="withEffect">
                                  <p:stCondLst>
                                    <p:cond delay="15000"/>
                                  </p:stCondLst>
                                  <p:childTnLst>
                                    <p:animEffect transition="out" filter="fade">
                                      <p:cBhvr>
                                        <p:cTn id="9" dur="500" tmFilter="0, 0; .2, .5; .8, .5; 1, 0"/>
                                        <p:tgtEl>
                                          <p:spTgt spid="12"/>
                                        </p:tgtEl>
                                      </p:cBhvr>
                                    </p:animEffect>
                                    <p:animScale>
                                      <p:cBhvr>
                                        <p:cTn id="10" dur="250" autoRev="1" fill="hold"/>
                                        <p:tgtEl>
                                          <p:spTgt spid="12"/>
                                        </p:tgtEl>
                                      </p:cBhvr>
                                      <p:by x="105000" y="105000"/>
                                    </p:animScale>
                                  </p:childTnLst>
                                </p:cTn>
                              </p:par>
                              <p:par>
                                <p:cTn id="11" presetID="26" presetClass="emph" presetSubtype="0" fill="hold" nodeType="withEffect">
                                  <p:stCondLst>
                                    <p:cond delay="18850"/>
                                  </p:stCondLst>
                                  <p:childTnLst>
                                    <p:animEffect transition="out" filter="fade">
                                      <p:cBhvr>
                                        <p:cTn id="12" dur="500" tmFilter="0, 0; .2, .5; .8, .5; 1, 0"/>
                                        <p:tgtEl>
                                          <p:spTgt spid="18"/>
                                        </p:tgtEl>
                                      </p:cBhvr>
                                    </p:animEffect>
                                    <p:animScale>
                                      <p:cBhvr>
                                        <p:cTn id="13" dur="250" autoRev="1" fill="hold"/>
                                        <p:tgtEl>
                                          <p:spTgt spid="18"/>
                                        </p:tgtEl>
                                      </p:cBhvr>
                                      <p:by x="105000" y="105000"/>
                                    </p:animScale>
                                  </p:childTnLst>
                                </p:cTn>
                              </p:par>
                              <p:par>
                                <p:cTn id="14" presetID="26" presetClass="emph" presetSubtype="0" fill="hold" nodeType="withEffect">
                                  <p:stCondLst>
                                    <p:cond delay="22400"/>
                                  </p:stCondLst>
                                  <p:childTnLst>
                                    <p:animEffect transition="out" filter="fade">
                                      <p:cBhvr>
                                        <p:cTn id="15" dur="500" tmFilter="0, 0; .2, .5; .8, .5; 1, 0"/>
                                        <p:tgtEl>
                                          <p:spTgt spid="24"/>
                                        </p:tgtEl>
                                      </p:cBhvr>
                                    </p:animEffect>
                                    <p:animScale>
                                      <p:cBhvr>
                                        <p:cTn id="16"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E4E37-D0BA-0FFB-5C53-244481B3D880}"/>
              </a:ext>
            </a:extLst>
          </p:cNvPr>
          <p:cNvSpPr>
            <a:spLocks noGrp="1"/>
          </p:cNvSpPr>
          <p:nvPr>
            <p:ph type="title"/>
          </p:nvPr>
        </p:nvSpPr>
        <p:spPr/>
        <p:txBody>
          <a:bodyPr/>
          <a:lstStyle/>
          <a:p>
            <a:r>
              <a:rPr lang="en-US" b="1" dirty="0"/>
              <a:t>Project Location</a:t>
            </a:r>
          </a:p>
        </p:txBody>
      </p:sp>
      <p:pic>
        <p:nvPicPr>
          <p:cNvPr id="5" name="Picture 4">
            <a:extLst>
              <a:ext uri="{FF2B5EF4-FFF2-40B4-BE49-F238E27FC236}">
                <a16:creationId xmlns:a16="http://schemas.microsoft.com/office/drawing/2014/main" id="{759F8B9B-BA38-2479-15B5-59271A8E18A7}"/>
              </a:ext>
            </a:extLst>
          </p:cNvPr>
          <p:cNvPicPr>
            <a:picLocks noChangeAspect="1"/>
          </p:cNvPicPr>
          <p:nvPr/>
        </p:nvPicPr>
        <p:blipFill>
          <a:blip r:embed="rId3" cstate="print">
            <a:extLst>
              <a:ext uri="{28A0092B-C50C-407E-A947-70E740481C1C}">
                <a14:useLocalDpi xmlns:a14="http://schemas.microsoft.com/office/drawing/2010/main" val="0"/>
              </a:ext>
            </a:extLst>
          </a:blip>
          <a:srcRect l="5353" t="1404" r="1323" b="7241"/>
          <a:stretch/>
        </p:blipFill>
        <p:spPr>
          <a:xfrm>
            <a:off x="7426332" y="603614"/>
            <a:ext cx="4556117" cy="5581385"/>
          </a:xfrm>
          <a:prstGeom prst="rect">
            <a:avLst/>
          </a:prstGeom>
          <a:ln w="19050">
            <a:solidFill>
              <a:schemeClr val="bg1">
                <a:lumMod val="65000"/>
              </a:schemeClr>
            </a:solidFill>
          </a:ln>
        </p:spPr>
      </p:pic>
      <p:sp>
        <p:nvSpPr>
          <p:cNvPr id="10" name="Content Placeholder 2">
            <a:extLst>
              <a:ext uri="{FF2B5EF4-FFF2-40B4-BE49-F238E27FC236}">
                <a16:creationId xmlns:a16="http://schemas.microsoft.com/office/drawing/2014/main" id="{EE2BBCBE-47C4-E405-CD90-80C9104EE2C0}"/>
              </a:ext>
            </a:extLst>
          </p:cNvPr>
          <p:cNvSpPr txBox="1">
            <a:spLocks/>
          </p:cNvSpPr>
          <p:nvPr/>
        </p:nvSpPr>
        <p:spPr>
          <a:xfrm>
            <a:off x="305527" y="2349681"/>
            <a:ext cx="6914422" cy="1251946"/>
          </a:xfrm>
          <a:prstGeom prst="rect">
            <a:avLst/>
          </a:prstGeom>
        </p:spPr>
        <p:txBody>
          <a:bodyPr vert="horz" lIns="91440" tIns="45720" rIns="91440" bIns="45720" rtlCol="0">
            <a:normAutofit/>
          </a:bodyPr>
          <a:lstStyle>
            <a:lvl1pPr marL="228600" indent="-228600" algn="l" defTabSz="457200" rtl="0" eaLnBrk="1" latinLnBrk="0" hangingPunct="1">
              <a:lnSpc>
                <a:spcPct val="110000"/>
              </a:lnSpc>
              <a:spcBef>
                <a:spcPts val="0"/>
              </a:spcBef>
              <a:spcAft>
                <a:spcPts val="0"/>
              </a:spcAft>
              <a:buClr>
                <a:schemeClr val="tx1"/>
              </a:buClr>
              <a:buSzPct val="80000"/>
              <a:buFont typeface="Wingdings" panose="05000000000000000000" pitchFamily="2" charset="2"/>
              <a:buChar char="v"/>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panose="05000000000000000000" pitchFamily="2" charset="2"/>
              <a:buNone/>
            </a:pPr>
            <a:r>
              <a:rPr lang="en-US" b="1" dirty="0">
                <a:solidFill>
                  <a:srgbClr val="002060"/>
                </a:solidFill>
              </a:rPr>
              <a:t>Project Scope</a:t>
            </a:r>
          </a:p>
          <a:p>
            <a:pPr marL="0" indent="0">
              <a:buFont typeface="Wingdings" panose="05000000000000000000" pitchFamily="2" charset="2"/>
              <a:buNone/>
            </a:pPr>
            <a:r>
              <a:rPr lang="en-US" sz="1600" dirty="0"/>
              <a:t>Extending Willoughby Boulevard from its northern terminus at S.R. 714/Monterey Road to an appropriate terminus at S.R. 5/U.S. 1/Federal Highway</a:t>
            </a:r>
          </a:p>
        </p:txBody>
      </p:sp>
      <p:sp>
        <p:nvSpPr>
          <p:cNvPr id="12" name="TextBox 11">
            <a:extLst>
              <a:ext uri="{FF2B5EF4-FFF2-40B4-BE49-F238E27FC236}">
                <a16:creationId xmlns:a16="http://schemas.microsoft.com/office/drawing/2014/main" id="{BC1C16FD-F579-5B6E-8028-B8CF6ACAA7C9}"/>
              </a:ext>
            </a:extLst>
          </p:cNvPr>
          <p:cNvSpPr txBox="1"/>
          <p:nvPr/>
        </p:nvSpPr>
        <p:spPr>
          <a:xfrm>
            <a:off x="305527" y="1109716"/>
            <a:ext cx="2161448" cy="574644"/>
          </a:xfrm>
          <a:prstGeom prst="rect">
            <a:avLst/>
          </a:prstGeom>
          <a:solidFill>
            <a:schemeClr val="bg2">
              <a:lumMod val="90000"/>
            </a:schemeClr>
          </a:solidFill>
          <a:ln>
            <a:noFill/>
          </a:ln>
        </p:spPr>
        <p:txBody>
          <a:bodyPr wrap="square" lIns="121920" tIns="60960" rIns="121920" bIns="60960" rtlCol="0" anchor="t">
            <a:spAutoFit/>
          </a:bodyPr>
          <a:lstStyle/>
          <a:p>
            <a:r>
              <a:rPr lang="en-US" sz="1467" b="1" dirty="0">
                <a:latin typeface="Arial" panose="020B0604020202020204" pitchFamily="34" charset="0"/>
                <a:cs typeface="Arial" panose="020B0604020202020204" pitchFamily="34" charset="0"/>
              </a:rPr>
              <a:t>FPID: </a:t>
            </a:r>
            <a:r>
              <a:rPr lang="en-US" sz="1467" dirty="0">
                <a:latin typeface="Arial" panose="020B0604020202020204" pitchFamily="34" charset="0"/>
                <a:cs typeface="Arial" panose="020B0604020202020204" pitchFamily="34" charset="0"/>
              </a:rPr>
              <a:t>419669-3-22-03</a:t>
            </a:r>
          </a:p>
          <a:p>
            <a:r>
              <a:rPr lang="en-US" sz="1467" b="1" dirty="0">
                <a:latin typeface="Arial" panose="020B0604020202020204" pitchFamily="34" charset="0"/>
                <a:cs typeface="Arial" panose="020B0604020202020204" pitchFamily="34" charset="0"/>
              </a:rPr>
              <a:t>ETDM#: </a:t>
            </a:r>
            <a:r>
              <a:rPr lang="en-US" sz="1467" dirty="0">
                <a:latin typeface="Arial" panose="020B0604020202020204" pitchFamily="34" charset="0"/>
                <a:cs typeface="Arial" panose="020B0604020202020204" pitchFamily="34" charset="0"/>
              </a:rPr>
              <a:t>14512</a:t>
            </a:r>
          </a:p>
        </p:txBody>
      </p:sp>
      <p:sp>
        <p:nvSpPr>
          <p:cNvPr id="13" name="TextBox 12">
            <a:extLst>
              <a:ext uri="{FF2B5EF4-FFF2-40B4-BE49-F238E27FC236}">
                <a16:creationId xmlns:a16="http://schemas.microsoft.com/office/drawing/2014/main" id="{430A15D9-A76F-2745-6660-EA8A4A861D43}"/>
              </a:ext>
            </a:extLst>
          </p:cNvPr>
          <p:cNvSpPr txBox="1"/>
          <p:nvPr/>
        </p:nvSpPr>
        <p:spPr>
          <a:xfrm>
            <a:off x="2588358" y="1109716"/>
            <a:ext cx="4631591" cy="1251946"/>
          </a:xfrm>
          <a:prstGeom prst="rect">
            <a:avLst/>
          </a:prstGeom>
          <a:solidFill>
            <a:schemeClr val="bg2">
              <a:lumMod val="90000"/>
            </a:schemeClr>
          </a:solidFill>
          <a:ln>
            <a:noFill/>
          </a:ln>
        </p:spPr>
        <p:txBody>
          <a:bodyPr wrap="square" lIns="121920" tIns="60960" rIns="121920" bIns="60960" rtlCol="0" anchor="t">
            <a:spAutoFit/>
          </a:bodyPr>
          <a:lstStyle/>
          <a:p>
            <a:r>
              <a:rPr lang="en-US" sz="1467" b="1" dirty="0">
                <a:latin typeface="Arial" panose="020B0604020202020204" pitchFamily="34" charset="0"/>
                <a:cs typeface="Arial" panose="020B0604020202020204" pitchFamily="34" charset="0"/>
              </a:rPr>
              <a:t>Roadway:</a:t>
            </a:r>
            <a:r>
              <a:rPr lang="en-US" sz="1467" dirty="0">
                <a:latin typeface="Arial" panose="020B0604020202020204" pitchFamily="34" charset="0"/>
                <a:cs typeface="Arial" panose="020B0604020202020204" pitchFamily="34" charset="0"/>
              </a:rPr>
              <a:t> Willoughby Boulevard</a:t>
            </a:r>
          </a:p>
          <a:p>
            <a:r>
              <a:rPr lang="en-US" sz="1467" b="1" dirty="0">
                <a:latin typeface="Arial" panose="020B0604020202020204" pitchFamily="34" charset="0"/>
                <a:cs typeface="Arial" panose="020B0604020202020204" pitchFamily="34" charset="0"/>
              </a:rPr>
              <a:t>RR Crossings: </a:t>
            </a:r>
            <a:r>
              <a:rPr lang="en-US" sz="1467" dirty="0">
                <a:latin typeface="Arial" panose="020B0604020202020204" pitchFamily="34" charset="0"/>
                <a:cs typeface="Arial" panose="020B0604020202020204" pitchFamily="34" charset="0"/>
              </a:rPr>
              <a:t>None</a:t>
            </a:r>
          </a:p>
          <a:p>
            <a:r>
              <a:rPr lang="en-US" sz="1467" b="1" dirty="0">
                <a:solidFill>
                  <a:srgbClr val="1C4384"/>
                </a:solidFill>
                <a:latin typeface="Arial" panose="020B0604020202020204" pitchFamily="34" charset="0"/>
                <a:cs typeface="Arial" panose="020B0604020202020204" pitchFamily="34" charset="0"/>
              </a:rPr>
              <a:t>Project Study Limits:</a:t>
            </a:r>
            <a:r>
              <a:rPr lang="en-US" sz="1467" dirty="0">
                <a:solidFill>
                  <a:srgbClr val="1C4384"/>
                </a:solidFill>
                <a:latin typeface="Arial" panose="020B0604020202020204" pitchFamily="34" charset="0"/>
                <a:cs typeface="Arial" panose="020B0604020202020204" pitchFamily="34" charset="0"/>
              </a:rPr>
              <a:t> Willoughby Boulevard from State Road (S.R.) 714/Monterey Road to U.S. 1/S.R. 5/Federal Highway</a:t>
            </a:r>
          </a:p>
        </p:txBody>
      </p:sp>
      <p:sp>
        <p:nvSpPr>
          <p:cNvPr id="14" name="TextBox 13">
            <a:extLst>
              <a:ext uri="{FF2B5EF4-FFF2-40B4-BE49-F238E27FC236}">
                <a16:creationId xmlns:a16="http://schemas.microsoft.com/office/drawing/2014/main" id="{72CA336B-BE3E-056F-4775-484A5062CB61}"/>
              </a:ext>
            </a:extLst>
          </p:cNvPr>
          <p:cNvSpPr txBox="1"/>
          <p:nvPr/>
        </p:nvSpPr>
        <p:spPr>
          <a:xfrm>
            <a:off x="305527" y="1753319"/>
            <a:ext cx="2161448" cy="574644"/>
          </a:xfrm>
          <a:prstGeom prst="rect">
            <a:avLst/>
          </a:prstGeom>
          <a:solidFill>
            <a:schemeClr val="bg2">
              <a:lumMod val="90000"/>
            </a:schemeClr>
          </a:solidFill>
          <a:ln>
            <a:noFill/>
          </a:ln>
        </p:spPr>
        <p:txBody>
          <a:bodyPr wrap="square" lIns="121920" tIns="60960" rIns="121920" bIns="60960" rtlCol="0" anchor="t">
            <a:spAutoFit/>
          </a:bodyPr>
          <a:lstStyle/>
          <a:p>
            <a:r>
              <a:rPr lang="en-US" sz="1467" b="1" dirty="0">
                <a:latin typeface="Arial" panose="020B0604020202020204" pitchFamily="34" charset="0"/>
                <a:cs typeface="Arial" panose="020B0604020202020204" pitchFamily="34" charset="0"/>
              </a:rPr>
              <a:t>County:</a:t>
            </a:r>
            <a:r>
              <a:rPr lang="en-US" sz="1467" dirty="0">
                <a:latin typeface="Arial" panose="020B0604020202020204" pitchFamily="34" charset="0"/>
                <a:cs typeface="Arial" panose="020B0604020202020204" pitchFamily="34" charset="0"/>
              </a:rPr>
              <a:t> Martin</a:t>
            </a:r>
          </a:p>
          <a:p>
            <a:r>
              <a:rPr lang="en-US" sz="1467" b="1" dirty="0">
                <a:latin typeface="Arial" panose="020B0604020202020204" pitchFamily="34" charset="0"/>
                <a:cs typeface="Arial" panose="020B0604020202020204" pitchFamily="34" charset="0"/>
              </a:rPr>
              <a:t>City:</a:t>
            </a:r>
            <a:r>
              <a:rPr lang="en-US" sz="1467" dirty="0">
                <a:latin typeface="Arial" panose="020B0604020202020204" pitchFamily="34" charset="0"/>
                <a:cs typeface="Arial" panose="020B0604020202020204" pitchFamily="34" charset="0"/>
              </a:rPr>
              <a:t> Stuart</a:t>
            </a:r>
          </a:p>
        </p:txBody>
      </p:sp>
      <p:graphicFrame>
        <p:nvGraphicFramePr>
          <p:cNvPr id="15" name="Table 14">
            <a:extLst>
              <a:ext uri="{FF2B5EF4-FFF2-40B4-BE49-F238E27FC236}">
                <a16:creationId xmlns:a16="http://schemas.microsoft.com/office/drawing/2014/main" id="{B57FEE0F-405E-1F24-2824-A0CE1C0C7750}"/>
              </a:ext>
            </a:extLst>
          </p:cNvPr>
          <p:cNvGraphicFramePr>
            <a:graphicFrameLocks noGrp="1"/>
          </p:cNvGraphicFramePr>
          <p:nvPr>
            <p:extLst>
              <p:ext uri="{D42A27DB-BD31-4B8C-83A1-F6EECF244321}">
                <p14:modId xmlns:p14="http://schemas.microsoft.com/office/powerpoint/2010/main" val="3875258759"/>
              </p:ext>
            </p:extLst>
          </p:nvPr>
        </p:nvGraphicFramePr>
        <p:xfrm>
          <a:off x="383152" y="3566732"/>
          <a:ext cx="6914422" cy="2460859"/>
        </p:xfrm>
        <a:graphic>
          <a:graphicData uri="http://schemas.openxmlformats.org/drawingml/2006/table">
            <a:tbl>
              <a:tblPr firstRow="1" bandRow="1">
                <a:tableStyleId>{2D5ABB26-0587-4C30-8999-92F81FD0307C}</a:tableStyleId>
              </a:tblPr>
              <a:tblGrid>
                <a:gridCol w="1723298">
                  <a:extLst>
                    <a:ext uri="{9D8B030D-6E8A-4147-A177-3AD203B41FA5}">
                      <a16:colId xmlns:a16="http://schemas.microsoft.com/office/drawing/2014/main" val="2576443039"/>
                    </a:ext>
                  </a:extLst>
                </a:gridCol>
                <a:gridCol w="5191124">
                  <a:extLst>
                    <a:ext uri="{9D8B030D-6E8A-4147-A177-3AD203B41FA5}">
                      <a16:colId xmlns:a16="http://schemas.microsoft.com/office/drawing/2014/main" val="3140665010"/>
                    </a:ext>
                  </a:extLst>
                </a:gridCol>
              </a:tblGrid>
              <a:tr h="875899">
                <a:tc>
                  <a:txBody>
                    <a:bodyPr/>
                    <a:lstStyle/>
                    <a:p>
                      <a:pPr algn="ctr"/>
                      <a:r>
                        <a:rPr lang="en-US" sz="1800" b="1" dirty="0">
                          <a:solidFill>
                            <a:schemeClr val="bg1"/>
                          </a:solidFill>
                        </a:rPr>
                        <a:t>Corridor</a:t>
                      </a:r>
                      <a:r>
                        <a:rPr lang="en-US" b="1" dirty="0">
                          <a:solidFill>
                            <a:schemeClr val="bg1"/>
                          </a:solidFill>
                        </a:rPr>
                        <a:t> 1 </a:t>
                      </a:r>
                      <a:br>
                        <a:rPr lang="en-US" dirty="0">
                          <a:solidFill>
                            <a:schemeClr val="bg1"/>
                          </a:solidFill>
                        </a:rPr>
                      </a:br>
                      <a:r>
                        <a:rPr lang="en-US" sz="1600" dirty="0">
                          <a:solidFill>
                            <a:schemeClr val="bg1"/>
                          </a:solidFill>
                        </a:rPr>
                        <a:t>(approximately 3/4 miles)</a:t>
                      </a:r>
                      <a:endParaRPr lang="en-US" dirty="0">
                        <a:solidFill>
                          <a:schemeClr val="bg1"/>
                        </a:solidFill>
                      </a:endParaRP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41AD48"/>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Reconstruct existing Alhambra Ave. (1/4 mile)</a:t>
                      </a:r>
                      <a:endParaRPr lang="en-US" sz="1400" i="1" dirty="0"/>
                    </a:p>
                    <a:p>
                      <a:pPr marL="171450" lvl="1" indent="-171450">
                        <a:buFont typeface="Arial" panose="020B0604020202020204" pitchFamily="34" charset="0"/>
                        <a:buChar char="•"/>
                      </a:pPr>
                      <a:r>
                        <a:rPr lang="en-US" sz="1400" dirty="0"/>
                        <a:t>Construct new roadway from San Jose St. to U.S. 1/S.R. 5/Federal Hwy. (1/2 mile)*</a:t>
                      </a: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DBF1DD"/>
                    </a:solidFill>
                  </a:tcPr>
                </a:tc>
                <a:extLst>
                  <a:ext uri="{0D108BD9-81ED-4DB2-BD59-A6C34878D82A}">
                    <a16:rowId xmlns:a16="http://schemas.microsoft.com/office/drawing/2014/main" val="1127997130"/>
                  </a:ext>
                </a:extLst>
              </a:tr>
              <a:tr h="1501541">
                <a:tc>
                  <a:txBody>
                    <a:bodyPr/>
                    <a:lstStyle/>
                    <a:p>
                      <a:pPr algn="ctr"/>
                      <a:r>
                        <a:rPr lang="en-US" sz="1800" b="1" dirty="0">
                          <a:solidFill>
                            <a:schemeClr val="bg1"/>
                          </a:solidFill>
                        </a:rPr>
                        <a:t>Corridor</a:t>
                      </a:r>
                      <a:r>
                        <a:rPr lang="en-US" b="1" dirty="0">
                          <a:solidFill>
                            <a:schemeClr val="bg1"/>
                          </a:solidFill>
                        </a:rPr>
                        <a:t> 2 </a:t>
                      </a:r>
                      <a:r>
                        <a:rPr lang="en-US" sz="1600" dirty="0">
                          <a:solidFill>
                            <a:schemeClr val="bg1"/>
                          </a:solidFill>
                        </a:rPr>
                        <a:t>(approximately 1-1/4 miles)</a:t>
                      </a:r>
                      <a:endParaRPr lang="en-US" dirty="0">
                        <a:solidFill>
                          <a:schemeClr val="bg1"/>
                        </a:solidFill>
                      </a:endParaRP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2DACE3"/>
                    </a:solidFill>
                  </a:tcPr>
                </a:tc>
                <a:tc>
                  <a:txBody>
                    <a:bodyPr/>
                    <a:lstStyle/>
                    <a:p>
                      <a:pPr marL="171450" indent="-171450">
                        <a:buFont typeface="Arial" panose="020B0604020202020204" pitchFamily="34" charset="0"/>
                        <a:buChar char="•"/>
                      </a:pPr>
                      <a:r>
                        <a:rPr lang="en-US" sz="1400" dirty="0"/>
                        <a:t>Construct new roadway from MCHS entrance to S.R. 714/Monterey Rd. (1/4 mile)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Reconstruct existing Rays Way from S.R. 714/Monterey Rd. to Central Pkwy (1/4 mile)</a:t>
                      </a:r>
                      <a:endParaRPr lang="en-US" sz="1400" i="1"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Reconstruct existing Central Pkwy. (1/4 mile)</a:t>
                      </a:r>
                    </a:p>
                    <a:p>
                      <a:pPr marL="171450" lvl="1" indent="-171450">
                        <a:buFont typeface="Arial" panose="020B0604020202020204" pitchFamily="34" charset="0"/>
                        <a:buChar char="•"/>
                      </a:pPr>
                      <a:r>
                        <a:rPr lang="en-US" sz="1400" dirty="0"/>
                        <a:t>Construct new roadway from Central Pkwy. to U.S. 1/S.R. 5/Federal Highway (1/2 mile)*</a:t>
                      </a: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D6EFFA"/>
                    </a:solidFill>
                  </a:tcPr>
                </a:tc>
                <a:extLst>
                  <a:ext uri="{0D108BD9-81ED-4DB2-BD59-A6C34878D82A}">
                    <a16:rowId xmlns:a16="http://schemas.microsoft.com/office/drawing/2014/main" val="3191687908"/>
                  </a:ext>
                </a:extLst>
              </a:tr>
            </a:tbl>
          </a:graphicData>
        </a:graphic>
      </p:graphicFrame>
      <p:sp>
        <p:nvSpPr>
          <p:cNvPr id="3" name="TextBox 2">
            <a:extLst>
              <a:ext uri="{FF2B5EF4-FFF2-40B4-BE49-F238E27FC236}">
                <a16:creationId xmlns:a16="http://schemas.microsoft.com/office/drawing/2014/main" id="{B523E00A-735A-5894-AD9C-321AB3DE6251}"/>
              </a:ext>
            </a:extLst>
          </p:cNvPr>
          <p:cNvSpPr txBox="1"/>
          <p:nvPr/>
        </p:nvSpPr>
        <p:spPr>
          <a:xfrm>
            <a:off x="305527" y="6027590"/>
            <a:ext cx="6914422" cy="276999"/>
          </a:xfrm>
          <a:prstGeom prst="rect">
            <a:avLst/>
          </a:prstGeom>
          <a:noFill/>
        </p:spPr>
        <p:txBody>
          <a:bodyPr wrap="square" rtlCol="0">
            <a:spAutoFit/>
          </a:bodyPr>
          <a:lstStyle/>
          <a:p>
            <a:r>
              <a:rPr lang="en-US" sz="1200" dirty="0"/>
              <a:t>*Right of way was established and dedicated in 2010</a:t>
            </a:r>
          </a:p>
        </p:txBody>
      </p:sp>
      <p:pic>
        <p:nvPicPr>
          <p:cNvPr id="6" name="Picture 5">
            <a:extLst>
              <a:ext uri="{FF2B5EF4-FFF2-40B4-BE49-F238E27FC236}">
                <a16:creationId xmlns:a16="http://schemas.microsoft.com/office/drawing/2014/main" id="{F161D083-9EB9-B563-15AE-779F6EA249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92708" y="2606040"/>
            <a:ext cx="397618" cy="397618"/>
          </a:xfrm>
          <a:prstGeom prst="rect">
            <a:avLst/>
          </a:prstGeom>
        </p:spPr>
      </p:pic>
      <p:pic>
        <p:nvPicPr>
          <p:cNvPr id="8" name="Picture 7">
            <a:extLst>
              <a:ext uri="{FF2B5EF4-FFF2-40B4-BE49-F238E27FC236}">
                <a16:creationId xmlns:a16="http://schemas.microsoft.com/office/drawing/2014/main" id="{EF8AC4AC-376A-935E-C8BE-6DA9239733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2649" y="1275357"/>
            <a:ext cx="356616" cy="356616"/>
          </a:xfrm>
          <a:prstGeom prst="rect">
            <a:avLst/>
          </a:prstGeom>
        </p:spPr>
      </p:pic>
      <p:sp>
        <p:nvSpPr>
          <p:cNvPr id="4" name="TextBox 3">
            <a:extLst>
              <a:ext uri="{FF2B5EF4-FFF2-40B4-BE49-F238E27FC236}">
                <a16:creationId xmlns:a16="http://schemas.microsoft.com/office/drawing/2014/main" id="{A5F83D70-25E2-42E0-A837-96A773543C23}"/>
              </a:ext>
            </a:extLst>
          </p:cNvPr>
          <p:cNvSpPr txBox="1"/>
          <p:nvPr/>
        </p:nvSpPr>
        <p:spPr>
          <a:xfrm>
            <a:off x="8843989" y="3305474"/>
            <a:ext cx="758770" cy="430887"/>
          </a:xfrm>
          <a:prstGeom prst="rect">
            <a:avLst/>
          </a:prstGeom>
          <a:noFill/>
        </p:spPr>
        <p:txBody>
          <a:bodyPr wrap="square" rtlCol="0">
            <a:spAutoFit/>
          </a:bodyPr>
          <a:lstStyle/>
          <a:p>
            <a:r>
              <a:rPr lang="en-US" sz="1100" b="1" dirty="0"/>
              <a:t>San Jose St.</a:t>
            </a:r>
          </a:p>
        </p:txBody>
      </p:sp>
    </p:spTree>
    <p:extLst>
      <p:ext uri="{BB962C8B-B14F-4D97-AF65-F5344CB8AC3E}">
        <p14:creationId xmlns:p14="http://schemas.microsoft.com/office/powerpoint/2010/main" val="905503485"/>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1E4194-583E-4AFE-4959-A96CD9442684}"/>
              </a:ext>
            </a:extLst>
          </p:cNvPr>
          <p:cNvSpPr>
            <a:spLocks noGrp="1"/>
          </p:cNvSpPr>
          <p:nvPr>
            <p:ph type="title"/>
          </p:nvPr>
        </p:nvSpPr>
        <p:spPr/>
        <p:txBody>
          <a:bodyPr/>
          <a:lstStyle/>
          <a:p>
            <a:r>
              <a:rPr lang="en-US" b="1" dirty="0"/>
              <a:t>Area Projects and Previous Studies</a:t>
            </a:r>
          </a:p>
        </p:txBody>
      </p:sp>
      <p:sp>
        <p:nvSpPr>
          <p:cNvPr id="6" name="Content Placeholder 5">
            <a:extLst>
              <a:ext uri="{FF2B5EF4-FFF2-40B4-BE49-F238E27FC236}">
                <a16:creationId xmlns:a16="http://schemas.microsoft.com/office/drawing/2014/main" id="{C777EEB5-F583-7E32-4F2F-B32D9B9957EB}"/>
              </a:ext>
            </a:extLst>
          </p:cNvPr>
          <p:cNvSpPr>
            <a:spLocks noGrp="1"/>
          </p:cNvSpPr>
          <p:nvPr>
            <p:ph idx="1"/>
          </p:nvPr>
        </p:nvSpPr>
        <p:spPr>
          <a:xfrm>
            <a:off x="305527" y="1110912"/>
            <a:ext cx="8133623" cy="5110976"/>
          </a:xfrm>
        </p:spPr>
        <p:txBody>
          <a:bodyPr vert="horz" lIns="91440" tIns="45720" rIns="91440" bIns="45720" rtlCol="0" anchor="t">
            <a:normAutofit/>
          </a:bodyPr>
          <a:lstStyle/>
          <a:p>
            <a:pPr marL="0" indent="0">
              <a:buNone/>
            </a:pPr>
            <a:r>
              <a:rPr lang="en-US" b="1" dirty="0">
                <a:solidFill>
                  <a:srgbClr val="C00000"/>
                </a:solidFill>
              </a:rPr>
              <a:t>Area Projects</a:t>
            </a: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r>
              <a:rPr lang="en-US" b="1" dirty="0">
                <a:solidFill>
                  <a:srgbClr val="C00000"/>
                </a:solidFill>
                <a:latin typeface="Arial"/>
                <a:cs typeface="Arial"/>
              </a:rPr>
              <a:t>Previous Studies </a:t>
            </a:r>
          </a:p>
          <a:p>
            <a:pPr marL="0" indent="0">
              <a:buNone/>
            </a:pPr>
            <a:r>
              <a:rPr lang="en-US" dirty="0">
                <a:latin typeface="Arial"/>
                <a:cs typeface="Arial"/>
              </a:rPr>
              <a:t>Willoughby Blvd. Corridor Feasibility Study Report from S.R. 714/Monterey Road to U.S. 1/Federal Highway (FPID: 419669-3) </a:t>
            </a:r>
          </a:p>
        </p:txBody>
      </p:sp>
      <p:graphicFrame>
        <p:nvGraphicFramePr>
          <p:cNvPr id="7" name="Table 6">
            <a:extLst>
              <a:ext uri="{FF2B5EF4-FFF2-40B4-BE49-F238E27FC236}">
                <a16:creationId xmlns:a16="http://schemas.microsoft.com/office/drawing/2014/main" id="{2043B750-6883-BD83-33D1-1907ED5342AB}"/>
              </a:ext>
            </a:extLst>
          </p:cNvPr>
          <p:cNvGraphicFramePr>
            <a:graphicFrameLocks noGrp="1"/>
          </p:cNvGraphicFramePr>
          <p:nvPr>
            <p:extLst>
              <p:ext uri="{D42A27DB-BD31-4B8C-83A1-F6EECF244321}">
                <p14:modId xmlns:p14="http://schemas.microsoft.com/office/powerpoint/2010/main" val="2774580124"/>
              </p:ext>
            </p:extLst>
          </p:nvPr>
        </p:nvGraphicFramePr>
        <p:xfrm>
          <a:off x="428623" y="1542009"/>
          <a:ext cx="11334751" cy="3566160"/>
        </p:xfrm>
        <a:graphic>
          <a:graphicData uri="http://schemas.openxmlformats.org/drawingml/2006/table">
            <a:tbl>
              <a:tblPr firstRow="1" bandRow="1">
                <a:tableStyleId>{2D5ABB26-0587-4C30-8999-92F81FD0307C}</a:tableStyleId>
              </a:tblPr>
              <a:tblGrid>
                <a:gridCol w="5057777">
                  <a:extLst>
                    <a:ext uri="{9D8B030D-6E8A-4147-A177-3AD203B41FA5}">
                      <a16:colId xmlns:a16="http://schemas.microsoft.com/office/drawing/2014/main" val="4282518688"/>
                    </a:ext>
                  </a:extLst>
                </a:gridCol>
                <a:gridCol w="1809750">
                  <a:extLst>
                    <a:ext uri="{9D8B030D-6E8A-4147-A177-3AD203B41FA5}">
                      <a16:colId xmlns:a16="http://schemas.microsoft.com/office/drawing/2014/main" val="268651013"/>
                    </a:ext>
                  </a:extLst>
                </a:gridCol>
                <a:gridCol w="2447925">
                  <a:extLst>
                    <a:ext uri="{9D8B030D-6E8A-4147-A177-3AD203B41FA5}">
                      <a16:colId xmlns:a16="http://schemas.microsoft.com/office/drawing/2014/main" val="3711752544"/>
                    </a:ext>
                  </a:extLst>
                </a:gridCol>
                <a:gridCol w="2019299">
                  <a:extLst>
                    <a:ext uri="{9D8B030D-6E8A-4147-A177-3AD203B41FA5}">
                      <a16:colId xmlns:a16="http://schemas.microsoft.com/office/drawing/2014/main" val="3666386050"/>
                    </a:ext>
                  </a:extLst>
                </a:gridCol>
              </a:tblGrid>
              <a:tr h="0">
                <a:tc>
                  <a:txBody>
                    <a:bodyPr/>
                    <a:lstStyle/>
                    <a:p>
                      <a:pPr algn="ctr"/>
                      <a:r>
                        <a:rPr lang="en-US" sz="1800" b="1" dirty="0"/>
                        <a:t>Project Name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800" b="1" dirty="0"/>
                        <a:t>Project FPID</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800" b="1" dirty="0"/>
                        <a:t>Project Type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800" b="1" dirty="0"/>
                        <a:t>Project Phase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278583633"/>
                  </a:ext>
                </a:extLst>
              </a:tr>
              <a:tr h="0">
                <a:tc>
                  <a:txBody>
                    <a:bodyPr/>
                    <a:lstStyle/>
                    <a:p>
                      <a:pPr algn="ctr"/>
                      <a:r>
                        <a:rPr lang="en-US" sz="1800" dirty="0"/>
                        <a:t>S.R. 714/Monterey Rd. </a:t>
                      </a:r>
                      <a:br>
                        <a:rPr lang="en-US" sz="1800" dirty="0"/>
                      </a:br>
                      <a:r>
                        <a:rPr lang="en-US" sz="1800" dirty="0"/>
                        <a:t>at FEC Railroad Crossing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441636-2</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Railroad Crossing Improvements </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PD&amp;E Study</a:t>
                      </a:r>
                      <a:r>
                        <a:rPr lang="en-US" sz="1800" baseline="30000" dirty="0"/>
                        <a:t>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7130606"/>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S.R. 714/Monterey Rd., C.R. 5A/Dixie </a:t>
                      </a:r>
                      <a:br>
                        <a:rPr lang="en-US" sz="1800" dirty="0"/>
                      </a:br>
                      <a:r>
                        <a:rPr lang="en-US" sz="1800" dirty="0"/>
                        <a:t>Hwy., and Palm Beach Rd.</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444405-2</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Multimodal</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Construction</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75461557"/>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S.R. 714/Monterey Rd. from Citrus </a:t>
                      </a:r>
                      <a:br>
                        <a:rPr lang="en-US" sz="1800" dirty="0"/>
                      </a:br>
                      <a:r>
                        <a:rPr lang="en-US" sz="1800" dirty="0"/>
                        <a:t>Blvd. to SW Martin Downs Blvd.</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436870-1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Widening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Construction Complete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67668164"/>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Cove Rd. from S.R. 76/Kanner </a:t>
                      </a:r>
                      <a:br>
                        <a:rPr lang="en-US" sz="1800" dirty="0"/>
                      </a:br>
                      <a:r>
                        <a:rPr lang="en-US" sz="1800" dirty="0"/>
                        <a:t>Hwy. to S.R. 5/U.S. 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441700-1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Widening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Design</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79239405"/>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C.R. 713 from I-95 to </a:t>
                      </a:r>
                      <a:br>
                        <a:rPr lang="en-US" sz="1800" dirty="0"/>
                      </a:br>
                      <a:r>
                        <a:rPr lang="en-US" sz="1800" dirty="0"/>
                        <a:t>SW Martin Hwy.</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441699-1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Widening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Design</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08297263"/>
                  </a:ext>
                </a:extLst>
              </a:tr>
            </a:tbl>
          </a:graphicData>
        </a:graphic>
      </p:graphicFrame>
      <p:sp>
        <p:nvSpPr>
          <p:cNvPr id="2" name="TextBox 1">
            <a:extLst>
              <a:ext uri="{FF2B5EF4-FFF2-40B4-BE49-F238E27FC236}">
                <a16:creationId xmlns:a16="http://schemas.microsoft.com/office/drawing/2014/main" id="{F88FA490-8D39-6EAE-5469-75DA99328F2C}"/>
              </a:ext>
            </a:extLst>
          </p:cNvPr>
          <p:cNvSpPr txBox="1"/>
          <p:nvPr/>
        </p:nvSpPr>
        <p:spPr>
          <a:xfrm>
            <a:off x="9743345" y="5108169"/>
            <a:ext cx="2143125" cy="307777"/>
          </a:xfrm>
          <a:prstGeom prst="rect">
            <a:avLst/>
          </a:prstGeom>
          <a:noFill/>
        </p:spPr>
        <p:txBody>
          <a:bodyPr wrap="square" rtlCol="0">
            <a:spAutoFit/>
          </a:bodyPr>
          <a:lstStyle/>
          <a:p>
            <a:r>
              <a:rPr lang="en-US" sz="1400" baseline="30000" dirty="0"/>
              <a:t>1 </a:t>
            </a:r>
            <a:r>
              <a:rPr lang="en-US" sz="1400" dirty="0"/>
              <a:t>2030 Construction Year</a:t>
            </a:r>
          </a:p>
        </p:txBody>
      </p:sp>
    </p:spTree>
    <p:extLst>
      <p:ext uri="{BB962C8B-B14F-4D97-AF65-F5344CB8AC3E}">
        <p14:creationId xmlns:p14="http://schemas.microsoft.com/office/powerpoint/2010/main" val="922218672"/>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284A5-3D3D-A56A-94CA-46E1EBED2894}"/>
              </a:ext>
            </a:extLst>
          </p:cNvPr>
          <p:cNvSpPr>
            <a:spLocks noGrp="1"/>
          </p:cNvSpPr>
          <p:nvPr>
            <p:ph type="title"/>
          </p:nvPr>
        </p:nvSpPr>
        <p:spPr/>
        <p:txBody>
          <a:bodyPr/>
          <a:lstStyle/>
          <a:p>
            <a:r>
              <a:rPr lang="en-US" b="1" dirty="0"/>
              <a:t>Existing Conditions – Roadway </a:t>
            </a:r>
          </a:p>
        </p:txBody>
      </p:sp>
      <p:sp>
        <p:nvSpPr>
          <p:cNvPr id="3" name="Content Placeholder 2">
            <a:extLst>
              <a:ext uri="{FF2B5EF4-FFF2-40B4-BE49-F238E27FC236}">
                <a16:creationId xmlns:a16="http://schemas.microsoft.com/office/drawing/2014/main" id="{CBE2F52F-D226-524D-B051-1DF8FC51E5B8}"/>
              </a:ext>
            </a:extLst>
          </p:cNvPr>
          <p:cNvSpPr>
            <a:spLocks noGrp="1"/>
          </p:cNvSpPr>
          <p:nvPr>
            <p:ph idx="1"/>
          </p:nvPr>
        </p:nvSpPr>
        <p:spPr/>
        <p:txBody>
          <a:bodyPr vert="horz" lIns="91440" tIns="45720" rIns="91440" bIns="45720" rtlCol="0" anchor="t">
            <a:normAutofit/>
          </a:bodyPr>
          <a:lstStyle/>
          <a:p>
            <a:pPr marL="0" indent="0">
              <a:buNone/>
            </a:pPr>
            <a:r>
              <a:rPr lang="en-US" b="1" dirty="0">
                <a:solidFill>
                  <a:srgbClr val="C00000"/>
                </a:solidFill>
              </a:rPr>
              <a:t>Willoughby Boulevard</a:t>
            </a:r>
          </a:p>
          <a:p>
            <a:pPr>
              <a:spcAft>
                <a:spcPts val="1200"/>
              </a:spcAft>
            </a:pPr>
            <a:r>
              <a:rPr lang="en-US" dirty="0"/>
              <a:t>County road from Cove Rd. to S.R. 714/Monterey Rd.</a:t>
            </a:r>
          </a:p>
          <a:p>
            <a:pPr>
              <a:spcAft>
                <a:spcPts val="1200"/>
              </a:spcAft>
            </a:pPr>
            <a:r>
              <a:rPr lang="en-US" dirty="0"/>
              <a:t>Four lanes divided (two in each direction) from Pomeroy Rd. to S.R. 714/Monterey Rd.</a:t>
            </a:r>
          </a:p>
          <a:p>
            <a:pPr>
              <a:spcAft>
                <a:spcPts val="1200"/>
              </a:spcAft>
            </a:pPr>
            <a:r>
              <a:rPr lang="en-US" dirty="0"/>
              <a:t>Sidewalks on both sides</a:t>
            </a:r>
          </a:p>
          <a:p>
            <a:pPr>
              <a:spcAft>
                <a:spcPts val="1200"/>
              </a:spcAft>
            </a:pPr>
            <a:r>
              <a:rPr lang="en-US" dirty="0"/>
              <a:t>Posted speed limit: 45 mph</a:t>
            </a:r>
          </a:p>
          <a:p>
            <a:pPr>
              <a:spcAft>
                <a:spcPts val="1200"/>
              </a:spcAft>
            </a:pPr>
            <a:r>
              <a:rPr lang="en-US" dirty="0"/>
              <a:t>12 key intersections</a:t>
            </a:r>
          </a:p>
          <a:p>
            <a:pPr>
              <a:spcAft>
                <a:spcPts val="1200"/>
              </a:spcAft>
            </a:pPr>
            <a:r>
              <a:rPr lang="en-US" dirty="0"/>
              <a:t>Paved shoulders (no designated bike lanes/facilities)</a:t>
            </a:r>
          </a:p>
        </p:txBody>
      </p:sp>
      <p:pic>
        <p:nvPicPr>
          <p:cNvPr id="5" name="Picture 4" descr="A road with cars parked in a parking lot&#10;&#10;Description automatically generated">
            <a:extLst>
              <a:ext uri="{FF2B5EF4-FFF2-40B4-BE49-F238E27FC236}">
                <a16:creationId xmlns:a16="http://schemas.microsoft.com/office/drawing/2014/main" id="{B00F1BCD-B220-4E7B-B199-0B9D7C3D90EE}"/>
              </a:ext>
            </a:extLst>
          </p:cNvPr>
          <p:cNvPicPr>
            <a:picLocks noChangeAspect="1"/>
          </p:cNvPicPr>
          <p:nvPr/>
        </p:nvPicPr>
        <p:blipFill>
          <a:blip r:embed="rId2"/>
          <a:stretch>
            <a:fillRect/>
          </a:stretch>
        </p:blipFill>
        <p:spPr>
          <a:xfrm>
            <a:off x="6237206" y="1318847"/>
            <a:ext cx="5893252" cy="4472353"/>
          </a:xfrm>
          <a:prstGeom prst="rect">
            <a:avLst/>
          </a:prstGeom>
        </p:spPr>
      </p:pic>
    </p:spTree>
    <p:extLst>
      <p:ext uri="{BB962C8B-B14F-4D97-AF65-F5344CB8AC3E}">
        <p14:creationId xmlns:p14="http://schemas.microsoft.com/office/powerpoint/2010/main" val="285551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9260E-C8EE-E143-6A16-A4DC2195858C}"/>
              </a:ext>
            </a:extLst>
          </p:cNvPr>
          <p:cNvSpPr>
            <a:spLocks noGrp="1"/>
          </p:cNvSpPr>
          <p:nvPr>
            <p:ph type="title"/>
          </p:nvPr>
        </p:nvSpPr>
        <p:spPr/>
        <p:txBody>
          <a:bodyPr/>
          <a:lstStyle/>
          <a:p>
            <a:r>
              <a:rPr lang="en-US" b="1" dirty="0"/>
              <a:t>Existing Conditions – Roadway </a:t>
            </a:r>
          </a:p>
        </p:txBody>
      </p:sp>
      <p:sp>
        <p:nvSpPr>
          <p:cNvPr id="3" name="Content Placeholder 2">
            <a:extLst>
              <a:ext uri="{FF2B5EF4-FFF2-40B4-BE49-F238E27FC236}">
                <a16:creationId xmlns:a16="http://schemas.microsoft.com/office/drawing/2014/main" id="{19649E7F-E8F4-1951-B7B4-D9F8E7E53D74}"/>
              </a:ext>
            </a:extLst>
          </p:cNvPr>
          <p:cNvSpPr>
            <a:spLocks noGrp="1"/>
          </p:cNvSpPr>
          <p:nvPr>
            <p:ph idx="1"/>
          </p:nvPr>
        </p:nvSpPr>
        <p:spPr>
          <a:xfrm>
            <a:off x="305527" y="1169039"/>
            <a:ext cx="5892073" cy="5052849"/>
          </a:xfrm>
        </p:spPr>
        <p:txBody>
          <a:bodyPr>
            <a:normAutofit lnSpcReduction="10000"/>
          </a:bodyPr>
          <a:lstStyle/>
          <a:p>
            <a:pPr marL="0" indent="0">
              <a:buNone/>
            </a:pPr>
            <a:r>
              <a:rPr lang="en-US" b="1" dirty="0">
                <a:solidFill>
                  <a:srgbClr val="C00000"/>
                </a:solidFill>
              </a:rPr>
              <a:t>Alhambra Avenue</a:t>
            </a:r>
          </a:p>
          <a:p>
            <a:r>
              <a:rPr lang="en-US" sz="1800" dirty="0"/>
              <a:t>County Road from S.R. 714/Monterey Rd. to San Jose St.</a:t>
            </a:r>
          </a:p>
          <a:p>
            <a:r>
              <a:rPr lang="en-US" sz="1800" dirty="0"/>
              <a:t>Two lanes undivided (one in each direction)</a:t>
            </a:r>
          </a:p>
          <a:p>
            <a:r>
              <a:rPr lang="en-US" sz="1800" dirty="0"/>
              <a:t>Sidewalk on west side from S.R. 714/Monterey Rd. to Seville St.</a:t>
            </a:r>
          </a:p>
          <a:p>
            <a:r>
              <a:rPr lang="en-US" sz="1800" dirty="0"/>
              <a:t>Posted Speed Limit: 25 mph.</a:t>
            </a:r>
          </a:p>
          <a:p>
            <a:r>
              <a:rPr lang="en-US" sz="1800" dirty="0"/>
              <a:t>No bicycle facilities</a:t>
            </a:r>
          </a:p>
          <a:p>
            <a:pPr marL="0" indent="0">
              <a:spcBef>
                <a:spcPts val="1200"/>
              </a:spcBef>
              <a:buNone/>
            </a:pPr>
            <a:r>
              <a:rPr lang="en-US" b="1" dirty="0">
                <a:solidFill>
                  <a:srgbClr val="C00000"/>
                </a:solidFill>
              </a:rPr>
              <a:t>Rays Way</a:t>
            </a:r>
          </a:p>
          <a:p>
            <a:r>
              <a:rPr lang="en-US" sz="1800" dirty="0"/>
              <a:t>City Road from S.R. 714/Monterey Rd. to Central Pkwy.</a:t>
            </a:r>
          </a:p>
          <a:p>
            <a:r>
              <a:rPr lang="en-US" sz="1800" dirty="0"/>
              <a:t>Two lanes undivided (one in each direction)</a:t>
            </a:r>
          </a:p>
          <a:p>
            <a:r>
              <a:rPr lang="en-US" sz="1800" dirty="0"/>
              <a:t>Sidewalk on west side from S.R. 714/Monterey Rd. to Central Pkwy.</a:t>
            </a:r>
          </a:p>
          <a:p>
            <a:r>
              <a:rPr lang="en-US" sz="1800" dirty="0"/>
              <a:t>Posted Speed Limit: 25 mph</a:t>
            </a:r>
          </a:p>
          <a:p>
            <a:r>
              <a:rPr lang="en-US" sz="1800" dirty="0"/>
              <a:t>No bicycle facilities</a:t>
            </a:r>
          </a:p>
        </p:txBody>
      </p:sp>
      <p:pic>
        <p:nvPicPr>
          <p:cNvPr id="6" name="Picture 5">
            <a:extLst>
              <a:ext uri="{FF2B5EF4-FFF2-40B4-BE49-F238E27FC236}">
                <a16:creationId xmlns:a16="http://schemas.microsoft.com/office/drawing/2014/main" id="{9ED7A42A-C48E-80FA-7F0D-B6C806AB4F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1673" y="3186545"/>
            <a:ext cx="4114800" cy="2743200"/>
          </a:xfrm>
          <a:prstGeom prst="rect">
            <a:avLst/>
          </a:prstGeom>
        </p:spPr>
      </p:pic>
      <p:pic>
        <p:nvPicPr>
          <p:cNvPr id="8" name="Picture 7">
            <a:extLst>
              <a:ext uri="{FF2B5EF4-FFF2-40B4-BE49-F238E27FC236}">
                <a16:creationId xmlns:a16="http://schemas.microsoft.com/office/drawing/2014/main" id="{2A17754B-CDB8-7F0A-956D-924A533450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928255"/>
            <a:ext cx="4114800" cy="2743200"/>
          </a:xfrm>
          <a:prstGeom prst="rect">
            <a:avLst/>
          </a:prstGeom>
          <a:ln w="12700">
            <a:solidFill>
              <a:schemeClr val="bg1"/>
            </a:solidFill>
          </a:ln>
        </p:spPr>
      </p:pic>
    </p:spTree>
    <p:extLst>
      <p:ext uri="{BB962C8B-B14F-4D97-AF65-F5344CB8AC3E}">
        <p14:creationId xmlns:p14="http://schemas.microsoft.com/office/powerpoint/2010/main" val="2960093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B3BD2-837C-4FA8-3787-DC2335F155DB}"/>
              </a:ext>
            </a:extLst>
          </p:cNvPr>
          <p:cNvSpPr>
            <a:spLocks noGrp="1"/>
          </p:cNvSpPr>
          <p:nvPr>
            <p:ph type="title"/>
          </p:nvPr>
        </p:nvSpPr>
        <p:spPr/>
        <p:txBody>
          <a:bodyPr/>
          <a:lstStyle/>
          <a:p>
            <a:r>
              <a:rPr lang="en-US" b="1" dirty="0"/>
              <a:t>Vehicle Crash History</a:t>
            </a:r>
          </a:p>
        </p:txBody>
      </p:sp>
      <p:pic>
        <p:nvPicPr>
          <p:cNvPr id="5" name="Picture 4">
            <a:extLst>
              <a:ext uri="{FF2B5EF4-FFF2-40B4-BE49-F238E27FC236}">
                <a16:creationId xmlns:a16="http://schemas.microsoft.com/office/drawing/2014/main" id="{E2B4ABC5-A8BF-1452-F0F7-6983669C372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07582" y="552445"/>
            <a:ext cx="4650261" cy="56507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0" name="Table 19">
            <a:extLst>
              <a:ext uri="{FF2B5EF4-FFF2-40B4-BE49-F238E27FC236}">
                <a16:creationId xmlns:a16="http://schemas.microsoft.com/office/drawing/2014/main" id="{CA28E372-D313-11CD-E2CA-4B825A57A2EB}"/>
              </a:ext>
            </a:extLst>
          </p:cNvPr>
          <p:cNvGraphicFramePr>
            <a:graphicFrameLocks noGrp="1"/>
          </p:cNvGraphicFramePr>
          <p:nvPr>
            <p:extLst>
              <p:ext uri="{D42A27DB-BD31-4B8C-83A1-F6EECF244321}">
                <p14:modId xmlns:p14="http://schemas.microsoft.com/office/powerpoint/2010/main" val="1456836383"/>
              </p:ext>
            </p:extLst>
          </p:nvPr>
        </p:nvGraphicFramePr>
        <p:xfrm>
          <a:off x="190884" y="1500230"/>
          <a:ext cx="6564874" cy="1930770"/>
        </p:xfrm>
        <a:graphic>
          <a:graphicData uri="http://schemas.openxmlformats.org/drawingml/2006/table">
            <a:tbl>
              <a:tblPr firstRow="1" firstCol="1" bandRow="1">
                <a:tableStyleId>{5C22544A-7EE6-4342-B048-85BDC9FD1C3A}</a:tableStyleId>
              </a:tblPr>
              <a:tblGrid>
                <a:gridCol w="1536697">
                  <a:extLst>
                    <a:ext uri="{9D8B030D-6E8A-4147-A177-3AD203B41FA5}">
                      <a16:colId xmlns:a16="http://schemas.microsoft.com/office/drawing/2014/main" val="2772001857"/>
                    </a:ext>
                  </a:extLst>
                </a:gridCol>
                <a:gridCol w="635874">
                  <a:extLst>
                    <a:ext uri="{9D8B030D-6E8A-4147-A177-3AD203B41FA5}">
                      <a16:colId xmlns:a16="http://schemas.microsoft.com/office/drawing/2014/main" val="47036739"/>
                    </a:ext>
                  </a:extLst>
                </a:gridCol>
                <a:gridCol w="635874">
                  <a:extLst>
                    <a:ext uri="{9D8B030D-6E8A-4147-A177-3AD203B41FA5}">
                      <a16:colId xmlns:a16="http://schemas.microsoft.com/office/drawing/2014/main" val="1267960678"/>
                    </a:ext>
                  </a:extLst>
                </a:gridCol>
                <a:gridCol w="635874">
                  <a:extLst>
                    <a:ext uri="{9D8B030D-6E8A-4147-A177-3AD203B41FA5}">
                      <a16:colId xmlns:a16="http://schemas.microsoft.com/office/drawing/2014/main" val="1210417733"/>
                    </a:ext>
                  </a:extLst>
                </a:gridCol>
                <a:gridCol w="635874">
                  <a:extLst>
                    <a:ext uri="{9D8B030D-6E8A-4147-A177-3AD203B41FA5}">
                      <a16:colId xmlns:a16="http://schemas.microsoft.com/office/drawing/2014/main" val="2280253251"/>
                    </a:ext>
                  </a:extLst>
                </a:gridCol>
                <a:gridCol w="635874">
                  <a:extLst>
                    <a:ext uri="{9D8B030D-6E8A-4147-A177-3AD203B41FA5}">
                      <a16:colId xmlns:a16="http://schemas.microsoft.com/office/drawing/2014/main" val="2603782661"/>
                    </a:ext>
                  </a:extLst>
                </a:gridCol>
                <a:gridCol w="635874">
                  <a:extLst>
                    <a:ext uri="{9D8B030D-6E8A-4147-A177-3AD203B41FA5}">
                      <a16:colId xmlns:a16="http://schemas.microsoft.com/office/drawing/2014/main" val="3696560040"/>
                    </a:ext>
                  </a:extLst>
                </a:gridCol>
                <a:gridCol w="1212933">
                  <a:extLst>
                    <a:ext uri="{9D8B030D-6E8A-4147-A177-3AD203B41FA5}">
                      <a16:colId xmlns:a16="http://schemas.microsoft.com/office/drawing/2014/main" val="3800822224"/>
                    </a:ext>
                  </a:extLst>
                </a:gridCol>
              </a:tblGrid>
              <a:tr h="624394">
                <a:tc>
                  <a:txBody>
                    <a:bodyPr/>
                    <a:lstStyle/>
                    <a:p>
                      <a:pPr marL="0" marR="0" algn="ctr">
                        <a:lnSpc>
                          <a:spcPct val="115000"/>
                        </a:lnSpc>
                        <a:spcBef>
                          <a:spcPts val="600"/>
                        </a:spcBef>
                        <a:spcAft>
                          <a:spcPts val="1000"/>
                        </a:spcAft>
                        <a:buNone/>
                      </a:pPr>
                      <a:r>
                        <a:rPr lang="en-US" sz="1600" dirty="0">
                          <a:effectLst/>
                        </a:rPr>
                        <a:t>Crash Severity</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2019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2020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2021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2022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2023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Total</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Proportion</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1839192240"/>
                  </a:ext>
                </a:extLst>
              </a:tr>
              <a:tr h="303178">
                <a:tc>
                  <a:txBody>
                    <a:bodyPr/>
                    <a:lstStyle/>
                    <a:p>
                      <a:pPr marL="0" marR="0" algn="l">
                        <a:lnSpc>
                          <a:spcPct val="115000"/>
                        </a:lnSpc>
                        <a:spcBef>
                          <a:spcPts val="600"/>
                        </a:spcBef>
                        <a:spcAft>
                          <a:spcPts val="1000"/>
                        </a:spcAft>
                        <a:buNone/>
                      </a:pPr>
                      <a:r>
                        <a:rPr lang="en-US" sz="1600">
                          <a:effectLst/>
                        </a:rPr>
                        <a:t>Fatal</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4</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0.2%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2665403478"/>
                  </a:ext>
                </a:extLst>
              </a:tr>
              <a:tr h="303178">
                <a:tc>
                  <a:txBody>
                    <a:bodyPr/>
                    <a:lstStyle/>
                    <a:p>
                      <a:pPr marL="0" marR="0" algn="l">
                        <a:lnSpc>
                          <a:spcPct val="115000"/>
                        </a:lnSpc>
                        <a:spcBef>
                          <a:spcPts val="600"/>
                        </a:spcBef>
                        <a:spcAft>
                          <a:spcPts val="1000"/>
                        </a:spcAft>
                        <a:buNone/>
                      </a:pPr>
                      <a:r>
                        <a:rPr lang="en-US" sz="1600">
                          <a:effectLst/>
                        </a:rPr>
                        <a:t>Injury</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79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60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78</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86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86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389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23.0%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1782728282"/>
                  </a:ext>
                </a:extLst>
              </a:tr>
              <a:tr h="323591">
                <a:tc>
                  <a:txBody>
                    <a:bodyPr/>
                    <a:lstStyle/>
                    <a:p>
                      <a:pPr marL="0" marR="0" algn="l">
                        <a:lnSpc>
                          <a:spcPct val="115000"/>
                        </a:lnSpc>
                        <a:spcBef>
                          <a:spcPts val="600"/>
                        </a:spcBef>
                        <a:spcAft>
                          <a:spcPts val="1000"/>
                        </a:spcAft>
                        <a:buNone/>
                      </a:pPr>
                      <a:r>
                        <a:rPr lang="en-US" sz="1600" dirty="0">
                          <a:effectLst/>
                        </a:rPr>
                        <a:t>PDO*</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262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213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237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290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300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1,302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76.8%</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3859366848"/>
                  </a:ext>
                </a:extLst>
              </a:tr>
              <a:tr h="376429">
                <a:tc>
                  <a:txBody>
                    <a:bodyPr/>
                    <a:lstStyle/>
                    <a:p>
                      <a:pPr marL="0" marR="0" algn="l">
                        <a:lnSpc>
                          <a:spcPct val="115000"/>
                        </a:lnSpc>
                        <a:spcBef>
                          <a:spcPts val="600"/>
                        </a:spcBef>
                        <a:spcAft>
                          <a:spcPts val="1000"/>
                        </a:spcAft>
                        <a:buNone/>
                      </a:pPr>
                      <a:r>
                        <a:rPr lang="en-US" sz="1600" dirty="0">
                          <a:effectLst/>
                        </a:rPr>
                        <a:t>Total Crashes</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341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273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317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377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386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1,695</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100.0%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2801809531"/>
                  </a:ext>
                </a:extLst>
              </a:tr>
            </a:tbl>
          </a:graphicData>
        </a:graphic>
      </p:graphicFrame>
      <p:sp>
        <p:nvSpPr>
          <p:cNvPr id="21" name="TextBox 20">
            <a:extLst>
              <a:ext uri="{FF2B5EF4-FFF2-40B4-BE49-F238E27FC236}">
                <a16:creationId xmlns:a16="http://schemas.microsoft.com/office/drawing/2014/main" id="{887C4532-FCE9-CEAB-666C-4616E1B82281}"/>
              </a:ext>
            </a:extLst>
          </p:cNvPr>
          <p:cNvSpPr txBox="1"/>
          <p:nvPr/>
        </p:nvSpPr>
        <p:spPr>
          <a:xfrm>
            <a:off x="174177" y="3429000"/>
            <a:ext cx="3026586" cy="261610"/>
          </a:xfrm>
          <a:prstGeom prst="rect">
            <a:avLst/>
          </a:prstGeom>
          <a:noFill/>
        </p:spPr>
        <p:txBody>
          <a:bodyPr wrap="square" rtlCol="0">
            <a:spAutoFit/>
          </a:bodyPr>
          <a:lstStyle/>
          <a:p>
            <a:r>
              <a:rPr lang="en-US" sz="1100" dirty="0"/>
              <a:t>*Property Damage Only</a:t>
            </a:r>
          </a:p>
        </p:txBody>
      </p:sp>
      <p:sp>
        <p:nvSpPr>
          <p:cNvPr id="3" name="TextBox 2">
            <a:extLst>
              <a:ext uri="{FF2B5EF4-FFF2-40B4-BE49-F238E27FC236}">
                <a16:creationId xmlns:a16="http://schemas.microsoft.com/office/drawing/2014/main" id="{15B568D5-6480-8AA1-114E-8726E1EE8A12}"/>
              </a:ext>
            </a:extLst>
          </p:cNvPr>
          <p:cNvSpPr txBox="1"/>
          <p:nvPr/>
        </p:nvSpPr>
        <p:spPr>
          <a:xfrm rot="2640477">
            <a:off x="9213809" y="1871889"/>
            <a:ext cx="352106" cy="138499"/>
          </a:xfrm>
          <a:prstGeom prst="rect">
            <a:avLst/>
          </a:prstGeom>
          <a:solidFill>
            <a:schemeClr val="bg1"/>
          </a:solidFill>
        </p:spPr>
        <p:txBody>
          <a:bodyPr wrap="square" lIns="0" tIns="0" rIns="0" bIns="0" rtlCol="0">
            <a:spAutoFit/>
          </a:bodyPr>
          <a:lstStyle/>
          <a:p>
            <a:r>
              <a:rPr lang="en-US" sz="900" dirty="0"/>
              <a:t>U.S. 1</a:t>
            </a:r>
          </a:p>
        </p:txBody>
      </p:sp>
    </p:spTree>
    <p:extLst>
      <p:ext uri="{BB962C8B-B14F-4D97-AF65-F5344CB8AC3E}">
        <p14:creationId xmlns:p14="http://schemas.microsoft.com/office/powerpoint/2010/main" val="152974601"/>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DD559-D66E-A6FA-FA9A-50634FECD7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7D8B9-EE49-5C71-8A53-EF22794BD598}"/>
              </a:ext>
            </a:extLst>
          </p:cNvPr>
          <p:cNvSpPr>
            <a:spLocks noGrp="1"/>
          </p:cNvSpPr>
          <p:nvPr>
            <p:ph type="title"/>
          </p:nvPr>
        </p:nvSpPr>
        <p:spPr/>
        <p:txBody>
          <a:bodyPr/>
          <a:lstStyle/>
          <a:p>
            <a:r>
              <a:rPr lang="en-US" b="1" dirty="0"/>
              <a:t>FDOT Compass</a:t>
            </a:r>
          </a:p>
        </p:txBody>
      </p:sp>
      <p:sp>
        <p:nvSpPr>
          <p:cNvPr id="3" name="Content Placeholder 2">
            <a:extLst>
              <a:ext uri="{FF2B5EF4-FFF2-40B4-BE49-F238E27FC236}">
                <a16:creationId xmlns:a16="http://schemas.microsoft.com/office/drawing/2014/main" id="{9C27132A-1C58-F992-7A3E-95C01CB6C5BE}"/>
              </a:ext>
            </a:extLst>
          </p:cNvPr>
          <p:cNvSpPr>
            <a:spLocks noGrp="1"/>
          </p:cNvSpPr>
          <p:nvPr>
            <p:ph idx="1"/>
          </p:nvPr>
        </p:nvSpPr>
        <p:spPr>
          <a:xfrm>
            <a:off x="305527" y="1169039"/>
            <a:ext cx="5790473" cy="5052849"/>
          </a:xfrm>
        </p:spPr>
        <p:txBody>
          <a:bodyPr/>
          <a:lstStyle/>
          <a:p>
            <a:pPr marL="0" indent="0">
              <a:buNone/>
            </a:pPr>
            <a:r>
              <a:rPr lang="en-US" dirty="0"/>
              <a:t>Community feedback is at the core of all we do. FDOT works with the public to balance their community vision with the community's transportation needs. This is routine on all our projects to ensure Florida's infrastructure is safe, resilient, and efficient for many years into the future. </a:t>
            </a:r>
          </a:p>
        </p:txBody>
      </p:sp>
      <p:pic>
        <p:nvPicPr>
          <p:cNvPr id="5" name="Picture Placeholder 4" descr="Diagram&#10;&#10;Description automatically generated">
            <a:extLst>
              <a:ext uri="{FF2B5EF4-FFF2-40B4-BE49-F238E27FC236}">
                <a16:creationId xmlns:a16="http://schemas.microsoft.com/office/drawing/2014/main" id="{795EBEAB-323F-06F1-CE88-7C0844FAB4DF}"/>
              </a:ext>
            </a:extLst>
          </p:cNvPr>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rcRect t="2484" b="2484"/>
          <a:stretch/>
        </p:blipFill>
        <p:spPr>
          <a:xfrm>
            <a:off x="6280150" y="603250"/>
            <a:ext cx="5911850" cy="5618163"/>
          </a:xfrm>
          <a:prstGeom prst="rect">
            <a:avLst/>
          </a:prstGeom>
          <a:noFill/>
        </p:spPr>
      </p:pic>
    </p:spTree>
    <p:extLst>
      <p:ext uri="{BB962C8B-B14F-4D97-AF65-F5344CB8AC3E}">
        <p14:creationId xmlns:p14="http://schemas.microsoft.com/office/powerpoint/2010/main" val="3477955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0A0F1-9A0B-9E60-BF1A-AD0932E91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010936-05EB-E7C0-5710-2256F88D955A}"/>
              </a:ext>
            </a:extLst>
          </p:cNvPr>
          <p:cNvSpPr>
            <a:spLocks noGrp="1"/>
          </p:cNvSpPr>
          <p:nvPr>
            <p:ph type="title"/>
          </p:nvPr>
        </p:nvSpPr>
        <p:spPr>
          <a:xfrm>
            <a:off x="305527" y="603615"/>
            <a:ext cx="6369593" cy="611501"/>
          </a:xfrm>
        </p:spPr>
        <p:txBody>
          <a:bodyPr/>
          <a:lstStyle/>
          <a:p>
            <a:r>
              <a:rPr lang="en-US" b="1" dirty="0"/>
              <a:t>Bicycle &amp; Pedestrian Crash History</a:t>
            </a:r>
          </a:p>
        </p:txBody>
      </p:sp>
      <p:sp>
        <p:nvSpPr>
          <p:cNvPr id="21" name="TextBox 20">
            <a:extLst>
              <a:ext uri="{FF2B5EF4-FFF2-40B4-BE49-F238E27FC236}">
                <a16:creationId xmlns:a16="http://schemas.microsoft.com/office/drawing/2014/main" id="{8C0B607E-4236-CC72-7534-17F80915FEC1}"/>
              </a:ext>
            </a:extLst>
          </p:cNvPr>
          <p:cNvSpPr txBox="1"/>
          <p:nvPr/>
        </p:nvSpPr>
        <p:spPr>
          <a:xfrm>
            <a:off x="211035" y="3112844"/>
            <a:ext cx="3026586" cy="261610"/>
          </a:xfrm>
          <a:prstGeom prst="rect">
            <a:avLst/>
          </a:prstGeom>
          <a:noFill/>
        </p:spPr>
        <p:txBody>
          <a:bodyPr wrap="square" rtlCol="0">
            <a:spAutoFit/>
          </a:bodyPr>
          <a:lstStyle/>
          <a:p>
            <a:r>
              <a:rPr lang="en-US" sz="1100" dirty="0"/>
              <a:t>*Property Damage Only</a:t>
            </a:r>
          </a:p>
        </p:txBody>
      </p:sp>
      <p:graphicFrame>
        <p:nvGraphicFramePr>
          <p:cNvPr id="3" name="Table 2">
            <a:extLst>
              <a:ext uri="{FF2B5EF4-FFF2-40B4-BE49-F238E27FC236}">
                <a16:creationId xmlns:a16="http://schemas.microsoft.com/office/drawing/2014/main" id="{797C653A-3A0C-30AC-96A6-45D848AE47ED}"/>
              </a:ext>
            </a:extLst>
          </p:cNvPr>
          <p:cNvGraphicFramePr>
            <a:graphicFrameLocks noGrp="1"/>
          </p:cNvGraphicFramePr>
          <p:nvPr>
            <p:extLst>
              <p:ext uri="{D42A27DB-BD31-4B8C-83A1-F6EECF244321}">
                <p14:modId xmlns:p14="http://schemas.microsoft.com/office/powerpoint/2010/main" val="4176141025"/>
              </p:ext>
            </p:extLst>
          </p:nvPr>
        </p:nvGraphicFramePr>
        <p:xfrm>
          <a:off x="211035" y="1491137"/>
          <a:ext cx="6558576" cy="1621707"/>
        </p:xfrm>
        <a:graphic>
          <a:graphicData uri="http://schemas.openxmlformats.org/drawingml/2006/table">
            <a:tbl>
              <a:tblPr firstRow="1" firstCol="1" bandRow="1">
                <a:tableStyleId>{5C22544A-7EE6-4342-B048-85BDC9FD1C3A}</a:tableStyleId>
              </a:tblPr>
              <a:tblGrid>
                <a:gridCol w="1645920">
                  <a:extLst>
                    <a:ext uri="{9D8B030D-6E8A-4147-A177-3AD203B41FA5}">
                      <a16:colId xmlns:a16="http://schemas.microsoft.com/office/drawing/2014/main" val="4026128596"/>
                    </a:ext>
                  </a:extLst>
                </a:gridCol>
                <a:gridCol w="594360">
                  <a:extLst>
                    <a:ext uri="{9D8B030D-6E8A-4147-A177-3AD203B41FA5}">
                      <a16:colId xmlns:a16="http://schemas.microsoft.com/office/drawing/2014/main" val="3795459465"/>
                    </a:ext>
                  </a:extLst>
                </a:gridCol>
                <a:gridCol w="594360">
                  <a:extLst>
                    <a:ext uri="{9D8B030D-6E8A-4147-A177-3AD203B41FA5}">
                      <a16:colId xmlns:a16="http://schemas.microsoft.com/office/drawing/2014/main" val="3204294493"/>
                    </a:ext>
                  </a:extLst>
                </a:gridCol>
                <a:gridCol w="594360">
                  <a:extLst>
                    <a:ext uri="{9D8B030D-6E8A-4147-A177-3AD203B41FA5}">
                      <a16:colId xmlns:a16="http://schemas.microsoft.com/office/drawing/2014/main" val="3828898811"/>
                    </a:ext>
                  </a:extLst>
                </a:gridCol>
                <a:gridCol w="594360">
                  <a:extLst>
                    <a:ext uri="{9D8B030D-6E8A-4147-A177-3AD203B41FA5}">
                      <a16:colId xmlns:a16="http://schemas.microsoft.com/office/drawing/2014/main" val="3794453373"/>
                    </a:ext>
                  </a:extLst>
                </a:gridCol>
                <a:gridCol w="594360">
                  <a:extLst>
                    <a:ext uri="{9D8B030D-6E8A-4147-A177-3AD203B41FA5}">
                      <a16:colId xmlns:a16="http://schemas.microsoft.com/office/drawing/2014/main" val="1870101529"/>
                    </a:ext>
                  </a:extLst>
                </a:gridCol>
                <a:gridCol w="696257">
                  <a:extLst>
                    <a:ext uri="{9D8B030D-6E8A-4147-A177-3AD203B41FA5}">
                      <a16:colId xmlns:a16="http://schemas.microsoft.com/office/drawing/2014/main" val="336064537"/>
                    </a:ext>
                  </a:extLst>
                </a:gridCol>
                <a:gridCol w="1244599">
                  <a:extLst>
                    <a:ext uri="{9D8B030D-6E8A-4147-A177-3AD203B41FA5}">
                      <a16:colId xmlns:a16="http://schemas.microsoft.com/office/drawing/2014/main" val="3101196142"/>
                    </a:ext>
                  </a:extLst>
                </a:gridCol>
              </a:tblGrid>
              <a:tr h="541410">
                <a:tc>
                  <a:txBody>
                    <a:bodyPr/>
                    <a:lstStyle/>
                    <a:p>
                      <a:pPr marL="0" marR="0" algn="ctr">
                        <a:lnSpc>
                          <a:spcPct val="115000"/>
                        </a:lnSpc>
                        <a:spcBef>
                          <a:spcPts val="600"/>
                        </a:spcBef>
                        <a:spcAft>
                          <a:spcPts val="1000"/>
                        </a:spcAft>
                        <a:buNone/>
                      </a:pPr>
                      <a:r>
                        <a:rPr lang="en-US" sz="1600" dirty="0">
                          <a:effectLst/>
                        </a:rPr>
                        <a:t>Crash Severity</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2019</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Total</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Proportion</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437526854"/>
                  </a:ext>
                </a:extLst>
              </a:tr>
              <a:tr h="272471">
                <a:tc>
                  <a:txBody>
                    <a:bodyPr/>
                    <a:lstStyle/>
                    <a:p>
                      <a:pPr marL="0" marR="0" algn="l">
                        <a:lnSpc>
                          <a:spcPct val="115000"/>
                        </a:lnSpc>
                        <a:spcBef>
                          <a:spcPts val="600"/>
                        </a:spcBef>
                        <a:spcAft>
                          <a:spcPts val="1000"/>
                        </a:spcAft>
                        <a:buNone/>
                      </a:pPr>
                      <a:r>
                        <a:rPr lang="en-US" sz="1600" dirty="0">
                          <a:effectLst/>
                        </a:rPr>
                        <a:t>Fatal</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206210867"/>
                  </a:ext>
                </a:extLst>
              </a:tr>
              <a:tr h="272471">
                <a:tc>
                  <a:txBody>
                    <a:bodyPr/>
                    <a:lstStyle/>
                    <a:p>
                      <a:pPr marL="0" marR="0" algn="l">
                        <a:lnSpc>
                          <a:spcPct val="115000"/>
                        </a:lnSpc>
                        <a:spcBef>
                          <a:spcPts val="600"/>
                        </a:spcBef>
                        <a:spcAft>
                          <a:spcPts val="1000"/>
                        </a:spcAft>
                        <a:buNone/>
                      </a:pPr>
                      <a:r>
                        <a:rPr lang="en-US" sz="1600" dirty="0">
                          <a:effectLst/>
                        </a:rPr>
                        <a:t>Injury</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18</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69%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983603210"/>
                  </a:ext>
                </a:extLst>
              </a:tr>
              <a:tr h="272471">
                <a:tc>
                  <a:txBody>
                    <a:bodyPr/>
                    <a:lstStyle/>
                    <a:p>
                      <a:pPr marL="0" marR="0" algn="l">
                        <a:lnSpc>
                          <a:spcPct val="115000"/>
                        </a:lnSpc>
                        <a:spcBef>
                          <a:spcPts val="600"/>
                        </a:spcBef>
                        <a:spcAft>
                          <a:spcPts val="1000"/>
                        </a:spcAft>
                        <a:buNone/>
                      </a:pPr>
                      <a:r>
                        <a:rPr lang="en-US" sz="1600" dirty="0">
                          <a:effectLst/>
                        </a:rPr>
                        <a:t>PDO*</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1</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8</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31%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099390941"/>
                  </a:ext>
                </a:extLst>
              </a:tr>
              <a:tr h="262884">
                <a:tc>
                  <a:txBody>
                    <a:bodyPr/>
                    <a:lstStyle/>
                    <a:p>
                      <a:pPr marL="0" marR="0" algn="l">
                        <a:lnSpc>
                          <a:spcPct val="115000"/>
                        </a:lnSpc>
                        <a:spcBef>
                          <a:spcPts val="600"/>
                        </a:spcBef>
                        <a:spcAft>
                          <a:spcPts val="1000"/>
                        </a:spcAft>
                        <a:buNone/>
                      </a:pPr>
                      <a:r>
                        <a:rPr lang="en-US" sz="1600" dirty="0">
                          <a:effectLst/>
                        </a:rPr>
                        <a:t>Total Crashes</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15000"/>
                        </a:lnSpc>
                        <a:spcBef>
                          <a:spcPts val="600"/>
                        </a:spcBef>
                        <a:spcAft>
                          <a:spcPts val="1000"/>
                        </a:spcAft>
                        <a:buNone/>
                      </a:pPr>
                      <a:r>
                        <a:rPr lang="en-US" sz="1600">
                          <a:effectLst/>
                        </a:rPr>
                        <a:t>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4</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9</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9</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26</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100%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624166281"/>
                  </a:ext>
                </a:extLst>
              </a:tr>
            </a:tbl>
          </a:graphicData>
        </a:graphic>
      </p:graphicFrame>
      <p:pic>
        <p:nvPicPr>
          <p:cNvPr id="4" name="Picture 3">
            <a:extLst>
              <a:ext uri="{FF2B5EF4-FFF2-40B4-BE49-F238E27FC236}">
                <a16:creationId xmlns:a16="http://schemas.microsoft.com/office/drawing/2014/main" id="{8A647BC8-246E-E06A-0A6B-9F0D3294E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4561" y="549871"/>
            <a:ext cx="4444885" cy="57739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08568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509B1-2CC7-6F7D-CCB9-1697D9480950}"/>
              </a:ext>
            </a:extLst>
          </p:cNvPr>
          <p:cNvSpPr>
            <a:spLocks noGrp="1"/>
          </p:cNvSpPr>
          <p:nvPr>
            <p:ph type="title"/>
          </p:nvPr>
        </p:nvSpPr>
        <p:spPr>
          <a:xfrm>
            <a:off x="297060" y="544672"/>
            <a:ext cx="4906553" cy="941721"/>
          </a:xfrm>
        </p:spPr>
        <p:txBody>
          <a:bodyPr/>
          <a:lstStyle/>
          <a:p>
            <a:r>
              <a:rPr lang="en-US" b="1" dirty="0"/>
              <a:t>2045 Projected Traffic (Build and No-Build) – Corridor 1</a:t>
            </a:r>
          </a:p>
        </p:txBody>
      </p:sp>
      <p:pic>
        <p:nvPicPr>
          <p:cNvPr id="4" name="Picture 3" descr="A map of a city with many squares&#10;&#10;AI-generated content may be incorrect.">
            <a:extLst>
              <a:ext uri="{FF2B5EF4-FFF2-40B4-BE49-F238E27FC236}">
                <a16:creationId xmlns:a16="http://schemas.microsoft.com/office/drawing/2014/main" id="{D8EEBC2F-1C5C-0352-661C-14437DD328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8796" y="509588"/>
            <a:ext cx="4493590" cy="5803740"/>
          </a:xfrm>
          <a:prstGeom prst="rect">
            <a:avLst/>
          </a:prstGeom>
          <a:ln w="12700">
            <a:solidFill>
              <a:schemeClr val="tx1"/>
            </a:solidFill>
          </a:ln>
        </p:spPr>
      </p:pic>
      <p:pic>
        <p:nvPicPr>
          <p:cNvPr id="8" name="Picture 7">
            <a:extLst>
              <a:ext uri="{FF2B5EF4-FFF2-40B4-BE49-F238E27FC236}">
                <a16:creationId xmlns:a16="http://schemas.microsoft.com/office/drawing/2014/main" id="{8C4C5A77-3FC5-9863-CAF3-F6EEF1100128}"/>
              </a:ext>
            </a:extLst>
          </p:cNvPr>
          <p:cNvPicPr>
            <a:picLocks noChangeAspect="1"/>
          </p:cNvPicPr>
          <p:nvPr/>
        </p:nvPicPr>
        <p:blipFill>
          <a:blip r:embed="rId4"/>
          <a:stretch>
            <a:fillRect/>
          </a:stretch>
        </p:blipFill>
        <p:spPr>
          <a:xfrm>
            <a:off x="1086208" y="2737561"/>
            <a:ext cx="3445152" cy="1079718"/>
          </a:xfrm>
          <a:prstGeom prst="rect">
            <a:avLst/>
          </a:prstGeom>
        </p:spPr>
      </p:pic>
      <p:sp>
        <p:nvSpPr>
          <p:cNvPr id="3" name="TextBox 2">
            <a:extLst>
              <a:ext uri="{FF2B5EF4-FFF2-40B4-BE49-F238E27FC236}">
                <a16:creationId xmlns:a16="http://schemas.microsoft.com/office/drawing/2014/main" id="{97D565CC-D93C-9D9A-F8CF-C30792DFF2DB}"/>
              </a:ext>
            </a:extLst>
          </p:cNvPr>
          <p:cNvSpPr txBox="1"/>
          <p:nvPr/>
        </p:nvSpPr>
        <p:spPr>
          <a:xfrm>
            <a:off x="1076817" y="2337451"/>
            <a:ext cx="1619922" cy="400110"/>
          </a:xfrm>
          <a:prstGeom prst="rect">
            <a:avLst/>
          </a:prstGeom>
          <a:noFill/>
        </p:spPr>
        <p:txBody>
          <a:bodyPr wrap="square" rtlCol="0">
            <a:spAutoFit/>
          </a:bodyPr>
          <a:lstStyle/>
          <a:p>
            <a:r>
              <a:rPr lang="en-US" sz="2000" b="1" dirty="0"/>
              <a:t>Legend</a:t>
            </a:r>
            <a:endParaRPr lang="en-US" b="1" dirty="0"/>
          </a:p>
        </p:txBody>
      </p:sp>
    </p:spTree>
    <p:extLst>
      <p:ext uri="{BB962C8B-B14F-4D97-AF65-F5344CB8AC3E}">
        <p14:creationId xmlns:p14="http://schemas.microsoft.com/office/powerpoint/2010/main" val="150104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CA76C-7691-62B9-9F3F-4B05273B0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88EC8-125C-914A-119A-D9AF4B678DEB}"/>
              </a:ext>
            </a:extLst>
          </p:cNvPr>
          <p:cNvSpPr>
            <a:spLocks noGrp="1"/>
          </p:cNvSpPr>
          <p:nvPr>
            <p:ph type="title"/>
          </p:nvPr>
        </p:nvSpPr>
        <p:spPr>
          <a:xfrm>
            <a:off x="305527" y="544671"/>
            <a:ext cx="4502973" cy="507297"/>
          </a:xfrm>
        </p:spPr>
        <p:txBody>
          <a:bodyPr/>
          <a:lstStyle/>
          <a:p>
            <a:r>
              <a:rPr lang="en-US" b="1" dirty="0"/>
              <a:t>2045 Projected Traffic (Build and No-Build) – Corridor 2</a:t>
            </a:r>
          </a:p>
        </p:txBody>
      </p:sp>
      <p:pic>
        <p:nvPicPr>
          <p:cNvPr id="4" name="Picture 3">
            <a:extLst>
              <a:ext uri="{FF2B5EF4-FFF2-40B4-BE49-F238E27FC236}">
                <a16:creationId xmlns:a16="http://schemas.microsoft.com/office/drawing/2014/main" id="{8E1BC5EA-EE50-72EC-6F7A-DEB60B12505E}"/>
              </a:ext>
            </a:extLst>
          </p:cNvPr>
          <p:cNvPicPr>
            <a:picLocks noChangeAspect="1"/>
          </p:cNvPicPr>
          <p:nvPr/>
        </p:nvPicPr>
        <p:blipFill>
          <a:blip r:embed="rId3" cstate="print">
            <a:extLst>
              <a:ext uri="{28A0092B-C50C-407E-A947-70E740481C1C}">
                <a14:useLocalDpi xmlns:a14="http://schemas.microsoft.com/office/drawing/2010/main" val="0"/>
              </a:ext>
            </a:extLst>
          </a:blip>
          <a:srcRect t="259" r="1115" b="796"/>
          <a:stretch>
            <a:fillRect/>
          </a:stretch>
        </p:blipFill>
        <p:spPr>
          <a:xfrm>
            <a:off x="5814507" y="509588"/>
            <a:ext cx="4511690" cy="5834062"/>
          </a:xfrm>
          <a:prstGeom prst="rect">
            <a:avLst/>
          </a:prstGeom>
          <a:ln w="12700">
            <a:noFill/>
          </a:ln>
        </p:spPr>
      </p:pic>
      <p:pic>
        <p:nvPicPr>
          <p:cNvPr id="3" name="Picture 2">
            <a:extLst>
              <a:ext uri="{FF2B5EF4-FFF2-40B4-BE49-F238E27FC236}">
                <a16:creationId xmlns:a16="http://schemas.microsoft.com/office/drawing/2014/main" id="{8CCE777A-3D7A-FF75-CDB5-DC37EA3C2F3B}"/>
              </a:ext>
            </a:extLst>
          </p:cNvPr>
          <p:cNvPicPr>
            <a:picLocks noChangeAspect="1"/>
          </p:cNvPicPr>
          <p:nvPr/>
        </p:nvPicPr>
        <p:blipFill>
          <a:blip r:embed="rId4"/>
          <a:stretch>
            <a:fillRect/>
          </a:stretch>
        </p:blipFill>
        <p:spPr>
          <a:xfrm>
            <a:off x="1086208" y="2737561"/>
            <a:ext cx="3445152" cy="1079718"/>
          </a:xfrm>
          <a:prstGeom prst="rect">
            <a:avLst/>
          </a:prstGeom>
        </p:spPr>
      </p:pic>
      <p:sp>
        <p:nvSpPr>
          <p:cNvPr id="5" name="TextBox 4">
            <a:extLst>
              <a:ext uri="{FF2B5EF4-FFF2-40B4-BE49-F238E27FC236}">
                <a16:creationId xmlns:a16="http://schemas.microsoft.com/office/drawing/2014/main" id="{544342C4-4562-E09C-D353-EAAA8B93E109}"/>
              </a:ext>
            </a:extLst>
          </p:cNvPr>
          <p:cNvSpPr txBox="1"/>
          <p:nvPr/>
        </p:nvSpPr>
        <p:spPr>
          <a:xfrm>
            <a:off x="1076817" y="2337451"/>
            <a:ext cx="1619922" cy="400110"/>
          </a:xfrm>
          <a:prstGeom prst="rect">
            <a:avLst/>
          </a:prstGeom>
          <a:noFill/>
        </p:spPr>
        <p:txBody>
          <a:bodyPr wrap="square" rtlCol="0">
            <a:spAutoFit/>
          </a:bodyPr>
          <a:lstStyle/>
          <a:p>
            <a:r>
              <a:rPr lang="en-US" sz="2000" b="1" dirty="0"/>
              <a:t>Legend</a:t>
            </a:r>
            <a:endParaRPr lang="en-US" b="1" dirty="0"/>
          </a:p>
        </p:txBody>
      </p:sp>
    </p:spTree>
    <p:extLst>
      <p:ext uri="{BB962C8B-B14F-4D97-AF65-F5344CB8AC3E}">
        <p14:creationId xmlns:p14="http://schemas.microsoft.com/office/powerpoint/2010/main" val="2724316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5481D-26CF-24A5-B7A9-CFFA66080F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E44DC-762E-8D37-B6DE-E2CD4BAEE39D}"/>
              </a:ext>
            </a:extLst>
          </p:cNvPr>
          <p:cNvSpPr>
            <a:spLocks noGrp="1"/>
          </p:cNvSpPr>
          <p:nvPr>
            <p:ph type="title"/>
          </p:nvPr>
        </p:nvSpPr>
        <p:spPr>
          <a:xfrm>
            <a:off x="305527" y="603615"/>
            <a:ext cx="5790473" cy="611501"/>
          </a:xfrm>
        </p:spPr>
        <p:txBody>
          <a:bodyPr/>
          <a:lstStyle/>
          <a:p>
            <a:r>
              <a:rPr lang="en-US" b="1" dirty="0"/>
              <a:t>2045 No-Build vs. Existing Traffic Projection Comparison</a:t>
            </a:r>
          </a:p>
        </p:txBody>
      </p:sp>
      <p:grpSp>
        <p:nvGrpSpPr>
          <p:cNvPr id="157" name="Group 156">
            <a:extLst>
              <a:ext uri="{FF2B5EF4-FFF2-40B4-BE49-F238E27FC236}">
                <a16:creationId xmlns:a16="http://schemas.microsoft.com/office/drawing/2014/main" id="{FB060002-F56C-C94D-CFA0-69713391E1B9}"/>
              </a:ext>
            </a:extLst>
          </p:cNvPr>
          <p:cNvGrpSpPr/>
          <p:nvPr/>
        </p:nvGrpSpPr>
        <p:grpSpPr>
          <a:xfrm>
            <a:off x="162314" y="1742136"/>
            <a:ext cx="5373351" cy="3096191"/>
            <a:chOff x="-183746" y="981168"/>
            <a:chExt cx="5786029" cy="3448594"/>
          </a:xfrm>
        </p:grpSpPr>
        <p:grpSp>
          <p:nvGrpSpPr>
            <p:cNvPr id="158" name="Group 157">
              <a:extLst>
                <a:ext uri="{FF2B5EF4-FFF2-40B4-BE49-F238E27FC236}">
                  <a16:creationId xmlns:a16="http://schemas.microsoft.com/office/drawing/2014/main" id="{00CC94E2-0C10-3E63-0C93-958635AAF197}"/>
                </a:ext>
              </a:extLst>
            </p:cNvPr>
            <p:cNvGrpSpPr/>
            <p:nvPr/>
          </p:nvGrpSpPr>
          <p:grpSpPr>
            <a:xfrm>
              <a:off x="-183746" y="981168"/>
              <a:ext cx="5786029" cy="3448594"/>
              <a:chOff x="5335856" y="3269594"/>
              <a:chExt cx="6606416" cy="3516213"/>
            </a:xfrm>
          </p:grpSpPr>
          <p:grpSp>
            <p:nvGrpSpPr>
              <p:cNvPr id="163" name="Group 162">
                <a:extLst>
                  <a:ext uri="{FF2B5EF4-FFF2-40B4-BE49-F238E27FC236}">
                    <a16:creationId xmlns:a16="http://schemas.microsoft.com/office/drawing/2014/main" id="{1BACA345-59E0-05B4-1E16-3323C1D4B60B}"/>
                  </a:ext>
                </a:extLst>
              </p:cNvPr>
              <p:cNvGrpSpPr/>
              <p:nvPr/>
            </p:nvGrpSpPr>
            <p:grpSpPr>
              <a:xfrm>
                <a:off x="7856661" y="6433902"/>
                <a:ext cx="3298141" cy="296537"/>
                <a:chOff x="6861805" y="6957790"/>
                <a:chExt cx="4444526" cy="399607"/>
              </a:xfrm>
            </p:grpSpPr>
            <p:pic>
              <p:nvPicPr>
                <p:cNvPr id="173" name="Picture 172">
                  <a:extLst>
                    <a:ext uri="{FF2B5EF4-FFF2-40B4-BE49-F238E27FC236}">
                      <a16:creationId xmlns:a16="http://schemas.microsoft.com/office/drawing/2014/main" id="{B0E9D8BD-0F68-77B7-FBC8-CC2543DE5C7C}"/>
                    </a:ext>
                  </a:extLst>
                </p:cNvPr>
                <p:cNvPicPr>
                  <a:picLocks noChangeAspect="1"/>
                </p:cNvPicPr>
                <p:nvPr/>
              </p:nvPicPr>
              <p:blipFill>
                <a:blip r:embed="rId4">
                  <a:biLevel thresh="75000"/>
                </a:blip>
                <a:stretch>
                  <a:fillRect/>
                </a:stretch>
              </p:blipFill>
              <p:spPr>
                <a:xfrm>
                  <a:off x="6861805" y="6957790"/>
                  <a:ext cx="1039168" cy="370828"/>
                </a:xfrm>
                <a:prstGeom prst="rect">
                  <a:avLst/>
                </a:prstGeom>
              </p:spPr>
            </p:pic>
            <p:pic>
              <p:nvPicPr>
                <p:cNvPr id="175" name="Picture 174">
                  <a:extLst>
                    <a:ext uri="{FF2B5EF4-FFF2-40B4-BE49-F238E27FC236}">
                      <a16:creationId xmlns:a16="http://schemas.microsoft.com/office/drawing/2014/main" id="{FA778ED5-E967-3E30-A622-CC02247A88B0}"/>
                    </a:ext>
                  </a:extLst>
                </p:cNvPr>
                <p:cNvPicPr>
                  <a:picLocks noChangeAspect="1"/>
                </p:cNvPicPr>
                <p:nvPr/>
              </p:nvPicPr>
              <p:blipFill>
                <a:blip r:embed="rId4">
                  <a:biLevel thresh="75000"/>
                </a:blip>
                <a:stretch>
                  <a:fillRect/>
                </a:stretch>
              </p:blipFill>
              <p:spPr>
                <a:xfrm>
                  <a:off x="8029434" y="6972837"/>
                  <a:ext cx="1039168" cy="370828"/>
                </a:xfrm>
                <a:prstGeom prst="rect">
                  <a:avLst/>
                </a:prstGeom>
              </p:spPr>
            </p:pic>
            <p:pic>
              <p:nvPicPr>
                <p:cNvPr id="176" name="Picture 175">
                  <a:extLst>
                    <a:ext uri="{FF2B5EF4-FFF2-40B4-BE49-F238E27FC236}">
                      <a16:creationId xmlns:a16="http://schemas.microsoft.com/office/drawing/2014/main" id="{22A5FAA7-25B6-98FD-9DE0-97559FBEE478}"/>
                    </a:ext>
                  </a:extLst>
                </p:cNvPr>
                <p:cNvPicPr>
                  <a:picLocks noChangeAspect="1"/>
                </p:cNvPicPr>
                <p:nvPr/>
              </p:nvPicPr>
              <p:blipFill>
                <a:blip r:embed="rId4">
                  <a:biLevel thresh="75000"/>
                </a:blip>
                <a:stretch>
                  <a:fillRect/>
                </a:stretch>
              </p:blipFill>
              <p:spPr>
                <a:xfrm>
                  <a:off x="9177309" y="6984171"/>
                  <a:ext cx="1039168" cy="370828"/>
                </a:xfrm>
                <a:prstGeom prst="rect">
                  <a:avLst/>
                </a:prstGeom>
              </p:spPr>
            </p:pic>
            <p:pic>
              <p:nvPicPr>
                <p:cNvPr id="178" name="Picture 177">
                  <a:extLst>
                    <a:ext uri="{FF2B5EF4-FFF2-40B4-BE49-F238E27FC236}">
                      <a16:creationId xmlns:a16="http://schemas.microsoft.com/office/drawing/2014/main" id="{4A5043D1-7B91-5DA5-7CA5-6CD7F5FD0D3D}"/>
                    </a:ext>
                  </a:extLst>
                </p:cNvPr>
                <p:cNvPicPr>
                  <a:picLocks noChangeAspect="1"/>
                </p:cNvPicPr>
                <p:nvPr/>
              </p:nvPicPr>
              <p:blipFill>
                <a:blip r:embed="rId4">
                  <a:biLevel thresh="75000"/>
                </a:blip>
                <a:stretch>
                  <a:fillRect/>
                </a:stretch>
              </p:blipFill>
              <p:spPr>
                <a:xfrm>
                  <a:off x="10267163" y="6986569"/>
                  <a:ext cx="1039168" cy="370828"/>
                </a:xfrm>
                <a:prstGeom prst="rect">
                  <a:avLst/>
                </a:prstGeom>
              </p:spPr>
            </p:pic>
          </p:grpSp>
          <p:grpSp>
            <p:nvGrpSpPr>
              <p:cNvPr id="164" name="Group 163">
                <a:extLst>
                  <a:ext uri="{FF2B5EF4-FFF2-40B4-BE49-F238E27FC236}">
                    <a16:creationId xmlns:a16="http://schemas.microsoft.com/office/drawing/2014/main" id="{2679130B-E370-03A6-AB43-7F4272DC4670}"/>
                  </a:ext>
                </a:extLst>
              </p:cNvPr>
              <p:cNvGrpSpPr/>
              <p:nvPr/>
            </p:nvGrpSpPr>
            <p:grpSpPr>
              <a:xfrm>
                <a:off x="7395064" y="3269594"/>
                <a:ext cx="3742472" cy="678275"/>
                <a:chOff x="7395064" y="1996336"/>
                <a:chExt cx="3742472" cy="678275"/>
              </a:xfrm>
            </p:grpSpPr>
            <p:sp>
              <p:nvSpPr>
                <p:cNvPr id="169" name="Rectangle 168">
                  <a:extLst>
                    <a:ext uri="{FF2B5EF4-FFF2-40B4-BE49-F238E27FC236}">
                      <a16:creationId xmlns:a16="http://schemas.microsoft.com/office/drawing/2014/main" id="{7543D0FC-8B43-B07B-1B4B-43CD186F8CCD}"/>
                    </a:ext>
                  </a:extLst>
                </p:cNvPr>
                <p:cNvSpPr/>
                <p:nvPr/>
              </p:nvSpPr>
              <p:spPr>
                <a:xfrm>
                  <a:off x="7395064" y="1996336"/>
                  <a:ext cx="3537382"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a:extLst>
                    <a:ext uri="{FF2B5EF4-FFF2-40B4-BE49-F238E27FC236}">
                      <a16:creationId xmlns:a16="http://schemas.microsoft.com/office/drawing/2014/main" id="{B8D6BAE9-2917-76DC-77DE-79284BEB28CD}"/>
                    </a:ext>
                  </a:extLst>
                </p:cNvPr>
                <p:cNvSpPr/>
                <p:nvPr/>
              </p:nvSpPr>
              <p:spPr>
                <a:xfrm>
                  <a:off x="7577477" y="2110132"/>
                  <a:ext cx="3560059" cy="454388"/>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Increased congestion</a:t>
                  </a:r>
                </a:p>
              </p:txBody>
            </p:sp>
          </p:grpSp>
          <p:sp>
            <p:nvSpPr>
              <p:cNvPr id="165" name="TextBox 164">
                <a:extLst>
                  <a:ext uri="{FF2B5EF4-FFF2-40B4-BE49-F238E27FC236}">
                    <a16:creationId xmlns:a16="http://schemas.microsoft.com/office/drawing/2014/main" id="{75B9EE39-16E1-A4EC-011F-DF92E9565F28}"/>
                  </a:ext>
                </a:extLst>
              </p:cNvPr>
              <p:cNvSpPr txBox="1"/>
              <p:nvPr/>
            </p:nvSpPr>
            <p:spPr>
              <a:xfrm>
                <a:off x="5335856" y="5240442"/>
                <a:ext cx="2011918" cy="1502974"/>
              </a:xfrm>
              <a:prstGeom prst="rect">
                <a:avLst/>
              </a:prstGeom>
              <a:noFill/>
            </p:spPr>
            <p:txBody>
              <a:bodyPr wrap="square" rtlCol="0">
                <a:spAutoFit/>
              </a:bodyPr>
              <a:lstStyle/>
              <a:p>
                <a:r>
                  <a:rPr lang="en-US" sz="1600" cap="all" dirty="0">
                    <a:latin typeface="Arial Black" panose="020B0A04020102020204" pitchFamily="34" charset="0"/>
                  </a:rPr>
                  <a:t>Existing</a:t>
                </a:r>
              </a:p>
              <a:p>
                <a:endParaRPr lang="en-US" sz="1600" cap="all" dirty="0">
                  <a:solidFill>
                    <a:srgbClr val="1A4385"/>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r>
                  <a:rPr lang="en-US" sz="1600" cap="all" dirty="0">
                    <a:latin typeface="Arial Black" panose="020B0A04020102020204" pitchFamily="34" charset="0"/>
                  </a:rPr>
                  <a:t>No Build</a:t>
                </a:r>
              </a:p>
            </p:txBody>
          </p:sp>
          <p:cxnSp>
            <p:nvCxnSpPr>
              <p:cNvPr id="166" name="Straight Connector 165">
                <a:extLst>
                  <a:ext uri="{FF2B5EF4-FFF2-40B4-BE49-F238E27FC236}">
                    <a16:creationId xmlns:a16="http://schemas.microsoft.com/office/drawing/2014/main" id="{67B692B5-629B-4D3A-6E35-0F6890860222}"/>
                  </a:ext>
                </a:extLst>
              </p:cNvPr>
              <p:cNvCxnSpPr>
                <a:cxnSpLocks/>
              </p:cNvCxnSpPr>
              <p:nvPr/>
            </p:nvCxnSpPr>
            <p:spPr>
              <a:xfrm>
                <a:off x="5505092" y="5605244"/>
                <a:ext cx="64371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D687BA61-1795-AB9A-4B89-4AB076155955}"/>
                  </a:ext>
                </a:extLst>
              </p:cNvPr>
              <p:cNvCxnSpPr>
                <a:cxnSpLocks/>
              </p:cNvCxnSpPr>
              <p:nvPr/>
            </p:nvCxnSpPr>
            <p:spPr>
              <a:xfrm>
                <a:off x="5477155" y="6785807"/>
                <a:ext cx="646511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06CE6FF5-0DA1-433F-68F4-3079D52B93A6}"/>
                </a:ext>
              </a:extLst>
            </p:cNvPr>
            <p:cNvGrpSpPr/>
            <p:nvPr/>
          </p:nvGrpSpPr>
          <p:grpSpPr>
            <a:xfrm>
              <a:off x="1647060" y="1688363"/>
              <a:ext cx="3265543" cy="678275"/>
              <a:chOff x="1345598" y="-750512"/>
              <a:chExt cx="3265543" cy="678275"/>
            </a:xfrm>
          </p:grpSpPr>
          <p:sp>
            <p:nvSpPr>
              <p:cNvPr id="161" name="Rectangle 160">
                <a:extLst>
                  <a:ext uri="{FF2B5EF4-FFF2-40B4-BE49-F238E27FC236}">
                    <a16:creationId xmlns:a16="http://schemas.microsoft.com/office/drawing/2014/main" id="{F53C4452-FBB3-07D8-5886-66F27986B0E2}"/>
                  </a:ext>
                </a:extLst>
              </p:cNvPr>
              <p:cNvSpPr/>
              <p:nvPr/>
            </p:nvSpPr>
            <p:spPr>
              <a:xfrm>
                <a:off x="1345598" y="-750512"/>
                <a:ext cx="3070796"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a:extLst>
                  <a:ext uri="{FF2B5EF4-FFF2-40B4-BE49-F238E27FC236}">
                    <a16:creationId xmlns:a16="http://schemas.microsoft.com/office/drawing/2014/main" id="{6D8CC7A0-1A34-9FF7-4AB7-41825EB9D27A}"/>
                  </a:ext>
                </a:extLst>
              </p:cNvPr>
              <p:cNvSpPr/>
              <p:nvPr/>
            </p:nvSpPr>
            <p:spPr>
              <a:xfrm>
                <a:off x="1466534" y="-657515"/>
                <a:ext cx="3144607" cy="445650"/>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Increased travel time</a:t>
                </a:r>
              </a:p>
            </p:txBody>
          </p:sp>
        </p:grpSp>
      </p:grpSp>
      <p:pic>
        <p:nvPicPr>
          <p:cNvPr id="3" name="Picture 2">
            <a:extLst>
              <a:ext uri="{FF2B5EF4-FFF2-40B4-BE49-F238E27FC236}">
                <a16:creationId xmlns:a16="http://schemas.microsoft.com/office/drawing/2014/main" id="{0F3A348A-3572-E145-EF48-350475283151}"/>
              </a:ext>
            </a:extLst>
          </p:cNvPr>
          <p:cNvPicPr>
            <a:picLocks noChangeAspect="1"/>
          </p:cNvPicPr>
          <p:nvPr/>
        </p:nvPicPr>
        <p:blipFill>
          <a:blip r:embed="rId4">
            <a:biLevel thresh="75000"/>
          </a:blip>
          <a:stretch>
            <a:fillRect/>
          </a:stretch>
        </p:blipFill>
        <p:spPr>
          <a:xfrm>
            <a:off x="1504041" y="4522848"/>
            <a:ext cx="627205" cy="242309"/>
          </a:xfrm>
          <a:prstGeom prst="rect">
            <a:avLst/>
          </a:prstGeom>
        </p:spPr>
      </p:pic>
      <p:pic>
        <p:nvPicPr>
          <p:cNvPr id="10" name="Picture 9">
            <a:extLst>
              <a:ext uri="{FF2B5EF4-FFF2-40B4-BE49-F238E27FC236}">
                <a16:creationId xmlns:a16="http://schemas.microsoft.com/office/drawing/2014/main" id="{9BAD3BDB-559E-CF0F-056D-89BDD78CCA3B}"/>
              </a:ext>
            </a:extLst>
          </p:cNvPr>
          <p:cNvPicPr>
            <a:picLocks noChangeAspect="1"/>
          </p:cNvPicPr>
          <p:nvPr/>
        </p:nvPicPr>
        <p:blipFill>
          <a:blip r:embed="rId5"/>
          <a:stretch>
            <a:fillRect/>
          </a:stretch>
        </p:blipFill>
        <p:spPr>
          <a:xfrm>
            <a:off x="1130378" y="1721169"/>
            <a:ext cx="612069" cy="618220"/>
          </a:xfrm>
          <a:prstGeom prst="rect">
            <a:avLst/>
          </a:prstGeom>
        </p:spPr>
      </p:pic>
      <p:pic>
        <p:nvPicPr>
          <p:cNvPr id="12" name="Picture 11">
            <a:extLst>
              <a:ext uri="{FF2B5EF4-FFF2-40B4-BE49-F238E27FC236}">
                <a16:creationId xmlns:a16="http://schemas.microsoft.com/office/drawing/2014/main" id="{4509EC53-1A5F-3021-0FB9-B1184F7E2417}"/>
              </a:ext>
            </a:extLst>
          </p:cNvPr>
          <p:cNvPicPr>
            <a:picLocks noChangeAspect="1"/>
          </p:cNvPicPr>
          <p:nvPr/>
        </p:nvPicPr>
        <p:blipFill>
          <a:blip r:embed="rId5"/>
          <a:stretch>
            <a:fillRect/>
          </a:stretch>
        </p:blipFill>
        <p:spPr>
          <a:xfrm>
            <a:off x="1120914" y="2377065"/>
            <a:ext cx="612069" cy="618220"/>
          </a:xfrm>
          <a:prstGeom prst="rect">
            <a:avLst/>
          </a:prstGeom>
        </p:spPr>
      </p:pic>
      <p:pic>
        <p:nvPicPr>
          <p:cNvPr id="13" name="Picture 12">
            <a:extLst>
              <a:ext uri="{FF2B5EF4-FFF2-40B4-BE49-F238E27FC236}">
                <a16:creationId xmlns:a16="http://schemas.microsoft.com/office/drawing/2014/main" id="{64608FFF-C4A8-F2FF-1AD7-49EAF27C3566}"/>
              </a:ext>
            </a:extLst>
          </p:cNvPr>
          <p:cNvPicPr>
            <a:picLocks noChangeAspect="1"/>
          </p:cNvPicPr>
          <p:nvPr/>
        </p:nvPicPr>
        <p:blipFill>
          <a:blip r:embed="rId4">
            <a:biLevel thresh="75000"/>
          </a:blip>
          <a:stretch>
            <a:fillRect/>
          </a:stretch>
        </p:blipFill>
        <p:spPr>
          <a:xfrm>
            <a:off x="1810376" y="3510952"/>
            <a:ext cx="627205" cy="242309"/>
          </a:xfrm>
          <a:prstGeom prst="rect">
            <a:avLst/>
          </a:prstGeom>
        </p:spPr>
      </p:pic>
      <p:pic>
        <p:nvPicPr>
          <p:cNvPr id="14" name="Picture 13">
            <a:extLst>
              <a:ext uri="{FF2B5EF4-FFF2-40B4-BE49-F238E27FC236}">
                <a16:creationId xmlns:a16="http://schemas.microsoft.com/office/drawing/2014/main" id="{5AD2E486-55E6-CD33-B89E-410C7A6C146C}"/>
              </a:ext>
            </a:extLst>
          </p:cNvPr>
          <p:cNvPicPr>
            <a:picLocks noChangeAspect="1"/>
          </p:cNvPicPr>
          <p:nvPr/>
        </p:nvPicPr>
        <p:blipFill>
          <a:blip r:embed="rId4">
            <a:biLevel thresh="75000"/>
          </a:blip>
          <a:stretch>
            <a:fillRect/>
          </a:stretch>
        </p:blipFill>
        <p:spPr>
          <a:xfrm>
            <a:off x="2518524" y="3513539"/>
            <a:ext cx="627205" cy="242309"/>
          </a:xfrm>
          <a:prstGeom prst="rect">
            <a:avLst/>
          </a:prstGeom>
        </p:spPr>
      </p:pic>
      <p:pic>
        <p:nvPicPr>
          <p:cNvPr id="15" name="Picture 14">
            <a:extLst>
              <a:ext uri="{FF2B5EF4-FFF2-40B4-BE49-F238E27FC236}">
                <a16:creationId xmlns:a16="http://schemas.microsoft.com/office/drawing/2014/main" id="{09796DC0-46D8-D719-60B6-52317BF2B9A3}"/>
              </a:ext>
            </a:extLst>
          </p:cNvPr>
          <p:cNvPicPr>
            <a:picLocks noChangeAspect="1"/>
          </p:cNvPicPr>
          <p:nvPr/>
        </p:nvPicPr>
        <p:blipFill>
          <a:blip r:embed="rId4">
            <a:biLevel thresh="75000"/>
          </a:blip>
          <a:stretch>
            <a:fillRect/>
          </a:stretch>
        </p:blipFill>
        <p:spPr>
          <a:xfrm>
            <a:off x="3216391" y="3527221"/>
            <a:ext cx="627205" cy="242309"/>
          </a:xfrm>
          <a:prstGeom prst="rect">
            <a:avLst/>
          </a:prstGeom>
        </p:spPr>
      </p:pic>
      <p:pic>
        <p:nvPicPr>
          <p:cNvPr id="16" name="Picture 15">
            <a:extLst>
              <a:ext uri="{FF2B5EF4-FFF2-40B4-BE49-F238E27FC236}">
                <a16:creationId xmlns:a16="http://schemas.microsoft.com/office/drawing/2014/main" id="{DD21A83D-0FDD-7393-C585-348D68409CDA}"/>
              </a:ext>
            </a:extLst>
          </p:cNvPr>
          <p:cNvPicPr>
            <a:picLocks noChangeAspect="1"/>
          </p:cNvPicPr>
          <p:nvPr/>
        </p:nvPicPr>
        <p:blipFill>
          <a:blip r:embed="rId4">
            <a:biLevel thresh="75000"/>
          </a:blip>
          <a:stretch>
            <a:fillRect/>
          </a:stretch>
        </p:blipFill>
        <p:spPr>
          <a:xfrm>
            <a:off x="3952807" y="3523371"/>
            <a:ext cx="627205" cy="242309"/>
          </a:xfrm>
          <a:prstGeom prst="rect">
            <a:avLst/>
          </a:prstGeom>
        </p:spPr>
      </p:pic>
      <p:pic>
        <p:nvPicPr>
          <p:cNvPr id="17" name="Picture 16">
            <a:extLst>
              <a:ext uri="{FF2B5EF4-FFF2-40B4-BE49-F238E27FC236}">
                <a16:creationId xmlns:a16="http://schemas.microsoft.com/office/drawing/2014/main" id="{43D73372-7E24-8F98-E6DC-BE4D9F43370E}"/>
              </a:ext>
            </a:extLst>
          </p:cNvPr>
          <p:cNvPicPr>
            <a:picLocks noChangeAspect="1"/>
          </p:cNvPicPr>
          <p:nvPr/>
        </p:nvPicPr>
        <p:blipFill>
          <a:blip r:embed="rId4">
            <a:biLevel thresh="75000"/>
          </a:blip>
          <a:stretch>
            <a:fillRect/>
          </a:stretch>
        </p:blipFill>
        <p:spPr>
          <a:xfrm>
            <a:off x="4650674" y="3519928"/>
            <a:ext cx="627205" cy="242309"/>
          </a:xfrm>
          <a:prstGeom prst="rect">
            <a:avLst/>
          </a:prstGeom>
        </p:spPr>
      </p:pic>
      <p:pic>
        <p:nvPicPr>
          <p:cNvPr id="18" name="Picture 17">
            <a:extLst>
              <a:ext uri="{FF2B5EF4-FFF2-40B4-BE49-F238E27FC236}">
                <a16:creationId xmlns:a16="http://schemas.microsoft.com/office/drawing/2014/main" id="{6AD73D69-F1E0-37B4-DB2C-8BA9A2222DC6}"/>
              </a:ext>
            </a:extLst>
          </p:cNvPr>
          <p:cNvPicPr>
            <a:picLocks noChangeAspect="1"/>
          </p:cNvPicPr>
          <p:nvPr/>
        </p:nvPicPr>
        <p:blipFill>
          <a:blip r:embed="rId4">
            <a:biLevel thresh="75000"/>
          </a:blip>
          <a:stretch>
            <a:fillRect/>
          </a:stretch>
        </p:blipFill>
        <p:spPr>
          <a:xfrm>
            <a:off x="4908460" y="4555845"/>
            <a:ext cx="627205" cy="242309"/>
          </a:xfrm>
          <a:prstGeom prst="rect">
            <a:avLst/>
          </a:prstGeom>
        </p:spPr>
      </p:pic>
      <p:grpSp>
        <p:nvGrpSpPr>
          <p:cNvPr id="4" name="Group 3">
            <a:extLst>
              <a:ext uri="{FF2B5EF4-FFF2-40B4-BE49-F238E27FC236}">
                <a16:creationId xmlns:a16="http://schemas.microsoft.com/office/drawing/2014/main" id="{818644C7-BD7B-01A5-7DB7-B1CFC3F238D3}"/>
              </a:ext>
            </a:extLst>
          </p:cNvPr>
          <p:cNvGrpSpPr/>
          <p:nvPr/>
        </p:nvGrpSpPr>
        <p:grpSpPr>
          <a:xfrm>
            <a:off x="6946604" y="521110"/>
            <a:ext cx="5245361" cy="5826901"/>
            <a:chOff x="5551656" y="59997"/>
            <a:chExt cx="6540595" cy="6646794"/>
          </a:xfrm>
        </p:grpSpPr>
        <p:pic>
          <p:nvPicPr>
            <p:cNvPr id="5" name="Picture 4">
              <a:extLst>
                <a:ext uri="{FF2B5EF4-FFF2-40B4-BE49-F238E27FC236}">
                  <a16:creationId xmlns:a16="http://schemas.microsoft.com/office/drawing/2014/main" id="{505BFF00-3411-4D2C-CA29-19689825A027}"/>
                </a:ext>
              </a:extLst>
            </p:cNvPr>
            <p:cNvPicPr>
              <a:picLocks noChangeAspect="1"/>
            </p:cNvPicPr>
            <p:nvPr/>
          </p:nvPicPr>
          <p:blipFill>
            <a:blip r:embed="rId6">
              <a:extLst>
                <a:ext uri="{28A0092B-C50C-407E-A947-70E740481C1C}">
                  <a14:useLocalDpi xmlns:a14="http://schemas.microsoft.com/office/drawing/2010/main" val="0"/>
                </a:ext>
              </a:extLst>
            </a:blip>
            <a:srcRect t="432"/>
            <a:stretch>
              <a:fillRect/>
            </a:stretch>
          </p:blipFill>
          <p:spPr>
            <a:xfrm>
              <a:off x="5551656" y="59997"/>
              <a:ext cx="6540595" cy="6646794"/>
            </a:xfrm>
            <a:prstGeom prst="rect">
              <a:avLst/>
            </a:prstGeom>
          </p:spPr>
        </p:pic>
        <p:grpSp>
          <p:nvGrpSpPr>
            <p:cNvPr id="6" name="Group 5">
              <a:extLst>
                <a:ext uri="{FF2B5EF4-FFF2-40B4-BE49-F238E27FC236}">
                  <a16:creationId xmlns:a16="http://schemas.microsoft.com/office/drawing/2014/main" id="{6DB37247-0398-C257-36D6-E7F69083837E}"/>
                </a:ext>
              </a:extLst>
            </p:cNvPr>
            <p:cNvGrpSpPr/>
            <p:nvPr/>
          </p:nvGrpSpPr>
          <p:grpSpPr>
            <a:xfrm>
              <a:off x="6615962" y="499778"/>
              <a:ext cx="4205462" cy="5528784"/>
              <a:chOff x="6614128" y="522438"/>
              <a:chExt cx="4205462" cy="5528784"/>
            </a:xfrm>
          </p:grpSpPr>
          <p:sp>
            <p:nvSpPr>
              <p:cNvPr id="99" name="TextBox 98">
                <a:extLst>
                  <a:ext uri="{FF2B5EF4-FFF2-40B4-BE49-F238E27FC236}">
                    <a16:creationId xmlns:a16="http://schemas.microsoft.com/office/drawing/2014/main" id="{8432E6A6-C205-724A-31C3-B04F9E362708}"/>
                  </a:ext>
                </a:extLst>
              </p:cNvPr>
              <p:cNvSpPr txBox="1"/>
              <p:nvPr/>
            </p:nvSpPr>
            <p:spPr>
              <a:xfrm rot="16200000">
                <a:off x="6049760" y="1086806"/>
                <a:ext cx="1326074" cy="197337"/>
              </a:xfrm>
              <a:prstGeom prst="rect">
                <a:avLst/>
              </a:prstGeom>
              <a:noFill/>
            </p:spPr>
            <p:txBody>
              <a:bodyPr wrap="square" lIns="0" tIns="0" rIns="0" bIns="0" rtlCol="0">
                <a:noAutofit/>
              </a:bodyPr>
              <a:lstStyle/>
              <a:p>
                <a:pPr algn="l"/>
                <a:r>
                  <a:rPr lang="en-US" sz="1200" dirty="0"/>
                  <a:t>Kanner Highway</a:t>
                </a:r>
              </a:p>
            </p:txBody>
          </p:sp>
          <p:sp>
            <p:nvSpPr>
              <p:cNvPr id="100" name="TextBox 99">
                <a:extLst>
                  <a:ext uri="{FF2B5EF4-FFF2-40B4-BE49-F238E27FC236}">
                    <a16:creationId xmlns:a16="http://schemas.microsoft.com/office/drawing/2014/main" id="{4EFCE2CF-A127-F5BC-A129-B3E347CE6449}"/>
                  </a:ext>
                </a:extLst>
              </p:cNvPr>
              <p:cNvSpPr txBox="1"/>
              <p:nvPr/>
            </p:nvSpPr>
            <p:spPr>
              <a:xfrm rot="19181145">
                <a:off x="8808966" y="2453601"/>
                <a:ext cx="1107539" cy="203760"/>
              </a:xfrm>
              <a:prstGeom prst="rect">
                <a:avLst/>
              </a:prstGeom>
              <a:noFill/>
            </p:spPr>
            <p:txBody>
              <a:bodyPr wrap="square" lIns="0" tIns="0" rIns="0" bIns="0" rtlCol="0">
                <a:noAutofit/>
              </a:bodyPr>
              <a:lstStyle/>
              <a:p>
                <a:pPr algn="l"/>
                <a:r>
                  <a:rPr lang="en-US" sz="1000" dirty="0"/>
                  <a:t>SE Central Pkwy</a:t>
                </a:r>
              </a:p>
            </p:txBody>
          </p:sp>
          <p:sp>
            <p:nvSpPr>
              <p:cNvPr id="101" name="Freeform: Shape 100">
                <a:extLst>
                  <a:ext uri="{FF2B5EF4-FFF2-40B4-BE49-F238E27FC236}">
                    <a16:creationId xmlns:a16="http://schemas.microsoft.com/office/drawing/2014/main" id="{56CC2042-50BD-1F52-52E5-A66958E78F37}"/>
                  </a:ext>
                </a:extLst>
              </p:cNvPr>
              <p:cNvSpPr/>
              <p:nvPr/>
            </p:nvSpPr>
            <p:spPr>
              <a:xfrm>
                <a:off x="6939116" y="2285820"/>
                <a:ext cx="2330245" cy="516395"/>
              </a:xfrm>
              <a:custGeom>
                <a:avLst/>
                <a:gdLst>
                  <a:gd name="csX0" fmla="*/ 0 w 2330245"/>
                  <a:gd name="csY0" fmla="*/ 457380 h 516395"/>
                  <a:gd name="csX1" fmla="*/ 88490 w 2330245"/>
                  <a:gd name="csY1" fmla="*/ 376264 h 516395"/>
                  <a:gd name="csX2" fmla="*/ 191729 w 2330245"/>
                  <a:gd name="csY2" fmla="*/ 442632 h 516395"/>
                  <a:gd name="csX3" fmla="*/ 317090 w 2330245"/>
                  <a:gd name="csY3" fmla="*/ 516374 h 516395"/>
                  <a:gd name="csX4" fmla="*/ 523568 w 2330245"/>
                  <a:gd name="csY4" fmla="*/ 435257 h 516395"/>
                  <a:gd name="csX5" fmla="*/ 648929 w 2330245"/>
                  <a:gd name="csY5" fmla="*/ 162412 h 516395"/>
                  <a:gd name="csX6" fmla="*/ 789039 w 2330245"/>
                  <a:gd name="csY6" fmla="*/ 22303 h 516395"/>
                  <a:gd name="csX7" fmla="*/ 1069258 w 2330245"/>
                  <a:gd name="csY7" fmla="*/ 7554 h 516395"/>
                  <a:gd name="csX8" fmla="*/ 1238865 w 2330245"/>
                  <a:gd name="csY8" fmla="*/ 96045 h 516395"/>
                  <a:gd name="csX9" fmla="*/ 1349478 w 2330245"/>
                  <a:gd name="csY9" fmla="*/ 155038 h 516395"/>
                  <a:gd name="csX10" fmla="*/ 1533832 w 2330245"/>
                  <a:gd name="csY10" fmla="*/ 169786 h 516395"/>
                  <a:gd name="csX11" fmla="*/ 1688690 w 2330245"/>
                  <a:gd name="csY11" fmla="*/ 361515 h 516395"/>
                  <a:gd name="csX12" fmla="*/ 1814052 w 2330245"/>
                  <a:gd name="csY12" fmla="*/ 464754 h 516395"/>
                  <a:gd name="csX13" fmla="*/ 2072149 w 2330245"/>
                  <a:gd name="csY13" fmla="*/ 324645 h 516395"/>
                  <a:gd name="csX14" fmla="*/ 2330245 w 2330245"/>
                  <a:gd name="csY14" fmla="*/ 96045 h 5163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330245" h="516395">
                    <a:moveTo>
                      <a:pt x="0" y="457380"/>
                    </a:moveTo>
                    <a:cubicBezTo>
                      <a:pt x="28267" y="418051"/>
                      <a:pt x="56535" y="378722"/>
                      <a:pt x="88490" y="376264"/>
                    </a:cubicBezTo>
                    <a:cubicBezTo>
                      <a:pt x="120445" y="373806"/>
                      <a:pt x="153629" y="419280"/>
                      <a:pt x="191729" y="442632"/>
                    </a:cubicBezTo>
                    <a:cubicBezTo>
                      <a:pt x="229829" y="465984"/>
                      <a:pt x="261784" y="517603"/>
                      <a:pt x="317090" y="516374"/>
                    </a:cubicBezTo>
                    <a:cubicBezTo>
                      <a:pt x="372396" y="515145"/>
                      <a:pt x="468262" y="494251"/>
                      <a:pt x="523568" y="435257"/>
                    </a:cubicBezTo>
                    <a:cubicBezTo>
                      <a:pt x="578874" y="376263"/>
                      <a:pt x="604684" y="231238"/>
                      <a:pt x="648929" y="162412"/>
                    </a:cubicBezTo>
                    <a:cubicBezTo>
                      <a:pt x="693174" y="93586"/>
                      <a:pt x="718984" y="48113"/>
                      <a:pt x="789039" y="22303"/>
                    </a:cubicBezTo>
                    <a:cubicBezTo>
                      <a:pt x="859094" y="-3507"/>
                      <a:pt x="994287" y="-4736"/>
                      <a:pt x="1069258" y="7554"/>
                    </a:cubicBezTo>
                    <a:cubicBezTo>
                      <a:pt x="1144229" y="19844"/>
                      <a:pt x="1238865" y="96045"/>
                      <a:pt x="1238865" y="96045"/>
                    </a:cubicBezTo>
                    <a:cubicBezTo>
                      <a:pt x="1285568" y="120626"/>
                      <a:pt x="1300317" y="142748"/>
                      <a:pt x="1349478" y="155038"/>
                    </a:cubicBezTo>
                    <a:cubicBezTo>
                      <a:pt x="1398639" y="167328"/>
                      <a:pt x="1477297" y="135373"/>
                      <a:pt x="1533832" y="169786"/>
                    </a:cubicBezTo>
                    <a:cubicBezTo>
                      <a:pt x="1590367" y="204199"/>
                      <a:pt x="1641987" y="312354"/>
                      <a:pt x="1688690" y="361515"/>
                    </a:cubicBezTo>
                    <a:cubicBezTo>
                      <a:pt x="1735393" y="410676"/>
                      <a:pt x="1750142" y="470899"/>
                      <a:pt x="1814052" y="464754"/>
                    </a:cubicBezTo>
                    <a:cubicBezTo>
                      <a:pt x="1877962" y="458609"/>
                      <a:pt x="1986117" y="386096"/>
                      <a:pt x="2072149" y="324645"/>
                    </a:cubicBezTo>
                    <a:cubicBezTo>
                      <a:pt x="2158181" y="263194"/>
                      <a:pt x="2244213" y="179619"/>
                      <a:pt x="2330245" y="96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0AA869E8-FD4F-80D3-1210-CF738F631B61}"/>
                  </a:ext>
                </a:extLst>
              </p:cNvPr>
              <p:cNvSpPr/>
              <p:nvPr/>
            </p:nvSpPr>
            <p:spPr>
              <a:xfrm>
                <a:off x="7520058" y="3292109"/>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Shape 102">
                <a:extLst>
                  <a:ext uri="{FF2B5EF4-FFF2-40B4-BE49-F238E27FC236}">
                    <a16:creationId xmlns:a16="http://schemas.microsoft.com/office/drawing/2014/main" id="{35151615-5D1A-BDD2-8629-6EF168E7D58F}"/>
                  </a:ext>
                </a:extLst>
              </p:cNvPr>
              <p:cNvSpPr/>
              <p:nvPr/>
            </p:nvSpPr>
            <p:spPr>
              <a:xfrm>
                <a:off x="6965156" y="2908440"/>
                <a:ext cx="2762699" cy="506773"/>
              </a:xfrm>
              <a:custGeom>
                <a:avLst/>
                <a:gdLst>
                  <a:gd name="csX0" fmla="*/ 0 w 2724150"/>
                  <a:gd name="csY0" fmla="*/ 400050 h 448900"/>
                  <a:gd name="csX1" fmla="*/ 990600 w 2724150"/>
                  <a:gd name="csY1" fmla="*/ 400050 h 448900"/>
                  <a:gd name="csX2" fmla="*/ 1666875 w 2724150"/>
                  <a:gd name="csY2" fmla="*/ 409575 h 448900"/>
                  <a:gd name="csX3" fmla="*/ 2228850 w 2724150"/>
                  <a:gd name="csY3" fmla="*/ 428625 h 448900"/>
                  <a:gd name="csX4" fmla="*/ 2371725 w 2724150"/>
                  <a:gd name="csY4" fmla="*/ 438150 h 448900"/>
                  <a:gd name="csX5" fmla="*/ 2457450 w 2724150"/>
                  <a:gd name="csY5" fmla="*/ 266700 h 448900"/>
                  <a:gd name="csX6" fmla="*/ 2724150 w 2724150"/>
                  <a:gd name="csY6" fmla="*/ 0 h 4489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24150" h="448900">
                    <a:moveTo>
                      <a:pt x="0" y="400050"/>
                    </a:moveTo>
                    <a:lnTo>
                      <a:pt x="990600" y="400050"/>
                    </a:lnTo>
                    <a:lnTo>
                      <a:pt x="1666875" y="409575"/>
                    </a:lnTo>
                    <a:cubicBezTo>
                      <a:pt x="1873250" y="414337"/>
                      <a:pt x="2111375" y="423863"/>
                      <a:pt x="2228850" y="428625"/>
                    </a:cubicBezTo>
                    <a:cubicBezTo>
                      <a:pt x="2346325" y="433387"/>
                      <a:pt x="2333625" y="465137"/>
                      <a:pt x="2371725" y="438150"/>
                    </a:cubicBezTo>
                    <a:cubicBezTo>
                      <a:pt x="2409825" y="411163"/>
                      <a:pt x="2398713" y="339725"/>
                      <a:pt x="2457450" y="266700"/>
                    </a:cubicBezTo>
                    <a:cubicBezTo>
                      <a:pt x="2516187" y="193675"/>
                      <a:pt x="2620168" y="96837"/>
                      <a:pt x="2724150" y="0"/>
                    </a:cubicBezTo>
                  </a:path>
                </a:pathLst>
              </a:cu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a:extLst>
                  <a:ext uri="{FF2B5EF4-FFF2-40B4-BE49-F238E27FC236}">
                    <a16:creationId xmlns:a16="http://schemas.microsoft.com/office/drawing/2014/main" id="{2667C1BA-4AD4-0C63-709D-379C87805288}"/>
                  </a:ext>
                </a:extLst>
              </p:cNvPr>
              <p:cNvSpPr txBox="1"/>
              <p:nvPr/>
            </p:nvSpPr>
            <p:spPr>
              <a:xfrm>
                <a:off x="6805424" y="3120989"/>
                <a:ext cx="1553639" cy="232975"/>
              </a:xfrm>
              <a:prstGeom prst="rect">
                <a:avLst/>
              </a:prstGeom>
              <a:noFill/>
            </p:spPr>
            <p:txBody>
              <a:bodyPr wrap="square" lIns="0" tIns="0" rIns="0" bIns="0" rtlCol="0">
                <a:noAutofit/>
              </a:bodyPr>
              <a:lstStyle/>
              <a:p>
                <a:pPr algn="l"/>
                <a:r>
                  <a:rPr lang="en-US" sz="1000" dirty="0"/>
                  <a:t>SE Monterey Road</a:t>
                </a:r>
              </a:p>
            </p:txBody>
          </p:sp>
          <p:sp>
            <p:nvSpPr>
              <p:cNvPr id="105" name="Oval 104">
                <a:extLst>
                  <a:ext uri="{FF2B5EF4-FFF2-40B4-BE49-F238E27FC236}">
                    <a16:creationId xmlns:a16="http://schemas.microsoft.com/office/drawing/2014/main" id="{52D6A573-A24F-EFBF-AB64-A43655909F60}"/>
                  </a:ext>
                </a:extLst>
              </p:cNvPr>
              <p:cNvSpPr/>
              <p:nvPr/>
            </p:nvSpPr>
            <p:spPr>
              <a:xfrm>
                <a:off x="6881883" y="3008807"/>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3C2004C5-7910-176C-0CD4-5AD9AFD343F2}"/>
                  </a:ext>
                </a:extLst>
              </p:cNvPr>
              <p:cNvSpPr/>
              <p:nvPr/>
            </p:nvSpPr>
            <p:spPr>
              <a:xfrm>
                <a:off x="6862833" y="1970582"/>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0114DF2C-751A-518F-84A7-8C96EDDD3A4D}"/>
                  </a:ext>
                </a:extLst>
              </p:cNvPr>
              <p:cNvSpPr/>
              <p:nvPr/>
            </p:nvSpPr>
            <p:spPr>
              <a:xfrm>
                <a:off x="7272408" y="2713532"/>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EAEB41B5-F3FE-5B35-3966-60BED8FC2986}"/>
                  </a:ext>
                </a:extLst>
              </p:cNvPr>
              <p:cNvSpPr/>
              <p:nvPr/>
            </p:nvSpPr>
            <p:spPr>
              <a:xfrm>
                <a:off x="8939283" y="1951532"/>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6E664F7B-2E7B-0E8F-BEE5-2D3914821186}"/>
                  </a:ext>
                </a:extLst>
              </p:cNvPr>
              <p:cNvSpPr txBox="1"/>
              <p:nvPr/>
            </p:nvSpPr>
            <p:spPr>
              <a:xfrm rot="19836631">
                <a:off x="9286028" y="5784215"/>
                <a:ext cx="1533562" cy="267007"/>
              </a:xfrm>
              <a:prstGeom prst="rect">
                <a:avLst/>
              </a:prstGeom>
              <a:noFill/>
            </p:spPr>
            <p:txBody>
              <a:bodyPr wrap="square" lIns="0" tIns="0" rIns="0" bIns="0" rtlCol="0">
                <a:noAutofit/>
              </a:bodyPr>
              <a:lstStyle/>
              <a:p>
                <a:pPr algn="l"/>
                <a:r>
                  <a:rPr lang="en-US" sz="1200" dirty="0"/>
                  <a:t>SE Indian Street</a:t>
                </a:r>
              </a:p>
            </p:txBody>
          </p:sp>
          <p:sp>
            <p:nvSpPr>
              <p:cNvPr id="110" name="TextBox 109">
                <a:extLst>
                  <a:ext uri="{FF2B5EF4-FFF2-40B4-BE49-F238E27FC236}">
                    <a16:creationId xmlns:a16="http://schemas.microsoft.com/office/drawing/2014/main" id="{F91E8B4F-E23B-93F4-710D-7449F02E6322}"/>
                  </a:ext>
                </a:extLst>
              </p:cNvPr>
              <p:cNvSpPr txBox="1"/>
              <p:nvPr/>
            </p:nvSpPr>
            <p:spPr>
              <a:xfrm rot="14569509">
                <a:off x="10505816" y="3861275"/>
                <a:ext cx="388926" cy="190706"/>
              </a:xfrm>
              <a:prstGeom prst="rect">
                <a:avLst/>
              </a:prstGeom>
              <a:noFill/>
            </p:spPr>
            <p:txBody>
              <a:bodyPr wrap="square" lIns="0" tIns="0" rIns="0" bIns="0" rtlCol="0">
                <a:noAutofit/>
              </a:bodyPr>
              <a:lstStyle/>
              <a:p>
                <a:pPr algn="l"/>
                <a:r>
                  <a:rPr lang="en-US" sz="1200" dirty="0"/>
                  <a:t>US 1</a:t>
                </a:r>
              </a:p>
            </p:txBody>
          </p:sp>
        </p:grpSp>
        <p:pic>
          <p:nvPicPr>
            <p:cNvPr id="7" name="Picture 100">
              <a:extLst>
                <a:ext uri="{FF2B5EF4-FFF2-40B4-BE49-F238E27FC236}">
                  <a16:creationId xmlns:a16="http://schemas.microsoft.com/office/drawing/2014/main" id="{A140471F-1DE1-4EDF-135B-3722F1507BB4}"/>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11372339" y="266089"/>
              <a:ext cx="282917" cy="563067"/>
            </a:xfrm>
            <a:prstGeom prst="rect">
              <a:avLst/>
            </a:prstGeom>
            <a:noFill/>
          </p:spPr>
        </p:pic>
        <p:sp>
          <p:nvSpPr>
            <p:cNvPr id="8" name="TextBox 7">
              <a:extLst>
                <a:ext uri="{FF2B5EF4-FFF2-40B4-BE49-F238E27FC236}">
                  <a16:creationId xmlns:a16="http://schemas.microsoft.com/office/drawing/2014/main" id="{255A981F-47DE-A2E0-9B0D-1D97A87C9048}"/>
                </a:ext>
              </a:extLst>
            </p:cNvPr>
            <p:cNvSpPr txBox="1"/>
            <p:nvPr/>
          </p:nvSpPr>
          <p:spPr>
            <a:xfrm rot="15130347">
              <a:off x="7608150" y="5078621"/>
              <a:ext cx="1318091" cy="223175"/>
            </a:xfrm>
            <a:prstGeom prst="rect">
              <a:avLst/>
            </a:prstGeom>
            <a:noFill/>
          </p:spPr>
          <p:txBody>
            <a:bodyPr wrap="square" lIns="0" tIns="0" rIns="0" bIns="0" rtlCol="0">
              <a:noAutofit/>
            </a:bodyPr>
            <a:lstStyle/>
            <a:p>
              <a:pPr algn="l"/>
              <a:r>
                <a:rPr lang="en-US" sz="1200" dirty="0"/>
                <a:t>Willoughby Blvd</a:t>
              </a:r>
            </a:p>
          </p:txBody>
        </p:sp>
        <p:cxnSp>
          <p:nvCxnSpPr>
            <p:cNvPr id="9" name="Straight Connector 8">
              <a:extLst>
                <a:ext uri="{FF2B5EF4-FFF2-40B4-BE49-F238E27FC236}">
                  <a16:creationId xmlns:a16="http://schemas.microsoft.com/office/drawing/2014/main" id="{D8AF0E8F-B080-D602-B502-6F206456EF4C}"/>
                </a:ext>
              </a:extLst>
            </p:cNvPr>
            <p:cNvCxnSpPr>
              <a:cxnSpLocks/>
            </p:cNvCxnSpPr>
            <p:nvPr/>
          </p:nvCxnSpPr>
          <p:spPr>
            <a:xfrm flipV="1">
              <a:off x="9319056" y="3368988"/>
              <a:ext cx="867385" cy="30276"/>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2DC367E8-55D8-1421-401A-DA1F5CB9FF91}"/>
                </a:ext>
              </a:extLst>
            </p:cNvPr>
            <p:cNvGrpSpPr/>
            <p:nvPr/>
          </p:nvGrpSpPr>
          <p:grpSpPr>
            <a:xfrm>
              <a:off x="5626668" y="5434243"/>
              <a:ext cx="1974698" cy="1028613"/>
              <a:chOff x="3576046" y="4636383"/>
              <a:chExt cx="1974698" cy="1028613"/>
            </a:xfrm>
          </p:grpSpPr>
          <p:sp>
            <p:nvSpPr>
              <p:cNvPr id="90" name="Rectangle 89">
                <a:extLst>
                  <a:ext uri="{FF2B5EF4-FFF2-40B4-BE49-F238E27FC236}">
                    <a16:creationId xmlns:a16="http://schemas.microsoft.com/office/drawing/2014/main" id="{AB08ADD9-A5BE-F8AF-1FCD-1469E2B849BF}"/>
                  </a:ext>
                </a:extLst>
              </p:cNvPr>
              <p:cNvSpPr/>
              <p:nvPr/>
            </p:nvSpPr>
            <p:spPr>
              <a:xfrm>
                <a:off x="3576046" y="4636383"/>
                <a:ext cx="1880855" cy="1028613"/>
              </a:xfrm>
              <a:prstGeom prst="rect">
                <a:avLst/>
              </a:prstGeom>
              <a:solidFill>
                <a:srgbClr val="FBFBFB"/>
              </a:solidFill>
              <a:ln w="19050" cap="flat" cmpd="sng" algn="ctr">
                <a:solidFill>
                  <a:srgbClr val="156082">
                    <a:shade val="15000"/>
                  </a:srgbClr>
                </a:solidFill>
                <a:prstDash val="solid"/>
                <a:miter lim="800000"/>
              </a:ln>
              <a:effectLst/>
            </p:spPr>
            <p:txBody>
              <a:bodyPr rtlCol="0" anchor="ctr"/>
              <a:lstStyle>
                <a:defPPr>
                  <a:defRPr kern="0"/>
                </a:def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1" name="TextBox 91">
                <a:extLst>
                  <a:ext uri="{FF2B5EF4-FFF2-40B4-BE49-F238E27FC236}">
                    <a16:creationId xmlns:a16="http://schemas.microsoft.com/office/drawing/2014/main" id="{DDE9F85C-3CA9-1C44-AD47-09207E48BA26}"/>
                  </a:ext>
                </a:extLst>
              </p:cNvPr>
              <p:cNvSpPr txBox="1"/>
              <p:nvPr/>
            </p:nvSpPr>
            <p:spPr>
              <a:xfrm>
                <a:off x="4186715" y="5294023"/>
                <a:ext cx="1364029" cy="283036"/>
              </a:xfrm>
              <a:prstGeom prst="rect">
                <a:avLst/>
              </a:prstGeom>
              <a:noFill/>
              <a:ln w="19050" cap="flat" cmpd="sng" algn="ctr">
                <a:noFill/>
                <a:prstDash val="solid"/>
                <a:miter lim="800000"/>
              </a:ln>
              <a:effectLst/>
            </p:spPr>
            <p:txBody>
              <a:bodyPr wrap="square" rtlCol="0">
                <a:spAutoFit/>
              </a:bodyPr>
              <a:lstStyle>
                <a:defPPr>
                  <a:defRPr kern="0"/>
                </a:defPPr>
              </a:lstStyle>
              <a:p>
                <a:pPr lvl="0">
                  <a:defRPr/>
                </a:pPr>
                <a:r>
                  <a:rPr lang="en-US" sz="1000" kern="0" dirty="0">
                    <a:solidFill>
                      <a:prstClr val="black"/>
                    </a:solidFill>
                    <a:latin typeface="Arial" panose="020B0604020202020204" pitchFamily="34" charset="0"/>
                    <a:cs typeface="Arial" panose="020B0604020202020204" pitchFamily="34" charset="0"/>
                  </a:rPr>
                  <a:t>Traffic Increase</a:t>
                </a:r>
                <a:endParaRPr kumimoji="0" lang="en-US" sz="1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2" name="TextBox 93">
                <a:extLst>
                  <a:ext uri="{FF2B5EF4-FFF2-40B4-BE49-F238E27FC236}">
                    <a16:creationId xmlns:a16="http://schemas.microsoft.com/office/drawing/2014/main" id="{E5234DD6-816C-D0B3-CDFA-F610A965F74C}"/>
                  </a:ext>
                </a:extLst>
              </p:cNvPr>
              <p:cNvSpPr txBox="1"/>
              <p:nvPr/>
            </p:nvSpPr>
            <p:spPr>
              <a:xfrm>
                <a:off x="4143595" y="4643672"/>
                <a:ext cx="992803" cy="318416"/>
              </a:xfrm>
              <a:prstGeom prst="rect">
                <a:avLst/>
              </a:prstGeom>
              <a:noFill/>
              <a:ln w="19050" cap="flat" cmpd="sng" algn="ctr">
                <a:noFill/>
                <a:prstDash val="solid"/>
                <a:miter lim="800000"/>
              </a:ln>
              <a:effectLst/>
            </p:spPr>
            <p:txBody>
              <a:bodyPr wrap="square" rtlCol="0">
                <a:spAutoFit/>
              </a:bodyPr>
              <a:lstStyle>
                <a:defPPr>
                  <a:defRPr kern="0"/>
                </a:def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Legend</a:t>
                </a:r>
              </a:p>
            </p:txBody>
          </p:sp>
          <p:grpSp>
            <p:nvGrpSpPr>
              <p:cNvPr id="93" name="Group 92">
                <a:extLst>
                  <a:ext uri="{FF2B5EF4-FFF2-40B4-BE49-F238E27FC236}">
                    <a16:creationId xmlns:a16="http://schemas.microsoft.com/office/drawing/2014/main" id="{47B7332C-D55B-2287-9F01-10FB2F004B83}"/>
                  </a:ext>
                </a:extLst>
              </p:cNvPr>
              <p:cNvGrpSpPr/>
              <p:nvPr/>
            </p:nvGrpSpPr>
            <p:grpSpPr>
              <a:xfrm>
                <a:off x="3691690" y="5286632"/>
                <a:ext cx="451905" cy="246446"/>
                <a:chOff x="12577090" y="1061818"/>
                <a:chExt cx="1338262" cy="620444"/>
              </a:xfrm>
            </p:grpSpPr>
            <p:sp>
              <p:nvSpPr>
                <p:cNvPr id="96" name="Freeform: Shape 95">
                  <a:extLst>
                    <a:ext uri="{FF2B5EF4-FFF2-40B4-BE49-F238E27FC236}">
                      <a16:creationId xmlns:a16="http://schemas.microsoft.com/office/drawing/2014/main" id="{57F2FD9D-FB9C-CB28-E22D-EF3CBFEEFFA4}"/>
                    </a:ext>
                  </a:extLst>
                </p:cNvPr>
                <p:cNvSpPr/>
                <p:nvPr/>
              </p:nvSpPr>
              <p:spPr>
                <a:xfrm>
                  <a:off x="12577090" y="1061818"/>
                  <a:ext cx="1338262" cy="547688"/>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97" name="Oval 96">
                  <a:extLst>
                    <a:ext uri="{FF2B5EF4-FFF2-40B4-BE49-F238E27FC236}">
                      <a16:creationId xmlns:a16="http://schemas.microsoft.com/office/drawing/2014/main" id="{BE6CC394-F35C-5E00-C8DC-CB6629DED001}"/>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98" name="Oval 97">
                  <a:extLst>
                    <a:ext uri="{FF2B5EF4-FFF2-40B4-BE49-F238E27FC236}">
                      <a16:creationId xmlns:a16="http://schemas.microsoft.com/office/drawing/2014/main" id="{8E15FF42-FF18-8FD9-8BF1-C2989D363E64}"/>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94" name="TextBox 7">
                <a:extLst>
                  <a:ext uri="{FF2B5EF4-FFF2-40B4-BE49-F238E27FC236}">
                    <a16:creationId xmlns:a16="http://schemas.microsoft.com/office/drawing/2014/main" id="{9EFC3597-B2DA-AC76-7C9C-6AA966E3BBD9}"/>
                  </a:ext>
                </a:extLst>
              </p:cNvPr>
              <p:cNvSpPr txBox="1"/>
              <p:nvPr/>
            </p:nvSpPr>
            <p:spPr>
              <a:xfrm>
                <a:off x="4198766" y="5001852"/>
                <a:ext cx="1087223" cy="246221"/>
              </a:xfrm>
              <a:prstGeom prst="rect">
                <a:avLst/>
              </a:prstGeom>
              <a:noFill/>
            </p:spPr>
            <p:txBody>
              <a:bodyPr wrap="square" rtlCol="0">
                <a:spAutoFit/>
              </a:bodyPr>
              <a:lstStyle>
                <a:defPPr>
                  <a:defRPr kern="0"/>
                </a:def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Locations</a:t>
                </a:r>
              </a:p>
            </p:txBody>
          </p:sp>
          <p:sp>
            <p:nvSpPr>
              <p:cNvPr id="95" name="Oval 94">
                <a:extLst>
                  <a:ext uri="{FF2B5EF4-FFF2-40B4-BE49-F238E27FC236}">
                    <a16:creationId xmlns:a16="http://schemas.microsoft.com/office/drawing/2014/main" id="{02C4500E-7AB3-69C8-FF1C-E1049B1F3EB8}"/>
                  </a:ext>
                </a:extLst>
              </p:cNvPr>
              <p:cNvSpPr/>
              <p:nvPr/>
            </p:nvSpPr>
            <p:spPr>
              <a:xfrm>
                <a:off x="3840064" y="5071856"/>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246D7C67-E0D4-8CD2-E8EF-EE5264392857}"/>
                </a:ext>
              </a:extLst>
            </p:cNvPr>
            <p:cNvSpPr/>
            <p:nvPr/>
          </p:nvSpPr>
          <p:spPr>
            <a:xfrm>
              <a:off x="8472390" y="2798096"/>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F816DE5-46E0-E61C-3734-DBF62B1F06DF}"/>
                </a:ext>
              </a:extLst>
            </p:cNvPr>
            <p:cNvSpPr/>
            <p:nvPr/>
          </p:nvSpPr>
          <p:spPr>
            <a:xfrm>
              <a:off x="7943290" y="844987"/>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C0A0052-0E81-74D2-2D8C-433A2A5A05C2}"/>
                </a:ext>
              </a:extLst>
            </p:cNvPr>
            <p:cNvSpPr/>
            <p:nvPr/>
          </p:nvSpPr>
          <p:spPr>
            <a:xfrm>
              <a:off x="8650600" y="5548378"/>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BE0352EC-57A7-82A0-5BBF-6A2D075FD973}"/>
                </a:ext>
              </a:extLst>
            </p:cNvPr>
            <p:cNvCxnSpPr>
              <a:cxnSpLocks/>
              <a:endCxn id="106" idx="2"/>
            </p:cNvCxnSpPr>
            <p:nvPr/>
          </p:nvCxnSpPr>
          <p:spPr>
            <a:xfrm flipV="1">
              <a:off x="6690183" y="2006231"/>
              <a:ext cx="174484" cy="108349"/>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6A0FE7C-636F-A522-38FD-C80CC46EF99B}"/>
                </a:ext>
              </a:extLst>
            </p:cNvPr>
            <p:cNvCxnSpPr>
              <a:cxnSpLocks/>
              <a:stCxn id="56" idx="0"/>
              <a:endCxn id="107" idx="5"/>
            </p:cNvCxnSpPr>
            <p:nvPr/>
          </p:nvCxnSpPr>
          <p:spPr>
            <a:xfrm flipH="1">
              <a:off x="7359363" y="2716003"/>
              <a:ext cx="182836" cy="74409"/>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47E4F97-C047-F1CD-56CD-D9630901ABF1}"/>
                </a:ext>
              </a:extLst>
            </p:cNvPr>
            <p:cNvCxnSpPr>
              <a:cxnSpLocks/>
              <a:endCxn id="105" idx="3"/>
            </p:cNvCxnSpPr>
            <p:nvPr/>
          </p:nvCxnSpPr>
          <p:spPr>
            <a:xfrm>
              <a:off x="6752316" y="3034306"/>
              <a:ext cx="146006" cy="5138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943F6A4-0CAD-5465-AE71-E9081A0338F8}"/>
                </a:ext>
              </a:extLst>
            </p:cNvPr>
            <p:cNvCxnSpPr>
              <a:cxnSpLocks/>
              <a:endCxn id="102" idx="3"/>
            </p:cNvCxnSpPr>
            <p:nvPr/>
          </p:nvCxnSpPr>
          <p:spPr>
            <a:xfrm flipV="1">
              <a:off x="7439502" y="3368989"/>
              <a:ext cx="96995" cy="91944"/>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762253FB-96BB-77BA-527D-6DB42CE2476D}"/>
                </a:ext>
              </a:extLst>
            </p:cNvPr>
            <p:cNvCxnSpPr>
              <a:cxnSpLocks/>
            </p:cNvCxnSpPr>
            <p:nvPr/>
          </p:nvCxnSpPr>
          <p:spPr>
            <a:xfrm flipH="1" flipV="1">
              <a:off x="8547558" y="2865966"/>
              <a:ext cx="103042" cy="59359"/>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96D3F681-419A-2364-D1E7-6EE1D2687E29}"/>
                </a:ext>
              </a:extLst>
            </p:cNvPr>
            <p:cNvCxnSpPr>
              <a:cxnSpLocks/>
            </p:cNvCxnSpPr>
            <p:nvPr/>
          </p:nvCxnSpPr>
          <p:spPr>
            <a:xfrm flipH="1">
              <a:off x="9022435" y="1964642"/>
              <a:ext cx="143146" cy="3323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802C1B1-6014-D35A-43D0-D46BD5A63257}"/>
                </a:ext>
              </a:extLst>
            </p:cNvPr>
            <p:cNvCxnSpPr>
              <a:cxnSpLocks/>
            </p:cNvCxnSpPr>
            <p:nvPr/>
          </p:nvCxnSpPr>
          <p:spPr>
            <a:xfrm flipH="1">
              <a:off x="8750380" y="5522351"/>
              <a:ext cx="126627" cy="59265"/>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3BB5085-DEDC-2470-2CCA-4261EC9056F5}"/>
                </a:ext>
              </a:extLst>
            </p:cNvPr>
            <p:cNvCxnSpPr>
              <a:cxnSpLocks/>
            </p:cNvCxnSpPr>
            <p:nvPr/>
          </p:nvCxnSpPr>
          <p:spPr>
            <a:xfrm flipH="1">
              <a:off x="8017192" y="840824"/>
              <a:ext cx="143146" cy="33238"/>
            </a:xfrm>
            <a:prstGeom prst="line">
              <a:avLst/>
            </a:prstGeom>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ADE8738D-712B-DB55-1812-1A72821C040E}"/>
                </a:ext>
              </a:extLst>
            </p:cNvPr>
            <p:cNvSpPr/>
            <p:nvPr/>
          </p:nvSpPr>
          <p:spPr>
            <a:xfrm>
              <a:off x="9522142" y="2547997"/>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79383C2B-2DE5-BB93-1ABC-52985AC870E8}"/>
                </a:ext>
              </a:extLst>
            </p:cNvPr>
            <p:cNvCxnSpPr>
              <a:cxnSpLocks/>
            </p:cNvCxnSpPr>
            <p:nvPr/>
          </p:nvCxnSpPr>
          <p:spPr>
            <a:xfrm flipH="1">
              <a:off x="9600656" y="2569127"/>
              <a:ext cx="195872" cy="65753"/>
            </a:xfrm>
            <a:prstGeom prst="line">
              <a:avLst/>
            </a:prstGeom>
          </p:spPr>
          <p:style>
            <a:lnRef idx="2">
              <a:schemeClr val="accent1"/>
            </a:lnRef>
            <a:fillRef idx="0">
              <a:schemeClr val="accent1"/>
            </a:fillRef>
            <a:effectRef idx="1">
              <a:schemeClr val="accent1"/>
            </a:effectRef>
            <a:fontRef idx="minor">
              <a:schemeClr val="tx1"/>
            </a:fontRef>
          </p:style>
        </p:cxnSp>
        <p:sp>
          <p:nvSpPr>
            <p:cNvPr id="33" name="Freeform: Shape 32">
              <a:extLst>
                <a:ext uri="{FF2B5EF4-FFF2-40B4-BE49-F238E27FC236}">
                  <a16:creationId xmlns:a16="http://schemas.microsoft.com/office/drawing/2014/main" id="{399F6081-EA18-A7C5-AAA3-D6327F26B30D}"/>
                </a:ext>
              </a:extLst>
            </p:cNvPr>
            <p:cNvSpPr/>
            <p:nvPr/>
          </p:nvSpPr>
          <p:spPr>
            <a:xfrm>
              <a:off x="8510625" y="2590559"/>
              <a:ext cx="100677" cy="747001"/>
            </a:xfrm>
            <a:custGeom>
              <a:avLst/>
              <a:gdLst>
                <a:gd name="csX0" fmla="*/ 0 w 30480"/>
                <a:gd name="csY0" fmla="*/ 822960 h 822960"/>
                <a:gd name="csX1" fmla="*/ 0 w 30480"/>
                <a:gd name="csY1" fmla="*/ 213360 h 822960"/>
                <a:gd name="csX2" fmla="*/ 0 w 30480"/>
                <a:gd name="csY2" fmla="*/ 68580 h 822960"/>
                <a:gd name="csX3" fmla="*/ 0 w 30480"/>
                <a:gd name="csY3" fmla="*/ 15240 h 822960"/>
                <a:gd name="csX4" fmla="*/ 30480 w 30480"/>
                <a:gd name="csY4" fmla="*/ 0 h 822960"/>
                <a:gd name="csX5" fmla="*/ 30480 w 30480"/>
                <a:gd name="csY5" fmla="*/ 0 h 822960"/>
                <a:gd name="csX0" fmla="*/ 0 w 30480"/>
                <a:gd name="csY0" fmla="*/ 822960 h 822960"/>
                <a:gd name="csX1" fmla="*/ 0 w 30480"/>
                <a:gd name="csY1" fmla="*/ 213360 h 822960"/>
                <a:gd name="csX2" fmla="*/ 4533 w 30480"/>
                <a:gd name="csY2" fmla="*/ 114485 h 822960"/>
                <a:gd name="csX3" fmla="*/ 0 w 30480"/>
                <a:gd name="csY3" fmla="*/ 15240 h 822960"/>
                <a:gd name="csX4" fmla="*/ 30480 w 30480"/>
                <a:gd name="csY4" fmla="*/ 0 h 822960"/>
                <a:gd name="csX5" fmla="*/ 30480 w 30480"/>
                <a:gd name="csY5" fmla="*/ 0 h 822960"/>
                <a:gd name="csX0" fmla="*/ 0 w 30480"/>
                <a:gd name="csY0" fmla="*/ 822960 h 822960"/>
                <a:gd name="csX1" fmla="*/ 0 w 30480"/>
                <a:gd name="csY1" fmla="*/ 213360 h 822960"/>
                <a:gd name="csX2" fmla="*/ 4533 w 30480"/>
                <a:gd name="csY2" fmla="*/ 114485 h 822960"/>
                <a:gd name="csX3" fmla="*/ 19266 w 30480"/>
                <a:gd name="csY3" fmla="*/ 48393 h 822960"/>
                <a:gd name="csX4" fmla="*/ 30480 w 30480"/>
                <a:gd name="csY4" fmla="*/ 0 h 822960"/>
                <a:gd name="csX5" fmla="*/ 30480 w 30480"/>
                <a:gd name="csY5" fmla="*/ 0 h 822960"/>
                <a:gd name="csX0" fmla="*/ 0 w 47480"/>
                <a:gd name="csY0" fmla="*/ 822960 h 822960"/>
                <a:gd name="csX1" fmla="*/ 0 w 47480"/>
                <a:gd name="csY1" fmla="*/ 213360 h 822960"/>
                <a:gd name="csX2" fmla="*/ 4533 w 47480"/>
                <a:gd name="csY2" fmla="*/ 114485 h 822960"/>
                <a:gd name="csX3" fmla="*/ 19266 w 47480"/>
                <a:gd name="csY3" fmla="*/ 48393 h 822960"/>
                <a:gd name="csX4" fmla="*/ 30480 w 47480"/>
                <a:gd name="csY4" fmla="*/ 0 h 822960"/>
                <a:gd name="csX5" fmla="*/ 47480 w 47480"/>
                <a:gd name="csY5" fmla="*/ 22952 h 822960"/>
                <a:gd name="csX0" fmla="*/ 0 w 47480"/>
                <a:gd name="csY0" fmla="*/ 822960 h 822960"/>
                <a:gd name="csX1" fmla="*/ 0 w 47480"/>
                <a:gd name="csY1" fmla="*/ 213360 h 822960"/>
                <a:gd name="csX2" fmla="*/ 4533 w 47480"/>
                <a:gd name="csY2" fmla="*/ 114485 h 822960"/>
                <a:gd name="csX3" fmla="*/ 6799 w 47480"/>
                <a:gd name="csY3" fmla="*/ 71345 h 822960"/>
                <a:gd name="csX4" fmla="*/ 30480 w 47480"/>
                <a:gd name="csY4" fmla="*/ 0 h 822960"/>
                <a:gd name="csX5" fmla="*/ 47480 w 47480"/>
                <a:gd name="csY5" fmla="*/ 22952 h 822960"/>
                <a:gd name="csX0" fmla="*/ 2267 w 49747"/>
                <a:gd name="csY0" fmla="*/ 822960 h 822960"/>
                <a:gd name="csX1" fmla="*/ 2267 w 49747"/>
                <a:gd name="csY1" fmla="*/ 213360 h 822960"/>
                <a:gd name="csX2" fmla="*/ 0 w 49747"/>
                <a:gd name="csY2" fmla="*/ 160389 h 822960"/>
                <a:gd name="csX3" fmla="*/ 9066 w 49747"/>
                <a:gd name="csY3" fmla="*/ 71345 h 822960"/>
                <a:gd name="csX4" fmla="*/ 32747 w 49747"/>
                <a:gd name="csY4" fmla="*/ 0 h 822960"/>
                <a:gd name="csX5" fmla="*/ 49747 w 49747"/>
                <a:gd name="csY5" fmla="*/ 22952 h 822960"/>
                <a:gd name="csX0" fmla="*/ 2267 w 49747"/>
                <a:gd name="csY0" fmla="*/ 800008 h 800008"/>
                <a:gd name="csX1" fmla="*/ 2267 w 49747"/>
                <a:gd name="csY1" fmla="*/ 190408 h 800008"/>
                <a:gd name="csX2" fmla="*/ 0 w 49747"/>
                <a:gd name="csY2" fmla="*/ 137437 h 800008"/>
                <a:gd name="csX3" fmla="*/ 9066 w 49747"/>
                <a:gd name="csY3" fmla="*/ 48393 h 800008"/>
                <a:gd name="csX4" fmla="*/ 27080 w 49747"/>
                <a:gd name="csY4" fmla="*/ 15302 h 800008"/>
                <a:gd name="csX5" fmla="*/ 49747 w 49747"/>
                <a:gd name="csY5" fmla="*/ 0 h 800008"/>
                <a:gd name="csX0" fmla="*/ 2267 w 49747"/>
                <a:gd name="csY0" fmla="*/ 800008 h 800008"/>
                <a:gd name="csX1" fmla="*/ 2267 w 49747"/>
                <a:gd name="csY1" fmla="*/ 190408 h 800008"/>
                <a:gd name="csX2" fmla="*/ 0 w 49747"/>
                <a:gd name="csY2" fmla="*/ 137437 h 800008"/>
                <a:gd name="csX3" fmla="*/ 9066 w 49747"/>
                <a:gd name="csY3" fmla="*/ 48393 h 800008"/>
                <a:gd name="csX4" fmla="*/ 27080 w 49747"/>
                <a:gd name="csY4" fmla="*/ 15302 h 800008"/>
                <a:gd name="csX5" fmla="*/ 49747 w 49747"/>
                <a:gd name="csY5" fmla="*/ 0 h 800008"/>
                <a:gd name="csX0" fmla="*/ 101 w 47581"/>
                <a:gd name="csY0" fmla="*/ 800008 h 800008"/>
                <a:gd name="csX1" fmla="*/ 101 w 47581"/>
                <a:gd name="csY1" fmla="*/ 190408 h 800008"/>
                <a:gd name="csX2" fmla="*/ 2367 w 47581"/>
                <a:gd name="csY2" fmla="*/ 119586 h 800008"/>
                <a:gd name="csX3" fmla="*/ 6900 w 47581"/>
                <a:gd name="csY3" fmla="*/ 48393 h 800008"/>
                <a:gd name="csX4" fmla="*/ 24914 w 47581"/>
                <a:gd name="csY4" fmla="*/ 15302 h 800008"/>
                <a:gd name="csX5" fmla="*/ 47581 w 47581"/>
                <a:gd name="csY5" fmla="*/ 0 h 800008"/>
                <a:gd name="csX0" fmla="*/ 218 w 47698"/>
                <a:gd name="csY0" fmla="*/ 800008 h 800008"/>
                <a:gd name="csX1" fmla="*/ 218 w 47698"/>
                <a:gd name="csY1" fmla="*/ 190408 h 800008"/>
                <a:gd name="csX2" fmla="*/ 217 w 47698"/>
                <a:gd name="csY2" fmla="*/ 139987 h 800008"/>
                <a:gd name="csX3" fmla="*/ 7017 w 47698"/>
                <a:gd name="csY3" fmla="*/ 48393 h 800008"/>
                <a:gd name="csX4" fmla="*/ 25031 w 47698"/>
                <a:gd name="csY4" fmla="*/ 15302 h 800008"/>
                <a:gd name="csX5" fmla="*/ 47698 w 47698"/>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67 w 47547"/>
                <a:gd name="csY0" fmla="*/ 800008 h 800008"/>
                <a:gd name="csX1" fmla="*/ 67 w 47547"/>
                <a:gd name="csY1" fmla="*/ 190408 h 800008"/>
                <a:gd name="csX2" fmla="*/ 66 w 47547"/>
                <a:gd name="csY2" fmla="*/ 106835 h 800008"/>
                <a:gd name="csX3" fmla="*/ 6866 w 47547"/>
                <a:gd name="csY3" fmla="*/ 48393 h 800008"/>
                <a:gd name="csX4" fmla="*/ 24880 w 47547"/>
                <a:gd name="csY4" fmla="*/ 15302 h 800008"/>
                <a:gd name="csX5" fmla="*/ 47547 w 47547"/>
                <a:gd name="csY5" fmla="*/ 0 h 800008"/>
                <a:gd name="csX0" fmla="*/ 436 w 47916"/>
                <a:gd name="csY0" fmla="*/ 800008 h 800008"/>
                <a:gd name="csX1" fmla="*/ 436 w 47916"/>
                <a:gd name="csY1" fmla="*/ 190408 h 800008"/>
                <a:gd name="csX2" fmla="*/ 435 w 47916"/>
                <a:gd name="csY2" fmla="*/ 106835 h 800008"/>
                <a:gd name="csX3" fmla="*/ 7235 w 47916"/>
                <a:gd name="csY3" fmla="*/ 48393 h 800008"/>
                <a:gd name="csX4" fmla="*/ 25249 w 47916"/>
                <a:gd name="csY4" fmla="*/ 15302 h 800008"/>
                <a:gd name="csX5" fmla="*/ 47916 w 47916"/>
                <a:gd name="csY5" fmla="*/ 0 h 800008"/>
              </a:gdLst>
              <a:ahLst/>
              <a:cxnLst>
                <a:cxn ang="0">
                  <a:pos x="csX0" y="csY0"/>
                </a:cxn>
                <a:cxn ang="0">
                  <a:pos x="csX1" y="csY1"/>
                </a:cxn>
                <a:cxn ang="0">
                  <a:pos x="csX2" y="csY2"/>
                </a:cxn>
                <a:cxn ang="0">
                  <a:pos x="csX3" y="csY3"/>
                </a:cxn>
                <a:cxn ang="0">
                  <a:pos x="csX4" y="csY4"/>
                </a:cxn>
                <a:cxn ang="0">
                  <a:pos x="csX5" y="csY5"/>
                </a:cxn>
              </a:cxnLst>
              <a:rect l="l" t="t" r="r" b="b"/>
              <a:pathLst>
                <a:path w="47916" h="800008">
                  <a:moveTo>
                    <a:pt x="436" y="800008"/>
                  </a:moveTo>
                  <a:lnTo>
                    <a:pt x="436" y="190408"/>
                  </a:lnTo>
                  <a:cubicBezTo>
                    <a:pt x="-320" y="172751"/>
                    <a:pt x="58" y="134694"/>
                    <a:pt x="435" y="106835"/>
                  </a:cubicBezTo>
                  <a:lnTo>
                    <a:pt x="7235" y="48393"/>
                  </a:lnTo>
                  <a:cubicBezTo>
                    <a:pt x="12315" y="36963"/>
                    <a:pt x="25249" y="15302"/>
                    <a:pt x="25249" y="15302"/>
                  </a:cubicBezTo>
                  <a:lnTo>
                    <a:pt x="47916" y="0"/>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6F51209A-A5F0-3224-A9C0-AA60137A6617}"/>
                </a:ext>
              </a:extLst>
            </p:cNvPr>
            <p:cNvSpPr txBox="1"/>
            <p:nvPr/>
          </p:nvSpPr>
          <p:spPr>
            <a:xfrm rot="16200000">
              <a:off x="7896953" y="2763831"/>
              <a:ext cx="949585" cy="165840"/>
            </a:xfrm>
            <a:prstGeom prst="rect">
              <a:avLst/>
            </a:prstGeom>
            <a:noFill/>
          </p:spPr>
          <p:txBody>
            <a:bodyPr wrap="square" lIns="0" tIns="0" rIns="0" bIns="0" rtlCol="0">
              <a:noAutofit/>
            </a:bodyPr>
            <a:lstStyle/>
            <a:p>
              <a:pPr algn="l"/>
              <a:r>
                <a:rPr lang="en-US" sz="1000" dirty="0"/>
                <a:t>SE Ray’s Way</a:t>
              </a:r>
            </a:p>
          </p:txBody>
        </p:sp>
        <p:grpSp>
          <p:nvGrpSpPr>
            <p:cNvPr id="35" name="Group 34">
              <a:extLst>
                <a:ext uri="{FF2B5EF4-FFF2-40B4-BE49-F238E27FC236}">
                  <a16:creationId xmlns:a16="http://schemas.microsoft.com/office/drawing/2014/main" id="{DE0909F2-E067-16C9-56F3-E86EA344A412}"/>
                </a:ext>
              </a:extLst>
            </p:cNvPr>
            <p:cNvGrpSpPr/>
            <p:nvPr/>
          </p:nvGrpSpPr>
          <p:grpSpPr>
            <a:xfrm>
              <a:off x="6065789" y="2807490"/>
              <a:ext cx="689714" cy="386634"/>
              <a:chOff x="5751143" y="4150515"/>
              <a:chExt cx="689714" cy="386634"/>
            </a:xfrm>
          </p:grpSpPr>
          <p:grpSp>
            <p:nvGrpSpPr>
              <p:cNvPr id="85" name="Group 84">
                <a:extLst>
                  <a:ext uri="{FF2B5EF4-FFF2-40B4-BE49-F238E27FC236}">
                    <a16:creationId xmlns:a16="http://schemas.microsoft.com/office/drawing/2014/main" id="{EB5A10D9-AA26-F77F-19CB-909E788F11FF}"/>
                  </a:ext>
                </a:extLst>
              </p:cNvPr>
              <p:cNvGrpSpPr/>
              <p:nvPr/>
            </p:nvGrpSpPr>
            <p:grpSpPr>
              <a:xfrm>
                <a:off x="5751143" y="4150515"/>
                <a:ext cx="689714" cy="386634"/>
                <a:chOff x="12577090" y="1061815"/>
                <a:chExt cx="1338262" cy="620447"/>
              </a:xfrm>
            </p:grpSpPr>
            <p:sp>
              <p:nvSpPr>
                <p:cNvPr id="87" name="Freeform: Shape 86">
                  <a:extLst>
                    <a:ext uri="{FF2B5EF4-FFF2-40B4-BE49-F238E27FC236}">
                      <a16:creationId xmlns:a16="http://schemas.microsoft.com/office/drawing/2014/main" id="{2DD1C798-CC4C-BE13-EA7D-56708EABE001}"/>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8" name="Oval 87">
                  <a:extLst>
                    <a:ext uri="{FF2B5EF4-FFF2-40B4-BE49-F238E27FC236}">
                      <a16:creationId xmlns:a16="http://schemas.microsoft.com/office/drawing/2014/main" id="{63245F56-3190-DC5D-1FE7-85D816403918}"/>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9" name="Oval 88">
                  <a:extLst>
                    <a:ext uri="{FF2B5EF4-FFF2-40B4-BE49-F238E27FC236}">
                      <a16:creationId xmlns:a16="http://schemas.microsoft.com/office/drawing/2014/main" id="{B4BC9FE8-F3C9-983B-42B1-85B8565C186B}"/>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86" name="TextBox 85">
                <a:extLst>
                  <a:ext uri="{FF2B5EF4-FFF2-40B4-BE49-F238E27FC236}">
                    <a16:creationId xmlns:a16="http://schemas.microsoft.com/office/drawing/2014/main" id="{4D130777-9165-4664-B450-F3C4D0A9A228}"/>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21%</a:t>
                </a:r>
              </a:p>
            </p:txBody>
          </p:sp>
        </p:grpSp>
        <p:grpSp>
          <p:nvGrpSpPr>
            <p:cNvPr id="36" name="Group 35">
              <a:extLst>
                <a:ext uri="{FF2B5EF4-FFF2-40B4-BE49-F238E27FC236}">
                  <a16:creationId xmlns:a16="http://schemas.microsoft.com/office/drawing/2014/main" id="{A6192F71-C221-482D-76EF-ED603408BBB0}"/>
                </a:ext>
              </a:extLst>
            </p:cNvPr>
            <p:cNvGrpSpPr/>
            <p:nvPr/>
          </p:nvGrpSpPr>
          <p:grpSpPr>
            <a:xfrm>
              <a:off x="7143142" y="3487431"/>
              <a:ext cx="689714" cy="386634"/>
              <a:chOff x="5751143" y="4150515"/>
              <a:chExt cx="689714" cy="386634"/>
            </a:xfrm>
          </p:grpSpPr>
          <p:grpSp>
            <p:nvGrpSpPr>
              <p:cNvPr id="79" name="Group 78">
                <a:extLst>
                  <a:ext uri="{FF2B5EF4-FFF2-40B4-BE49-F238E27FC236}">
                    <a16:creationId xmlns:a16="http://schemas.microsoft.com/office/drawing/2014/main" id="{12908F4B-C317-DBBA-A41B-FC642A727AFF}"/>
                  </a:ext>
                </a:extLst>
              </p:cNvPr>
              <p:cNvGrpSpPr/>
              <p:nvPr/>
            </p:nvGrpSpPr>
            <p:grpSpPr>
              <a:xfrm>
                <a:off x="5751143" y="4150515"/>
                <a:ext cx="689714" cy="386634"/>
                <a:chOff x="12577090" y="1061815"/>
                <a:chExt cx="1338262" cy="620447"/>
              </a:xfrm>
            </p:grpSpPr>
            <p:sp>
              <p:nvSpPr>
                <p:cNvPr id="81" name="Freeform: Shape 80">
                  <a:extLst>
                    <a:ext uri="{FF2B5EF4-FFF2-40B4-BE49-F238E27FC236}">
                      <a16:creationId xmlns:a16="http://schemas.microsoft.com/office/drawing/2014/main" id="{131E1A1E-692F-287F-7AEB-61191F34E99F}"/>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2" name="Oval 81">
                  <a:extLst>
                    <a:ext uri="{FF2B5EF4-FFF2-40B4-BE49-F238E27FC236}">
                      <a16:creationId xmlns:a16="http://schemas.microsoft.com/office/drawing/2014/main" id="{A07F8F17-436E-CC25-4DF8-7BCE393280C4}"/>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3" name="Oval 82">
                  <a:extLst>
                    <a:ext uri="{FF2B5EF4-FFF2-40B4-BE49-F238E27FC236}">
                      <a16:creationId xmlns:a16="http://schemas.microsoft.com/office/drawing/2014/main" id="{F21B8B5E-D98A-8131-505B-38BE20AB4CC4}"/>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80" name="TextBox 79">
                <a:extLst>
                  <a:ext uri="{FF2B5EF4-FFF2-40B4-BE49-F238E27FC236}">
                    <a16:creationId xmlns:a16="http://schemas.microsoft.com/office/drawing/2014/main" id="{2275D9BB-EE12-B87E-1B33-B5D15F75FA24}"/>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16%</a:t>
                </a:r>
              </a:p>
            </p:txBody>
          </p:sp>
        </p:grpSp>
        <p:grpSp>
          <p:nvGrpSpPr>
            <p:cNvPr id="37" name="Group 36">
              <a:extLst>
                <a:ext uri="{FF2B5EF4-FFF2-40B4-BE49-F238E27FC236}">
                  <a16:creationId xmlns:a16="http://schemas.microsoft.com/office/drawing/2014/main" id="{B1E6FCE8-27C4-8107-DAFB-243A772ABC99}"/>
                </a:ext>
              </a:extLst>
            </p:cNvPr>
            <p:cNvGrpSpPr/>
            <p:nvPr/>
          </p:nvGrpSpPr>
          <p:grpSpPr>
            <a:xfrm>
              <a:off x="5994742" y="1902044"/>
              <a:ext cx="689714" cy="386634"/>
              <a:chOff x="5751143" y="4150515"/>
              <a:chExt cx="689714" cy="386634"/>
            </a:xfrm>
          </p:grpSpPr>
          <p:grpSp>
            <p:nvGrpSpPr>
              <p:cNvPr id="74" name="Group 73">
                <a:extLst>
                  <a:ext uri="{FF2B5EF4-FFF2-40B4-BE49-F238E27FC236}">
                    <a16:creationId xmlns:a16="http://schemas.microsoft.com/office/drawing/2014/main" id="{3C3C3C25-77C6-BF33-8103-3E193359A16F}"/>
                  </a:ext>
                </a:extLst>
              </p:cNvPr>
              <p:cNvGrpSpPr/>
              <p:nvPr/>
            </p:nvGrpSpPr>
            <p:grpSpPr>
              <a:xfrm>
                <a:off x="5751143" y="4150515"/>
                <a:ext cx="689714" cy="386634"/>
                <a:chOff x="12577090" y="1061815"/>
                <a:chExt cx="1338262" cy="620447"/>
              </a:xfrm>
            </p:grpSpPr>
            <p:sp>
              <p:nvSpPr>
                <p:cNvPr id="76" name="Freeform: Shape 75">
                  <a:extLst>
                    <a:ext uri="{FF2B5EF4-FFF2-40B4-BE49-F238E27FC236}">
                      <a16:creationId xmlns:a16="http://schemas.microsoft.com/office/drawing/2014/main" id="{BAB9DBF2-D4C9-E224-2CAD-7C31EB2FB835}"/>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7" name="Oval 76">
                  <a:extLst>
                    <a:ext uri="{FF2B5EF4-FFF2-40B4-BE49-F238E27FC236}">
                      <a16:creationId xmlns:a16="http://schemas.microsoft.com/office/drawing/2014/main" id="{5D72112E-88C2-349F-64A5-C38D386DF784}"/>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8" name="Oval 77">
                  <a:extLst>
                    <a:ext uri="{FF2B5EF4-FFF2-40B4-BE49-F238E27FC236}">
                      <a16:creationId xmlns:a16="http://schemas.microsoft.com/office/drawing/2014/main" id="{A0603A3A-97C8-7692-EE4D-5B5A93E99346}"/>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75" name="TextBox 74">
                <a:extLst>
                  <a:ext uri="{FF2B5EF4-FFF2-40B4-BE49-F238E27FC236}">
                    <a16:creationId xmlns:a16="http://schemas.microsoft.com/office/drawing/2014/main" id="{13E869CD-6E9D-5974-7C51-B4CA4DB1F6A8}"/>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21%</a:t>
                </a:r>
              </a:p>
            </p:txBody>
          </p:sp>
        </p:grpSp>
        <p:grpSp>
          <p:nvGrpSpPr>
            <p:cNvPr id="38" name="Group 37">
              <a:extLst>
                <a:ext uri="{FF2B5EF4-FFF2-40B4-BE49-F238E27FC236}">
                  <a16:creationId xmlns:a16="http://schemas.microsoft.com/office/drawing/2014/main" id="{3BF55CC7-9505-513B-F772-609200C58E25}"/>
                </a:ext>
              </a:extLst>
            </p:cNvPr>
            <p:cNvGrpSpPr/>
            <p:nvPr/>
          </p:nvGrpSpPr>
          <p:grpSpPr>
            <a:xfrm>
              <a:off x="8132239" y="618310"/>
              <a:ext cx="689714" cy="386634"/>
              <a:chOff x="5751143" y="4150515"/>
              <a:chExt cx="689714" cy="386634"/>
            </a:xfrm>
          </p:grpSpPr>
          <p:grpSp>
            <p:nvGrpSpPr>
              <p:cNvPr id="69" name="Group 68">
                <a:extLst>
                  <a:ext uri="{FF2B5EF4-FFF2-40B4-BE49-F238E27FC236}">
                    <a16:creationId xmlns:a16="http://schemas.microsoft.com/office/drawing/2014/main" id="{21268CFA-5692-11CF-BC56-D653A42B8FE2}"/>
                  </a:ext>
                </a:extLst>
              </p:cNvPr>
              <p:cNvGrpSpPr/>
              <p:nvPr/>
            </p:nvGrpSpPr>
            <p:grpSpPr>
              <a:xfrm>
                <a:off x="5751143" y="4150515"/>
                <a:ext cx="689714" cy="386634"/>
                <a:chOff x="12577090" y="1061815"/>
                <a:chExt cx="1338262" cy="620447"/>
              </a:xfrm>
            </p:grpSpPr>
            <p:sp>
              <p:nvSpPr>
                <p:cNvPr id="71" name="Freeform: Shape 70">
                  <a:extLst>
                    <a:ext uri="{FF2B5EF4-FFF2-40B4-BE49-F238E27FC236}">
                      <a16:creationId xmlns:a16="http://schemas.microsoft.com/office/drawing/2014/main" id="{5A611884-216A-35CE-86B4-E360E00998FF}"/>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2" name="Oval 71">
                  <a:extLst>
                    <a:ext uri="{FF2B5EF4-FFF2-40B4-BE49-F238E27FC236}">
                      <a16:creationId xmlns:a16="http://schemas.microsoft.com/office/drawing/2014/main" id="{34DC2C2B-9E7A-63B3-2E68-0F44F65F3F8D}"/>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3" name="Oval 72">
                  <a:extLst>
                    <a:ext uri="{FF2B5EF4-FFF2-40B4-BE49-F238E27FC236}">
                      <a16:creationId xmlns:a16="http://schemas.microsoft.com/office/drawing/2014/main" id="{1AA9854F-A150-50B2-4893-0D4A8ABA507E}"/>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70" name="TextBox 69">
                <a:extLst>
                  <a:ext uri="{FF2B5EF4-FFF2-40B4-BE49-F238E27FC236}">
                    <a16:creationId xmlns:a16="http://schemas.microsoft.com/office/drawing/2014/main" id="{83705819-758E-DACC-4E56-0A73A43061E2}"/>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17%</a:t>
                </a:r>
              </a:p>
            </p:txBody>
          </p:sp>
        </p:grpSp>
        <p:grpSp>
          <p:nvGrpSpPr>
            <p:cNvPr id="39" name="Group 38">
              <a:extLst>
                <a:ext uri="{FF2B5EF4-FFF2-40B4-BE49-F238E27FC236}">
                  <a16:creationId xmlns:a16="http://schemas.microsoft.com/office/drawing/2014/main" id="{DC443573-26B9-E051-EE2A-2CDCB5B7DE71}"/>
                </a:ext>
              </a:extLst>
            </p:cNvPr>
            <p:cNvGrpSpPr/>
            <p:nvPr/>
          </p:nvGrpSpPr>
          <p:grpSpPr>
            <a:xfrm>
              <a:off x="9194407" y="1701124"/>
              <a:ext cx="689714" cy="386634"/>
              <a:chOff x="5751143" y="4150515"/>
              <a:chExt cx="689714" cy="386634"/>
            </a:xfrm>
          </p:grpSpPr>
          <p:grpSp>
            <p:nvGrpSpPr>
              <p:cNvPr id="64" name="Group 63">
                <a:extLst>
                  <a:ext uri="{FF2B5EF4-FFF2-40B4-BE49-F238E27FC236}">
                    <a16:creationId xmlns:a16="http://schemas.microsoft.com/office/drawing/2014/main" id="{89B58822-6497-C93D-17AA-CD84B5AF9C51}"/>
                  </a:ext>
                </a:extLst>
              </p:cNvPr>
              <p:cNvGrpSpPr/>
              <p:nvPr/>
            </p:nvGrpSpPr>
            <p:grpSpPr>
              <a:xfrm>
                <a:off x="5751143" y="4150515"/>
                <a:ext cx="689714" cy="386634"/>
                <a:chOff x="12577090" y="1061815"/>
                <a:chExt cx="1338262" cy="620447"/>
              </a:xfrm>
            </p:grpSpPr>
            <p:sp>
              <p:nvSpPr>
                <p:cNvPr id="66" name="Freeform: Shape 65">
                  <a:extLst>
                    <a:ext uri="{FF2B5EF4-FFF2-40B4-BE49-F238E27FC236}">
                      <a16:creationId xmlns:a16="http://schemas.microsoft.com/office/drawing/2014/main" id="{43CD5FBA-9B7D-E011-3ACB-E0CE05E2E4F1}"/>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7" name="Oval 66">
                  <a:extLst>
                    <a:ext uri="{FF2B5EF4-FFF2-40B4-BE49-F238E27FC236}">
                      <a16:creationId xmlns:a16="http://schemas.microsoft.com/office/drawing/2014/main" id="{A1B83703-2BB9-8B9E-D574-66A6F5FF5854}"/>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8" name="Oval 67">
                  <a:extLst>
                    <a:ext uri="{FF2B5EF4-FFF2-40B4-BE49-F238E27FC236}">
                      <a16:creationId xmlns:a16="http://schemas.microsoft.com/office/drawing/2014/main" id="{D055D5BC-4892-518B-0E19-FCED82156C02}"/>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65" name="TextBox 64">
                <a:extLst>
                  <a:ext uri="{FF2B5EF4-FFF2-40B4-BE49-F238E27FC236}">
                    <a16:creationId xmlns:a16="http://schemas.microsoft.com/office/drawing/2014/main" id="{A5750F0C-6B0B-DDC4-C5DF-29C67CFE5B8A}"/>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17%</a:t>
                </a:r>
              </a:p>
            </p:txBody>
          </p:sp>
        </p:grpSp>
        <p:grpSp>
          <p:nvGrpSpPr>
            <p:cNvPr id="40" name="Group 39">
              <a:extLst>
                <a:ext uri="{FF2B5EF4-FFF2-40B4-BE49-F238E27FC236}">
                  <a16:creationId xmlns:a16="http://schemas.microsoft.com/office/drawing/2014/main" id="{52762199-7EE0-2CAB-B055-A846E16B79F1}"/>
                </a:ext>
              </a:extLst>
            </p:cNvPr>
            <p:cNvGrpSpPr/>
            <p:nvPr/>
          </p:nvGrpSpPr>
          <p:grpSpPr>
            <a:xfrm>
              <a:off x="9806274" y="2328040"/>
              <a:ext cx="689714" cy="386634"/>
              <a:chOff x="5751143" y="4150515"/>
              <a:chExt cx="689714" cy="386634"/>
            </a:xfrm>
          </p:grpSpPr>
          <p:grpSp>
            <p:nvGrpSpPr>
              <p:cNvPr id="59" name="Group 58">
                <a:extLst>
                  <a:ext uri="{FF2B5EF4-FFF2-40B4-BE49-F238E27FC236}">
                    <a16:creationId xmlns:a16="http://schemas.microsoft.com/office/drawing/2014/main" id="{50EE7A8D-39F5-FB0F-C388-25AD61FF9915}"/>
                  </a:ext>
                </a:extLst>
              </p:cNvPr>
              <p:cNvGrpSpPr/>
              <p:nvPr/>
            </p:nvGrpSpPr>
            <p:grpSpPr>
              <a:xfrm>
                <a:off x="5751143" y="4150515"/>
                <a:ext cx="689714" cy="386634"/>
                <a:chOff x="12577090" y="1061815"/>
                <a:chExt cx="1338262" cy="620447"/>
              </a:xfrm>
            </p:grpSpPr>
            <p:sp>
              <p:nvSpPr>
                <p:cNvPr id="61" name="Freeform: Shape 60">
                  <a:extLst>
                    <a:ext uri="{FF2B5EF4-FFF2-40B4-BE49-F238E27FC236}">
                      <a16:creationId xmlns:a16="http://schemas.microsoft.com/office/drawing/2014/main" id="{855B6541-4270-2DCC-7F9E-E89A190AEB95}"/>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2" name="Oval 61">
                  <a:extLst>
                    <a:ext uri="{FF2B5EF4-FFF2-40B4-BE49-F238E27FC236}">
                      <a16:creationId xmlns:a16="http://schemas.microsoft.com/office/drawing/2014/main" id="{1488FB77-D155-7468-A3FE-BD8C72E44E6B}"/>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3" name="Oval 62">
                  <a:extLst>
                    <a:ext uri="{FF2B5EF4-FFF2-40B4-BE49-F238E27FC236}">
                      <a16:creationId xmlns:a16="http://schemas.microsoft.com/office/drawing/2014/main" id="{1BF8CA27-6884-3897-7269-6C3FBBF72F17}"/>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60" name="TextBox 59">
                <a:extLst>
                  <a:ext uri="{FF2B5EF4-FFF2-40B4-BE49-F238E27FC236}">
                    <a16:creationId xmlns:a16="http://schemas.microsoft.com/office/drawing/2014/main" id="{48EBD3EA-4A67-27C0-8FBD-74A7BD7AD5C5}"/>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17%</a:t>
                </a:r>
              </a:p>
            </p:txBody>
          </p:sp>
        </p:grpSp>
        <p:grpSp>
          <p:nvGrpSpPr>
            <p:cNvPr id="41" name="Group 40">
              <a:extLst>
                <a:ext uri="{FF2B5EF4-FFF2-40B4-BE49-F238E27FC236}">
                  <a16:creationId xmlns:a16="http://schemas.microsoft.com/office/drawing/2014/main" id="{7EEE968E-2175-A971-E36D-7F19047D0CC1}"/>
                </a:ext>
              </a:extLst>
            </p:cNvPr>
            <p:cNvGrpSpPr/>
            <p:nvPr/>
          </p:nvGrpSpPr>
          <p:grpSpPr>
            <a:xfrm>
              <a:off x="7507522" y="2561679"/>
              <a:ext cx="724391" cy="386634"/>
              <a:chOff x="5716466" y="4150515"/>
              <a:chExt cx="724391" cy="386634"/>
            </a:xfrm>
          </p:grpSpPr>
          <p:grpSp>
            <p:nvGrpSpPr>
              <p:cNvPr id="54" name="Group 53">
                <a:extLst>
                  <a:ext uri="{FF2B5EF4-FFF2-40B4-BE49-F238E27FC236}">
                    <a16:creationId xmlns:a16="http://schemas.microsoft.com/office/drawing/2014/main" id="{B7424F9F-7D22-DFED-22FB-9C8CCEFFA092}"/>
                  </a:ext>
                </a:extLst>
              </p:cNvPr>
              <p:cNvGrpSpPr/>
              <p:nvPr/>
            </p:nvGrpSpPr>
            <p:grpSpPr>
              <a:xfrm>
                <a:off x="5751143" y="4150515"/>
                <a:ext cx="689714" cy="386634"/>
                <a:chOff x="12577090" y="1061815"/>
                <a:chExt cx="1338262" cy="620447"/>
              </a:xfrm>
            </p:grpSpPr>
            <p:sp>
              <p:nvSpPr>
                <p:cNvPr id="56" name="Freeform: Shape 55">
                  <a:extLst>
                    <a:ext uri="{FF2B5EF4-FFF2-40B4-BE49-F238E27FC236}">
                      <a16:creationId xmlns:a16="http://schemas.microsoft.com/office/drawing/2014/main" id="{C3CFFDE7-6E6D-61B6-A180-47CA57DA46B0}"/>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7" name="Oval 56">
                  <a:extLst>
                    <a:ext uri="{FF2B5EF4-FFF2-40B4-BE49-F238E27FC236}">
                      <a16:creationId xmlns:a16="http://schemas.microsoft.com/office/drawing/2014/main" id="{1A5C7B43-B18F-2811-898F-76243D9BCC68}"/>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8" name="Oval 57">
                  <a:extLst>
                    <a:ext uri="{FF2B5EF4-FFF2-40B4-BE49-F238E27FC236}">
                      <a16:creationId xmlns:a16="http://schemas.microsoft.com/office/drawing/2014/main" id="{F76B696A-0F5C-A894-9517-2AAD9981A255}"/>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55" name="TextBox 54">
                <a:extLst>
                  <a:ext uri="{FF2B5EF4-FFF2-40B4-BE49-F238E27FC236}">
                    <a16:creationId xmlns:a16="http://schemas.microsoft.com/office/drawing/2014/main" id="{5C74B7AE-F24C-C365-E563-92544CE5017E}"/>
                  </a:ext>
                </a:extLst>
              </p:cNvPr>
              <p:cNvSpPr txBox="1"/>
              <p:nvPr/>
            </p:nvSpPr>
            <p:spPr>
              <a:xfrm>
                <a:off x="5716466" y="4179394"/>
                <a:ext cx="673601" cy="283036"/>
              </a:xfrm>
              <a:prstGeom prst="rect">
                <a:avLst/>
              </a:prstGeom>
              <a:noFill/>
            </p:spPr>
            <p:txBody>
              <a:bodyPr wrap="square" rtlCol="0">
                <a:spAutoFit/>
              </a:bodyPr>
              <a:lstStyle/>
              <a:p>
                <a:r>
                  <a:rPr lang="en-US" sz="1000" b="1" dirty="0">
                    <a:solidFill>
                      <a:schemeClr val="bg1"/>
                    </a:solidFill>
                  </a:rPr>
                  <a:t>117%</a:t>
                </a:r>
              </a:p>
            </p:txBody>
          </p:sp>
        </p:grpSp>
        <p:grpSp>
          <p:nvGrpSpPr>
            <p:cNvPr id="42" name="Group 41">
              <a:extLst>
                <a:ext uri="{FF2B5EF4-FFF2-40B4-BE49-F238E27FC236}">
                  <a16:creationId xmlns:a16="http://schemas.microsoft.com/office/drawing/2014/main" id="{25202F5D-7F66-8250-42B9-3E34537F084B}"/>
                </a:ext>
              </a:extLst>
            </p:cNvPr>
            <p:cNvGrpSpPr/>
            <p:nvPr/>
          </p:nvGrpSpPr>
          <p:grpSpPr>
            <a:xfrm>
              <a:off x="8577011" y="2882475"/>
              <a:ext cx="689714" cy="386634"/>
              <a:chOff x="5751143" y="4150515"/>
              <a:chExt cx="689714" cy="386634"/>
            </a:xfrm>
          </p:grpSpPr>
          <p:grpSp>
            <p:nvGrpSpPr>
              <p:cNvPr id="49" name="Group 48">
                <a:extLst>
                  <a:ext uri="{FF2B5EF4-FFF2-40B4-BE49-F238E27FC236}">
                    <a16:creationId xmlns:a16="http://schemas.microsoft.com/office/drawing/2014/main" id="{5B3D37E2-3B2F-64A4-B5C0-13E4405652AD}"/>
                  </a:ext>
                </a:extLst>
              </p:cNvPr>
              <p:cNvGrpSpPr/>
              <p:nvPr/>
            </p:nvGrpSpPr>
            <p:grpSpPr>
              <a:xfrm>
                <a:off x="5751143" y="4150515"/>
                <a:ext cx="689714" cy="386634"/>
                <a:chOff x="12577090" y="1061815"/>
                <a:chExt cx="1338262" cy="620447"/>
              </a:xfrm>
            </p:grpSpPr>
            <p:sp>
              <p:nvSpPr>
                <p:cNvPr id="51" name="Freeform: Shape 50">
                  <a:extLst>
                    <a:ext uri="{FF2B5EF4-FFF2-40B4-BE49-F238E27FC236}">
                      <a16:creationId xmlns:a16="http://schemas.microsoft.com/office/drawing/2014/main" id="{DB6B9C46-B063-219D-8DCF-A0903130E404}"/>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2" name="Oval 51">
                  <a:extLst>
                    <a:ext uri="{FF2B5EF4-FFF2-40B4-BE49-F238E27FC236}">
                      <a16:creationId xmlns:a16="http://schemas.microsoft.com/office/drawing/2014/main" id="{C515CA7E-61CA-2161-96B1-DA9C9EFD3625}"/>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3" name="Oval 52">
                  <a:extLst>
                    <a:ext uri="{FF2B5EF4-FFF2-40B4-BE49-F238E27FC236}">
                      <a16:creationId xmlns:a16="http://schemas.microsoft.com/office/drawing/2014/main" id="{746A49A6-74B5-95F8-3CDF-05301488BFAB}"/>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50" name="TextBox 49">
                <a:extLst>
                  <a:ext uri="{FF2B5EF4-FFF2-40B4-BE49-F238E27FC236}">
                    <a16:creationId xmlns:a16="http://schemas.microsoft.com/office/drawing/2014/main" id="{CBAB1DE8-7BB2-6684-2142-C3D67CBD98FE}"/>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13%</a:t>
                </a:r>
              </a:p>
            </p:txBody>
          </p:sp>
        </p:grpSp>
        <p:grpSp>
          <p:nvGrpSpPr>
            <p:cNvPr id="43" name="Group 42">
              <a:extLst>
                <a:ext uri="{FF2B5EF4-FFF2-40B4-BE49-F238E27FC236}">
                  <a16:creationId xmlns:a16="http://schemas.microsoft.com/office/drawing/2014/main" id="{A2580A01-9765-7990-6967-72FE3EC0D11D}"/>
                </a:ext>
              </a:extLst>
            </p:cNvPr>
            <p:cNvGrpSpPr/>
            <p:nvPr/>
          </p:nvGrpSpPr>
          <p:grpSpPr>
            <a:xfrm>
              <a:off x="8864605" y="5275951"/>
              <a:ext cx="689714" cy="386634"/>
              <a:chOff x="5751143" y="4150515"/>
              <a:chExt cx="689714" cy="386634"/>
            </a:xfrm>
          </p:grpSpPr>
          <p:grpSp>
            <p:nvGrpSpPr>
              <p:cNvPr id="44" name="Group 43">
                <a:extLst>
                  <a:ext uri="{FF2B5EF4-FFF2-40B4-BE49-F238E27FC236}">
                    <a16:creationId xmlns:a16="http://schemas.microsoft.com/office/drawing/2014/main" id="{E977D182-6D83-A03B-C4A7-31233DA60811}"/>
                  </a:ext>
                </a:extLst>
              </p:cNvPr>
              <p:cNvGrpSpPr/>
              <p:nvPr/>
            </p:nvGrpSpPr>
            <p:grpSpPr>
              <a:xfrm>
                <a:off x="5751143" y="4150515"/>
                <a:ext cx="689714" cy="386634"/>
                <a:chOff x="12577090" y="1061815"/>
                <a:chExt cx="1338262" cy="620447"/>
              </a:xfrm>
            </p:grpSpPr>
            <p:sp>
              <p:nvSpPr>
                <p:cNvPr id="46" name="Freeform: Shape 45">
                  <a:extLst>
                    <a:ext uri="{FF2B5EF4-FFF2-40B4-BE49-F238E27FC236}">
                      <a16:creationId xmlns:a16="http://schemas.microsoft.com/office/drawing/2014/main" id="{AC466104-3229-20E7-631D-2CFFB0FE1FE9}"/>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47" name="Oval 46">
                  <a:extLst>
                    <a:ext uri="{FF2B5EF4-FFF2-40B4-BE49-F238E27FC236}">
                      <a16:creationId xmlns:a16="http://schemas.microsoft.com/office/drawing/2014/main" id="{CEB08E6D-3B41-C4DE-2173-802BF024E1F3}"/>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48" name="Oval 47">
                  <a:extLst>
                    <a:ext uri="{FF2B5EF4-FFF2-40B4-BE49-F238E27FC236}">
                      <a16:creationId xmlns:a16="http://schemas.microsoft.com/office/drawing/2014/main" id="{7AF99BCD-4B48-6922-93CC-C32B1D1225D6}"/>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45" name="TextBox 44">
                <a:extLst>
                  <a:ext uri="{FF2B5EF4-FFF2-40B4-BE49-F238E27FC236}">
                    <a16:creationId xmlns:a16="http://schemas.microsoft.com/office/drawing/2014/main" id="{F8007595-7EC9-07DA-BBE6-620AC68CE42C}"/>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29%</a:t>
                </a:r>
              </a:p>
            </p:txBody>
          </p:sp>
        </p:grpSp>
      </p:grpSp>
      <p:pic>
        <p:nvPicPr>
          <p:cNvPr id="84" name="Picture 83">
            <a:extLst>
              <a:ext uri="{FF2B5EF4-FFF2-40B4-BE49-F238E27FC236}">
                <a16:creationId xmlns:a16="http://schemas.microsoft.com/office/drawing/2014/main" id="{DB8C6126-9E8D-2F73-2F4C-DB624282ED7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90286" y="4710235"/>
            <a:ext cx="1878695" cy="1615456"/>
          </a:xfrm>
          <a:prstGeom prst="rect">
            <a:avLst/>
          </a:prstGeom>
        </p:spPr>
      </p:pic>
      <p:sp>
        <p:nvSpPr>
          <p:cNvPr id="21" name="TextBox 20">
            <a:extLst>
              <a:ext uri="{FF2B5EF4-FFF2-40B4-BE49-F238E27FC236}">
                <a16:creationId xmlns:a16="http://schemas.microsoft.com/office/drawing/2014/main" id="{A07BDD88-747A-26F2-0255-256B22DA41EE}"/>
              </a:ext>
            </a:extLst>
          </p:cNvPr>
          <p:cNvSpPr txBox="1"/>
          <p:nvPr/>
        </p:nvSpPr>
        <p:spPr>
          <a:xfrm>
            <a:off x="7145430" y="5951899"/>
            <a:ext cx="1641987" cy="27432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482666193"/>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D0882-3C46-B487-0904-CB2014AB26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6BAA1-CE28-7C4F-1C38-009BDD4EB692}"/>
              </a:ext>
            </a:extLst>
          </p:cNvPr>
          <p:cNvSpPr>
            <a:spLocks noGrp="1"/>
          </p:cNvSpPr>
          <p:nvPr>
            <p:ph type="title"/>
          </p:nvPr>
        </p:nvSpPr>
        <p:spPr>
          <a:xfrm>
            <a:off x="305527" y="603615"/>
            <a:ext cx="5790473" cy="611501"/>
          </a:xfrm>
        </p:spPr>
        <p:txBody>
          <a:bodyPr/>
          <a:lstStyle/>
          <a:p>
            <a:r>
              <a:rPr lang="en-US" b="1" dirty="0"/>
              <a:t>2045 No-Build vs. Corridor 1 Traffic Projection Comparison</a:t>
            </a:r>
          </a:p>
        </p:txBody>
      </p:sp>
      <p:pic>
        <p:nvPicPr>
          <p:cNvPr id="7" name="Picture 6">
            <a:extLst>
              <a:ext uri="{FF2B5EF4-FFF2-40B4-BE49-F238E27FC236}">
                <a16:creationId xmlns:a16="http://schemas.microsoft.com/office/drawing/2014/main" id="{A6AD9DE7-4A7C-297D-DE11-2ABA946168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0655" y="501444"/>
            <a:ext cx="5750458" cy="5869853"/>
          </a:xfrm>
          <a:prstGeom prst="rect">
            <a:avLst/>
          </a:prstGeom>
        </p:spPr>
      </p:pic>
      <p:grpSp>
        <p:nvGrpSpPr>
          <p:cNvPr id="9" name="Group 8">
            <a:extLst>
              <a:ext uri="{FF2B5EF4-FFF2-40B4-BE49-F238E27FC236}">
                <a16:creationId xmlns:a16="http://schemas.microsoft.com/office/drawing/2014/main" id="{166AB8AF-B28F-C413-AA42-7CBF7888FC42}"/>
              </a:ext>
            </a:extLst>
          </p:cNvPr>
          <p:cNvGrpSpPr/>
          <p:nvPr/>
        </p:nvGrpSpPr>
        <p:grpSpPr>
          <a:xfrm>
            <a:off x="162314" y="1612713"/>
            <a:ext cx="5502990" cy="3227212"/>
            <a:chOff x="162314" y="1612713"/>
            <a:chExt cx="5502990" cy="3227212"/>
          </a:xfrm>
        </p:grpSpPr>
        <p:grpSp>
          <p:nvGrpSpPr>
            <p:cNvPr id="157" name="Group 156">
              <a:extLst>
                <a:ext uri="{FF2B5EF4-FFF2-40B4-BE49-F238E27FC236}">
                  <a16:creationId xmlns:a16="http://schemas.microsoft.com/office/drawing/2014/main" id="{E5BD04EB-ABDD-CDF1-253B-46D55AB33A9C}"/>
                </a:ext>
              </a:extLst>
            </p:cNvPr>
            <p:cNvGrpSpPr/>
            <p:nvPr/>
          </p:nvGrpSpPr>
          <p:grpSpPr>
            <a:xfrm>
              <a:off x="162314" y="1612713"/>
              <a:ext cx="5502990" cy="3227212"/>
              <a:chOff x="-183746" y="837014"/>
              <a:chExt cx="5925626" cy="3594528"/>
            </a:xfrm>
          </p:grpSpPr>
          <p:grpSp>
            <p:nvGrpSpPr>
              <p:cNvPr id="158" name="Group 157">
                <a:extLst>
                  <a:ext uri="{FF2B5EF4-FFF2-40B4-BE49-F238E27FC236}">
                    <a16:creationId xmlns:a16="http://schemas.microsoft.com/office/drawing/2014/main" id="{7B47FC8E-669D-DECD-5065-B0704C95C6AF}"/>
                  </a:ext>
                </a:extLst>
              </p:cNvPr>
              <p:cNvGrpSpPr/>
              <p:nvPr/>
            </p:nvGrpSpPr>
            <p:grpSpPr>
              <a:xfrm>
                <a:off x="-183746" y="837014"/>
                <a:ext cx="5925626" cy="3594528"/>
                <a:chOff x="5335856" y="3122614"/>
                <a:chExt cx="6765807" cy="3665009"/>
              </a:xfrm>
            </p:grpSpPr>
            <p:grpSp>
              <p:nvGrpSpPr>
                <p:cNvPr id="163" name="Group 162">
                  <a:extLst>
                    <a:ext uri="{FF2B5EF4-FFF2-40B4-BE49-F238E27FC236}">
                      <a16:creationId xmlns:a16="http://schemas.microsoft.com/office/drawing/2014/main" id="{F9706028-5513-2613-3234-820612F6476E}"/>
                    </a:ext>
                  </a:extLst>
                </p:cNvPr>
                <p:cNvGrpSpPr/>
                <p:nvPr/>
              </p:nvGrpSpPr>
              <p:grpSpPr>
                <a:xfrm>
                  <a:off x="6905231" y="5260550"/>
                  <a:ext cx="4680166" cy="1421768"/>
                  <a:chOff x="5579661" y="5376625"/>
                  <a:chExt cx="6306912" cy="1915951"/>
                </a:xfrm>
              </p:grpSpPr>
              <p:pic>
                <p:nvPicPr>
                  <p:cNvPr id="171" name="Picture 170">
                    <a:extLst>
                      <a:ext uri="{FF2B5EF4-FFF2-40B4-BE49-F238E27FC236}">
                        <a16:creationId xmlns:a16="http://schemas.microsoft.com/office/drawing/2014/main" id="{0CA79303-3C1D-E83C-59FD-CB555E163FC8}"/>
                      </a:ext>
                    </a:extLst>
                  </p:cNvPr>
                  <p:cNvPicPr>
                    <a:picLocks noChangeAspect="1"/>
                  </p:cNvPicPr>
                  <p:nvPr/>
                </p:nvPicPr>
                <p:blipFill>
                  <a:blip r:embed="rId5">
                    <a:biLevel thresh="75000"/>
                  </a:blip>
                  <a:stretch>
                    <a:fillRect/>
                  </a:stretch>
                </p:blipFill>
                <p:spPr>
                  <a:xfrm>
                    <a:off x="6318240" y="5376625"/>
                    <a:ext cx="1039168" cy="371844"/>
                  </a:xfrm>
                  <a:prstGeom prst="rect">
                    <a:avLst/>
                  </a:prstGeom>
                </p:spPr>
              </p:pic>
              <p:pic>
                <p:nvPicPr>
                  <p:cNvPr id="172" name="Picture 171">
                    <a:extLst>
                      <a:ext uri="{FF2B5EF4-FFF2-40B4-BE49-F238E27FC236}">
                        <a16:creationId xmlns:a16="http://schemas.microsoft.com/office/drawing/2014/main" id="{CA016F53-CF3A-62C7-0B86-1EC0FF3313C1}"/>
                      </a:ext>
                    </a:extLst>
                  </p:cNvPr>
                  <p:cNvPicPr>
                    <a:picLocks noChangeAspect="1"/>
                  </p:cNvPicPr>
                  <p:nvPr/>
                </p:nvPicPr>
                <p:blipFill>
                  <a:blip r:embed="rId6">
                    <a:biLevel thresh="75000"/>
                  </a:blip>
                  <a:stretch>
                    <a:fillRect/>
                  </a:stretch>
                </p:blipFill>
                <p:spPr>
                  <a:xfrm>
                    <a:off x="5579661" y="6911117"/>
                    <a:ext cx="1039167" cy="370828"/>
                  </a:xfrm>
                  <a:prstGeom prst="rect">
                    <a:avLst/>
                  </a:prstGeom>
                </p:spPr>
              </p:pic>
              <p:pic>
                <p:nvPicPr>
                  <p:cNvPr id="173" name="Picture 172">
                    <a:extLst>
                      <a:ext uri="{FF2B5EF4-FFF2-40B4-BE49-F238E27FC236}">
                        <a16:creationId xmlns:a16="http://schemas.microsoft.com/office/drawing/2014/main" id="{107C4E20-9E5E-B1D9-F04A-341E023AC3B0}"/>
                      </a:ext>
                    </a:extLst>
                  </p:cNvPr>
                  <p:cNvPicPr>
                    <a:picLocks noChangeAspect="1"/>
                  </p:cNvPicPr>
                  <p:nvPr/>
                </p:nvPicPr>
                <p:blipFill>
                  <a:blip r:embed="rId6">
                    <a:biLevel thresh="75000"/>
                  </a:blip>
                  <a:stretch>
                    <a:fillRect/>
                  </a:stretch>
                </p:blipFill>
                <p:spPr>
                  <a:xfrm>
                    <a:off x="6771832" y="6906530"/>
                    <a:ext cx="1039169" cy="370828"/>
                  </a:xfrm>
                  <a:prstGeom prst="rect">
                    <a:avLst/>
                  </a:prstGeom>
                </p:spPr>
              </p:pic>
              <p:pic>
                <p:nvPicPr>
                  <p:cNvPr id="174" name="Picture 173">
                    <a:extLst>
                      <a:ext uri="{FF2B5EF4-FFF2-40B4-BE49-F238E27FC236}">
                        <a16:creationId xmlns:a16="http://schemas.microsoft.com/office/drawing/2014/main" id="{7B5657C7-760D-4FC0-F4BB-47450531B1B8}"/>
                      </a:ext>
                    </a:extLst>
                  </p:cNvPr>
                  <p:cNvPicPr>
                    <a:picLocks noChangeAspect="1"/>
                  </p:cNvPicPr>
                  <p:nvPr/>
                </p:nvPicPr>
                <p:blipFill>
                  <a:blip r:embed="rId5">
                    <a:biLevel thresh="75000"/>
                  </a:blip>
                  <a:stretch>
                    <a:fillRect/>
                  </a:stretch>
                </p:blipFill>
                <p:spPr>
                  <a:xfrm>
                    <a:off x="8582823" y="5409712"/>
                    <a:ext cx="1039168" cy="371845"/>
                  </a:xfrm>
                  <a:prstGeom prst="rect">
                    <a:avLst/>
                  </a:prstGeom>
                </p:spPr>
              </p:pic>
              <p:pic>
                <p:nvPicPr>
                  <p:cNvPr id="175" name="Picture 174">
                    <a:extLst>
                      <a:ext uri="{FF2B5EF4-FFF2-40B4-BE49-F238E27FC236}">
                        <a16:creationId xmlns:a16="http://schemas.microsoft.com/office/drawing/2014/main" id="{EE2BC099-EFD5-AE37-3A5B-BF909296D245}"/>
                      </a:ext>
                    </a:extLst>
                  </p:cNvPr>
                  <p:cNvPicPr>
                    <a:picLocks noChangeAspect="1"/>
                  </p:cNvPicPr>
                  <p:nvPr/>
                </p:nvPicPr>
                <p:blipFill>
                  <a:blip r:embed="rId6">
                    <a:biLevel thresh="75000"/>
                  </a:blip>
                  <a:stretch>
                    <a:fillRect/>
                  </a:stretch>
                </p:blipFill>
                <p:spPr>
                  <a:xfrm>
                    <a:off x="7986460" y="6921744"/>
                    <a:ext cx="1039169" cy="370828"/>
                  </a:xfrm>
                  <a:prstGeom prst="rect">
                    <a:avLst/>
                  </a:prstGeom>
                </p:spPr>
              </p:pic>
              <p:pic>
                <p:nvPicPr>
                  <p:cNvPr id="176" name="Picture 175">
                    <a:extLst>
                      <a:ext uri="{FF2B5EF4-FFF2-40B4-BE49-F238E27FC236}">
                        <a16:creationId xmlns:a16="http://schemas.microsoft.com/office/drawing/2014/main" id="{1C0FF174-94C7-4080-7B57-CD884E49558B}"/>
                      </a:ext>
                    </a:extLst>
                  </p:cNvPr>
                  <p:cNvPicPr>
                    <a:picLocks noChangeAspect="1"/>
                  </p:cNvPicPr>
                  <p:nvPr/>
                </p:nvPicPr>
                <p:blipFill>
                  <a:blip r:embed="rId6">
                    <a:biLevel thresh="75000"/>
                  </a:blip>
                  <a:stretch>
                    <a:fillRect/>
                  </a:stretch>
                </p:blipFill>
                <p:spPr>
                  <a:xfrm>
                    <a:off x="9118751" y="6921748"/>
                    <a:ext cx="1039169" cy="370828"/>
                  </a:xfrm>
                  <a:prstGeom prst="rect">
                    <a:avLst/>
                  </a:prstGeom>
                </p:spPr>
              </p:pic>
              <p:pic>
                <p:nvPicPr>
                  <p:cNvPr id="177" name="Picture 176">
                    <a:extLst>
                      <a:ext uri="{FF2B5EF4-FFF2-40B4-BE49-F238E27FC236}">
                        <a16:creationId xmlns:a16="http://schemas.microsoft.com/office/drawing/2014/main" id="{D8D6BBAD-D029-765A-02C5-A18AC23A432B}"/>
                      </a:ext>
                    </a:extLst>
                  </p:cNvPr>
                  <p:cNvPicPr>
                    <a:picLocks noChangeAspect="1"/>
                  </p:cNvPicPr>
                  <p:nvPr/>
                </p:nvPicPr>
                <p:blipFill>
                  <a:blip r:embed="rId5">
                    <a:biLevel thresh="75000"/>
                  </a:blip>
                  <a:stretch>
                    <a:fillRect/>
                  </a:stretch>
                </p:blipFill>
                <p:spPr>
                  <a:xfrm>
                    <a:off x="10847405" y="5409712"/>
                    <a:ext cx="1039168" cy="371845"/>
                  </a:xfrm>
                  <a:prstGeom prst="rect">
                    <a:avLst/>
                  </a:prstGeom>
                </p:spPr>
              </p:pic>
              <p:pic>
                <p:nvPicPr>
                  <p:cNvPr id="178" name="Picture 177">
                    <a:extLst>
                      <a:ext uri="{FF2B5EF4-FFF2-40B4-BE49-F238E27FC236}">
                        <a16:creationId xmlns:a16="http://schemas.microsoft.com/office/drawing/2014/main" id="{A35C6083-C524-E045-F4DC-D946A2F81DE4}"/>
                      </a:ext>
                    </a:extLst>
                  </p:cNvPr>
                  <p:cNvPicPr>
                    <a:picLocks noChangeAspect="1"/>
                  </p:cNvPicPr>
                  <p:nvPr/>
                </p:nvPicPr>
                <p:blipFill>
                  <a:blip r:embed="rId6">
                    <a:biLevel thresh="75000"/>
                  </a:blip>
                  <a:stretch>
                    <a:fillRect/>
                  </a:stretch>
                </p:blipFill>
                <p:spPr>
                  <a:xfrm>
                    <a:off x="10251043" y="6921748"/>
                    <a:ext cx="1039169" cy="370828"/>
                  </a:xfrm>
                  <a:prstGeom prst="rect">
                    <a:avLst/>
                  </a:prstGeom>
                </p:spPr>
              </p:pic>
            </p:grpSp>
            <p:grpSp>
              <p:nvGrpSpPr>
                <p:cNvPr id="164" name="Group 163">
                  <a:extLst>
                    <a:ext uri="{FF2B5EF4-FFF2-40B4-BE49-F238E27FC236}">
                      <a16:creationId xmlns:a16="http://schemas.microsoft.com/office/drawing/2014/main" id="{B89589F8-60B9-99E8-84C6-7C80B14CBB1A}"/>
                    </a:ext>
                  </a:extLst>
                </p:cNvPr>
                <p:cNvGrpSpPr/>
                <p:nvPr/>
              </p:nvGrpSpPr>
              <p:grpSpPr>
                <a:xfrm>
                  <a:off x="6393203" y="3122614"/>
                  <a:ext cx="4539243" cy="825255"/>
                  <a:chOff x="6393203" y="1849356"/>
                  <a:chExt cx="4539243" cy="825255"/>
                </a:xfrm>
              </p:grpSpPr>
              <p:pic>
                <p:nvPicPr>
                  <p:cNvPr id="168" name="Picture 167">
                    <a:extLst>
                      <a:ext uri="{FF2B5EF4-FFF2-40B4-BE49-F238E27FC236}">
                        <a16:creationId xmlns:a16="http://schemas.microsoft.com/office/drawing/2014/main" id="{89718B15-BD85-C311-EBF6-89025E676B45}"/>
                      </a:ext>
                    </a:extLst>
                  </p:cNvPr>
                  <p:cNvPicPr>
                    <a:picLocks noChangeAspect="1"/>
                  </p:cNvPicPr>
                  <p:nvPr/>
                </p:nvPicPr>
                <p:blipFill>
                  <a:blip r:embed="rId7">
                    <a:biLevel thresh="75000"/>
                  </a:blip>
                  <a:stretch>
                    <a:fillRect/>
                  </a:stretch>
                </p:blipFill>
                <p:spPr>
                  <a:xfrm>
                    <a:off x="6393203" y="1849356"/>
                    <a:ext cx="858757" cy="792868"/>
                  </a:xfrm>
                  <a:prstGeom prst="rect">
                    <a:avLst/>
                  </a:prstGeom>
                </p:spPr>
              </p:pic>
              <p:sp>
                <p:nvSpPr>
                  <p:cNvPr id="169" name="Rectangle 168">
                    <a:extLst>
                      <a:ext uri="{FF2B5EF4-FFF2-40B4-BE49-F238E27FC236}">
                        <a16:creationId xmlns:a16="http://schemas.microsoft.com/office/drawing/2014/main" id="{38E9E000-5733-5579-7D2C-2F4507FFF2FC}"/>
                      </a:ext>
                    </a:extLst>
                  </p:cNvPr>
                  <p:cNvSpPr/>
                  <p:nvPr/>
                </p:nvSpPr>
                <p:spPr>
                  <a:xfrm>
                    <a:off x="7395064" y="1996336"/>
                    <a:ext cx="3537382"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a:extLst>
                      <a:ext uri="{FF2B5EF4-FFF2-40B4-BE49-F238E27FC236}">
                        <a16:creationId xmlns:a16="http://schemas.microsoft.com/office/drawing/2014/main" id="{09F8E963-825A-0E5D-FFCF-C9BABD44B006}"/>
                      </a:ext>
                    </a:extLst>
                  </p:cNvPr>
                  <p:cNvSpPr/>
                  <p:nvPr/>
                </p:nvSpPr>
                <p:spPr>
                  <a:xfrm>
                    <a:off x="7577477" y="2110131"/>
                    <a:ext cx="3185142" cy="454388"/>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congestion</a:t>
                    </a:r>
                  </a:p>
                </p:txBody>
              </p:sp>
            </p:grpSp>
            <p:sp>
              <p:nvSpPr>
                <p:cNvPr id="165" name="TextBox 164">
                  <a:extLst>
                    <a:ext uri="{FF2B5EF4-FFF2-40B4-BE49-F238E27FC236}">
                      <a16:creationId xmlns:a16="http://schemas.microsoft.com/office/drawing/2014/main" id="{20A8C07E-A88F-B6D0-92F4-95CCD2F70C9E}"/>
                    </a:ext>
                  </a:extLst>
                </p:cNvPr>
                <p:cNvSpPr txBox="1"/>
                <p:nvPr/>
              </p:nvSpPr>
              <p:spPr>
                <a:xfrm>
                  <a:off x="5335856" y="5240442"/>
                  <a:ext cx="2011918" cy="1502974"/>
                </a:xfrm>
                <a:prstGeom prst="rect">
                  <a:avLst/>
                </a:prstGeom>
                <a:noFill/>
              </p:spPr>
              <p:txBody>
                <a:bodyPr wrap="square" rtlCol="0">
                  <a:spAutoFit/>
                </a:bodyPr>
                <a:lstStyle/>
                <a:p>
                  <a:r>
                    <a:rPr lang="en-US" sz="1600" cap="all" dirty="0">
                      <a:latin typeface="Arial Black" panose="020B0A04020102020204" pitchFamily="34" charset="0"/>
                    </a:rPr>
                    <a:t>Corridor 1</a:t>
                  </a:r>
                </a:p>
                <a:p>
                  <a:endParaRPr lang="en-US" sz="1600" cap="all" dirty="0">
                    <a:solidFill>
                      <a:srgbClr val="1A4385"/>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r>
                    <a:rPr lang="en-US" sz="1600" cap="all" dirty="0">
                      <a:latin typeface="Arial Black" panose="020B0A04020102020204" pitchFamily="34" charset="0"/>
                    </a:rPr>
                    <a:t>No Build</a:t>
                  </a:r>
                </a:p>
              </p:txBody>
            </p:sp>
            <p:cxnSp>
              <p:nvCxnSpPr>
                <p:cNvPr id="166" name="Straight Connector 165">
                  <a:extLst>
                    <a:ext uri="{FF2B5EF4-FFF2-40B4-BE49-F238E27FC236}">
                      <a16:creationId xmlns:a16="http://schemas.microsoft.com/office/drawing/2014/main" id="{87914064-27DC-5407-B2B4-BAD40223FBE1}"/>
                    </a:ext>
                  </a:extLst>
                </p:cNvPr>
                <p:cNvCxnSpPr>
                  <a:cxnSpLocks/>
                </p:cNvCxnSpPr>
                <p:nvPr/>
              </p:nvCxnSpPr>
              <p:spPr>
                <a:xfrm>
                  <a:off x="5505092" y="5605244"/>
                  <a:ext cx="647630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57022E2E-9374-9F75-C01E-6DA1658DAB62}"/>
                    </a:ext>
                  </a:extLst>
                </p:cNvPr>
                <p:cNvCxnSpPr>
                  <a:cxnSpLocks/>
                </p:cNvCxnSpPr>
                <p:nvPr/>
              </p:nvCxnSpPr>
              <p:spPr>
                <a:xfrm>
                  <a:off x="5477155" y="6785807"/>
                  <a:ext cx="6624508" cy="18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93FD0A92-3F1E-B3A3-39FC-63D6FD7A6470}"/>
                  </a:ext>
                </a:extLst>
              </p:cNvPr>
              <p:cNvGrpSpPr/>
              <p:nvPr/>
            </p:nvGrpSpPr>
            <p:grpSpPr>
              <a:xfrm>
                <a:off x="1647060" y="1688363"/>
                <a:ext cx="3077924" cy="678275"/>
                <a:chOff x="1345598" y="-750512"/>
                <a:chExt cx="3077924" cy="678275"/>
              </a:xfrm>
            </p:grpSpPr>
            <p:sp>
              <p:nvSpPr>
                <p:cNvPr id="161" name="Rectangle 160">
                  <a:extLst>
                    <a:ext uri="{FF2B5EF4-FFF2-40B4-BE49-F238E27FC236}">
                      <a16:creationId xmlns:a16="http://schemas.microsoft.com/office/drawing/2014/main" id="{9CF3F705-814E-FC2D-F176-747B2971DBFE}"/>
                    </a:ext>
                  </a:extLst>
                </p:cNvPr>
                <p:cNvSpPr/>
                <p:nvPr/>
              </p:nvSpPr>
              <p:spPr>
                <a:xfrm>
                  <a:off x="1345598" y="-750512"/>
                  <a:ext cx="3070796"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a:extLst>
                    <a:ext uri="{FF2B5EF4-FFF2-40B4-BE49-F238E27FC236}">
                      <a16:creationId xmlns:a16="http://schemas.microsoft.com/office/drawing/2014/main" id="{19314A9D-3A15-FF99-F15D-585C77A93C73}"/>
                    </a:ext>
                  </a:extLst>
                </p:cNvPr>
                <p:cNvSpPr/>
                <p:nvPr/>
              </p:nvSpPr>
              <p:spPr>
                <a:xfrm>
                  <a:off x="1478047" y="-634199"/>
                  <a:ext cx="2945475" cy="445650"/>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travel time</a:t>
                  </a:r>
                </a:p>
              </p:txBody>
            </p:sp>
          </p:grpSp>
        </p:grpSp>
        <p:pic>
          <p:nvPicPr>
            <p:cNvPr id="8" name="Picture 7">
              <a:extLst>
                <a:ext uri="{FF2B5EF4-FFF2-40B4-BE49-F238E27FC236}">
                  <a16:creationId xmlns:a16="http://schemas.microsoft.com/office/drawing/2014/main" id="{06C4C711-4556-FD01-16C5-66B3C49FDADE}"/>
                </a:ext>
              </a:extLst>
            </p:cNvPr>
            <p:cNvPicPr>
              <a:picLocks noChangeAspect="1"/>
            </p:cNvPicPr>
            <p:nvPr/>
          </p:nvPicPr>
          <p:blipFill>
            <a:blip r:embed="rId7">
              <a:biLevel thresh="75000"/>
            </a:blip>
            <a:stretch>
              <a:fillRect/>
            </a:stretch>
          </p:blipFill>
          <p:spPr>
            <a:xfrm>
              <a:off x="1022310" y="2308024"/>
              <a:ext cx="698473" cy="698158"/>
            </a:xfrm>
            <a:prstGeom prst="rect">
              <a:avLst/>
            </a:prstGeom>
          </p:spPr>
        </p:pic>
      </p:grpSp>
      <p:pic>
        <p:nvPicPr>
          <p:cNvPr id="84" name="Picture 83">
            <a:extLst>
              <a:ext uri="{FF2B5EF4-FFF2-40B4-BE49-F238E27FC236}">
                <a16:creationId xmlns:a16="http://schemas.microsoft.com/office/drawing/2014/main" id="{CD0F067D-5DA1-A3CB-7D1D-CFB0630D2F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71578" y="4660850"/>
            <a:ext cx="1878695" cy="1615456"/>
          </a:xfrm>
          <a:prstGeom prst="rect">
            <a:avLst/>
          </a:prstGeom>
        </p:spPr>
      </p:pic>
      <p:pic>
        <p:nvPicPr>
          <p:cNvPr id="3" name="Picture 2">
            <a:extLst>
              <a:ext uri="{FF2B5EF4-FFF2-40B4-BE49-F238E27FC236}">
                <a16:creationId xmlns:a16="http://schemas.microsoft.com/office/drawing/2014/main" id="{7A0DF3BC-6D60-93EE-7748-78749F6CF8AD}"/>
              </a:ext>
            </a:extLst>
          </p:cNvPr>
          <p:cNvPicPr>
            <a:picLocks noChangeAspect="1"/>
          </p:cNvPicPr>
          <p:nvPr/>
        </p:nvPicPr>
        <p:blipFill>
          <a:blip r:embed="rId5">
            <a:biLevel thresh="75000"/>
          </a:blip>
          <a:stretch>
            <a:fillRect/>
          </a:stretch>
        </p:blipFill>
        <p:spPr>
          <a:xfrm>
            <a:off x="4940281" y="4504224"/>
            <a:ext cx="627205" cy="242973"/>
          </a:xfrm>
          <a:prstGeom prst="rect">
            <a:avLst/>
          </a:prstGeom>
        </p:spPr>
      </p:pic>
    </p:spTree>
    <p:extLst>
      <p:ext uri="{BB962C8B-B14F-4D97-AF65-F5344CB8AC3E}">
        <p14:creationId xmlns:p14="http://schemas.microsoft.com/office/powerpoint/2010/main" val="3124149592"/>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D0882-3C46-B487-0904-CB2014AB261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2B5BBA1-7DEC-DBD9-4D73-095A16780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3536" y="505368"/>
            <a:ext cx="5745866" cy="5847264"/>
          </a:xfrm>
          <a:prstGeom prst="rect">
            <a:avLst/>
          </a:prstGeom>
        </p:spPr>
      </p:pic>
      <p:sp>
        <p:nvSpPr>
          <p:cNvPr id="27" name="Title 1">
            <a:extLst>
              <a:ext uri="{FF2B5EF4-FFF2-40B4-BE49-F238E27FC236}">
                <a16:creationId xmlns:a16="http://schemas.microsoft.com/office/drawing/2014/main" id="{D8D1EF8C-B24E-EEBD-0246-219533E0A7EA}"/>
              </a:ext>
            </a:extLst>
          </p:cNvPr>
          <p:cNvSpPr>
            <a:spLocks noGrp="1"/>
          </p:cNvSpPr>
          <p:nvPr>
            <p:ph type="title"/>
          </p:nvPr>
        </p:nvSpPr>
        <p:spPr>
          <a:xfrm>
            <a:off x="305527" y="603615"/>
            <a:ext cx="5790473" cy="611501"/>
          </a:xfrm>
        </p:spPr>
        <p:txBody>
          <a:bodyPr/>
          <a:lstStyle/>
          <a:p>
            <a:r>
              <a:rPr lang="en-US" b="1" dirty="0"/>
              <a:t>2045 No-Build vs. Corridor 2 Traffic Projection Comparison </a:t>
            </a:r>
          </a:p>
        </p:txBody>
      </p:sp>
      <p:grpSp>
        <p:nvGrpSpPr>
          <p:cNvPr id="28" name="Group 27">
            <a:extLst>
              <a:ext uri="{FF2B5EF4-FFF2-40B4-BE49-F238E27FC236}">
                <a16:creationId xmlns:a16="http://schemas.microsoft.com/office/drawing/2014/main" id="{1CBC8B04-A08E-418A-7BE4-64A36D64B6F3}"/>
              </a:ext>
            </a:extLst>
          </p:cNvPr>
          <p:cNvGrpSpPr/>
          <p:nvPr/>
        </p:nvGrpSpPr>
        <p:grpSpPr>
          <a:xfrm>
            <a:off x="162314" y="1612713"/>
            <a:ext cx="5294631" cy="3225613"/>
            <a:chOff x="162314" y="1612713"/>
            <a:chExt cx="5294631" cy="3225613"/>
          </a:xfrm>
        </p:grpSpPr>
        <p:grpSp>
          <p:nvGrpSpPr>
            <p:cNvPr id="29" name="Group 28">
              <a:extLst>
                <a:ext uri="{FF2B5EF4-FFF2-40B4-BE49-F238E27FC236}">
                  <a16:creationId xmlns:a16="http://schemas.microsoft.com/office/drawing/2014/main" id="{99C598C1-5533-1AAD-7F71-B0EFE43A2D82}"/>
                </a:ext>
              </a:extLst>
            </p:cNvPr>
            <p:cNvGrpSpPr/>
            <p:nvPr/>
          </p:nvGrpSpPr>
          <p:grpSpPr>
            <a:xfrm>
              <a:off x="162314" y="1612713"/>
              <a:ext cx="5294631" cy="3225613"/>
              <a:chOff x="-183746" y="837014"/>
              <a:chExt cx="5701265" cy="3592747"/>
            </a:xfrm>
          </p:grpSpPr>
          <p:grpSp>
            <p:nvGrpSpPr>
              <p:cNvPr id="31" name="Group 30">
                <a:extLst>
                  <a:ext uri="{FF2B5EF4-FFF2-40B4-BE49-F238E27FC236}">
                    <a16:creationId xmlns:a16="http://schemas.microsoft.com/office/drawing/2014/main" id="{45CFDA8A-EB2C-BEE2-905C-E98068058D32}"/>
                  </a:ext>
                </a:extLst>
              </p:cNvPr>
              <p:cNvGrpSpPr/>
              <p:nvPr/>
            </p:nvGrpSpPr>
            <p:grpSpPr>
              <a:xfrm>
                <a:off x="-183746" y="837014"/>
                <a:ext cx="5701265" cy="3592747"/>
                <a:chOff x="5335856" y="3122614"/>
                <a:chExt cx="6509634" cy="3663193"/>
              </a:xfrm>
            </p:grpSpPr>
            <p:grpSp>
              <p:nvGrpSpPr>
                <p:cNvPr id="35" name="Group 34">
                  <a:extLst>
                    <a:ext uri="{FF2B5EF4-FFF2-40B4-BE49-F238E27FC236}">
                      <a16:creationId xmlns:a16="http://schemas.microsoft.com/office/drawing/2014/main" id="{2F3E9AEB-CA6B-6223-FC64-FF74D44919C1}"/>
                    </a:ext>
                  </a:extLst>
                </p:cNvPr>
                <p:cNvGrpSpPr/>
                <p:nvPr/>
              </p:nvGrpSpPr>
              <p:grpSpPr>
                <a:xfrm>
                  <a:off x="6933101" y="5246378"/>
                  <a:ext cx="4652296" cy="1436440"/>
                  <a:chOff x="5617218" y="5357527"/>
                  <a:chExt cx="6269355" cy="1935723"/>
                </a:xfrm>
              </p:grpSpPr>
              <p:pic>
                <p:nvPicPr>
                  <p:cNvPr id="43" name="Picture 42">
                    <a:extLst>
                      <a:ext uri="{FF2B5EF4-FFF2-40B4-BE49-F238E27FC236}">
                        <a16:creationId xmlns:a16="http://schemas.microsoft.com/office/drawing/2014/main" id="{7711EEC4-CA84-E481-E9C4-5668B239EA29}"/>
                      </a:ext>
                    </a:extLst>
                  </p:cNvPr>
                  <p:cNvPicPr>
                    <a:picLocks noChangeAspect="1"/>
                  </p:cNvPicPr>
                  <p:nvPr/>
                </p:nvPicPr>
                <p:blipFill>
                  <a:blip r:embed="rId5">
                    <a:biLevel thresh="75000"/>
                  </a:blip>
                  <a:stretch>
                    <a:fillRect/>
                  </a:stretch>
                </p:blipFill>
                <p:spPr>
                  <a:xfrm>
                    <a:off x="6318240" y="5376625"/>
                    <a:ext cx="1039168" cy="371844"/>
                  </a:xfrm>
                  <a:prstGeom prst="rect">
                    <a:avLst/>
                  </a:prstGeom>
                </p:spPr>
              </p:pic>
              <p:pic>
                <p:nvPicPr>
                  <p:cNvPr id="44" name="Picture 43">
                    <a:extLst>
                      <a:ext uri="{FF2B5EF4-FFF2-40B4-BE49-F238E27FC236}">
                        <a16:creationId xmlns:a16="http://schemas.microsoft.com/office/drawing/2014/main" id="{6FB54D5A-6F62-2FBE-1F40-FFAE18C19127}"/>
                      </a:ext>
                    </a:extLst>
                  </p:cNvPr>
                  <p:cNvPicPr>
                    <a:picLocks noChangeAspect="1"/>
                  </p:cNvPicPr>
                  <p:nvPr/>
                </p:nvPicPr>
                <p:blipFill>
                  <a:blip r:embed="rId6">
                    <a:biLevel thresh="75000"/>
                  </a:blip>
                  <a:stretch>
                    <a:fillRect/>
                  </a:stretch>
                </p:blipFill>
                <p:spPr>
                  <a:xfrm>
                    <a:off x="5617218" y="6922422"/>
                    <a:ext cx="1039167" cy="370828"/>
                  </a:xfrm>
                  <a:prstGeom prst="rect">
                    <a:avLst/>
                  </a:prstGeom>
                </p:spPr>
              </p:pic>
              <p:pic>
                <p:nvPicPr>
                  <p:cNvPr id="45" name="Picture 44">
                    <a:extLst>
                      <a:ext uri="{FF2B5EF4-FFF2-40B4-BE49-F238E27FC236}">
                        <a16:creationId xmlns:a16="http://schemas.microsoft.com/office/drawing/2014/main" id="{A10A0AD9-8478-4208-E15C-E7C116E38F01}"/>
                      </a:ext>
                    </a:extLst>
                  </p:cNvPr>
                  <p:cNvPicPr>
                    <a:picLocks noChangeAspect="1"/>
                  </p:cNvPicPr>
                  <p:nvPr/>
                </p:nvPicPr>
                <p:blipFill>
                  <a:blip r:embed="rId6">
                    <a:biLevel thresh="75000"/>
                  </a:blip>
                  <a:stretch>
                    <a:fillRect/>
                  </a:stretch>
                </p:blipFill>
                <p:spPr>
                  <a:xfrm>
                    <a:off x="6730720" y="6922414"/>
                    <a:ext cx="1039169" cy="370828"/>
                  </a:xfrm>
                  <a:prstGeom prst="rect">
                    <a:avLst/>
                  </a:prstGeom>
                </p:spPr>
              </p:pic>
              <p:pic>
                <p:nvPicPr>
                  <p:cNvPr id="46" name="Picture 45">
                    <a:extLst>
                      <a:ext uri="{FF2B5EF4-FFF2-40B4-BE49-F238E27FC236}">
                        <a16:creationId xmlns:a16="http://schemas.microsoft.com/office/drawing/2014/main" id="{D5F4A11B-D096-BD42-56E5-01E607AC747C}"/>
                      </a:ext>
                    </a:extLst>
                  </p:cNvPr>
                  <p:cNvPicPr>
                    <a:picLocks noChangeAspect="1"/>
                  </p:cNvPicPr>
                  <p:nvPr/>
                </p:nvPicPr>
                <p:blipFill>
                  <a:blip r:embed="rId5">
                    <a:biLevel thresh="75000"/>
                  </a:blip>
                  <a:stretch>
                    <a:fillRect/>
                  </a:stretch>
                </p:blipFill>
                <p:spPr>
                  <a:xfrm>
                    <a:off x="9357339" y="5357527"/>
                    <a:ext cx="1039168" cy="371846"/>
                  </a:xfrm>
                  <a:prstGeom prst="rect">
                    <a:avLst/>
                  </a:prstGeom>
                </p:spPr>
              </p:pic>
              <p:pic>
                <p:nvPicPr>
                  <p:cNvPr id="47" name="Picture 46">
                    <a:extLst>
                      <a:ext uri="{FF2B5EF4-FFF2-40B4-BE49-F238E27FC236}">
                        <a16:creationId xmlns:a16="http://schemas.microsoft.com/office/drawing/2014/main" id="{2D8557F9-CDAA-E63F-712A-D8E108D03F58}"/>
                      </a:ext>
                    </a:extLst>
                  </p:cNvPr>
                  <p:cNvPicPr>
                    <a:picLocks noChangeAspect="1"/>
                  </p:cNvPicPr>
                  <p:nvPr/>
                </p:nvPicPr>
                <p:blipFill>
                  <a:blip r:embed="rId6">
                    <a:biLevel thresh="75000"/>
                  </a:blip>
                  <a:stretch>
                    <a:fillRect/>
                  </a:stretch>
                </p:blipFill>
                <p:spPr>
                  <a:xfrm>
                    <a:off x="7863012" y="6922417"/>
                    <a:ext cx="1039169" cy="370828"/>
                  </a:xfrm>
                  <a:prstGeom prst="rect">
                    <a:avLst/>
                  </a:prstGeom>
                </p:spPr>
              </p:pic>
              <p:pic>
                <p:nvPicPr>
                  <p:cNvPr id="48" name="Picture 47">
                    <a:extLst>
                      <a:ext uri="{FF2B5EF4-FFF2-40B4-BE49-F238E27FC236}">
                        <a16:creationId xmlns:a16="http://schemas.microsoft.com/office/drawing/2014/main" id="{CA389E76-0D5E-B7B2-78E0-2B1B8DFDCE2F}"/>
                      </a:ext>
                    </a:extLst>
                  </p:cNvPr>
                  <p:cNvPicPr>
                    <a:picLocks noChangeAspect="1"/>
                  </p:cNvPicPr>
                  <p:nvPr/>
                </p:nvPicPr>
                <p:blipFill>
                  <a:blip r:embed="rId6">
                    <a:biLevel thresh="75000"/>
                  </a:blip>
                  <a:stretch>
                    <a:fillRect/>
                  </a:stretch>
                </p:blipFill>
                <p:spPr>
                  <a:xfrm>
                    <a:off x="8995301" y="6922422"/>
                    <a:ext cx="1039169" cy="370828"/>
                  </a:xfrm>
                  <a:prstGeom prst="rect">
                    <a:avLst/>
                  </a:prstGeom>
                </p:spPr>
              </p:pic>
              <p:pic>
                <p:nvPicPr>
                  <p:cNvPr id="49" name="Picture 48">
                    <a:extLst>
                      <a:ext uri="{FF2B5EF4-FFF2-40B4-BE49-F238E27FC236}">
                        <a16:creationId xmlns:a16="http://schemas.microsoft.com/office/drawing/2014/main" id="{259EA5A1-4106-042B-4340-DB6C85CDCA10}"/>
                      </a:ext>
                    </a:extLst>
                  </p:cNvPr>
                  <p:cNvPicPr>
                    <a:picLocks noChangeAspect="1"/>
                  </p:cNvPicPr>
                  <p:nvPr/>
                </p:nvPicPr>
                <p:blipFill>
                  <a:blip r:embed="rId5">
                    <a:biLevel thresh="75000"/>
                  </a:blip>
                  <a:stretch>
                    <a:fillRect/>
                  </a:stretch>
                </p:blipFill>
                <p:spPr>
                  <a:xfrm>
                    <a:off x="10847405" y="5409712"/>
                    <a:ext cx="1039168" cy="371845"/>
                  </a:xfrm>
                  <a:prstGeom prst="rect">
                    <a:avLst/>
                  </a:prstGeom>
                </p:spPr>
              </p:pic>
              <p:pic>
                <p:nvPicPr>
                  <p:cNvPr id="50" name="Picture 49">
                    <a:extLst>
                      <a:ext uri="{FF2B5EF4-FFF2-40B4-BE49-F238E27FC236}">
                        <a16:creationId xmlns:a16="http://schemas.microsoft.com/office/drawing/2014/main" id="{415F5D76-087E-EECC-B6F0-0900E9DC4F20}"/>
                      </a:ext>
                    </a:extLst>
                  </p:cNvPr>
                  <p:cNvPicPr>
                    <a:picLocks noChangeAspect="1"/>
                  </p:cNvPicPr>
                  <p:nvPr/>
                </p:nvPicPr>
                <p:blipFill>
                  <a:blip r:embed="rId6">
                    <a:biLevel thresh="75000"/>
                  </a:blip>
                  <a:stretch>
                    <a:fillRect/>
                  </a:stretch>
                </p:blipFill>
                <p:spPr>
                  <a:xfrm>
                    <a:off x="10127593" y="6922422"/>
                    <a:ext cx="1039169" cy="370828"/>
                  </a:xfrm>
                  <a:prstGeom prst="rect">
                    <a:avLst/>
                  </a:prstGeom>
                </p:spPr>
              </p:pic>
            </p:grpSp>
            <p:grpSp>
              <p:nvGrpSpPr>
                <p:cNvPr id="36" name="Group 35">
                  <a:extLst>
                    <a:ext uri="{FF2B5EF4-FFF2-40B4-BE49-F238E27FC236}">
                      <a16:creationId xmlns:a16="http://schemas.microsoft.com/office/drawing/2014/main" id="{8CC99E2A-85B1-EE50-8D2C-422E73BE6FD2}"/>
                    </a:ext>
                  </a:extLst>
                </p:cNvPr>
                <p:cNvGrpSpPr/>
                <p:nvPr/>
              </p:nvGrpSpPr>
              <p:grpSpPr>
                <a:xfrm>
                  <a:off x="6393203" y="3122614"/>
                  <a:ext cx="4539243" cy="825255"/>
                  <a:chOff x="6393203" y="1849356"/>
                  <a:chExt cx="4539243" cy="825255"/>
                </a:xfrm>
              </p:grpSpPr>
              <p:pic>
                <p:nvPicPr>
                  <p:cNvPr id="40" name="Picture 39">
                    <a:extLst>
                      <a:ext uri="{FF2B5EF4-FFF2-40B4-BE49-F238E27FC236}">
                        <a16:creationId xmlns:a16="http://schemas.microsoft.com/office/drawing/2014/main" id="{948F7276-4996-1BD0-70BD-73850F3DAA30}"/>
                      </a:ext>
                    </a:extLst>
                  </p:cNvPr>
                  <p:cNvPicPr>
                    <a:picLocks noChangeAspect="1"/>
                  </p:cNvPicPr>
                  <p:nvPr/>
                </p:nvPicPr>
                <p:blipFill>
                  <a:blip r:embed="rId7">
                    <a:biLevel thresh="75000"/>
                  </a:blip>
                  <a:stretch>
                    <a:fillRect/>
                  </a:stretch>
                </p:blipFill>
                <p:spPr>
                  <a:xfrm>
                    <a:off x="6393203" y="1849356"/>
                    <a:ext cx="858757" cy="792868"/>
                  </a:xfrm>
                  <a:prstGeom prst="rect">
                    <a:avLst/>
                  </a:prstGeom>
                </p:spPr>
              </p:pic>
              <p:sp>
                <p:nvSpPr>
                  <p:cNvPr id="41" name="Rectangle 40">
                    <a:extLst>
                      <a:ext uri="{FF2B5EF4-FFF2-40B4-BE49-F238E27FC236}">
                        <a16:creationId xmlns:a16="http://schemas.microsoft.com/office/drawing/2014/main" id="{B1D77DEF-1E01-2622-1C82-9A593294B725}"/>
                      </a:ext>
                    </a:extLst>
                  </p:cNvPr>
                  <p:cNvSpPr/>
                  <p:nvPr/>
                </p:nvSpPr>
                <p:spPr>
                  <a:xfrm>
                    <a:off x="7395064" y="1996336"/>
                    <a:ext cx="3537382"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661D7BF-E466-55DC-E49E-5D3F8590F9B1}"/>
                      </a:ext>
                    </a:extLst>
                  </p:cNvPr>
                  <p:cNvSpPr/>
                  <p:nvPr/>
                </p:nvSpPr>
                <p:spPr>
                  <a:xfrm>
                    <a:off x="7577477" y="2110131"/>
                    <a:ext cx="3185142" cy="454388"/>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congestion</a:t>
                    </a:r>
                  </a:p>
                </p:txBody>
              </p:sp>
            </p:grpSp>
            <p:sp>
              <p:nvSpPr>
                <p:cNvPr id="37" name="TextBox 36">
                  <a:extLst>
                    <a:ext uri="{FF2B5EF4-FFF2-40B4-BE49-F238E27FC236}">
                      <a16:creationId xmlns:a16="http://schemas.microsoft.com/office/drawing/2014/main" id="{53F53BC9-02D8-090C-34B2-BB1BA54694C2}"/>
                    </a:ext>
                  </a:extLst>
                </p:cNvPr>
                <p:cNvSpPr txBox="1"/>
                <p:nvPr/>
              </p:nvSpPr>
              <p:spPr>
                <a:xfrm>
                  <a:off x="5335856" y="5240442"/>
                  <a:ext cx="2011918" cy="1502974"/>
                </a:xfrm>
                <a:prstGeom prst="rect">
                  <a:avLst/>
                </a:prstGeom>
                <a:noFill/>
              </p:spPr>
              <p:txBody>
                <a:bodyPr wrap="square" rtlCol="0">
                  <a:spAutoFit/>
                </a:bodyPr>
                <a:lstStyle/>
                <a:p>
                  <a:r>
                    <a:rPr lang="en-US" sz="1600" cap="all" dirty="0">
                      <a:latin typeface="Arial Black" panose="020B0A04020102020204" pitchFamily="34" charset="0"/>
                    </a:rPr>
                    <a:t>Corridor 2</a:t>
                  </a:r>
                </a:p>
                <a:p>
                  <a:endParaRPr lang="en-US" sz="1600" cap="all" dirty="0">
                    <a:solidFill>
                      <a:srgbClr val="1A4385"/>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r>
                    <a:rPr lang="en-US" sz="1600" cap="all" dirty="0">
                      <a:latin typeface="Arial Black" panose="020B0A04020102020204" pitchFamily="34" charset="0"/>
                    </a:rPr>
                    <a:t>No Build</a:t>
                  </a:r>
                </a:p>
              </p:txBody>
            </p:sp>
            <p:cxnSp>
              <p:nvCxnSpPr>
                <p:cNvPr id="38" name="Straight Connector 37">
                  <a:extLst>
                    <a:ext uri="{FF2B5EF4-FFF2-40B4-BE49-F238E27FC236}">
                      <a16:creationId xmlns:a16="http://schemas.microsoft.com/office/drawing/2014/main" id="{0E8BBC1F-EA37-C702-310D-343FB8BAD7D0}"/>
                    </a:ext>
                  </a:extLst>
                </p:cNvPr>
                <p:cNvCxnSpPr>
                  <a:cxnSpLocks/>
                </p:cNvCxnSpPr>
                <p:nvPr/>
              </p:nvCxnSpPr>
              <p:spPr>
                <a:xfrm>
                  <a:off x="5559871" y="5597214"/>
                  <a:ext cx="62856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623957E-548A-C6FF-80B1-F3FFF98DF062}"/>
                    </a:ext>
                  </a:extLst>
                </p:cNvPr>
                <p:cNvCxnSpPr>
                  <a:cxnSpLocks/>
                </p:cNvCxnSpPr>
                <p:nvPr/>
              </p:nvCxnSpPr>
              <p:spPr>
                <a:xfrm flipV="1">
                  <a:off x="5477155" y="6758586"/>
                  <a:ext cx="6368335" cy="2722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A290057A-FDA3-11A0-3821-B0E7EE4F0F2D}"/>
                  </a:ext>
                </a:extLst>
              </p:cNvPr>
              <p:cNvGrpSpPr/>
              <p:nvPr/>
            </p:nvGrpSpPr>
            <p:grpSpPr>
              <a:xfrm>
                <a:off x="1647060" y="1688363"/>
                <a:ext cx="3277056" cy="678275"/>
                <a:chOff x="1345598" y="-750512"/>
                <a:chExt cx="3277056" cy="678275"/>
              </a:xfrm>
            </p:grpSpPr>
            <p:sp>
              <p:nvSpPr>
                <p:cNvPr id="33" name="Rectangle 32">
                  <a:extLst>
                    <a:ext uri="{FF2B5EF4-FFF2-40B4-BE49-F238E27FC236}">
                      <a16:creationId xmlns:a16="http://schemas.microsoft.com/office/drawing/2014/main" id="{2ECC901B-1F84-F295-471E-AAFC1F53333A}"/>
                    </a:ext>
                  </a:extLst>
                </p:cNvPr>
                <p:cNvSpPr/>
                <p:nvPr/>
              </p:nvSpPr>
              <p:spPr>
                <a:xfrm>
                  <a:off x="1345598" y="-750512"/>
                  <a:ext cx="3070796"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C89C376-0AA3-0D04-212B-04A417BBD292}"/>
                    </a:ext>
                  </a:extLst>
                </p:cNvPr>
                <p:cNvSpPr/>
                <p:nvPr/>
              </p:nvSpPr>
              <p:spPr>
                <a:xfrm>
                  <a:off x="1478047" y="-642035"/>
                  <a:ext cx="3144607" cy="445650"/>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travel time</a:t>
                  </a:r>
                </a:p>
              </p:txBody>
            </p:sp>
          </p:grpSp>
        </p:grpSp>
        <p:pic>
          <p:nvPicPr>
            <p:cNvPr id="30" name="Picture 29">
              <a:extLst>
                <a:ext uri="{FF2B5EF4-FFF2-40B4-BE49-F238E27FC236}">
                  <a16:creationId xmlns:a16="http://schemas.microsoft.com/office/drawing/2014/main" id="{2160D057-3786-7E79-5DAC-A54C094BED1D}"/>
                </a:ext>
              </a:extLst>
            </p:cNvPr>
            <p:cNvPicPr>
              <a:picLocks noChangeAspect="1"/>
            </p:cNvPicPr>
            <p:nvPr/>
          </p:nvPicPr>
          <p:blipFill>
            <a:blip r:embed="rId7">
              <a:biLevel thresh="75000"/>
            </a:blip>
            <a:stretch>
              <a:fillRect/>
            </a:stretch>
          </p:blipFill>
          <p:spPr>
            <a:xfrm>
              <a:off x="1022310" y="2308024"/>
              <a:ext cx="698473" cy="698158"/>
            </a:xfrm>
            <a:prstGeom prst="rect">
              <a:avLst/>
            </a:prstGeom>
          </p:spPr>
        </p:pic>
      </p:grpSp>
      <p:pic>
        <p:nvPicPr>
          <p:cNvPr id="51" name="Picture 50">
            <a:extLst>
              <a:ext uri="{FF2B5EF4-FFF2-40B4-BE49-F238E27FC236}">
                <a16:creationId xmlns:a16="http://schemas.microsoft.com/office/drawing/2014/main" id="{1D22DF35-4F02-DF61-3118-4F63684B3285}"/>
              </a:ext>
            </a:extLst>
          </p:cNvPr>
          <p:cNvPicPr>
            <a:picLocks noChangeAspect="1"/>
          </p:cNvPicPr>
          <p:nvPr/>
        </p:nvPicPr>
        <p:blipFill>
          <a:blip r:embed="rId5">
            <a:biLevel thresh="75000"/>
          </a:blip>
          <a:stretch>
            <a:fillRect/>
          </a:stretch>
        </p:blipFill>
        <p:spPr>
          <a:xfrm>
            <a:off x="2774101" y="3482787"/>
            <a:ext cx="627205" cy="242974"/>
          </a:xfrm>
          <a:prstGeom prst="rect">
            <a:avLst/>
          </a:prstGeom>
        </p:spPr>
      </p:pic>
      <p:pic>
        <p:nvPicPr>
          <p:cNvPr id="84" name="Picture 83">
            <a:extLst>
              <a:ext uri="{FF2B5EF4-FFF2-40B4-BE49-F238E27FC236}">
                <a16:creationId xmlns:a16="http://schemas.microsoft.com/office/drawing/2014/main" id="{CD0F067D-5DA1-A3CB-7D1D-CFB0630D2F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32349" y="4652730"/>
            <a:ext cx="1878695" cy="1615456"/>
          </a:xfrm>
          <a:prstGeom prst="rect">
            <a:avLst/>
          </a:prstGeom>
        </p:spPr>
      </p:pic>
      <p:pic>
        <p:nvPicPr>
          <p:cNvPr id="2" name="Picture 1">
            <a:extLst>
              <a:ext uri="{FF2B5EF4-FFF2-40B4-BE49-F238E27FC236}">
                <a16:creationId xmlns:a16="http://schemas.microsoft.com/office/drawing/2014/main" id="{9C5C7736-53F4-011C-B418-9E9B01AE107F}"/>
              </a:ext>
            </a:extLst>
          </p:cNvPr>
          <p:cNvPicPr>
            <a:picLocks noChangeAspect="1"/>
          </p:cNvPicPr>
          <p:nvPr/>
        </p:nvPicPr>
        <p:blipFill>
          <a:blip r:embed="rId5">
            <a:biLevel thresh="75000"/>
          </a:blip>
          <a:stretch>
            <a:fillRect/>
          </a:stretch>
        </p:blipFill>
        <p:spPr>
          <a:xfrm>
            <a:off x="4829740" y="4517302"/>
            <a:ext cx="627205" cy="242973"/>
          </a:xfrm>
          <a:prstGeom prst="rect">
            <a:avLst/>
          </a:prstGeom>
        </p:spPr>
      </p:pic>
    </p:spTree>
    <p:extLst>
      <p:ext uri="{BB962C8B-B14F-4D97-AF65-F5344CB8AC3E}">
        <p14:creationId xmlns:p14="http://schemas.microsoft.com/office/powerpoint/2010/main" val="4018071518"/>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B89C5-6D83-C669-70F3-316D20C08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C9801-332B-A4A5-8A31-E6DA2FB46D3D}"/>
              </a:ext>
            </a:extLst>
          </p:cNvPr>
          <p:cNvSpPr>
            <a:spLocks noGrp="1"/>
          </p:cNvSpPr>
          <p:nvPr>
            <p:ph type="title"/>
          </p:nvPr>
        </p:nvSpPr>
        <p:spPr>
          <a:xfrm>
            <a:off x="-30457" y="640652"/>
            <a:ext cx="12081869" cy="855568"/>
          </a:xfrm>
        </p:spPr>
        <p:txBody>
          <a:bodyPr>
            <a:normAutofit/>
          </a:bodyPr>
          <a:lstStyle/>
          <a:p>
            <a:pPr algn="ctr"/>
            <a:r>
              <a:rPr lang="en-US" sz="2400" b="1" dirty="0"/>
              <a:t>2045 No-Build, Corridor 1 and Corridor 2 Evening Peak Hour Travel Time Comparison</a:t>
            </a:r>
          </a:p>
        </p:txBody>
      </p:sp>
      <p:grpSp>
        <p:nvGrpSpPr>
          <p:cNvPr id="38" name="Group 37">
            <a:extLst>
              <a:ext uri="{FF2B5EF4-FFF2-40B4-BE49-F238E27FC236}">
                <a16:creationId xmlns:a16="http://schemas.microsoft.com/office/drawing/2014/main" id="{E84C7EE2-C47F-D282-F766-526E7BA2B6C6}"/>
              </a:ext>
            </a:extLst>
          </p:cNvPr>
          <p:cNvGrpSpPr/>
          <p:nvPr/>
        </p:nvGrpSpPr>
        <p:grpSpPr>
          <a:xfrm>
            <a:off x="140587" y="1518699"/>
            <a:ext cx="11421589" cy="4345988"/>
            <a:chOff x="390290" y="1137699"/>
            <a:chExt cx="11421589" cy="4345988"/>
          </a:xfrm>
        </p:grpSpPr>
        <p:pic>
          <p:nvPicPr>
            <p:cNvPr id="4" name="Picture 3">
              <a:extLst>
                <a:ext uri="{FF2B5EF4-FFF2-40B4-BE49-F238E27FC236}">
                  <a16:creationId xmlns:a16="http://schemas.microsoft.com/office/drawing/2014/main" id="{2699C4DB-8C86-0ED6-F6A1-244B1DA6D8A2}"/>
                </a:ext>
              </a:extLst>
            </p:cNvPr>
            <p:cNvPicPr>
              <a:picLocks noChangeAspect="1"/>
            </p:cNvPicPr>
            <p:nvPr/>
          </p:nvPicPr>
          <p:blipFill>
            <a:blip r:embed="rId4" cstate="print">
              <a:extLst>
                <a:ext uri="{28A0092B-C50C-407E-A947-70E740481C1C}">
                  <a14:useLocalDpi xmlns:a14="http://schemas.microsoft.com/office/drawing/2010/main" val="0"/>
                </a:ext>
              </a:extLst>
            </a:blip>
            <a:srcRect l="2007" r="1"/>
            <a:stretch>
              <a:fillRect/>
            </a:stretch>
          </p:blipFill>
          <p:spPr>
            <a:xfrm>
              <a:off x="4295304" y="1492489"/>
              <a:ext cx="3897789" cy="3756322"/>
            </a:xfrm>
            <a:prstGeom prst="rect">
              <a:avLst/>
            </a:prstGeom>
            <a:ln>
              <a:solidFill>
                <a:schemeClr val="tx1"/>
              </a:solidFill>
            </a:ln>
          </p:spPr>
        </p:pic>
        <p:pic>
          <p:nvPicPr>
            <p:cNvPr id="5" name="Picture 4">
              <a:extLst>
                <a:ext uri="{FF2B5EF4-FFF2-40B4-BE49-F238E27FC236}">
                  <a16:creationId xmlns:a16="http://schemas.microsoft.com/office/drawing/2014/main" id="{01B99E21-F6E7-F726-CEFD-86C8FC670A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290" y="1492489"/>
              <a:ext cx="3789960" cy="3756321"/>
            </a:xfrm>
            <a:prstGeom prst="rect">
              <a:avLst/>
            </a:prstGeom>
            <a:ln>
              <a:solidFill>
                <a:schemeClr val="tx1"/>
              </a:solidFill>
            </a:ln>
          </p:spPr>
        </p:pic>
        <p:sp>
          <p:nvSpPr>
            <p:cNvPr id="6" name="Freeform: Shape 5">
              <a:extLst>
                <a:ext uri="{FF2B5EF4-FFF2-40B4-BE49-F238E27FC236}">
                  <a16:creationId xmlns:a16="http://schemas.microsoft.com/office/drawing/2014/main" id="{29896445-149D-CF06-E83A-A41A32306A03}"/>
                </a:ext>
              </a:extLst>
            </p:cNvPr>
            <p:cNvSpPr/>
            <p:nvPr/>
          </p:nvSpPr>
          <p:spPr>
            <a:xfrm>
              <a:off x="5813148" y="2756329"/>
              <a:ext cx="255494" cy="1969889"/>
            </a:xfrm>
            <a:custGeom>
              <a:avLst/>
              <a:gdLst>
                <a:gd name="csX0" fmla="*/ 0 w 272375"/>
                <a:gd name="csY0" fmla="*/ 2033081 h 2033081"/>
                <a:gd name="csX1" fmla="*/ 272375 w 272375"/>
                <a:gd name="csY1" fmla="*/ 0 h 2033081"/>
                <a:gd name="csX2" fmla="*/ 272375 w 272375"/>
                <a:gd name="csY2" fmla="*/ 0 h 2033081"/>
                <a:gd name="csX0" fmla="*/ 0 w 272375"/>
                <a:gd name="csY0" fmla="*/ 2033081 h 2033081"/>
                <a:gd name="csX1" fmla="*/ 236453 w 272375"/>
                <a:gd name="csY1" fmla="*/ 211171 h 2033081"/>
                <a:gd name="csX2" fmla="*/ 272375 w 272375"/>
                <a:gd name="csY2" fmla="*/ 0 h 2033081"/>
                <a:gd name="csX3" fmla="*/ 272375 w 272375"/>
                <a:gd name="csY3" fmla="*/ 0 h 2033081"/>
                <a:gd name="csX0" fmla="*/ 0 w 272375"/>
                <a:gd name="csY0" fmla="*/ 2033081 h 2033081"/>
                <a:gd name="csX1" fmla="*/ 36428 w 272375"/>
                <a:gd name="csY1" fmla="*/ 273083 h 2033081"/>
                <a:gd name="csX2" fmla="*/ 272375 w 272375"/>
                <a:gd name="csY2" fmla="*/ 0 h 2033081"/>
                <a:gd name="csX3" fmla="*/ 272375 w 272375"/>
                <a:gd name="csY3" fmla="*/ 0 h 2033081"/>
                <a:gd name="csX0" fmla="*/ 0 w 336669"/>
                <a:gd name="csY0" fmla="*/ 2033081 h 2033081"/>
                <a:gd name="csX1" fmla="*/ 36428 w 336669"/>
                <a:gd name="csY1" fmla="*/ 273083 h 2033081"/>
                <a:gd name="csX2" fmla="*/ 272375 w 336669"/>
                <a:gd name="csY2" fmla="*/ 0 h 2033081"/>
                <a:gd name="csX3" fmla="*/ 336669 w 336669"/>
                <a:gd name="csY3" fmla="*/ 16668 h 2033081"/>
                <a:gd name="csX0" fmla="*/ 0 w 336669"/>
                <a:gd name="csY0" fmla="*/ 2016413 h 2016413"/>
                <a:gd name="csX1" fmla="*/ 36428 w 336669"/>
                <a:gd name="csY1" fmla="*/ 256415 h 2016413"/>
                <a:gd name="csX2" fmla="*/ 186650 w 336669"/>
                <a:gd name="csY2" fmla="*/ 97632 h 2016413"/>
                <a:gd name="csX3" fmla="*/ 336669 w 336669"/>
                <a:gd name="csY3" fmla="*/ 0 h 2016413"/>
                <a:gd name="csX0" fmla="*/ 0 w 336669"/>
                <a:gd name="csY0" fmla="*/ 2016413 h 2016413"/>
                <a:gd name="csX1" fmla="*/ 36428 w 336669"/>
                <a:gd name="csY1" fmla="*/ 256415 h 2016413"/>
                <a:gd name="csX2" fmla="*/ 172363 w 336669"/>
                <a:gd name="csY2" fmla="*/ 114301 h 2016413"/>
                <a:gd name="csX3" fmla="*/ 336669 w 336669"/>
                <a:gd name="csY3" fmla="*/ 0 h 2016413"/>
                <a:gd name="csX0" fmla="*/ 0 w 336669"/>
                <a:gd name="csY0" fmla="*/ 2016413 h 2016413"/>
                <a:gd name="csX1" fmla="*/ 36428 w 336669"/>
                <a:gd name="csY1" fmla="*/ 256415 h 2016413"/>
                <a:gd name="csX2" fmla="*/ 191413 w 336669"/>
                <a:gd name="csY2" fmla="*/ 119064 h 2016413"/>
                <a:gd name="csX3" fmla="*/ 336669 w 336669"/>
                <a:gd name="csY3" fmla="*/ 0 h 2016413"/>
                <a:gd name="csX0" fmla="*/ 0 w 336669"/>
                <a:gd name="csY0" fmla="*/ 2016413 h 2016413"/>
                <a:gd name="csX1" fmla="*/ 41191 w 336669"/>
                <a:gd name="csY1" fmla="*/ 258796 h 2016413"/>
                <a:gd name="csX2" fmla="*/ 191413 w 336669"/>
                <a:gd name="csY2" fmla="*/ 119064 h 2016413"/>
                <a:gd name="csX3" fmla="*/ 336669 w 336669"/>
                <a:gd name="csY3" fmla="*/ 0 h 2016413"/>
                <a:gd name="csX0" fmla="*/ 0 w 336669"/>
                <a:gd name="csY0" fmla="*/ 2016413 h 2016413"/>
                <a:gd name="csX1" fmla="*/ 38810 w 336669"/>
                <a:gd name="csY1" fmla="*/ 377859 h 2016413"/>
                <a:gd name="csX2" fmla="*/ 41191 w 336669"/>
                <a:gd name="csY2" fmla="*/ 258796 h 2016413"/>
                <a:gd name="csX3" fmla="*/ 191413 w 336669"/>
                <a:gd name="csY3" fmla="*/ 119064 h 2016413"/>
                <a:gd name="csX4" fmla="*/ 336669 w 336669"/>
                <a:gd name="csY4" fmla="*/ 0 h 2016413"/>
                <a:gd name="csX0" fmla="*/ 0 w 336669"/>
                <a:gd name="csY0" fmla="*/ 2016413 h 2016413"/>
                <a:gd name="csX1" fmla="*/ 38810 w 336669"/>
                <a:gd name="csY1" fmla="*/ 377859 h 2016413"/>
                <a:gd name="csX2" fmla="*/ 88816 w 336669"/>
                <a:gd name="csY2" fmla="*/ 208789 h 2016413"/>
                <a:gd name="csX3" fmla="*/ 191413 w 336669"/>
                <a:gd name="csY3" fmla="*/ 119064 h 2016413"/>
                <a:gd name="csX4" fmla="*/ 336669 w 336669"/>
                <a:gd name="csY4" fmla="*/ 0 h 2016413"/>
                <a:gd name="csX0" fmla="*/ 0 w 336669"/>
                <a:gd name="csY0" fmla="*/ 2016413 h 2016413"/>
                <a:gd name="csX1" fmla="*/ 38810 w 336669"/>
                <a:gd name="csY1" fmla="*/ 377859 h 2016413"/>
                <a:gd name="csX2" fmla="*/ 88816 w 336669"/>
                <a:gd name="csY2" fmla="*/ 208789 h 2016413"/>
                <a:gd name="csX3" fmla="*/ 191413 w 336669"/>
                <a:gd name="csY3" fmla="*/ 119064 h 2016413"/>
                <a:gd name="csX4" fmla="*/ 336669 w 336669"/>
                <a:gd name="csY4" fmla="*/ 0 h 2016413"/>
                <a:gd name="csX0" fmla="*/ 0 w 291425"/>
                <a:gd name="csY0" fmla="*/ 1985457 h 1985457"/>
                <a:gd name="csX1" fmla="*/ 38810 w 291425"/>
                <a:gd name="csY1" fmla="*/ 346903 h 1985457"/>
                <a:gd name="csX2" fmla="*/ 88816 w 291425"/>
                <a:gd name="csY2" fmla="*/ 177833 h 1985457"/>
                <a:gd name="csX3" fmla="*/ 191413 w 291425"/>
                <a:gd name="csY3" fmla="*/ 88108 h 1985457"/>
                <a:gd name="csX4" fmla="*/ 291425 w 291425"/>
                <a:gd name="csY4" fmla="*/ 0 h 1985457"/>
                <a:gd name="csX0" fmla="*/ 0 w 308093"/>
                <a:gd name="csY0" fmla="*/ 1994982 h 1994982"/>
                <a:gd name="csX1" fmla="*/ 38810 w 308093"/>
                <a:gd name="csY1" fmla="*/ 356428 h 1994982"/>
                <a:gd name="csX2" fmla="*/ 88816 w 308093"/>
                <a:gd name="csY2" fmla="*/ 187358 h 1994982"/>
                <a:gd name="csX3" fmla="*/ 191413 w 308093"/>
                <a:gd name="csY3" fmla="*/ 97633 h 1994982"/>
                <a:gd name="csX4" fmla="*/ 308093 w 308093"/>
                <a:gd name="csY4" fmla="*/ 0 h 1994982"/>
                <a:gd name="csX0" fmla="*/ 0 w 317618"/>
                <a:gd name="csY0" fmla="*/ 2001332 h 2001332"/>
                <a:gd name="csX1" fmla="*/ 38810 w 317618"/>
                <a:gd name="csY1" fmla="*/ 362778 h 2001332"/>
                <a:gd name="csX2" fmla="*/ 88816 w 317618"/>
                <a:gd name="csY2" fmla="*/ 193708 h 2001332"/>
                <a:gd name="csX3" fmla="*/ 191413 w 317618"/>
                <a:gd name="csY3" fmla="*/ 103983 h 2001332"/>
                <a:gd name="csX4" fmla="*/ 317618 w 317618"/>
                <a:gd name="csY4" fmla="*/ 0 h 2001332"/>
              </a:gdLst>
              <a:ahLst/>
              <a:cxnLst>
                <a:cxn ang="0">
                  <a:pos x="csX0" y="csY0"/>
                </a:cxn>
                <a:cxn ang="0">
                  <a:pos x="csX1" y="csY1"/>
                </a:cxn>
                <a:cxn ang="0">
                  <a:pos x="csX2" y="csY2"/>
                </a:cxn>
                <a:cxn ang="0">
                  <a:pos x="csX3" y="csY3"/>
                </a:cxn>
                <a:cxn ang="0">
                  <a:pos x="csX4" y="csY4"/>
                </a:cxn>
              </a:cxnLst>
              <a:rect l="l" t="t" r="r" b="b"/>
              <a:pathLst>
                <a:path w="317618" h="2001332">
                  <a:moveTo>
                    <a:pt x="0" y="2001332"/>
                  </a:moveTo>
                  <a:lnTo>
                    <a:pt x="38810" y="362778"/>
                  </a:lnTo>
                  <a:cubicBezTo>
                    <a:pt x="39604" y="323090"/>
                    <a:pt x="30872" y="257208"/>
                    <a:pt x="88816" y="193708"/>
                  </a:cubicBezTo>
                  <a:lnTo>
                    <a:pt x="191413" y="103983"/>
                  </a:lnTo>
                  <a:lnTo>
                    <a:pt x="317618" y="0"/>
                  </a:lnTo>
                </a:path>
              </a:pathLst>
            </a:custGeom>
            <a:noFill/>
            <a:ln w="889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Freeform: Shape 6">
              <a:extLst>
                <a:ext uri="{FF2B5EF4-FFF2-40B4-BE49-F238E27FC236}">
                  <a16:creationId xmlns:a16="http://schemas.microsoft.com/office/drawing/2014/main" id="{E935EB82-15BB-C42E-7D1D-4E2A3DE5CB59}"/>
                </a:ext>
              </a:extLst>
            </p:cNvPr>
            <p:cNvSpPr/>
            <p:nvPr/>
          </p:nvSpPr>
          <p:spPr>
            <a:xfrm>
              <a:off x="981125" y="1946672"/>
              <a:ext cx="914553" cy="2827034"/>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28688" h="2705894">
                  <a:moveTo>
                    <a:pt x="928688" y="2705894"/>
                  </a:moveTo>
                  <a:cubicBezTo>
                    <a:pt x="896145" y="2668059"/>
                    <a:pt x="935039" y="2615937"/>
                    <a:pt x="831058" y="2592389"/>
                  </a:cubicBez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6">
              <a:extLst>
                <a:ext uri="{FF2B5EF4-FFF2-40B4-BE49-F238E27FC236}">
                  <a16:creationId xmlns:a16="http://schemas.microsoft.com/office/drawing/2014/main" id="{FA3970E9-34DF-C505-7B1C-4AD379332A76}"/>
                </a:ext>
              </a:extLst>
            </p:cNvPr>
            <p:cNvSpPr txBox="1"/>
            <p:nvPr/>
          </p:nvSpPr>
          <p:spPr>
            <a:xfrm>
              <a:off x="10754004" y="4753900"/>
              <a:ext cx="1057875" cy="729787"/>
            </a:xfrm>
            <a:prstGeom prst="rect">
              <a:avLst/>
            </a:prstGeom>
            <a:effectLst/>
          </p:spPr>
          <p:txBody>
            <a:bodyPr vert="horz" wrap="square" lIns="91440" tIns="45720" rIns="91440" bIns="45720" rtlCol="0" anchor="ctr">
              <a:no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Arial" pitchFamily="34" charset="0"/>
                </a:rPr>
                <a:t>-30%</a:t>
              </a:r>
            </a:p>
          </p:txBody>
        </p:sp>
        <p:sp>
          <p:nvSpPr>
            <p:cNvPr id="10" name="TextBox 9">
              <a:extLst>
                <a:ext uri="{FF2B5EF4-FFF2-40B4-BE49-F238E27FC236}">
                  <a16:creationId xmlns:a16="http://schemas.microsoft.com/office/drawing/2014/main" id="{6DB96D7E-7068-FE23-6611-6D97D2B42A7F}"/>
                </a:ext>
              </a:extLst>
            </p:cNvPr>
            <p:cNvSpPr txBox="1"/>
            <p:nvPr/>
          </p:nvSpPr>
          <p:spPr>
            <a:xfrm rot="16200000">
              <a:off x="-216004" y="3130296"/>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11" name="TextBox 10">
              <a:extLst>
                <a:ext uri="{FF2B5EF4-FFF2-40B4-BE49-F238E27FC236}">
                  <a16:creationId xmlns:a16="http://schemas.microsoft.com/office/drawing/2014/main" id="{9CC95E53-3B41-600B-3DC0-1ACEB158CE44}"/>
                </a:ext>
              </a:extLst>
            </p:cNvPr>
            <p:cNvSpPr txBox="1"/>
            <p:nvPr/>
          </p:nvSpPr>
          <p:spPr>
            <a:xfrm>
              <a:off x="1895678" y="4714829"/>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3" name="TextBox 12">
              <a:extLst>
                <a:ext uri="{FF2B5EF4-FFF2-40B4-BE49-F238E27FC236}">
                  <a16:creationId xmlns:a16="http://schemas.microsoft.com/office/drawing/2014/main" id="{16375A9B-397E-03FE-F9B5-67D405D206FF}"/>
                </a:ext>
              </a:extLst>
            </p:cNvPr>
            <p:cNvSpPr txBox="1"/>
            <p:nvPr/>
          </p:nvSpPr>
          <p:spPr>
            <a:xfrm>
              <a:off x="1350502" y="1153017"/>
              <a:ext cx="21548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Alternative</a:t>
              </a:r>
            </a:p>
          </p:txBody>
        </p:sp>
        <p:sp>
          <p:nvSpPr>
            <p:cNvPr id="14" name="TextBox 13">
              <a:extLst>
                <a:ext uri="{FF2B5EF4-FFF2-40B4-BE49-F238E27FC236}">
                  <a16:creationId xmlns:a16="http://schemas.microsoft.com/office/drawing/2014/main" id="{AEAD4FF1-B065-7F17-B7B8-038F76B82F08}"/>
                </a:ext>
              </a:extLst>
            </p:cNvPr>
            <p:cNvSpPr txBox="1"/>
            <p:nvPr/>
          </p:nvSpPr>
          <p:spPr>
            <a:xfrm>
              <a:off x="5783517" y="4753900"/>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5" name="TextBox 14">
              <a:extLst>
                <a:ext uri="{FF2B5EF4-FFF2-40B4-BE49-F238E27FC236}">
                  <a16:creationId xmlns:a16="http://schemas.microsoft.com/office/drawing/2014/main" id="{399C0850-782A-BF5E-663F-3A9A3A53F3C2}"/>
                </a:ext>
              </a:extLst>
            </p:cNvPr>
            <p:cNvSpPr txBox="1"/>
            <p:nvPr/>
          </p:nvSpPr>
          <p:spPr>
            <a:xfrm rot="16200000">
              <a:off x="3622452" y="3149518"/>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17" name="Freeform: Shape 16">
              <a:extLst>
                <a:ext uri="{FF2B5EF4-FFF2-40B4-BE49-F238E27FC236}">
                  <a16:creationId xmlns:a16="http://schemas.microsoft.com/office/drawing/2014/main" id="{FA1B98B6-5B60-31DF-2A69-9BEC89197300}"/>
                </a:ext>
              </a:extLst>
            </p:cNvPr>
            <p:cNvSpPr/>
            <p:nvPr/>
          </p:nvSpPr>
          <p:spPr>
            <a:xfrm>
              <a:off x="4804813" y="1834443"/>
              <a:ext cx="1258095" cy="894205"/>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50652" h="881062">
                  <a:moveTo>
                    <a:pt x="1289" y="0"/>
                  </a:moveTo>
                  <a:cubicBezTo>
                    <a:pt x="-2283" y="18653"/>
                    <a:pt x="1289" y="32544"/>
                    <a:pt x="15576" y="50006"/>
                  </a:cubicBezTo>
                  <a:cubicBezTo>
                    <a:pt x="29863" y="67468"/>
                    <a:pt x="15973" y="64294"/>
                    <a:pt x="87014" y="104775"/>
                  </a:cubicBezTo>
                  <a:cubicBezTo>
                    <a:pt x="158055" y="145256"/>
                    <a:pt x="357287" y="249238"/>
                    <a:pt x="441821" y="292894"/>
                  </a:cubicBezTo>
                  <a:cubicBezTo>
                    <a:pt x="526356" y="336550"/>
                    <a:pt x="548184" y="342106"/>
                    <a:pt x="594221" y="366712"/>
                  </a:cubicBezTo>
                  <a:cubicBezTo>
                    <a:pt x="640258" y="391318"/>
                    <a:pt x="677962" y="419100"/>
                    <a:pt x="718046" y="440531"/>
                  </a:cubicBezTo>
                  <a:cubicBezTo>
                    <a:pt x="758130" y="461962"/>
                    <a:pt x="791071" y="469106"/>
                    <a:pt x="834727" y="495300"/>
                  </a:cubicBezTo>
                  <a:cubicBezTo>
                    <a:pt x="878383" y="521494"/>
                    <a:pt x="947439" y="573088"/>
                    <a:pt x="979983" y="597694"/>
                  </a:cubicBezTo>
                  <a:cubicBezTo>
                    <a:pt x="1012527" y="622300"/>
                    <a:pt x="987523" y="597297"/>
                    <a:pt x="1029989" y="642937"/>
                  </a:cubicBezTo>
                  <a:cubicBezTo>
                    <a:pt x="1072455" y="688577"/>
                    <a:pt x="1169491" y="789582"/>
                    <a:pt x="1250652" y="881062"/>
                  </a:cubicBezTo>
                </a:path>
              </a:pathLst>
            </a:custGeom>
            <a:noFill/>
            <a:ln w="889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00">
              <a:extLst>
                <a:ext uri="{FF2B5EF4-FFF2-40B4-BE49-F238E27FC236}">
                  <a16:creationId xmlns:a16="http://schemas.microsoft.com/office/drawing/2014/main" id="{7F91E091-E513-8D20-ACB6-04209EE750EC}"/>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768384" y="1540114"/>
              <a:ext cx="282917" cy="563067"/>
            </a:xfrm>
            <a:prstGeom prst="rect">
              <a:avLst/>
            </a:prstGeom>
            <a:solidFill>
              <a:schemeClr val="bg1"/>
            </a:solidFill>
            <a:ln>
              <a:noFill/>
            </a:ln>
          </p:spPr>
        </p:pic>
        <p:pic>
          <p:nvPicPr>
            <p:cNvPr id="19" name="Picture 100">
              <a:extLst>
                <a:ext uri="{FF2B5EF4-FFF2-40B4-BE49-F238E27FC236}">
                  <a16:creationId xmlns:a16="http://schemas.microsoft.com/office/drawing/2014/main" id="{7D850E88-CDF9-3EB1-B920-099D766592A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875784" y="1540114"/>
              <a:ext cx="282917" cy="563067"/>
            </a:xfrm>
            <a:prstGeom prst="rect">
              <a:avLst/>
            </a:prstGeom>
            <a:solidFill>
              <a:schemeClr val="bg1"/>
            </a:solidFill>
            <a:ln>
              <a:noFill/>
            </a:ln>
          </p:spPr>
        </p:pic>
        <p:sp>
          <p:nvSpPr>
            <p:cNvPr id="20" name="TextBox 19">
              <a:extLst>
                <a:ext uri="{FF2B5EF4-FFF2-40B4-BE49-F238E27FC236}">
                  <a16:creationId xmlns:a16="http://schemas.microsoft.com/office/drawing/2014/main" id="{B71B462F-A691-8E09-80AC-6F6C22492218}"/>
                </a:ext>
              </a:extLst>
            </p:cNvPr>
            <p:cNvSpPr txBox="1"/>
            <p:nvPr/>
          </p:nvSpPr>
          <p:spPr>
            <a:xfrm rot="16200000">
              <a:off x="4795852" y="3571990"/>
              <a:ext cx="17125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21" name="TextBox 20">
              <a:extLst>
                <a:ext uri="{FF2B5EF4-FFF2-40B4-BE49-F238E27FC236}">
                  <a16:creationId xmlns:a16="http://schemas.microsoft.com/office/drawing/2014/main" id="{37564505-6B02-8F48-D520-9714C3D4794F}"/>
                </a:ext>
              </a:extLst>
            </p:cNvPr>
            <p:cNvSpPr txBox="1"/>
            <p:nvPr/>
          </p:nvSpPr>
          <p:spPr>
            <a:xfrm>
              <a:off x="5212228" y="1137699"/>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1</a:t>
              </a:r>
            </a:p>
          </p:txBody>
        </p:sp>
      </p:grpSp>
      <p:pic>
        <p:nvPicPr>
          <p:cNvPr id="23" name="Picture 22">
            <a:extLst>
              <a:ext uri="{FF2B5EF4-FFF2-40B4-BE49-F238E27FC236}">
                <a16:creationId xmlns:a16="http://schemas.microsoft.com/office/drawing/2014/main" id="{91C703D5-3012-CBCA-4828-F3585ED596B9}"/>
              </a:ext>
            </a:extLst>
          </p:cNvPr>
          <p:cNvPicPr>
            <a:picLocks noChangeAspect="1"/>
          </p:cNvPicPr>
          <p:nvPr/>
        </p:nvPicPr>
        <p:blipFill>
          <a:blip r:embed="rId7"/>
          <a:stretch>
            <a:fillRect/>
          </a:stretch>
        </p:blipFill>
        <p:spPr>
          <a:xfrm>
            <a:off x="2391832" y="4813236"/>
            <a:ext cx="375518" cy="301916"/>
          </a:xfrm>
          <a:prstGeom prst="rect">
            <a:avLst/>
          </a:prstGeom>
        </p:spPr>
      </p:pic>
      <p:pic>
        <p:nvPicPr>
          <p:cNvPr id="25" name="Picture 24">
            <a:extLst>
              <a:ext uri="{FF2B5EF4-FFF2-40B4-BE49-F238E27FC236}">
                <a16:creationId xmlns:a16="http://schemas.microsoft.com/office/drawing/2014/main" id="{7A4002D2-B80B-8E22-954A-7C3760B627E9}"/>
              </a:ext>
            </a:extLst>
          </p:cNvPr>
          <p:cNvPicPr>
            <a:picLocks noChangeAspect="1"/>
          </p:cNvPicPr>
          <p:nvPr/>
        </p:nvPicPr>
        <p:blipFill>
          <a:blip r:embed="rId8"/>
          <a:stretch>
            <a:fillRect/>
          </a:stretch>
        </p:blipFill>
        <p:spPr>
          <a:xfrm>
            <a:off x="596988" y="2987331"/>
            <a:ext cx="286322" cy="286322"/>
          </a:xfrm>
          <a:prstGeom prst="rect">
            <a:avLst/>
          </a:prstGeom>
        </p:spPr>
      </p:pic>
      <p:pic>
        <p:nvPicPr>
          <p:cNvPr id="27" name="Picture 26">
            <a:extLst>
              <a:ext uri="{FF2B5EF4-FFF2-40B4-BE49-F238E27FC236}">
                <a16:creationId xmlns:a16="http://schemas.microsoft.com/office/drawing/2014/main" id="{8EF02CD6-9639-6CBE-A385-DC4E08DA32C1}"/>
              </a:ext>
            </a:extLst>
          </p:cNvPr>
          <p:cNvPicPr>
            <a:picLocks noChangeAspect="1"/>
          </p:cNvPicPr>
          <p:nvPr/>
        </p:nvPicPr>
        <p:blipFill>
          <a:blip r:embed="rId9"/>
          <a:stretch>
            <a:fillRect/>
          </a:stretch>
        </p:blipFill>
        <p:spPr>
          <a:xfrm>
            <a:off x="2246898" y="3550430"/>
            <a:ext cx="224289" cy="223170"/>
          </a:xfrm>
          <a:prstGeom prst="rect">
            <a:avLst/>
          </a:prstGeom>
        </p:spPr>
      </p:pic>
      <p:pic>
        <p:nvPicPr>
          <p:cNvPr id="30" name="Picture 29">
            <a:extLst>
              <a:ext uri="{FF2B5EF4-FFF2-40B4-BE49-F238E27FC236}">
                <a16:creationId xmlns:a16="http://schemas.microsoft.com/office/drawing/2014/main" id="{4EB73A0B-FFB5-8693-5EC2-54292F1500A2}"/>
              </a:ext>
            </a:extLst>
          </p:cNvPr>
          <p:cNvPicPr>
            <a:picLocks noChangeAspect="1"/>
          </p:cNvPicPr>
          <p:nvPr/>
        </p:nvPicPr>
        <p:blipFill>
          <a:blip r:embed="rId9"/>
          <a:stretch>
            <a:fillRect/>
          </a:stretch>
        </p:blipFill>
        <p:spPr>
          <a:xfrm>
            <a:off x="6148774" y="3550430"/>
            <a:ext cx="224289" cy="223170"/>
          </a:xfrm>
          <a:prstGeom prst="rect">
            <a:avLst/>
          </a:prstGeom>
        </p:spPr>
      </p:pic>
      <p:pic>
        <p:nvPicPr>
          <p:cNvPr id="31" name="Picture 30">
            <a:extLst>
              <a:ext uri="{FF2B5EF4-FFF2-40B4-BE49-F238E27FC236}">
                <a16:creationId xmlns:a16="http://schemas.microsoft.com/office/drawing/2014/main" id="{5BB774A6-D321-6952-EDB0-2E344DA0B7D0}"/>
              </a:ext>
            </a:extLst>
          </p:cNvPr>
          <p:cNvPicPr>
            <a:picLocks noChangeAspect="1"/>
          </p:cNvPicPr>
          <p:nvPr/>
        </p:nvPicPr>
        <p:blipFill>
          <a:blip r:embed="rId7"/>
          <a:stretch>
            <a:fillRect/>
          </a:stretch>
        </p:blipFill>
        <p:spPr>
          <a:xfrm>
            <a:off x="6252049" y="4838584"/>
            <a:ext cx="375518" cy="301916"/>
          </a:xfrm>
          <a:prstGeom prst="rect">
            <a:avLst/>
          </a:prstGeom>
        </p:spPr>
      </p:pic>
      <p:pic>
        <p:nvPicPr>
          <p:cNvPr id="32" name="Picture 31">
            <a:extLst>
              <a:ext uri="{FF2B5EF4-FFF2-40B4-BE49-F238E27FC236}">
                <a16:creationId xmlns:a16="http://schemas.microsoft.com/office/drawing/2014/main" id="{B025797F-914C-C841-E25B-21604A2A341F}"/>
              </a:ext>
            </a:extLst>
          </p:cNvPr>
          <p:cNvPicPr>
            <a:picLocks noChangeAspect="1"/>
          </p:cNvPicPr>
          <p:nvPr/>
        </p:nvPicPr>
        <p:blipFill>
          <a:blip r:embed="rId8"/>
          <a:stretch>
            <a:fillRect/>
          </a:stretch>
        </p:blipFill>
        <p:spPr>
          <a:xfrm>
            <a:off x="4433341" y="2994168"/>
            <a:ext cx="286322" cy="286322"/>
          </a:xfrm>
          <a:prstGeom prst="rect">
            <a:avLst/>
          </a:prstGeom>
        </p:spPr>
      </p:pic>
      <p:grpSp>
        <p:nvGrpSpPr>
          <p:cNvPr id="68" name="Group 67">
            <a:extLst>
              <a:ext uri="{FF2B5EF4-FFF2-40B4-BE49-F238E27FC236}">
                <a16:creationId xmlns:a16="http://schemas.microsoft.com/office/drawing/2014/main" id="{48F4444E-C5FE-9131-A410-5131C03C64D6}"/>
              </a:ext>
            </a:extLst>
          </p:cNvPr>
          <p:cNvGrpSpPr/>
          <p:nvPr/>
        </p:nvGrpSpPr>
        <p:grpSpPr>
          <a:xfrm>
            <a:off x="8058444" y="1863028"/>
            <a:ext cx="3992969" cy="3756322"/>
            <a:chOff x="8143842" y="1556547"/>
            <a:chExt cx="4127550" cy="3756322"/>
          </a:xfrm>
        </p:grpSpPr>
        <p:pic>
          <p:nvPicPr>
            <p:cNvPr id="58" name="Picture 57">
              <a:extLst>
                <a:ext uri="{FF2B5EF4-FFF2-40B4-BE49-F238E27FC236}">
                  <a16:creationId xmlns:a16="http://schemas.microsoft.com/office/drawing/2014/main" id="{246BDA6D-1B3B-B67F-792A-07ACF3C4F4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43842" y="1556547"/>
              <a:ext cx="4127550" cy="3756322"/>
            </a:xfrm>
            <a:prstGeom prst="rect">
              <a:avLst/>
            </a:prstGeom>
            <a:ln w="12700">
              <a:solidFill>
                <a:schemeClr val="tx1"/>
              </a:solidFill>
            </a:ln>
          </p:spPr>
        </p:pic>
        <p:grpSp>
          <p:nvGrpSpPr>
            <p:cNvPr id="67" name="Group 66">
              <a:extLst>
                <a:ext uri="{FF2B5EF4-FFF2-40B4-BE49-F238E27FC236}">
                  <a16:creationId xmlns:a16="http://schemas.microsoft.com/office/drawing/2014/main" id="{C8A06070-DB66-1059-8C7E-981CB619A0B3}"/>
                </a:ext>
              </a:extLst>
            </p:cNvPr>
            <p:cNvGrpSpPr/>
            <p:nvPr/>
          </p:nvGrpSpPr>
          <p:grpSpPr>
            <a:xfrm>
              <a:off x="8715839" y="1797463"/>
              <a:ext cx="1617239" cy="3147669"/>
              <a:chOff x="8715839" y="1797463"/>
              <a:chExt cx="1617239" cy="3147669"/>
            </a:xfrm>
          </p:grpSpPr>
          <p:sp>
            <p:nvSpPr>
              <p:cNvPr id="59" name="Freeform: Shape 58">
                <a:extLst>
                  <a:ext uri="{FF2B5EF4-FFF2-40B4-BE49-F238E27FC236}">
                    <a16:creationId xmlns:a16="http://schemas.microsoft.com/office/drawing/2014/main" id="{89CFB3D3-9FA7-1916-8ABE-C18119A6299F}"/>
                  </a:ext>
                </a:extLst>
              </p:cNvPr>
              <p:cNvSpPr/>
              <p:nvPr/>
            </p:nvSpPr>
            <p:spPr>
              <a:xfrm>
                <a:off x="8715839" y="1797463"/>
                <a:ext cx="1327846" cy="1002131"/>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8480" h="900317">
                    <a:moveTo>
                      <a:pt x="1289" y="0"/>
                    </a:moveTo>
                    <a:cubicBezTo>
                      <a:pt x="-2283" y="18653"/>
                      <a:pt x="1289" y="32544"/>
                      <a:pt x="15576" y="50006"/>
                    </a:cubicBezTo>
                    <a:cubicBezTo>
                      <a:pt x="29863" y="67468"/>
                      <a:pt x="15973" y="64294"/>
                      <a:pt x="87014" y="104775"/>
                    </a:cubicBezTo>
                    <a:cubicBezTo>
                      <a:pt x="158055" y="145256"/>
                      <a:pt x="357287" y="249238"/>
                      <a:pt x="441821" y="292894"/>
                    </a:cubicBezTo>
                    <a:cubicBezTo>
                      <a:pt x="526356" y="336550"/>
                      <a:pt x="548184" y="342106"/>
                      <a:pt x="594221" y="366712"/>
                    </a:cubicBezTo>
                    <a:cubicBezTo>
                      <a:pt x="640258" y="391318"/>
                      <a:pt x="677962" y="419100"/>
                      <a:pt x="718046" y="440531"/>
                    </a:cubicBezTo>
                    <a:cubicBezTo>
                      <a:pt x="758130" y="461962"/>
                      <a:pt x="791071" y="469106"/>
                      <a:pt x="834727" y="495300"/>
                    </a:cubicBezTo>
                    <a:cubicBezTo>
                      <a:pt x="878383" y="521494"/>
                      <a:pt x="947439" y="573088"/>
                      <a:pt x="979983" y="597694"/>
                    </a:cubicBezTo>
                    <a:cubicBezTo>
                      <a:pt x="1012527" y="622300"/>
                      <a:pt x="994003" y="606812"/>
                      <a:pt x="1029989" y="642937"/>
                    </a:cubicBezTo>
                    <a:cubicBezTo>
                      <a:pt x="1065975" y="679062"/>
                      <a:pt x="1168622" y="786216"/>
                      <a:pt x="1195901" y="814444"/>
                    </a:cubicBezTo>
                    <a:cubicBezTo>
                      <a:pt x="1223180" y="842672"/>
                      <a:pt x="1188066" y="805174"/>
                      <a:pt x="1193663" y="812305"/>
                    </a:cubicBezTo>
                    <a:cubicBezTo>
                      <a:pt x="1199260" y="819436"/>
                      <a:pt x="1235660" y="852189"/>
                      <a:pt x="1245158" y="863648"/>
                    </a:cubicBezTo>
                    <a:cubicBezTo>
                      <a:pt x="1254656" y="875107"/>
                      <a:pt x="1240408" y="896345"/>
                      <a:pt x="1243936" y="900317"/>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Shape 62">
                <a:extLst>
                  <a:ext uri="{FF2B5EF4-FFF2-40B4-BE49-F238E27FC236}">
                    <a16:creationId xmlns:a16="http://schemas.microsoft.com/office/drawing/2014/main" id="{E5FAA1E8-772B-840E-C75C-851A42FEBB77}"/>
                  </a:ext>
                </a:extLst>
              </p:cNvPr>
              <p:cNvSpPr/>
              <p:nvPr/>
            </p:nvSpPr>
            <p:spPr>
              <a:xfrm flipH="1">
                <a:off x="9731052" y="2775424"/>
                <a:ext cx="323919" cy="1023562"/>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26 w 1249389"/>
                  <a:gd name="csY0" fmla="*/ 0 h 881062"/>
                  <a:gd name="csX1" fmla="*/ 366174 w 1249389"/>
                  <a:gd name="csY1" fmla="*/ 34306 h 881062"/>
                  <a:gd name="csX2" fmla="*/ 85751 w 1249389"/>
                  <a:gd name="csY2" fmla="*/ 104775 h 881062"/>
                  <a:gd name="csX3" fmla="*/ 440558 w 1249389"/>
                  <a:gd name="csY3" fmla="*/ 292894 h 881062"/>
                  <a:gd name="csX4" fmla="*/ 592958 w 1249389"/>
                  <a:gd name="csY4" fmla="*/ 366712 h 881062"/>
                  <a:gd name="csX5" fmla="*/ 716783 w 1249389"/>
                  <a:gd name="csY5" fmla="*/ 440531 h 881062"/>
                  <a:gd name="csX6" fmla="*/ 833464 w 1249389"/>
                  <a:gd name="csY6" fmla="*/ 495300 h 881062"/>
                  <a:gd name="csX7" fmla="*/ 978720 w 1249389"/>
                  <a:gd name="csY7" fmla="*/ 597694 h 881062"/>
                  <a:gd name="csX8" fmla="*/ 1028726 w 1249389"/>
                  <a:gd name="csY8" fmla="*/ 642937 h 881062"/>
                  <a:gd name="csX9" fmla="*/ 1249389 w 1249389"/>
                  <a:gd name="csY9" fmla="*/ 881062 h 881062"/>
                  <a:gd name="csX0" fmla="*/ 33 w 1187823"/>
                  <a:gd name="csY0" fmla="*/ 0 h 923675"/>
                  <a:gd name="csX1" fmla="*/ 304608 w 1187823"/>
                  <a:gd name="csY1" fmla="*/ 76919 h 923675"/>
                  <a:gd name="csX2" fmla="*/ 24185 w 1187823"/>
                  <a:gd name="csY2" fmla="*/ 147388 h 923675"/>
                  <a:gd name="csX3" fmla="*/ 378992 w 1187823"/>
                  <a:gd name="csY3" fmla="*/ 335507 h 923675"/>
                  <a:gd name="csX4" fmla="*/ 531392 w 1187823"/>
                  <a:gd name="csY4" fmla="*/ 409325 h 923675"/>
                  <a:gd name="csX5" fmla="*/ 655217 w 1187823"/>
                  <a:gd name="csY5" fmla="*/ 483144 h 923675"/>
                  <a:gd name="csX6" fmla="*/ 771898 w 1187823"/>
                  <a:gd name="csY6" fmla="*/ 537913 h 923675"/>
                  <a:gd name="csX7" fmla="*/ 917154 w 1187823"/>
                  <a:gd name="csY7" fmla="*/ 640307 h 923675"/>
                  <a:gd name="csX8" fmla="*/ 967160 w 1187823"/>
                  <a:gd name="csY8" fmla="*/ 685550 h 923675"/>
                  <a:gd name="csX9" fmla="*/ 1187823 w 1187823"/>
                  <a:gd name="csY9" fmla="*/ 923675 h 923675"/>
                  <a:gd name="csX0" fmla="*/ 44 w 1187834"/>
                  <a:gd name="csY0" fmla="*/ 0 h 923675"/>
                  <a:gd name="csX1" fmla="*/ 304619 w 1187834"/>
                  <a:gd name="csY1" fmla="*/ 76919 h 923675"/>
                  <a:gd name="csX2" fmla="*/ 578378 w 1187834"/>
                  <a:gd name="csY2" fmla="*/ 133931 h 923675"/>
                  <a:gd name="csX3" fmla="*/ 379003 w 1187834"/>
                  <a:gd name="csY3" fmla="*/ 335507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33931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57319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37 w 1240608"/>
                  <a:gd name="csY0" fmla="*/ 0 h 948346"/>
                  <a:gd name="csX1" fmla="*/ 357393 w 1240608"/>
                  <a:gd name="csY1" fmla="*/ 101590 h 948346"/>
                  <a:gd name="csX2" fmla="*/ 631152 w 1240608"/>
                  <a:gd name="csY2" fmla="*/ 147388 h 948346"/>
                  <a:gd name="csX3" fmla="*/ 941981 w 1240608"/>
                  <a:gd name="csY3" fmla="*/ 225611 h 948346"/>
                  <a:gd name="csX4" fmla="*/ 1094381 w 1240608"/>
                  <a:gd name="csY4" fmla="*/ 321856 h 948346"/>
                  <a:gd name="csX5" fmla="*/ 1165426 w 1240608"/>
                  <a:gd name="csY5" fmla="*/ 427074 h 948346"/>
                  <a:gd name="csX6" fmla="*/ 1167749 w 1240608"/>
                  <a:gd name="csY6" fmla="*/ 553613 h 948346"/>
                  <a:gd name="csX7" fmla="*/ 1145869 w 1240608"/>
                  <a:gd name="csY7" fmla="*/ 694135 h 948346"/>
                  <a:gd name="csX8" fmla="*/ 1143095 w 1240608"/>
                  <a:gd name="csY8" fmla="*/ 795447 h 948346"/>
                  <a:gd name="csX9" fmla="*/ 1240608 w 1240608"/>
                  <a:gd name="csY9" fmla="*/ 948346 h 948346"/>
                  <a:gd name="csX0" fmla="*/ 0 w 1240571"/>
                  <a:gd name="csY0" fmla="*/ 0 h 948346"/>
                  <a:gd name="csX1" fmla="*/ 357356 w 1240571"/>
                  <a:gd name="csY1" fmla="*/ 101590 h 948346"/>
                  <a:gd name="csX2" fmla="*/ 631115 w 1240571"/>
                  <a:gd name="csY2" fmla="*/ 147388 h 948346"/>
                  <a:gd name="csX3" fmla="*/ 941944 w 1240571"/>
                  <a:gd name="csY3" fmla="*/ 225611 h 948346"/>
                  <a:gd name="csX4" fmla="*/ 1094344 w 1240571"/>
                  <a:gd name="csY4" fmla="*/ 321856 h 948346"/>
                  <a:gd name="csX5" fmla="*/ 1165389 w 1240571"/>
                  <a:gd name="csY5" fmla="*/ 427074 h 948346"/>
                  <a:gd name="csX6" fmla="*/ 1167712 w 1240571"/>
                  <a:gd name="csY6" fmla="*/ 553613 h 948346"/>
                  <a:gd name="csX7" fmla="*/ 1145832 w 1240571"/>
                  <a:gd name="csY7" fmla="*/ 694135 h 948346"/>
                  <a:gd name="csX8" fmla="*/ 1143058 w 1240571"/>
                  <a:gd name="csY8" fmla="*/ 795447 h 948346"/>
                  <a:gd name="csX9" fmla="*/ 1240571 w 1240571"/>
                  <a:gd name="csY9" fmla="*/ 948346 h 9483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96589" h="964046">
                    <a:moveTo>
                      <a:pt x="0" y="0"/>
                    </a:moveTo>
                    <a:cubicBezTo>
                      <a:pt x="75596" y="23139"/>
                      <a:pt x="252170" y="77025"/>
                      <a:pt x="357356" y="101590"/>
                    </a:cubicBezTo>
                    <a:cubicBezTo>
                      <a:pt x="462542" y="126155"/>
                      <a:pt x="533684" y="126718"/>
                      <a:pt x="631115" y="147388"/>
                    </a:cubicBezTo>
                    <a:cubicBezTo>
                      <a:pt x="728546" y="168058"/>
                      <a:pt x="864739" y="196533"/>
                      <a:pt x="941944" y="225611"/>
                    </a:cubicBezTo>
                    <a:cubicBezTo>
                      <a:pt x="1019149" y="254689"/>
                      <a:pt x="1057103" y="288279"/>
                      <a:pt x="1094344" y="321856"/>
                    </a:cubicBezTo>
                    <a:cubicBezTo>
                      <a:pt x="1131585" y="355433"/>
                      <a:pt x="1153161" y="388448"/>
                      <a:pt x="1165389" y="427074"/>
                    </a:cubicBezTo>
                    <a:cubicBezTo>
                      <a:pt x="1177617" y="465700"/>
                      <a:pt x="1170972" y="509103"/>
                      <a:pt x="1167712" y="553613"/>
                    </a:cubicBezTo>
                    <a:cubicBezTo>
                      <a:pt x="1164453" y="598123"/>
                      <a:pt x="1149941" y="653829"/>
                      <a:pt x="1145832" y="694135"/>
                    </a:cubicBezTo>
                    <a:cubicBezTo>
                      <a:pt x="1141723" y="734441"/>
                      <a:pt x="1126981" y="752050"/>
                      <a:pt x="1143058" y="795447"/>
                    </a:cubicBezTo>
                    <a:cubicBezTo>
                      <a:pt x="1185524" y="841087"/>
                      <a:pt x="1159412" y="881537"/>
                      <a:pt x="1196589" y="964046"/>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reeform: Shape 63">
                <a:extLst>
                  <a:ext uri="{FF2B5EF4-FFF2-40B4-BE49-F238E27FC236}">
                    <a16:creationId xmlns:a16="http://schemas.microsoft.com/office/drawing/2014/main" id="{1B841DB1-8F7E-B9E1-4CF9-B3769E5973F9}"/>
                  </a:ext>
                </a:extLst>
              </p:cNvPr>
              <p:cNvSpPr/>
              <p:nvPr/>
            </p:nvSpPr>
            <p:spPr>
              <a:xfrm>
                <a:off x="9728598" y="3798985"/>
                <a:ext cx="593722" cy="298849"/>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11841 w 553757"/>
                  <a:gd name="csY4" fmla="*/ 301364 h 333541"/>
                  <a:gd name="csX5" fmla="*/ 553757 w 553757"/>
                  <a:gd name="csY5" fmla="*/ 333541 h 333541"/>
                  <a:gd name="csX0" fmla="*/ 7995 w 558234"/>
                  <a:gd name="csY0" fmla="*/ 0 h 365630"/>
                  <a:gd name="csX1" fmla="*/ 22282 w 558234"/>
                  <a:gd name="csY1" fmla="*/ 50006 h 365630"/>
                  <a:gd name="csX2" fmla="*/ 228055 w 558234"/>
                  <a:gd name="csY2" fmla="*/ 136152 h 365630"/>
                  <a:gd name="csX3" fmla="*/ 364073 w 558234"/>
                  <a:gd name="csY3" fmla="*/ 173005 h 365630"/>
                  <a:gd name="csX4" fmla="*/ 511841 w 558234"/>
                  <a:gd name="csY4" fmla="*/ 301364 h 365630"/>
                  <a:gd name="csX5" fmla="*/ 558234 w 558234"/>
                  <a:gd name="csY5" fmla="*/ 365630 h 365630"/>
                </a:gdLst>
                <a:ahLst/>
                <a:cxnLst>
                  <a:cxn ang="0">
                    <a:pos x="csX0" y="csY0"/>
                  </a:cxn>
                  <a:cxn ang="0">
                    <a:pos x="csX1" y="csY1"/>
                  </a:cxn>
                  <a:cxn ang="0">
                    <a:pos x="csX2" y="csY2"/>
                  </a:cxn>
                  <a:cxn ang="0">
                    <a:pos x="csX3" y="csY3"/>
                  </a:cxn>
                  <a:cxn ang="0">
                    <a:pos x="csX4" y="csY4"/>
                  </a:cxn>
                  <a:cxn ang="0">
                    <a:pos x="csX5" y="csY5"/>
                  </a:cxn>
                </a:cxnLst>
                <a:rect l="l" t="t" r="r" b="b"/>
                <a:pathLst>
                  <a:path w="558234" h="365630">
                    <a:moveTo>
                      <a:pt x="7995" y="0"/>
                    </a:moveTo>
                    <a:cubicBezTo>
                      <a:pt x="4423" y="18653"/>
                      <a:pt x="-14394" y="27314"/>
                      <a:pt x="22282" y="50006"/>
                    </a:cubicBezTo>
                    <a:cubicBezTo>
                      <a:pt x="58958" y="72698"/>
                      <a:pt x="171090" y="115652"/>
                      <a:pt x="228055" y="136152"/>
                    </a:cubicBezTo>
                    <a:cubicBezTo>
                      <a:pt x="285020" y="156652"/>
                      <a:pt x="316775" y="145470"/>
                      <a:pt x="364073" y="173005"/>
                    </a:cubicBezTo>
                    <a:cubicBezTo>
                      <a:pt x="411371" y="200540"/>
                      <a:pt x="480227" y="274608"/>
                      <a:pt x="511841" y="301364"/>
                    </a:cubicBezTo>
                    <a:cubicBezTo>
                      <a:pt x="543455" y="328120"/>
                      <a:pt x="551248" y="360267"/>
                      <a:pt x="558234" y="365630"/>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Shape 64">
                <a:extLst>
                  <a:ext uri="{FF2B5EF4-FFF2-40B4-BE49-F238E27FC236}">
                    <a16:creationId xmlns:a16="http://schemas.microsoft.com/office/drawing/2014/main" id="{C2E1EA8A-4B57-C34C-FA6D-75CE893C3759}"/>
                  </a:ext>
                </a:extLst>
              </p:cNvPr>
              <p:cNvSpPr/>
              <p:nvPr/>
            </p:nvSpPr>
            <p:spPr>
              <a:xfrm>
                <a:off x="9736973" y="4157551"/>
                <a:ext cx="596105" cy="787581"/>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250157 w 531727"/>
                  <a:gd name="csY0" fmla="*/ 0 h 506826"/>
                  <a:gd name="csX1" fmla="*/ 252 w 531727"/>
                  <a:gd name="csY1" fmla="*/ 223291 h 506826"/>
                  <a:gd name="csX2" fmla="*/ 206025 w 531727"/>
                  <a:gd name="csY2" fmla="*/ 309437 h 506826"/>
                  <a:gd name="csX3" fmla="*/ 342043 w 531727"/>
                  <a:gd name="csY3" fmla="*/ 346290 h 506826"/>
                  <a:gd name="csX4" fmla="*/ 531727 w 531727"/>
                  <a:gd name="csY4" fmla="*/ 506826 h 506826"/>
                  <a:gd name="csX0" fmla="*/ 81654 w 363224"/>
                  <a:gd name="csY0" fmla="*/ 0 h 506826"/>
                  <a:gd name="csX1" fmla="*/ 1907 w 363224"/>
                  <a:gd name="csY1" fmla="*/ 120603 h 506826"/>
                  <a:gd name="csX2" fmla="*/ 37522 w 363224"/>
                  <a:gd name="csY2" fmla="*/ 309437 h 506826"/>
                  <a:gd name="csX3" fmla="*/ 173540 w 363224"/>
                  <a:gd name="csY3" fmla="*/ 346290 h 506826"/>
                  <a:gd name="csX4" fmla="*/ 363224 w 363224"/>
                  <a:gd name="csY4" fmla="*/ 506826 h 506826"/>
                  <a:gd name="csX0" fmla="*/ 87178 w 368748"/>
                  <a:gd name="csY0" fmla="*/ 0 h 506826"/>
                  <a:gd name="csX1" fmla="*/ 7431 w 368748"/>
                  <a:gd name="csY1" fmla="*/ 120603 h 506826"/>
                  <a:gd name="csX2" fmla="*/ 22896 w 368748"/>
                  <a:gd name="csY2" fmla="*/ 341526 h 506826"/>
                  <a:gd name="csX3" fmla="*/ 179064 w 368748"/>
                  <a:gd name="csY3" fmla="*/ 346290 h 506826"/>
                  <a:gd name="csX4" fmla="*/ 368748 w 368748"/>
                  <a:gd name="csY4" fmla="*/ 506826 h 506826"/>
                  <a:gd name="csX0" fmla="*/ 82641 w 364211"/>
                  <a:gd name="csY0" fmla="*/ 0 h 612376"/>
                  <a:gd name="csX1" fmla="*/ 2894 w 364211"/>
                  <a:gd name="csY1" fmla="*/ 120603 h 612376"/>
                  <a:gd name="csX2" fmla="*/ 18359 w 364211"/>
                  <a:gd name="csY2" fmla="*/ 341526 h 612376"/>
                  <a:gd name="csX3" fmla="*/ 26758 w 364211"/>
                  <a:gd name="csY3" fmla="*/ 611566 h 612376"/>
                  <a:gd name="csX4" fmla="*/ 364211 w 364211"/>
                  <a:gd name="csY4" fmla="*/ 506826 h 612376"/>
                  <a:gd name="csX0" fmla="*/ 544982 w 544982"/>
                  <a:gd name="csY0" fmla="*/ 0 h 624488"/>
                  <a:gd name="csX1" fmla="*/ 465235 w 544982"/>
                  <a:gd name="csY1" fmla="*/ 120603 h 624488"/>
                  <a:gd name="csX2" fmla="*/ 480700 w 544982"/>
                  <a:gd name="csY2" fmla="*/ 341526 h 624488"/>
                  <a:gd name="csX3" fmla="*/ 489099 w 544982"/>
                  <a:gd name="csY3" fmla="*/ 611566 h 624488"/>
                  <a:gd name="csX4" fmla="*/ 392 w 544982"/>
                  <a:gd name="csY4" fmla="*/ 624488 h 624488"/>
                  <a:gd name="csX0" fmla="*/ 544982 w 544982"/>
                  <a:gd name="csY0" fmla="*/ 0 h 624488"/>
                  <a:gd name="csX1" fmla="*/ 465235 w 544982"/>
                  <a:gd name="csY1" fmla="*/ 120603 h 624488"/>
                  <a:gd name="csX2" fmla="*/ 471935 w 544982"/>
                  <a:gd name="csY2" fmla="*/ 275019 h 624488"/>
                  <a:gd name="csX3" fmla="*/ 480700 w 544982"/>
                  <a:gd name="csY3" fmla="*/ 341526 h 624488"/>
                  <a:gd name="csX4" fmla="*/ 489099 w 544982"/>
                  <a:gd name="csY4" fmla="*/ 611566 h 624488"/>
                  <a:gd name="csX5" fmla="*/ 392 w 544982"/>
                  <a:gd name="csY5" fmla="*/ 624488 h 624488"/>
                  <a:gd name="csX0" fmla="*/ 544982 w 544982"/>
                  <a:gd name="csY0" fmla="*/ 0 h 624488"/>
                  <a:gd name="csX1" fmla="*/ 465235 w 544982"/>
                  <a:gd name="csY1" fmla="*/ 120603 h 624488"/>
                  <a:gd name="csX2" fmla="*/ 480890 w 544982"/>
                  <a:gd name="csY2" fmla="*/ 482534 h 624488"/>
                  <a:gd name="csX3" fmla="*/ 480700 w 544982"/>
                  <a:gd name="csY3" fmla="*/ 341526 h 624488"/>
                  <a:gd name="csX4" fmla="*/ 489099 w 544982"/>
                  <a:gd name="csY4" fmla="*/ 611566 h 624488"/>
                  <a:gd name="csX5" fmla="*/ 392 w 544982"/>
                  <a:gd name="csY5" fmla="*/ 624488 h 624488"/>
                  <a:gd name="csX0" fmla="*/ 544982 w 664112"/>
                  <a:gd name="csY0" fmla="*/ 0 h 624488"/>
                  <a:gd name="csX1" fmla="*/ 465235 w 664112"/>
                  <a:gd name="csY1" fmla="*/ 120603 h 624488"/>
                  <a:gd name="csX2" fmla="*/ 664086 w 664112"/>
                  <a:gd name="csY2" fmla="*/ 335883 h 624488"/>
                  <a:gd name="csX3" fmla="*/ 480890 w 664112"/>
                  <a:gd name="csY3" fmla="*/ 482534 h 624488"/>
                  <a:gd name="csX4" fmla="*/ 480700 w 664112"/>
                  <a:gd name="csY4" fmla="*/ 341526 h 624488"/>
                  <a:gd name="csX5" fmla="*/ 489099 w 664112"/>
                  <a:gd name="csY5" fmla="*/ 611566 h 624488"/>
                  <a:gd name="csX6" fmla="*/ 392 w 664112"/>
                  <a:gd name="csY6" fmla="*/ 624488 h 624488"/>
                  <a:gd name="csX0" fmla="*/ 544982 w 664112"/>
                  <a:gd name="csY0" fmla="*/ 0 h 624488"/>
                  <a:gd name="csX1" fmla="*/ 465235 w 664112"/>
                  <a:gd name="csY1" fmla="*/ 120603 h 624488"/>
                  <a:gd name="csX2" fmla="*/ 664086 w 664112"/>
                  <a:gd name="csY2" fmla="*/ 335883 h 624488"/>
                  <a:gd name="csX3" fmla="*/ 480890 w 664112"/>
                  <a:gd name="csY3" fmla="*/ 482534 h 624488"/>
                  <a:gd name="csX4" fmla="*/ 480700 w 664112"/>
                  <a:gd name="csY4" fmla="*/ 341526 h 624488"/>
                  <a:gd name="csX5" fmla="*/ 565574 w 664112"/>
                  <a:gd name="csY5" fmla="*/ 314490 h 624488"/>
                  <a:gd name="csX6" fmla="*/ 489099 w 664112"/>
                  <a:gd name="csY6" fmla="*/ 611566 h 624488"/>
                  <a:gd name="csX7" fmla="*/ 392 w 664112"/>
                  <a:gd name="csY7" fmla="*/ 624488 h 624488"/>
                  <a:gd name="csX0" fmla="*/ 544982 w 665526"/>
                  <a:gd name="csY0" fmla="*/ 0 h 624488"/>
                  <a:gd name="csX1" fmla="*/ 465235 w 665526"/>
                  <a:gd name="csY1" fmla="*/ 120603 h 624488"/>
                  <a:gd name="csX2" fmla="*/ 561096 w 665526"/>
                  <a:gd name="csY2" fmla="*/ 224638 h 624488"/>
                  <a:gd name="csX3" fmla="*/ 664086 w 665526"/>
                  <a:gd name="csY3" fmla="*/ 335883 h 624488"/>
                  <a:gd name="csX4" fmla="*/ 480890 w 665526"/>
                  <a:gd name="csY4" fmla="*/ 482534 h 624488"/>
                  <a:gd name="csX5" fmla="*/ 480700 w 665526"/>
                  <a:gd name="csY5" fmla="*/ 341526 h 624488"/>
                  <a:gd name="csX6" fmla="*/ 565574 w 665526"/>
                  <a:gd name="csY6" fmla="*/ 314490 h 624488"/>
                  <a:gd name="csX7" fmla="*/ 489099 w 665526"/>
                  <a:gd name="csY7" fmla="*/ 611566 h 624488"/>
                  <a:gd name="csX8" fmla="*/ 392 w 665526"/>
                  <a:gd name="csY8" fmla="*/ 624488 h 624488"/>
                  <a:gd name="csX0" fmla="*/ 544982 w 665526"/>
                  <a:gd name="csY0" fmla="*/ 0 h 624488"/>
                  <a:gd name="csX1" fmla="*/ 465235 w 665526"/>
                  <a:gd name="csY1" fmla="*/ 120603 h 624488"/>
                  <a:gd name="csX2" fmla="*/ 561096 w 665526"/>
                  <a:gd name="csY2" fmla="*/ 224638 h 624488"/>
                  <a:gd name="csX3" fmla="*/ 664086 w 665526"/>
                  <a:gd name="csY3" fmla="*/ 335883 h 624488"/>
                  <a:gd name="csX4" fmla="*/ 480890 w 665526"/>
                  <a:gd name="csY4" fmla="*/ 482534 h 624488"/>
                  <a:gd name="csX5" fmla="*/ 480700 w 665526"/>
                  <a:gd name="csY5" fmla="*/ 341526 h 624488"/>
                  <a:gd name="csX6" fmla="*/ 489099 w 665526"/>
                  <a:gd name="csY6" fmla="*/ 611566 h 624488"/>
                  <a:gd name="csX7" fmla="*/ 392 w 665526"/>
                  <a:gd name="csY7" fmla="*/ 624488 h 624488"/>
                  <a:gd name="csX0" fmla="*/ 544982 w 665526"/>
                  <a:gd name="csY0" fmla="*/ 0 h 624488"/>
                  <a:gd name="csX1" fmla="*/ 465235 w 665526"/>
                  <a:gd name="csY1" fmla="*/ 120603 h 624488"/>
                  <a:gd name="csX2" fmla="*/ 561096 w 665526"/>
                  <a:gd name="csY2" fmla="*/ 224638 h 624488"/>
                  <a:gd name="csX3" fmla="*/ 664086 w 665526"/>
                  <a:gd name="csY3" fmla="*/ 335883 h 624488"/>
                  <a:gd name="csX4" fmla="*/ 480890 w 665526"/>
                  <a:gd name="csY4" fmla="*/ 482534 h 624488"/>
                  <a:gd name="csX5" fmla="*/ 489099 w 665526"/>
                  <a:gd name="csY5" fmla="*/ 611566 h 624488"/>
                  <a:gd name="csX6" fmla="*/ 392 w 665526"/>
                  <a:gd name="csY6" fmla="*/ 624488 h 624488"/>
                  <a:gd name="csX0" fmla="*/ 544982 w 664763"/>
                  <a:gd name="csY0" fmla="*/ 0 h 624488"/>
                  <a:gd name="csX1" fmla="*/ 465235 w 664763"/>
                  <a:gd name="csY1" fmla="*/ 120603 h 624488"/>
                  <a:gd name="csX2" fmla="*/ 455867 w 664763"/>
                  <a:gd name="csY2" fmla="*/ 280260 h 624488"/>
                  <a:gd name="csX3" fmla="*/ 664086 w 664763"/>
                  <a:gd name="csY3" fmla="*/ 335883 h 624488"/>
                  <a:gd name="csX4" fmla="*/ 480890 w 664763"/>
                  <a:gd name="csY4" fmla="*/ 482534 h 624488"/>
                  <a:gd name="csX5" fmla="*/ 489099 w 664763"/>
                  <a:gd name="csY5" fmla="*/ 611566 h 624488"/>
                  <a:gd name="csX6" fmla="*/ 392 w 664763"/>
                  <a:gd name="csY6" fmla="*/ 624488 h 624488"/>
                  <a:gd name="csX0" fmla="*/ 544982 w 544982"/>
                  <a:gd name="csY0" fmla="*/ 0 h 624488"/>
                  <a:gd name="csX1" fmla="*/ 465235 w 544982"/>
                  <a:gd name="csY1" fmla="*/ 120603 h 624488"/>
                  <a:gd name="csX2" fmla="*/ 455867 w 544982"/>
                  <a:gd name="csY2" fmla="*/ 280260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65235 w 544982"/>
                  <a:gd name="csY1" fmla="*/ 120603 h 624488"/>
                  <a:gd name="csX2" fmla="*/ 455867 w 544982"/>
                  <a:gd name="csY2" fmla="*/ 280260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55867 w 544982"/>
                  <a:gd name="csY2" fmla="*/ 280260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695936"/>
                  <a:gd name="csY0" fmla="*/ 0 h 624488"/>
                  <a:gd name="csX1" fmla="*/ 480907 w 695936"/>
                  <a:gd name="csY1" fmla="*/ 112046 h 624488"/>
                  <a:gd name="csX2" fmla="*/ 449150 w 695936"/>
                  <a:gd name="csY2" fmla="*/ 286679 h 624488"/>
                  <a:gd name="csX3" fmla="*/ 449150 w 695936"/>
                  <a:gd name="csY3" fmla="*/ 391505 h 624488"/>
                  <a:gd name="csX4" fmla="*/ 695826 w 695936"/>
                  <a:gd name="csY4" fmla="*/ 333744 h 624488"/>
                  <a:gd name="csX5" fmla="*/ 480890 w 695936"/>
                  <a:gd name="csY5" fmla="*/ 482534 h 624488"/>
                  <a:gd name="csX6" fmla="*/ 489099 w 695936"/>
                  <a:gd name="csY6" fmla="*/ 611566 h 624488"/>
                  <a:gd name="csX7" fmla="*/ 392 w 695936"/>
                  <a:gd name="csY7" fmla="*/ 624488 h 624488"/>
                  <a:gd name="csX0" fmla="*/ 544982 w 695936"/>
                  <a:gd name="csY0" fmla="*/ 0 h 624488"/>
                  <a:gd name="csX1" fmla="*/ 480907 w 695936"/>
                  <a:gd name="csY1" fmla="*/ 112046 h 624488"/>
                  <a:gd name="csX2" fmla="*/ 449150 w 695936"/>
                  <a:gd name="csY2" fmla="*/ 286679 h 624488"/>
                  <a:gd name="csX3" fmla="*/ 449150 w 695936"/>
                  <a:gd name="csY3" fmla="*/ 391505 h 624488"/>
                  <a:gd name="csX4" fmla="*/ 695826 w 695936"/>
                  <a:gd name="csY4" fmla="*/ 333744 h 624488"/>
                  <a:gd name="csX5" fmla="*/ 480890 w 695936"/>
                  <a:gd name="csY5" fmla="*/ 482534 h 624488"/>
                  <a:gd name="csX6" fmla="*/ 489099 w 695936"/>
                  <a:gd name="csY6" fmla="*/ 611566 h 624488"/>
                  <a:gd name="csX7" fmla="*/ 392 w 695936"/>
                  <a:gd name="csY7"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56261 w 544982"/>
                  <a:gd name="csY4" fmla="*/ 457825 h 624488"/>
                  <a:gd name="csX5" fmla="*/ 480890 w 544982"/>
                  <a:gd name="csY5" fmla="*/ 482534 h 624488"/>
                  <a:gd name="csX6" fmla="*/ 489099 w 544982"/>
                  <a:gd name="csY6" fmla="*/ 611566 h 624488"/>
                  <a:gd name="csX7" fmla="*/ 392 w 544982"/>
                  <a:gd name="csY7"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56261 w 544982"/>
                  <a:gd name="csY4" fmla="*/ 457825 h 624488"/>
                  <a:gd name="csX5" fmla="*/ 460740 w 544982"/>
                  <a:gd name="csY5" fmla="*/ 546714 h 624488"/>
                  <a:gd name="csX6" fmla="*/ 489099 w 544982"/>
                  <a:gd name="csY6" fmla="*/ 611566 h 624488"/>
                  <a:gd name="csX7" fmla="*/ 392 w 544982"/>
                  <a:gd name="csY7"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56261 w 544982"/>
                  <a:gd name="csY4" fmla="*/ 457825 h 624488"/>
                  <a:gd name="csX5" fmla="*/ 460740 w 544982"/>
                  <a:gd name="csY5" fmla="*/ 546714 h 624488"/>
                  <a:gd name="csX6" fmla="*/ 489099 w 544982"/>
                  <a:gd name="csY6" fmla="*/ 611566 h 624488"/>
                  <a:gd name="csX7" fmla="*/ 392 w 544982"/>
                  <a:gd name="csY7" fmla="*/ 624488 h 624488"/>
                  <a:gd name="csX0" fmla="*/ 545027 w 545027"/>
                  <a:gd name="csY0" fmla="*/ 0 h 628626"/>
                  <a:gd name="csX1" fmla="*/ 480952 w 545027"/>
                  <a:gd name="csY1" fmla="*/ 112046 h 628626"/>
                  <a:gd name="csX2" fmla="*/ 449195 w 545027"/>
                  <a:gd name="csY2" fmla="*/ 286679 h 628626"/>
                  <a:gd name="csX3" fmla="*/ 449195 w 545027"/>
                  <a:gd name="csY3" fmla="*/ 391505 h 628626"/>
                  <a:gd name="csX4" fmla="*/ 456306 w 545027"/>
                  <a:gd name="csY4" fmla="*/ 457825 h 628626"/>
                  <a:gd name="csX5" fmla="*/ 460785 w 545027"/>
                  <a:gd name="csY5" fmla="*/ 546714 h 628626"/>
                  <a:gd name="csX6" fmla="*/ 430932 w 545027"/>
                  <a:gd name="csY6" fmla="*/ 624403 h 628626"/>
                  <a:gd name="csX7" fmla="*/ 437 w 545027"/>
                  <a:gd name="csY7" fmla="*/ 624488 h 628626"/>
                  <a:gd name="csX0" fmla="*/ 545027 w 545027"/>
                  <a:gd name="csY0" fmla="*/ 0 h 628626"/>
                  <a:gd name="csX1" fmla="*/ 480952 w 545027"/>
                  <a:gd name="csY1" fmla="*/ 112046 h 628626"/>
                  <a:gd name="csX2" fmla="*/ 449195 w 545027"/>
                  <a:gd name="csY2" fmla="*/ 286679 h 628626"/>
                  <a:gd name="csX3" fmla="*/ 449195 w 545027"/>
                  <a:gd name="csY3" fmla="*/ 391505 h 628626"/>
                  <a:gd name="csX4" fmla="*/ 456306 w 545027"/>
                  <a:gd name="csY4" fmla="*/ 457825 h 628626"/>
                  <a:gd name="csX5" fmla="*/ 460785 w 545027"/>
                  <a:gd name="csY5" fmla="*/ 546714 h 628626"/>
                  <a:gd name="csX6" fmla="*/ 430932 w 545027"/>
                  <a:gd name="csY6" fmla="*/ 624403 h 628626"/>
                  <a:gd name="csX7" fmla="*/ 437 w 545027"/>
                  <a:gd name="csY7" fmla="*/ 624488 h 628626"/>
                  <a:gd name="csX0" fmla="*/ 518160 w 518160"/>
                  <a:gd name="csY0" fmla="*/ 0 h 613651"/>
                  <a:gd name="csX1" fmla="*/ 480952 w 518160"/>
                  <a:gd name="csY1" fmla="*/ 97071 h 613651"/>
                  <a:gd name="csX2" fmla="*/ 449195 w 518160"/>
                  <a:gd name="csY2" fmla="*/ 271704 h 613651"/>
                  <a:gd name="csX3" fmla="*/ 449195 w 518160"/>
                  <a:gd name="csY3" fmla="*/ 376530 h 613651"/>
                  <a:gd name="csX4" fmla="*/ 456306 w 518160"/>
                  <a:gd name="csY4" fmla="*/ 442850 h 613651"/>
                  <a:gd name="csX5" fmla="*/ 460785 w 518160"/>
                  <a:gd name="csY5" fmla="*/ 531739 h 613651"/>
                  <a:gd name="csX6" fmla="*/ 430932 w 518160"/>
                  <a:gd name="csY6" fmla="*/ 609428 h 613651"/>
                  <a:gd name="csX7" fmla="*/ 437 w 518160"/>
                  <a:gd name="csY7" fmla="*/ 609513 h 613651"/>
                  <a:gd name="csX0" fmla="*/ 524876 w 524876"/>
                  <a:gd name="csY0" fmla="*/ 0 h 622208"/>
                  <a:gd name="csX1" fmla="*/ 480952 w 524876"/>
                  <a:gd name="csY1" fmla="*/ 105628 h 622208"/>
                  <a:gd name="csX2" fmla="*/ 449195 w 524876"/>
                  <a:gd name="csY2" fmla="*/ 280261 h 622208"/>
                  <a:gd name="csX3" fmla="*/ 449195 w 524876"/>
                  <a:gd name="csY3" fmla="*/ 385087 h 622208"/>
                  <a:gd name="csX4" fmla="*/ 456306 w 524876"/>
                  <a:gd name="csY4" fmla="*/ 451407 h 622208"/>
                  <a:gd name="csX5" fmla="*/ 460785 w 524876"/>
                  <a:gd name="csY5" fmla="*/ 540296 h 622208"/>
                  <a:gd name="csX6" fmla="*/ 430932 w 524876"/>
                  <a:gd name="csY6" fmla="*/ 617985 h 622208"/>
                  <a:gd name="csX7" fmla="*/ 437 w 524876"/>
                  <a:gd name="csY7" fmla="*/ 618070 h 622208"/>
                  <a:gd name="csX0" fmla="*/ 555047 w 555047"/>
                  <a:gd name="csY0" fmla="*/ 0 h 628409"/>
                  <a:gd name="csX1" fmla="*/ 511123 w 555047"/>
                  <a:gd name="csY1" fmla="*/ 105628 h 628409"/>
                  <a:gd name="csX2" fmla="*/ 479366 w 555047"/>
                  <a:gd name="csY2" fmla="*/ 280261 h 628409"/>
                  <a:gd name="csX3" fmla="*/ 479366 w 555047"/>
                  <a:gd name="csY3" fmla="*/ 385087 h 628409"/>
                  <a:gd name="csX4" fmla="*/ 486477 w 555047"/>
                  <a:gd name="csY4" fmla="*/ 451407 h 628409"/>
                  <a:gd name="csX5" fmla="*/ 490956 w 555047"/>
                  <a:gd name="csY5" fmla="*/ 540296 h 628409"/>
                  <a:gd name="csX6" fmla="*/ 461103 w 555047"/>
                  <a:gd name="csY6" fmla="*/ 617985 h 628409"/>
                  <a:gd name="csX7" fmla="*/ 30608 w 555047"/>
                  <a:gd name="csY7" fmla="*/ 618070 h 628409"/>
                  <a:gd name="csX8" fmla="*/ 35170 w 555047"/>
                  <a:gd name="csY8" fmla="*/ 628409 h 628409"/>
                  <a:gd name="csX0" fmla="*/ 565217 w 565217"/>
                  <a:gd name="csY0" fmla="*/ 0 h 694728"/>
                  <a:gd name="csX1" fmla="*/ 521293 w 565217"/>
                  <a:gd name="csY1" fmla="*/ 105628 h 694728"/>
                  <a:gd name="csX2" fmla="*/ 489536 w 565217"/>
                  <a:gd name="csY2" fmla="*/ 280261 h 694728"/>
                  <a:gd name="csX3" fmla="*/ 489536 w 565217"/>
                  <a:gd name="csY3" fmla="*/ 385087 h 694728"/>
                  <a:gd name="csX4" fmla="*/ 496647 w 565217"/>
                  <a:gd name="csY4" fmla="*/ 451407 h 694728"/>
                  <a:gd name="csX5" fmla="*/ 501126 w 565217"/>
                  <a:gd name="csY5" fmla="*/ 540296 h 694728"/>
                  <a:gd name="csX6" fmla="*/ 471273 w 565217"/>
                  <a:gd name="csY6" fmla="*/ 617985 h 694728"/>
                  <a:gd name="csX7" fmla="*/ 40778 w 565217"/>
                  <a:gd name="csY7" fmla="*/ 618070 h 694728"/>
                  <a:gd name="csX8" fmla="*/ 18473 w 565217"/>
                  <a:gd name="csY8" fmla="*/ 694728 h 694728"/>
                  <a:gd name="csX0" fmla="*/ 552433 w 552433"/>
                  <a:gd name="csY0" fmla="*/ 0 h 694728"/>
                  <a:gd name="csX1" fmla="*/ 508509 w 552433"/>
                  <a:gd name="csY1" fmla="*/ 105628 h 694728"/>
                  <a:gd name="csX2" fmla="*/ 476752 w 552433"/>
                  <a:gd name="csY2" fmla="*/ 280261 h 694728"/>
                  <a:gd name="csX3" fmla="*/ 476752 w 552433"/>
                  <a:gd name="csY3" fmla="*/ 385087 h 694728"/>
                  <a:gd name="csX4" fmla="*/ 483863 w 552433"/>
                  <a:gd name="csY4" fmla="*/ 451407 h 694728"/>
                  <a:gd name="csX5" fmla="*/ 488342 w 552433"/>
                  <a:gd name="csY5" fmla="*/ 540296 h 694728"/>
                  <a:gd name="csX6" fmla="*/ 458489 w 552433"/>
                  <a:gd name="csY6" fmla="*/ 617985 h 694728"/>
                  <a:gd name="csX7" fmla="*/ 52622 w 552433"/>
                  <a:gd name="csY7" fmla="*/ 615931 h 694728"/>
                  <a:gd name="csX8" fmla="*/ 5689 w 552433"/>
                  <a:gd name="csY8" fmla="*/ 694728 h 694728"/>
                  <a:gd name="csX0" fmla="*/ 560475 w 560475"/>
                  <a:gd name="csY0" fmla="*/ 0 h 707564"/>
                  <a:gd name="csX1" fmla="*/ 516551 w 560475"/>
                  <a:gd name="csY1" fmla="*/ 105628 h 707564"/>
                  <a:gd name="csX2" fmla="*/ 484794 w 560475"/>
                  <a:gd name="csY2" fmla="*/ 280261 h 707564"/>
                  <a:gd name="csX3" fmla="*/ 484794 w 560475"/>
                  <a:gd name="csY3" fmla="*/ 385087 h 707564"/>
                  <a:gd name="csX4" fmla="*/ 491905 w 560475"/>
                  <a:gd name="csY4" fmla="*/ 451407 h 707564"/>
                  <a:gd name="csX5" fmla="*/ 496384 w 560475"/>
                  <a:gd name="csY5" fmla="*/ 540296 h 707564"/>
                  <a:gd name="csX6" fmla="*/ 466531 w 560475"/>
                  <a:gd name="csY6" fmla="*/ 617985 h 707564"/>
                  <a:gd name="csX7" fmla="*/ 60664 w 560475"/>
                  <a:gd name="csY7" fmla="*/ 615931 h 707564"/>
                  <a:gd name="csX8" fmla="*/ 2537 w 560475"/>
                  <a:gd name="csY8" fmla="*/ 707564 h 7075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0475" h="707564">
                    <a:moveTo>
                      <a:pt x="560475" y="0"/>
                    </a:moveTo>
                    <a:cubicBezTo>
                      <a:pt x="556903" y="18653"/>
                      <a:pt x="529164" y="58918"/>
                      <a:pt x="516551" y="105628"/>
                    </a:cubicBezTo>
                    <a:cubicBezTo>
                      <a:pt x="503938" y="152338"/>
                      <a:pt x="490176" y="205905"/>
                      <a:pt x="484794" y="280261"/>
                    </a:cubicBezTo>
                    <a:cubicBezTo>
                      <a:pt x="479874" y="348231"/>
                      <a:pt x="482490" y="327128"/>
                      <a:pt x="484794" y="385087"/>
                    </a:cubicBezTo>
                    <a:cubicBezTo>
                      <a:pt x="484860" y="406124"/>
                      <a:pt x="489973" y="425539"/>
                      <a:pt x="491905" y="451407"/>
                    </a:cubicBezTo>
                    <a:cubicBezTo>
                      <a:pt x="493837" y="477275"/>
                      <a:pt x="490911" y="514673"/>
                      <a:pt x="496384" y="540296"/>
                    </a:cubicBezTo>
                    <a:cubicBezTo>
                      <a:pt x="501857" y="565919"/>
                      <a:pt x="506313" y="609302"/>
                      <a:pt x="466531" y="617985"/>
                    </a:cubicBezTo>
                    <a:cubicBezTo>
                      <a:pt x="506262" y="629846"/>
                      <a:pt x="137996" y="601001"/>
                      <a:pt x="60664" y="615931"/>
                    </a:cubicBezTo>
                    <a:cubicBezTo>
                      <a:pt x="-16668" y="630861"/>
                      <a:pt x="1587" y="705410"/>
                      <a:pt x="2537" y="707564"/>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6" name="TextBox 65">
            <a:extLst>
              <a:ext uri="{FF2B5EF4-FFF2-40B4-BE49-F238E27FC236}">
                <a16:creationId xmlns:a16="http://schemas.microsoft.com/office/drawing/2014/main" id="{C657A3C8-13B2-9892-F792-2E9B14730EF7}"/>
              </a:ext>
            </a:extLst>
          </p:cNvPr>
          <p:cNvSpPr txBox="1"/>
          <p:nvPr/>
        </p:nvSpPr>
        <p:spPr>
          <a:xfrm>
            <a:off x="8823001" y="1512742"/>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2</a:t>
            </a:r>
          </a:p>
        </p:txBody>
      </p:sp>
      <p:pic>
        <p:nvPicPr>
          <p:cNvPr id="69" name="Picture 100">
            <a:extLst>
              <a:ext uri="{FF2B5EF4-FFF2-40B4-BE49-F238E27FC236}">
                <a16:creationId xmlns:a16="http://schemas.microsoft.com/office/drawing/2014/main" id="{F4CB3CF0-DF79-F091-2736-B2A233B3F53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11748764" y="1933910"/>
            <a:ext cx="282917" cy="563067"/>
          </a:xfrm>
          <a:prstGeom prst="rect">
            <a:avLst/>
          </a:prstGeom>
          <a:solidFill>
            <a:schemeClr val="bg1"/>
          </a:solidFill>
          <a:ln>
            <a:noFill/>
          </a:ln>
        </p:spPr>
      </p:pic>
      <p:sp>
        <p:nvSpPr>
          <p:cNvPr id="70" name="TextBox 69">
            <a:extLst>
              <a:ext uri="{FF2B5EF4-FFF2-40B4-BE49-F238E27FC236}">
                <a16:creationId xmlns:a16="http://schemas.microsoft.com/office/drawing/2014/main" id="{F256AC30-C0C7-690B-6265-C3A7A2D20EF7}"/>
              </a:ext>
            </a:extLst>
          </p:cNvPr>
          <p:cNvSpPr txBox="1"/>
          <p:nvPr/>
        </p:nvSpPr>
        <p:spPr>
          <a:xfrm rot="16200000">
            <a:off x="8565121" y="3991944"/>
            <a:ext cx="17125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71" name="TextBox 70">
            <a:extLst>
              <a:ext uri="{FF2B5EF4-FFF2-40B4-BE49-F238E27FC236}">
                <a16:creationId xmlns:a16="http://schemas.microsoft.com/office/drawing/2014/main" id="{A4AFB8A4-B2A3-B8CE-78A2-FCFB09CF57D0}"/>
              </a:ext>
            </a:extLst>
          </p:cNvPr>
          <p:cNvSpPr txBox="1"/>
          <p:nvPr/>
        </p:nvSpPr>
        <p:spPr>
          <a:xfrm>
            <a:off x="9642689" y="5184181"/>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72" name="TextBox 71">
            <a:extLst>
              <a:ext uri="{FF2B5EF4-FFF2-40B4-BE49-F238E27FC236}">
                <a16:creationId xmlns:a16="http://schemas.microsoft.com/office/drawing/2014/main" id="{86DDE710-8E0B-B975-D3D4-2D10065DC8B4}"/>
              </a:ext>
            </a:extLst>
          </p:cNvPr>
          <p:cNvSpPr txBox="1"/>
          <p:nvPr/>
        </p:nvSpPr>
        <p:spPr>
          <a:xfrm rot="16200000">
            <a:off x="7398682" y="3608492"/>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73" name="Arrow: Down 72">
            <a:extLst>
              <a:ext uri="{FF2B5EF4-FFF2-40B4-BE49-F238E27FC236}">
                <a16:creationId xmlns:a16="http://schemas.microsoft.com/office/drawing/2014/main" id="{D3A07312-41D5-EFA3-7E24-57DFDF2EFE14}"/>
              </a:ext>
            </a:extLst>
          </p:cNvPr>
          <p:cNvSpPr/>
          <p:nvPr/>
        </p:nvSpPr>
        <p:spPr>
          <a:xfrm>
            <a:off x="6683720" y="1956936"/>
            <a:ext cx="917063" cy="967427"/>
          </a:xfrm>
          <a:prstGeom prst="downArrow">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37%</a:t>
            </a:r>
          </a:p>
        </p:txBody>
      </p:sp>
      <p:sp>
        <p:nvSpPr>
          <p:cNvPr id="74" name="TextBox 73">
            <a:extLst>
              <a:ext uri="{FF2B5EF4-FFF2-40B4-BE49-F238E27FC236}">
                <a16:creationId xmlns:a16="http://schemas.microsoft.com/office/drawing/2014/main" id="{2AA5F92E-E300-C980-D6A6-0173A65A7D46}"/>
              </a:ext>
            </a:extLst>
          </p:cNvPr>
          <p:cNvSpPr txBox="1"/>
          <p:nvPr/>
        </p:nvSpPr>
        <p:spPr>
          <a:xfrm>
            <a:off x="4691848" y="1884935"/>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75" name="Arrow: Down 74">
            <a:extLst>
              <a:ext uri="{FF2B5EF4-FFF2-40B4-BE49-F238E27FC236}">
                <a16:creationId xmlns:a16="http://schemas.microsoft.com/office/drawing/2014/main" id="{2A3D3B7C-2B4C-E160-5886-EC4B0890D683}"/>
              </a:ext>
            </a:extLst>
          </p:cNvPr>
          <p:cNvSpPr/>
          <p:nvPr/>
        </p:nvSpPr>
        <p:spPr>
          <a:xfrm>
            <a:off x="10786671" y="1942849"/>
            <a:ext cx="917063" cy="1051320"/>
          </a:xfrm>
          <a:prstGeom prst="downArrow">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31%</a:t>
            </a:r>
          </a:p>
        </p:txBody>
      </p:sp>
      <p:sp>
        <p:nvSpPr>
          <p:cNvPr id="76" name="TextBox 75">
            <a:extLst>
              <a:ext uri="{FF2B5EF4-FFF2-40B4-BE49-F238E27FC236}">
                <a16:creationId xmlns:a16="http://schemas.microsoft.com/office/drawing/2014/main" id="{183FED79-9BBA-25E5-2E28-36AA1ED86837}"/>
              </a:ext>
            </a:extLst>
          </p:cNvPr>
          <p:cNvSpPr txBox="1"/>
          <p:nvPr/>
        </p:nvSpPr>
        <p:spPr>
          <a:xfrm>
            <a:off x="8823001" y="1877943"/>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pic>
        <p:nvPicPr>
          <p:cNvPr id="3" name="Picture 2">
            <a:extLst>
              <a:ext uri="{FF2B5EF4-FFF2-40B4-BE49-F238E27FC236}">
                <a16:creationId xmlns:a16="http://schemas.microsoft.com/office/drawing/2014/main" id="{2FBE8761-3F94-7150-DFB0-929D3C6BE3D1}"/>
              </a:ext>
            </a:extLst>
          </p:cNvPr>
          <p:cNvPicPr>
            <a:picLocks noChangeAspect="1"/>
          </p:cNvPicPr>
          <p:nvPr/>
        </p:nvPicPr>
        <p:blipFill>
          <a:blip r:embed="rId9"/>
          <a:stretch>
            <a:fillRect/>
          </a:stretch>
        </p:blipFill>
        <p:spPr>
          <a:xfrm>
            <a:off x="10343003" y="3568988"/>
            <a:ext cx="224289" cy="223170"/>
          </a:xfrm>
          <a:prstGeom prst="rect">
            <a:avLst/>
          </a:prstGeom>
        </p:spPr>
      </p:pic>
      <p:pic>
        <p:nvPicPr>
          <p:cNvPr id="12" name="Picture 11">
            <a:extLst>
              <a:ext uri="{FF2B5EF4-FFF2-40B4-BE49-F238E27FC236}">
                <a16:creationId xmlns:a16="http://schemas.microsoft.com/office/drawing/2014/main" id="{3F9F4F1C-7191-C9C2-2EA7-E09DD3389AAD}"/>
              </a:ext>
            </a:extLst>
          </p:cNvPr>
          <p:cNvPicPr>
            <a:picLocks noChangeAspect="1"/>
          </p:cNvPicPr>
          <p:nvPr/>
        </p:nvPicPr>
        <p:blipFill>
          <a:blip r:embed="rId8"/>
          <a:stretch>
            <a:fillRect/>
          </a:stretch>
        </p:blipFill>
        <p:spPr>
          <a:xfrm>
            <a:off x="8478766" y="3041125"/>
            <a:ext cx="286322" cy="286322"/>
          </a:xfrm>
          <a:prstGeom prst="rect">
            <a:avLst/>
          </a:prstGeom>
        </p:spPr>
      </p:pic>
      <p:pic>
        <p:nvPicPr>
          <p:cNvPr id="8" name="Picture 7">
            <a:extLst>
              <a:ext uri="{FF2B5EF4-FFF2-40B4-BE49-F238E27FC236}">
                <a16:creationId xmlns:a16="http://schemas.microsoft.com/office/drawing/2014/main" id="{BA35AC7A-2C7F-459C-B153-7E11B536F316}"/>
              </a:ext>
            </a:extLst>
          </p:cNvPr>
          <p:cNvPicPr>
            <a:picLocks noChangeAspect="1"/>
          </p:cNvPicPr>
          <p:nvPr/>
        </p:nvPicPr>
        <p:blipFill>
          <a:blip r:embed="rId7"/>
          <a:stretch>
            <a:fillRect/>
          </a:stretch>
        </p:blipFill>
        <p:spPr>
          <a:xfrm>
            <a:off x="10360998" y="4923788"/>
            <a:ext cx="375518" cy="301916"/>
          </a:xfrm>
          <a:prstGeom prst="rect">
            <a:avLst/>
          </a:prstGeom>
        </p:spPr>
      </p:pic>
      <p:sp>
        <p:nvSpPr>
          <p:cNvPr id="16" name="TextBox 15">
            <a:extLst>
              <a:ext uri="{FF2B5EF4-FFF2-40B4-BE49-F238E27FC236}">
                <a16:creationId xmlns:a16="http://schemas.microsoft.com/office/drawing/2014/main" id="{CE9B261C-71C8-CF4C-EE83-96048D9D70FC}"/>
              </a:ext>
            </a:extLst>
          </p:cNvPr>
          <p:cNvSpPr txBox="1"/>
          <p:nvPr/>
        </p:nvSpPr>
        <p:spPr>
          <a:xfrm>
            <a:off x="442912" y="5758572"/>
            <a:ext cx="11306175" cy="461665"/>
          </a:xfrm>
          <a:prstGeom prst="rect">
            <a:avLst/>
          </a:prstGeom>
          <a:noFill/>
        </p:spPr>
        <p:txBody>
          <a:bodyPr wrap="square" rtlCol="0">
            <a:spAutoFit/>
          </a:bodyPr>
          <a:lstStyle/>
          <a:p>
            <a:pPr algn="ctr">
              <a:spcBef>
                <a:spcPct val="0"/>
              </a:spcBef>
            </a:pPr>
            <a:r>
              <a:rPr lang="en-US" sz="2400" b="1" dirty="0">
                <a:solidFill>
                  <a:srgbClr val="1C4384"/>
                </a:solidFill>
                <a:latin typeface="Arial" panose="020B0604020202020204" pitchFamily="34" charset="0"/>
                <a:ea typeface="+mj-ea"/>
                <a:cs typeface="Arial" panose="020B0604020202020204" pitchFamily="34" charset="0"/>
              </a:rPr>
              <a:t>S.R. 714 / Willoughby Blvd. to S.R. 76 / U.S. 1 (New Corridor)</a:t>
            </a:r>
          </a:p>
        </p:txBody>
      </p:sp>
    </p:spTree>
    <p:extLst>
      <p:ext uri="{BB962C8B-B14F-4D97-AF65-F5344CB8AC3E}">
        <p14:creationId xmlns:p14="http://schemas.microsoft.com/office/powerpoint/2010/main" val="4109612629"/>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483AB-91CC-AB80-2E9B-38C48666E9EF}"/>
            </a:ext>
          </a:extLst>
        </p:cNvPr>
        <p:cNvGrpSpPr/>
        <p:nvPr/>
      </p:nvGrpSpPr>
      <p:grpSpPr>
        <a:xfrm>
          <a:off x="0" y="0"/>
          <a:ext cx="0" cy="0"/>
          <a:chOff x="0" y="0"/>
          <a:chExt cx="0" cy="0"/>
        </a:xfrm>
      </p:grpSpPr>
      <p:sp>
        <p:nvSpPr>
          <p:cNvPr id="41" name="Title 1">
            <a:extLst>
              <a:ext uri="{FF2B5EF4-FFF2-40B4-BE49-F238E27FC236}">
                <a16:creationId xmlns:a16="http://schemas.microsoft.com/office/drawing/2014/main" id="{706A144C-78A9-0303-1C99-D86A004259B3}"/>
              </a:ext>
            </a:extLst>
          </p:cNvPr>
          <p:cNvSpPr>
            <a:spLocks noGrp="1"/>
          </p:cNvSpPr>
          <p:nvPr>
            <p:ph type="title"/>
          </p:nvPr>
        </p:nvSpPr>
        <p:spPr>
          <a:xfrm>
            <a:off x="211991" y="654668"/>
            <a:ext cx="11250745" cy="518726"/>
          </a:xfrm>
        </p:spPr>
        <p:txBody>
          <a:bodyPr>
            <a:normAutofit fontScale="90000"/>
          </a:bodyPr>
          <a:lstStyle/>
          <a:p>
            <a:pPr algn="ctr"/>
            <a:r>
              <a:rPr lang="en-US" b="1" dirty="0"/>
              <a:t>2045 No-Build, Corridor 1 and Corridor 2 Evening Peak Hour Travel Time Comparison</a:t>
            </a:r>
          </a:p>
        </p:txBody>
      </p:sp>
      <p:grpSp>
        <p:nvGrpSpPr>
          <p:cNvPr id="21" name="Group 20">
            <a:extLst>
              <a:ext uri="{FF2B5EF4-FFF2-40B4-BE49-F238E27FC236}">
                <a16:creationId xmlns:a16="http://schemas.microsoft.com/office/drawing/2014/main" id="{04A6B6AD-F933-4533-6659-3BCA7C3B8A03}"/>
              </a:ext>
            </a:extLst>
          </p:cNvPr>
          <p:cNvGrpSpPr/>
          <p:nvPr/>
        </p:nvGrpSpPr>
        <p:grpSpPr>
          <a:xfrm>
            <a:off x="10112899" y="5678357"/>
            <a:ext cx="1977048" cy="612096"/>
            <a:chOff x="10077553" y="7241696"/>
            <a:chExt cx="1977048" cy="612096"/>
          </a:xfrm>
        </p:grpSpPr>
        <p:cxnSp>
          <p:nvCxnSpPr>
            <p:cNvPr id="40" name="Straight Connector 39">
              <a:extLst>
                <a:ext uri="{FF2B5EF4-FFF2-40B4-BE49-F238E27FC236}">
                  <a16:creationId xmlns:a16="http://schemas.microsoft.com/office/drawing/2014/main" id="{3D8E7871-7C74-A47B-3B8E-A0479ECF518D}"/>
                </a:ext>
              </a:extLst>
            </p:cNvPr>
            <p:cNvCxnSpPr/>
            <p:nvPr/>
          </p:nvCxnSpPr>
          <p:spPr>
            <a:xfrm>
              <a:off x="10183163" y="7666954"/>
              <a:ext cx="533911" cy="0"/>
            </a:xfrm>
            <a:prstGeom prst="line">
              <a:avLst/>
            </a:prstGeom>
            <a:ln w="50800">
              <a:solidFill>
                <a:srgbClr val="00B050"/>
              </a:solidFill>
              <a:prstDash val="sysDash"/>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27E1BE9-FCB7-E06D-E40E-37F4B8F9F015}"/>
                </a:ext>
              </a:extLst>
            </p:cNvPr>
            <p:cNvSpPr txBox="1"/>
            <p:nvPr/>
          </p:nvSpPr>
          <p:spPr>
            <a:xfrm>
              <a:off x="10783259" y="7528454"/>
              <a:ext cx="1236413" cy="276999"/>
            </a:xfrm>
            <a:prstGeom prst="rect">
              <a:avLst/>
            </a:prstGeom>
            <a:noFill/>
          </p:spPr>
          <p:txBody>
            <a:bodyPr wrap="square" rtlCol="0">
              <a:spAutoFit/>
            </a:bodyPr>
            <a:lstStyle/>
            <a:p>
              <a:r>
                <a:rPr lang="en-US" sz="1200" dirty="0"/>
                <a:t>New Roadway</a:t>
              </a:r>
            </a:p>
          </p:txBody>
        </p:sp>
        <p:sp>
          <p:nvSpPr>
            <p:cNvPr id="43" name="TextBox 42">
              <a:extLst>
                <a:ext uri="{FF2B5EF4-FFF2-40B4-BE49-F238E27FC236}">
                  <a16:creationId xmlns:a16="http://schemas.microsoft.com/office/drawing/2014/main" id="{CF5AB01C-5F84-8114-2200-CEDE1AE00E34}"/>
                </a:ext>
              </a:extLst>
            </p:cNvPr>
            <p:cNvSpPr txBox="1"/>
            <p:nvPr/>
          </p:nvSpPr>
          <p:spPr>
            <a:xfrm>
              <a:off x="10112482" y="7251455"/>
              <a:ext cx="1942119" cy="276999"/>
            </a:xfrm>
            <a:prstGeom prst="rect">
              <a:avLst/>
            </a:prstGeom>
            <a:noFill/>
          </p:spPr>
          <p:txBody>
            <a:bodyPr wrap="square" rtlCol="0">
              <a:spAutoFit/>
            </a:bodyPr>
            <a:lstStyle/>
            <a:p>
              <a:r>
                <a:rPr lang="en-US" sz="1200" b="1" dirty="0"/>
                <a:t>Legend</a:t>
              </a:r>
            </a:p>
          </p:txBody>
        </p:sp>
        <p:sp>
          <p:nvSpPr>
            <p:cNvPr id="44" name="Rectangle 43">
              <a:extLst>
                <a:ext uri="{FF2B5EF4-FFF2-40B4-BE49-F238E27FC236}">
                  <a16:creationId xmlns:a16="http://schemas.microsoft.com/office/drawing/2014/main" id="{E318742F-0119-FFB0-9E0A-05124BC832D0}"/>
                </a:ext>
              </a:extLst>
            </p:cNvPr>
            <p:cNvSpPr/>
            <p:nvPr/>
          </p:nvSpPr>
          <p:spPr>
            <a:xfrm>
              <a:off x="10077553" y="7241696"/>
              <a:ext cx="1942119" cy="612096"/>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3FBF96A4-C799-D20A-9052-A658147A9F32}"/>
              </a:ext>
            </a:extLst>
          </p:cNvPr>
          <p:cNvSpPr txBox="1"/>
          <p:nvPr/>
        </p:nvSpPr>
        <p:spPr>
          <a:xfrm>
            <a:off x="2530663" y="5557293"/>
            <a:ext cx="7362079" cy="830997"/>
          </a:xfrm>
          <a:prstGeom prst="rect">
            <a:avLst/>
          </a:prstGeom>
          <a:noFill/>
        </p:spPr>
        <p:txBody>
          <a:bodyPr wrap="square" rtlCol="0">
            <a:spAutoFit/>
          </a:bodyPr>
          <a:lstStyle/>
          <a:p>
            <a:pPr algn="ctr">
              <a:spcBef>
                <a:spcPct val="0"/>
              </a:spcBef>
            </a:pPr>
            <a:r>
              <a:rPr lang="en-US" sz="2400" b="1" dirty="0">
                <a:solidFill>
                  <a:srgbClr val="1C4384"/>
                </a:solidFill>
                <a:latin typeface="Arial" panose="020B0604020202020204" pitchFamily="34" charset="0"/>
                <a:ea typeface="+mj-ea"/>
                <a:cs typeface="Arial" panose="020B0604020202020204" pitchFamily="34" charset="0"/>
              </a:rPr>
              <a:t>S.R. 714 / Willoughby Blvd. to S.R. 76 / U.S. 1 (Existing Corridor)</a:t>
            </a:r>
          </a:p>
        </p:txBody>
      </p:sp>
      <p:sp>
        <p:nvSpPr>
          <p:cNvPr id="51" name="TextBox 50">
            <a:extLst>
              <a:ext uri="{FF2B5EF4-FFF2-40B4-BE49-F238E27FC236}">
                <a16:creationId xmlns:a16="http://schemas.microsoft.com/office/drawing/2014/main" id="{438CD6A3-5744-5658-DBA9-85C6E6A9BD68}"/>
              </a:ext>
            </a:extLst>
          </p:cNvPr>
          <p:cNvSpPr txBox="1"/>
          <p:nvPr/>
        </p:nvSpPr>
        <p:spPr>
          <a:xfrm>
            <a:off x="4962525" y="1428577"/>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1</a:t>
            </a:r>
          </a:p>
        </p:txBody>
      </p:sp>
      <p:sp>
        <p:nvSpPr>
          <p:cNvPr id="52" name="TextBox 51">
            <a:extLst>
              <a:ext uri="{FF2B5EF4-FFF2-40B4-BE49-F238E27FC236}">
                <a16:creationId xmlns:a16="http://schemas.microsoft.com/office/drawing/2014/main" id="{996ADE86-6C36-149C-4880-669AEEBEC6EC}"/>
              </a:ext>
            </a:extLst>
          </p:cNvPr>
          <p:cNvSpPr txBox="1"/>
          <p:nvPr/>
        </p:nvSpPr>
        <p:spPr>
          <a:xfrm>
            <a:off x="9351989" y="1395854"/>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2</a:t>
            </a:r>
          </a:p>
        </p:txBody>
      </p:sp>
      <p:sp>
        <p:nvSpPr>
          <p:cNvPr id="33" name="TextBox 32">
            <a:extLst>
              <a:ext uri="{FF2B5EF4-FFF2-40B4-BE49-F238E27FC236}">
                <a16:creationId xmlns:a16="http://schemas.microsoft.com/office/drawing/2014/main" id="{5EF4BEF1-43BE-A87D-06F2-A7152BC81E4E}"/>
              </a:ext>
            </a:extLst>
          </p:cNvPr>
          <p:cNvSpPr txBox="1"/>
          <p:nvPr/>
        </p:nvSpPr>
        <p:spPr>
          <a:xfrm>
            <a:off x="1143025" y="1387975"/>
            <a:ext cx="21548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Alternative</a:t>
            </a:r>
          </a:p>
        </p:txBody>
      </p:sp>
      <p:grpSp>
        <p:nvGrpSpPr>
          <p:cNvPr id="48" name="Group 47">
            <a:extLst>
              <a:ext uri="{FF2B5EF4-FFF2-40B4-BE49-F238E27FC236}">
                <a16:creationId xmlns:a16="http://schemas.microsoft.com/office/drawing/2014/main" id="{7C0EA95B-2A69-9A19-38EB-C89806541812}"/>
              </a:ext>
            </a:extLst>
          </p:cNvPr>
          <p:cNvGrpSpPr/>
          <p:nvPr/>
        </p:nvGrpSpPr>
        <p:grpSpPr>
          <a:xfrm>
            <a:off x="199918" y="1739854"/>
            <a:ext cx="11872778" cy="3768549"/>
            <a:chOff x="199918" y="1481440"/>
            <a:chExt cx="11872778" cy="3768549"/>
          </a:xfrm>
        </p:grpSpPr>
        <p:pic>
          <p:nvPicPr>
            <p:cNvPr id="49" name="Picture 48">
              <a:extLst>
                <a:ext uri="{FF2B5EF4-FFF2-40B4-BE49-F238E27FC236}">
                  <a16:creationId xmlns:a16="http://schemas.microsoft.com/office/drawing/2014/main" id="{94D3EAEC-87DA-E894-6089-CF665BFC9B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4321" y="1493667"/>
              <a:ext cx="3977636" cy="3756322"/>
            </a:xfrm>
            <a:prstGeom prst="rect">
              <a:avLst/>
            </a:prstGeom>
            <a:ln w="6350" cap="sq">
              <a:solidFill>
                <a:srgbClr val="1C4384"/>
              </a:solidFill>
              <a:prstDash val="dash"/>
            </a:ln>
          </p:spPr>
        </p:pic>
        <p:grpSp>
          <p:nvGrpSpPr>
            <p:cNvPr id="53" name="Group 52">
              <a:extLst>
                <a:ext uri="{FF2B5EF4-FFF2-40B4-BE49-F238E27FC236}">
                  <a16:creationId xmlns:a16="http://schemas.microsoft.com/office/drawing/2014/main" id="{53D08E87-E358-978F-1BE0-1BE6BBC8C7C7}"/>
                </a:ext>
              </a:extLst>
            </p:cNvPr>
            <p:cNvGrpSpPr/>
            <p:nvPr/>
          </p:nvGrpSpPr>
          <p:grpSpPr>
            <a:xfrm>
              <a:off x="199918" y="1481440"/>
              <a:ext cx="7844819" cy="3756321"/>
              <a:chOff x="390290" y="1492489"/>
              <a:chExt cx="7844819" cy="3756321"/>
            </a:xfrm>
          </p:grpSpPr>
          <p:pic>
            <p:nvPicPr>
              <p:cNvPr id="77" name="Picture 76">
                <a:extLst>
                  <a:ext uri="{FF2B5EF4-FFF2-40B4-BE49-F238E27FC236}">
                    <a16:creationId xmlns:a16="http://schemas.microsoft.com/office/drawing/2014/main" id="{952733DE-2DE5-2E2F-A21A-C07C5CC6E5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290" y="1492489"/>
                <a:ext cx="3789960" cy="3756321"/>
              </a:xfrm>
              <a:prstGeom prst="rect">
                <a:avLst/>
              </a:prstGeom>
              <a:ln>
                <a:solidFill>
                  <a:schemeClr val="accent1"/>
                </a:solidFill>
              </a:ln>
            </p:spPr>
          </p:pic>
          <p:sp>
            <p:nvSpPr>
              <p:cNvPr id="78" name="Freeform: Shape 77">
                <a:extLst>
                  <a:ext uri="{FF2B5EF4-FFF2-40B4-BE49-F238E27FC236}">
                    <a16:creationId xmlns:a16="http://schemas.microsoft.com/office/drawing/2014/main" id="{D8EAF761-9FED-1963-C05D-B196F5C88E2D}"/>
                  </a:ext>
                </a:extLst>
              </p:cNvPr>
              <p:cNvSpPr/>
              <p:nvPr/>
            </p:nvSpPr>
            <p:spPr>
              <a:xfrm>
                <a:off x="981126" y="1946671"/>
                <a:ext cx="818409" cy="2715912"/>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865818 w 879229"/>
                  <a:gd name="csY0" fmla="*/ 2628400 h 2628400"/>
                  <a:gd name="csX1" fmla="*/ 831058 w 879229"/>
                  <a:gd name="csY1" fmla="*/ 2592389 h 2628400"/>
                  <a:gd name="csX2" fmla="*/ 142875 w 879229"/>
                  <a:gd name="csY2" fmla="*/ 2599533 h 2628400"/>
                  <a:gd name="csX3" fmla="*/ 11907 w 879229"/>
                  <a:gd name="csY3" fmla="*/ 2456657 h 2628400"/>
                  <a:gd name="csX4" fmla="*/ 7144 w 879229"/>
                  <a:gd name="csY4" fmla="*/ 2108995 h 2628400"/>
                  <a:gd name="csX5" fmla="*/ 0 w 879229"/>
                  <a:gd name="csY5" fmla="*/ 523082 h 2628400"/>
                  <a:gd name="csX6" fmla="*/ 3176 w 879229"/>
                  <a:gd name="csY6" fmla="*/ 283370 h 2628400"/>
                  <a:gd name="csX7" fmla="*/ 10319 w 879229"/>
                  <a:gd name="csY7" fmla="*/ 0 h 2628400"/>
                  <a:gd name="csX0" fmla="*/ 868236 w 879953"/>
                  <a:gd name="csY0" fmla="*/ 2626120 h 2626120"/>
                  <a:gd name="csX1" fmla="*/ 831058 w 879953"/>
                  <a:gd name="csY1" fmla="*/ 2592389 h 2626120"/>
                  <a:gd name="csX2" fmla="*/ 142875 w 879953"/>
                  <a:gd name="csY2" fmla="*/ 2599533 h 2626120"/>
                  <a:gd name="csX3" fmla="*/ 11907 w 879953"/>
                  <a:gd name="csY3" fmla="*/ 2456657 h 2626120"/>
                  <a:gd name="csX4" fmla="*/ 7144 w 879953"/>
                  <a:gd name="csY4" fmla="*/ 2108995 h 2626120"/>
                  <a:gd name="csX5" fmla="*/ 0 w 879953"/>
                  <a:gd name="csY5" fmla="*/ 523082 h 2626120"/>
                  <a:gd name="csX6" fmla="*/ 3176 w 879953"/>
                  <a:gd name="csY6" fmla="*/ 283370 h 2626120"/>
                  <a:gd name="csX7" fmla="*/ 10319 w 879953"/>
                  <a:gd name="csY7" fmla="*/ 0 h 2626120"/>
                  <a:gd name="csX0" fmla="*/ 2170760 w 2170760"/>
                  <a:gd name="csY0" fmla="*/ 1228203 h 2599533"/>
                  <a:gd name="csX1" fmla="*/ 831058 w 2170760"/>
                  <a:gd name="csY1" fmla="*/ 2592389 h 2599533"/>
                  <a:gd name="csX2" fmla="*/ 142875 w 2170760"/>
                  <a:gd name="csY2" fmla="*/ 2599533 h 2599533"/>
                  <a:gd name="csX3" fmla="*/ 11907 w 2170760"/>
                  <a:gd name="csY3" fmla="*/ 2456657 h 2599533"/>
                  <a:gd name="csX4" fmla="*/ 7144 w 2170760"/>
                  <a:gd name="csY4" fmla="*/ 2108995 h 2599533"/>
                  <a:gd name="csX5" fmla="*/ 0 w 2170760"/>
                  <a:gd name="csY5" fmla="*/ 523082 h 2599533"/>
                  <a:gd name="csX6" fmla="*/ 3176 w 2170760"/>
                  <a:gd name="csY6" fmla="*/ 283370 h 2599533"/>
                  <a:gd name="csX7" fmla="*/ 10319 w 2170760"/>
                  <a:gd name="csY7" fmla="*/ 0 h 2599533"/>
                  <a:gd name="csX0" fmla="*/ 831058 w 831058"/>
                  <a:gd name="csY0" fmla="*/ 2592389 h 2599533"/>
                  <a:gd name="csX1" fmla="*/ 142875 w 831058"/>
                  <a:gd name="csY1" fmla="*/ 2599533 h 2599533"/>
                  <a:gd name="csX2" fmla="*/ 11907 w 831058"/>
                  <a:gd name="csY2" fmla="*/ 2456657 h 2599533"/>
                  <a:gd name="csX3" fmla="*/ 7144 w 831058"/>
                  <a:gd name="csY3" fmla="*/ 2108995 h 2599533"/>
                  <a:gd name="csX4" fmla="*/ 0 w 831058"/>
                  <a:gd name="csY4" fmla="*/ 523082 h 2599533"/>
                  <a:gd name="csX5" fmla="*/ 3176 w 831058"/>
                  <a:gd name="csY5" fmla="*/ 283370 h 2599533"/>
                  <a:gd name="csX6" fmla="*/ 10319 w 831058"/>
                  <a:gd name="csY6" fmla="*/ 0 h 25995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1058" h="2599533">
                    <a:moveTo>
                      <a:pt x="831058" y="2592389"/>
                    </a:move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9" name="TextBox 78">
                <a:extLst>
                  <a:ext uri="{FF2B5EF4-FFF2-40B4-BE49-F238E27FC236}">
                    <a16:creationId xmlns:a16="http://schemas.microsoft.com/office/drawing/2014/main" id="{2EA853B7-7947-0E8D-E169-5480D8ADF071}"/>
                  </a:ext>
                </a:extLst>
              </p:cNvPr>
              <p:cNvSpPr txBox="1"/>
              <p:nvPr/>
            </p:nvSpPr>
            <p:spPr>
              <a:xfrm rot="16200000">
                <a:off x="-282291" y="3177216"/>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80" name="TextBox 79">
                <a:extLst>
                  <a:ext uri="{FF2B5EF4-FFF2-40B4-BE49-F238E27FC236}">
                    <a16:creationId xmlns:a16="http://schemas.microsoft.com/office/drawing/2014/main" id="{9B5AF712-7D92-9D99-09F6-2ECCB2EF74C9}"/>
                  </a:ext>
                </a:extLst>
              </p:cNvPr>
              <p:cNvSpPr txBox="1"/>
              <p:nvPr/>
            </p:nvSpPr>
            <p:spPr>
              <a:xfrm>
                <a:off x="1895678" y="4714829"/>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r>
                  <a:rPr lang="en-US" sz="1600" b="1" dirty="0">
                    <a:solidFill>
                      <a:prstClr val="black"/>
                    </a:solidFill>
                    <a:latin typeface="Aptos" panose="02110004020202020204"/>
                  </a:rPr>
                  <a:t>.</a:t>
                </a:r>
                <a:endPar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2" name="TextBox 81">
                <a:extLst>
                  <a:ext uri="{FF2B5EF4-FFF2-40B4-BE49-F238E27FC236}">
                    <a16:creationId xmlns:a16="http://schemas.microsoft.com/office/drawing/2014/main" id="{2DCE5E6C-0309-3E17-FAA7-14DBD1F8551C}"/>
                  </a:ext>
                </a:extLst>
              </p:cNvPr>
              <p:cNvSpPr txBox="1"/>
              <p:nvPr/>
            </p:nvSpPr>
            <p:spPr>
              <a:xfrm>
                <a:off x="5859925" y="4753900"/>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83" name="TextBox 82">
                <a:extLst>
                  <a:ext uri="{FF2B5EF4-FFF2-40B4-BE49-F238E27FC236}">
                    <a16:creationId xmlns:a16="http://schemas.microsoft.com/office/drawing/2014/main" id="{ABA27391-8169-6A6C-B63C-7D76B11B0EAA}"/>
                  </a:ext>
                </a:extLst>
              </p:cNvPr>
              <p:cNvSpPr txBox="1"/>
              <p:nvPr/>
            </p:nvSpPr>
            <p:spPr>
              <a:xfrm rot="16200000">
                <a:off x="3650741" y="3144018"/>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pic>
            <p:nvPicPr>
              <p:cNvPr id="84" name="Picture 100">
                <a:extLst>
                  <a:ext uri="{FF2B5EF4-FFF2-40B4-BE49-F238E27FC236}">
                    <a16:creationId xmlns:a16="http://schemas.microsoft.com/office/drawing/2014/main" id="{407AD8B8-F66A-9D71-997D-3FC324EAAB6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768384" y="1540114"/>
                <a:ext cx="282917" cy="563067"/>
              </a:xfrm>
              <a:prstGeom prst="rect">
                <a:avLst/>
              </a:prstGeom>
              <a:solidFill>
                <a:schemeClr val="bg1"/>
              </a:solidFill>
              <a:ln>
                <a:noFill/>
              </a:ln>
            </p:spPr>
          </p:pic>
          <p:pic>
            <p:nvPicPr>
              <p:cNvPr id="85" name="Picture 100">
                <a:extLst>
                  <a:ext uri="{FF2B5EF4-FFF2-40B4-BE49-F238E27FC236}">
                    <a16:creationId xmlns:a16="http://schemas.microsoft.com/office/drawing/2014/main" id="{C03113D0-CF2A-7368-461C-02AE340BEC57}"/>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952192" y="1540114"/>
                <a:ext cx="282917" cy="563067"/>
              </a:xfrm>
              <a:prstGeom prst="rect">
                <a:avLst/>
              </a:prstGeom>
              <a:solidFill>
                <a:schemeClr val="bg1"/>
              </a:solidFill>
              <a:ln>
                <a:noFill/>
              </a:ln>
            </p:spPr>
          </p:pic>
          <p:sp>
            <p:nvSpPr>
              <p:cNvPr id="86" name="TextBox 85">
                <a:extLst>
                  <a:ext uri="{FF2B5EF4-FFF2-40B4-BE49-F238E27FC236}">
                    <a16:creationId xmlns:a16="http://schemas.microsoft.com/office/drawing/2014/main" id="{AD28AD03-31E4-8194-631A-1936102091C2}"/>
                  </a:ext>
                </a:extLst>
              </p:cNvPr>
              <p:cNvSpPr txBox="1"/>
              <p:nvPr/>
            </p:nvSpPr>
            <p:spPr>
              <a:xfrm rot="16200000">
                <a:off x="4842305" y="3551905"/>
                <a:ext cx="17282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grpSp>
        <p:pic>
          <p:nvPicPr>
            <p:cNvPr id="54" name="Picture 53">
              <a:extLst>
                <a:ext uri="{FF2B5EF4-FFF2-40B4-BE49-F238E27FC236}">
                  <a16:creationId xmlns:a16="http://schemas.microsoft.com/office/drawing/2014/main" id="{2DC35789-8E45-679C-3D9E-99F4F5475DB5}"/>
                </a:ext>
              </a:extLst>
            </p:cNvPr>
            <p:cNvPicPr>
              <a:picLocks noChangeAspect="1"/>
            </p:cNvPicPr>
            <p:nvPr/>
          </p:nvPicPr>
          <p:blipFill>
            <a:blip r:embed="rId7"/>
            <a:stretch>
              <a:fillRect/>
            </a:stretch>
          </p:blipFill>
          <p:spPr>
            <a:xfrm>
              <a:off x="2406039" y="4471790"/>
              <a:ext cx="375518" cy="301916"/>
            </a:xfrm>
            <a:prstGeom prst="rect">
              <a:avLst/>
            </a:prstGeom>
          </p:spPr>
        </p:pic>
        <p:pic>
          <p:nvPicPr>
            <p:cNvPr id="55" name="Picture 54">
              <a:extLst>
                <a:ext uri="{FF2B5EF4-FFF2-40B4-BE49-F238E27FC236}">
                  <a16:creationId xmlns:a16="http://schemas.microsoft.com/office/drawing/2014/main" id="{6E1CAD8B-1545-5ADE-3287-DC86E5CB0121}"/>
                </a:ext>
              </a:extLst>
            </p:cNvPr>
            <p:cNvPicPr>
              <a:picLocks noChangeAspect="1"/>
            </p:cNvPicPr>
            <p:nvPr/>
          </p:nvPicPr>
          <p:blipFill>
            <a:blip r:embed="rId8"/>
            <a:stretch>
              <a:fillRect/>
            </a:stretch>
          </p:blipFill>
          <p:spPr>
            <a:xfrm>
              <a:off x="839438" y="2654615"/>
              <a:ext cx="286322" cy="286322"/>
            </a:xfrm>
            <a:prstGeom prst="rect">
              <a:avLst/>
            </a:prstGeom>
          </p:spPr>
        </p:pic>
        <p:pic>
          <p:nvPicPr>
            <p:cNvPr id="56" name="Picture 55">
              <a:extLst>
                <a:ext uri="{FF2B5EF4-FFF2-40B4-BE49-F238E27FC236}">
                  <a16:creationId xmlns:a16="http://schemas.microsoft.com/office/drawing/2014/main" id="{99A461C5-EEC3-AD23-F1DC-75F36ECB3F1B}"/>
                </a:ext>
              </a:extLst>
            </p:cNvPr>
            <p:cNvPicPr>
              <a:picLocks noChangeAspect="1"/>
            </p:cNvPicPr>
            <p:nvPr/>
          </p:nvPicPr>
          <p:blipFill>
            <a:blip r:embed="rId9"/>
            <a:stretch>
              <a:fillRect/>
            </a:stretch>
          </p:blipFill>
          <p:spPr>
            <a:xfrm>
              <a:off x="2456393" y="3095625"/>
              <a:ext cx="224289" cy="223170"/>
            </a:xfrm>
            <a:prstGeom prst="rect">
              <a:avLst/>
            </a:prstGeom>
          </p:spPr>
        </p:pic>
        <p:pic>
          <p:nvPicPr>
            <p:cNvPr id="57" name="Picture 56">
              <a:extLst>
                <a:ext uri="{FF2B5EF4-FFF2-40B4-BE49-F238E27FC236}">
                  <a16:creationId xmlns:a16="http://schemas.microsoft.com/office/drawing/2014/main" id="{D5A65F58-735B-8D87-D8BD-CBFF22BE9BBA}"/>
                </a:ext>
              </a:extLst>
            </p:cNvPr>
            <p:cNvPicPr>
              <a:picLocks noChangeAspect="1"/>
            </p:cNvPicPr>
            <p:nvPr/>
          </p:nvPicPr>
          <p:blipFill>
            <a:blip r:embed="rId9"/>
            <a:stretch>
              <a:fillRect/>
            </a:stretch>
          </p:blipFill>
          <p:spPr>
            <a:xfrm>
              <a:off x="6484729" y="3082683"/>
              <a:ext cx="224289" cy="223170"/>
            </a:xfrm>
            <a:prstGeom prst="rect">
              <a:avLst/>
            </a:prstGeom>
          </p:spPr>
        </p:pic>
        <p:pic>
          <p:nvPicPr>
            <p:cNvPr id="58" name="Picture 57">
              <a:extLst>
                <a:ext uri="{FF2B5EF4-FFF2-40B4-BE49-F238E27FC236}">
                  <a16:creationId xmlns:a16="http://schemas.microsoft.com/office/drawing/2014/main" id="{FD3880FF-6775-9ABB-514B-163C4191D11E}"/>
                </a:ext>
              </a:extLst>
            </p:cNvPr>
            <p:cNvPicPr>
              <a:picLocks noChangeAspect="1"/>
            </p:cNvPicPr>
            <p:nvPr/>
          </p:nvPicPr>
          <p:blipFill>
            <a:blip r:embed="rId7"/>
            <a:stretch>
              <a:fillRect/>
            </a:stretch>
          </p:blipFill>
          <p:spPr>
            <a:xfrm>
              <a:off x="6596873" y="4512056"/>
              <a:ext cx="375518" cy="301916"/>
            </a:xfrm>
            <a:prstGeom prst="rect">
              <a:avLst/>
            </a:prstGeom>
          </p:spPr>
        </p:pic>
        <p:sp>
          <p:nvSpPr>
            <p:cNvPr id="59" name="Freeform: Shape 58">
              <a:extLst>
                <a:ext uri="{FF2B5EF4-FFF2-40B4-BE49-F238E27FC236}">
                  <a16:creationId xmlns:a16="http://schemas.microsoft.com/office/drawing/2014/main" id="{FD15E633-3965-D555-7AC2-B4A313B8049A}"/>
                </a:ext>
              </a:extLst>
            </p:cNvPr>
            <p:cNvSpPr/>
            <p:nvPr/>
          </p:nvSpPr>
          <p:spPr>
            <a:xfrm>
              <a:off x="4700541" y="1967337"/>
              <a:ext cx="876980" cy="2691613"/>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831058 w 831058"/>
                <a:gd name="csY0" fmla="*/ 2592389 h 2599533"/>
                <a:gd name="csX1" fmla="*/ 142875 w 831058"/>
                <a:gd name="csY1" fmla="*/ 2599533 h 2599533"/>
                <a:gd name="csX2" fmla="*/ 11907 w 831058"/>
                <a:gd name="csY2" fmla="*/ 2456657 h 2599533"/>
                <a:gd name="csX3" fmla="*/ 7144 w 831058"/>
                <a:gd name="csY3" fmla="*/ 2108995 h 2599533"/>
                <a:gd name="csX4" fmla="*/ 0 w 831058"/>
                <a:gd name="csY4" fmla="*/ 523082 h 2599533"/>
                <a:gd name="csX5" fmla="*/ 3176 w 831058"/>
                <a:gd name="csY5" fmla="*/ 283370 h 2599533"/>
                <a:gd name="csX6" fmla="*/ 10319 w 831058"/>
                <a:gd name="csY6" fmla="*/ 0 h 25995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1058" h="2599533">
                  <a:moveTo>
                    <a:pt x="831058" y="2592389"/>
                  </a:move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60" name="Picture 59">
              <a:extLst>
                <a:ext uri="{FF2B5EF4-FFF2-40B4-BE49-F238E27FC236}">
                  <a16:creationId xmlns:a16="http://schemas.microsoft.com/office/drawing/2014/main" id="{A1DE801E-FB91-C3DD-FF7E-5A5690CA5574}"/>
                </a:ext>
              </a:extLst>
            </p:cNvPr>
            <p:cNvPicPr>
              <a:picLocks noChangeAspect="1"/>
            </p:cNvPicPr>
            <p:nvPr/>
          </p:nvPicPr>
          <p:blipFill>
            <a:blip r:embed="rId8"/>
            <a:stretch>
              <a:fillRect/>
            </a:stretch>
          </p:blipFill>
          <p:spPr>
            <a:xfrm>
              <a:off x="4776423" y="2654615"/>
              <a:ext cx="286322" cy="286322"/>
            </a:xfrm>
            <a:prstGeom prst="rect">
              <a:avLst/>
            </a:prstGeom>
          </p:spPr>
        </p:pic>
        <p:grpSp>
          <p:nvGrpSpPr>
            <p:cNvPr id="61" name="Group 60">
              <a:extLst>
                <a:ext uri="{FF2B5EF4-FFF2-40B4-BE49-F238E27FC236}">
                  <a16:creationId xmlns:a16="http://schemas.microsoft.com/office/drawing/2014/main" id="{61B0D131-C63D-946A-0CC5-0D0AAEFB6A80}"/>
                </a:ext>
              </a:extLst>
            </p:cNvPr>
            <p:cNvGrpSpPr/>
            <p:nvPr/>
          </p:nvGrpSpPr>
          <p:grpSpPr>
            <a:xfrm>
              <a:off x="8231578" y="1490049"/>
              <a:ext cx="3841118" cy="3756321"/>
              <a:chOff x="4286355" y="1514441"/>
              <a:chExt cx="3739126" cy="3656581"/>
            </a:xfrm>
          </p:grpSpPr>
          <p:pic>
            <p:nvPicPr>
              <p:cNvPr id="71" name="Picture 70">
                <a:extLst>
                  <a:ext uri="{FF2B5EF4-FFF2-40B4-BE49-F238E27FC236}">
                    <a16:creationId xmlns:a16="http://schemas.microsoft.com/office/drawing/2014/main" id="{D8433B72-2AA5-BB63-A603-4A0EFDEF15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6355" y="1514441"/>
                <a:ext cx="3739126" cy="3656581"/>
              </a:xfrm>
              <a:prstGeom prst="rect">
                <a:avLst/>
              </a:prstGeom>
              <a:ln>
                <a:solidFill>
                  <a:schemeClr val="tx1"/>
                </a:solidFill>
              </a:ln>
            </p:spPr>
          </p:pic>
          <p:sp>
            <p:nvSpPr>
              <p:cNvPr id="72" name="TextBox 71">
                <a:extLst>
                  <a:ext uri="{FF2B5EF4-FFF2-40B4-BE49-F238E27FC236}">
                    <a16:creationId xmlns:a16="http://schemas.microsoft.com/office/drawing/2014/main" id="{769A9EA2-7262-A7EF-3AAE-BD842A31330A}"/>
                  </a:ext>
                </a:extLst>
              </p:cNvPr>
              <p:cNvSpPr txBox="1"/>
              <p:nvPr/>
            </p:nvSpPr>
            <p:spPr>
              <a:xfrm>
                <a:off x="5024558" y="4696286"/>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S.R.714/Monterey Road</a:t>
                </a:r>
              </a:p>
            </p:txBody>
          </p:sp>
          <p:sp>
            <p:nvSpPr>
              <p:cNvPr id="73" name="TextBox 72">
                <a:extLst>
                  <a:ext uri="{FF2B5EF4-FFF2-40B4-BE49-F238E27FC236}">
                    <a16:creationId xmlns:a16="http://schemas.microsoft.com/office/drawing/2014/main" id="{5C944CC9-39C1-8D9E-3399-1E74154DA819}"/>
                  </a:ext>
                </a:extLst>
              </p:cNvPr>
              <p:cNvSpPr txBox="1"/>
              <p:nvPr/>
            </p:nvSpPr>
            <p:spPr>
              <a:xfrm rot="16200000">
                <a:off x="3647557" y="3298928"/>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S.R.76/Kanner Hwy</a:t>
                </a:r>
              </a:p>
            </p:txBody>
          </p:sp>
          <p:sp>
            <p:nvSpPr>
              <p:cNvPr id="74" name="Freeform: Shape 73">
                <a:extLst>
                  <a:ext uri="{FF2B5EF4-FFF2-40B4-BE49-F238E27FC236}">
                    <a16:creationId xmlns:a16="http://schemas.microsoft.com/office/drawing/2014/main" id="{34A1FA5A-3649-0344-6949-045D1FA35DDA}"/>
                  </a:ext>
                </a:extLst>
              </p:cNvPr>
              <p:cNvSpPr/>
              <p:nvPr/>
            </p:nvSpPr>
            <p:spPr>
              <a:xfrm>
                <a:off x="4846513" y="1894544"/>
                <a:ext cx="876981" cy="2691614"/>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831058 w 831058"/>
                  <a:gd name="csY0" fmla="*/ 2592389 h 2599533"/>
                  <a:gd name="csX1" fmla="*/ 142875 w 831058"/>
                  <a:gd name="csY1" fmla="*/ 2599533 h 2599533"/>
                  <a:gd name="csX2" fmla="*/ 11907 w 831058"/>
                  <a:gd name="csY2" fmla="*/ 2456657 h 2599533"/>
                  <a:gd name="csX3" fmla="*/ 7144 w 831058"/>
                  <a:gd name="csY3" fmla="*/ 2108995 h 2599533"/>
                  <a:gd name="csX4" fmla="*/ 0 w 831058"/>
                  <a:gd name="csY4" fmla="*/ 523082 h 2599533"/>
                  <a:gd name="csX5" fmla="*/ 3176 w 831058"/>
                  <a:gd name="csY5" fmla="*/ 283370 h 2599533"/>
                  <a:gd name="csX6" fmla="*/ 10319 w 831058"/>
                  <a:gd name="csY6" fmla="*/ 0 h 25995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1058" h="2599533">
                    <a:moveTo>
                      <a:pt x="831058" y="2592389"/>
                    </a:move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5" name="Picture 100">
                <a:extLst>
                  <a:ext uri="{FF2B5EF4-FFF2-40B4-BE49-F238E27FC236}">
                    <a16:creationId xmlns:a16="http://schemas.microsoft.com/office/drawing/2014/main" id="{9983125E-3BF5-CF8F-3345-FC589913EE5E}"/>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736242" y="1596634"/>
                <a:ext cx="282917" cy="563067"/>
              </a:xfrm>
              <a:prstGeom prst="rect">
                <a:avLst/>
              </a:prstGeom>
              <a:solidFill>
                <a:schemeClr val="bg1"/>
              </a:solidFill>
              <a:ln>
                <a:noFill/>
              </a:ln>
            </p:spPr>
          </p:pic>
          <p:sp>
            <p:nvSpPr>
              <p:cNvPr id="76" name="TextBox 75">
                <a:extLst>
                  <a:ext uri="{FF2B5EF4-FFF2-40B4-BE49-F238E27FC236}">
                    <a16:creationId xmlns:a16="http://schemas.microsoft.com/office/drawing/2014/main" id="{9777D170-9DAF-A124-DC9D-52E00AF6A6F2}"/>
                  </a:ext>
                </a:extLst>
              </p:cNvPr>
              <p:cNvSpPr txBox="1"/>
              <p:nvPr/>
            </p:nvSpPr>
            <p:spPr>
              <a:xfrm rot="16200000">
                <a:off x="4755022" y="3366584"/>
                <a:ext cx="180443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grpSp>
        <p:sp>
          <p:nvSpPr>
            <p:cNvPr id="62" name="Arrow: Down 61">
              <a:extLst>
                <a:ext uri="{FF2B5EF4-FFF2-40B4-BE49-F238E27FC236}">
                  <a16:creationId xmlns:a16="http://schemas.microsoft.com/office/drawing/2014/main" id="{1E293CB2-0DD4-7C51-3FE7-7D263F07A313}"/>
                </a:ext>
              </a:extLst>
            </p:cNvPr>
            <p:cNvSpPr/>
            <p:nvPr/>
          </p:nvSpPr>
          <p:spPr>
            <a:xfrm>
              <a:off x="6705136" y="1596286"/>
              <a:ext cx="917063" cy="967427"/>
            </a:xfrm>
            <a:prstGeom prst="downArrow">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27%</a:t>
              </a:r>
            </a:p>
          </p:txBody>
        </p:sp>
        <p:sp>
          <p:nvSpPr>
            <p:cNvPr id="63" name="TextBox 62">
              <a:extLst>
                <a:ext uri="{FF2B5EF4-FFF2-40B4-BE49-F238E27FC236}">
                  <a16:creationId xmlns:a16="http://schemas.microsoft.com/office/drawing/2014/main" id="{91D9BD23-0FA1-0A8A-33D5-6E3CD87D47FB}"/>
                </a:ext>
              </a:extLst>
            </p:cNvPr>
            <p:cNvSpPr txBox="1"/>
            <p:nvPr/>
          </p:nvSpPr>
          <p:spPr>
            <a:xfrm>
              <a:off x="4659496" y="1521553"/>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64" name="TextBox 63">
              <a:extLst>
                <a:ext uri="{FF2B5EF4-FFF2-40B4-BE49-F238E27FC236}">
                  <a16:creationId xmlns:a16="http://schemas.microsoft.com/office/drawing/2014/main" id="{A95347E6-4397-4C16-9AAA-F646F0F86AB1}"/>
                </a:ext>
              </a:extLst>
            </p:cNvPr>
            <p:cNvSpPr txBox="1"/>
            <p:nvPr/>
          </p:nvSpPr>
          <p:spPr>
            <a:xfrm>
              <a:off x="8811969" y="1496986"/>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65" name="Arrow: Down 64">
              <a:extLst>
                <a:ext uri="{FF2B5EF4-FFF2-40B4-BE49-F238E27FC236}">
                  <a16:creationId xmlns:a16="http://schemas.microsoft.com/office/drawing/2014/main" id="{C9F246E7-CFBD-663C-4970-9AA67523CBC2}"/>
                </a:ext>
              </a:extLst>
            </p:cNvPr>
            <p:cNvSpPr/>
            <p:nvPr/>
          </p:nvSpPr>
          <p:spPr>
            <a:xfrm>
              <a:off x="10818656" y="1545472"/>
              <a:ext cx="917063" cy="967427"/>
            </a:xfrm>
            <a:prstGeom prst="downArrow">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50%</a:t>
              </a:r>
            </a:p>
          </p:txBody>
        </p:sp>
        <p:sp>
          <p:nvSpPr>
            <p:cNvPr id="66" name="Freeform: Shape 65">
              <a:extLst>
                <a:ext uri="{FF2B5EF4-FFF2-40B4-BE49-F238E27FC236}">
                  <a16:creationId xmlns:a16="http://schemas.microsoft.com/office/drawing/2014/main" id="{4EC2778A-FCED-BA87-04B1-469A5FAC47E3}"/>
                </a:ext>
              </a:extLst>
            </p:cNvPr>
            <p:cNvSpPr/>
            <p:nvPr/>
          </p:nvSpPr>
          <p:spPr>
            <a:xfrm>
              <a:off x="5666545" y="2794000"/>
              <a:ext cx="340555" cy="1879600"/>
            </a:xfrm>
            <a:custGeom>
              <a:avLst/>
              <a:gdLst>
                <a:gd name="csX0" fmla="*/ 10355 w 340555"/>
                <a:gd name="csY0" fmla="*/ 1879600 h 1879600"/>
                <a:gd name="csX1" fmla="*/ 23055 w 340555"/>
                <a:gd name="csY1" fmla="*/ 863600 h 1879600"/>
                <a:gd name="csX2" fmla="*/ 23055 w 340555"/>
                <a:gd name="csY2" fmla="*/ 190500 h 1879600"/>
                <a:gd name="csX3" fmla="*/ 340555 w 340555"/>
                <a:gd name="csY3" fmla="*/ 0 h 1879600"/>
              </a:gdLst>
              <a:ahLst/>
              <a:cxnLst>
                <a:cxn ang="0">
                  <a:pos x="csX0" y="csY0"/>
                </a:cxn>
                <a:cxn ang="0">
                  <a:pos x="csX1" y="csY1"/>
                </a:cxn>
                <a:cxn ang="0">
                  <a:pos x="csX2" y="csY2"/>
                </a:cxn>
                <a:cxn ang="0">
                  <a:pos x="csX3" y="csY3"/>
                </a:cxn>
              </a:cxnLst>
              <a:rect l="l" t="t" r="r" b="b"/>
              <a:pathLst>
                <a:path w="340555" h="1879600">
                  <a:moveTo>
                    <a:pt x="10355" y="1879600"/>
                  </a:moveTo>
                  <a:cubicBezTo>
                    <a:pt x="15646" y="1512358"/>
                    <a:pt x="20938" y="1145117"/>
                    <a:pt x="23055" y="863600"/>
                  </a:cubicBezTo>
                  <a:cubicBezTo>
                    <a:pt x="25172" y="582083"/>
                    <a:pt x="-29862" y="334433"/>
                    <a:pt x="23055" y="190500"/>
                  </a:cubicBezTo>
                  <a:cubicBezTo>
                    <a:pt x="75972" y="46567"/>
                    <a:pt x="208263" y="23283"/>
                    <a:pt x="340555"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F8BC28E6-CF13-7E6B-F2D5-826DAC6BA03E}"/>
                </a:ext>
              </a:extLst>
            </p:cNvPr>
            <p:cNvGrpSpPr/>
            <p:nvPr/>
          </p:nvGrpSpPr>
          <p:grpSpPr>
            <a:xfrm>
              <a:off x="9740716" y="2726305"/>
              <a:ext cx="575113" cy="1985395"/>
              <a:chOff x="9740716" y="2726305"/>
              <a:chExt cx="575113" cy="1985395"/>
            </a:xfrm>
          </p:grpSpPr>
          <p:sp>
            <p:nvSpPr>
              <p:cNvPr id="68" name="Freeform: Shape 67">
                <a:extLst>
                  <a:ext uri="{FF2B5EF4-FFF2-40B4-BE49-F238E27FC236}">
                    <a16:creationId xmlns:a16="http://schemas.microsoft.com/office/drawing/2014/main" id="{69B92E75-C1FB-E9A5-F7E8-B74DB73A88C0}"/>
                  </a:ext>
                </a:extLst>
              </p:cNvPr>
              <p:cNvSpPr/>
              <p:nvPr/>
            </p:nvSpPr>
            <p:spPr>
              <a:xfrm flipH="1">
                <a:off x="9743093" y="2726305"/>
                <a:ext cx="313767" cy="1023562"/>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26 w 1249389"/>
                  <a:gd name="csY0" fmla="*/ 0 h 881062"/>
                  <a:gd name="csX1" fmla="*/ 366174 w 1249389"/>
                  <a:gd name="csY1" fmla="*/ 34306 h 881062"/>
                  <a:gd name="csX2" fmla="*/ 85751 w 1249389"/>
                  <a:gd name="csY2" fmla="*/ 104775 h 881062"/>
                  <a:gd name="csX3" fmla="*/ 440558 w 1249389"/>
                  <a:gd name="csY3" fmla="*/ 292894 h 881062"/>
                  <a:gd name="csX4" fmla="*/ 592958 w 1249389"/>
                  <a:gd name="csY4" fmla="*/ 366712 h 881062"/>
                  <a:gd name="csX5" fmla="*/ 716783 w 1249389"/>
                  <a:gd name="csY5" fmla="*/ 440531 h 881062"/>
                  <a:gd name="csX6" fmla="*/ 833464 w 1249389"/>
                  <a:gd name="csY6" fmla="*/ 495300 h 881062"/>
                  <a:gd name="csX7" fmla="*/ 978720 w 1249389"/>
                  <a:gd name="csY7" fmla="*/ 597694 h 881062"/>
                  <a:gd name="csX8" fmla="*/ 1028726 w 1249389"/>
                  <a:gd name="csY8" fmla="*/ 642937 h 881062"/>
                  <a:gd name="csX9" fmla="*/ 1249389 w 1249389"/>
                  <a:gd name="csY9" fmla="*/ 881062 h 881062"/>
                  <a:gd name="csX0" fmla="*/ 33 w 1187823"/>
                  <a:gd name="csY0" fmla="*/ 0 h 923675"/>
                  <a:gd name="csX1" fmla="*/ 304608 w 1187823"/>
                  <a:gd name="csY1" fmla="*/ 76919 h 923675"/>
                  <a:gd name="csX2" fmla="*/ 24185 w 1187823"/>
                  <a:gd name="csY2" fmla="*/ 147388 h 923675"/>
                  <a:gd name="csX3" fmla="*/ 378992 w 1187823"/>
                  <a:gd name="csY3" fmla="*/ 335507 h 923675"/>
                  <a:gd name="csX4" fmla="*/ 531392 w 1187823"/>
                  <a:gd name="csY4" fmla="*/ 409325 h 923675"/>
                  <a:gd name="csX5" fmla="*/ 655217 w 1187823"/>
                  <a:gd name="csY5" fmla="*/ 483144 h 923675"/>
                  <a:gd name="csX6" fmla="*/ 771898 w 1187823"/>
                  <a:gd name="csY6" fmla="*/ 537913 h 923675"/>
                  <a:gd name="csX7" fmla="*/ 917154 w 1187823"/>
                  <a:gd name="csY7" fmla="*/ 640307 h 923675"/>
                  <a:gd name="csX8" fmla="*/ 967160 w 1187823"/>
                  <a:gd name="csY8" fmla="*/ 685550 h 923675"/>
                  <a:gd name="csX9" fmla="*/ 1187823 w 1187823"/>
                  <a:gd name="csY9" fmla="*/ 923675 h 923675"/>
                  <a:gd name="csX0" fmla="*/ 44 w 1187834"/>
                  <a:gd name="csY0" fmla="*/ 0 h 923675"/>
                  <a:gd name="csX1" fmla="*/ 304619 w 1187834"/>
                  <a:gd name="csY1" fmla="*/ 76919 h 923675"/>
                  <a:gd name="csX2" fmla="*/ 578378 w 1187834"/>
                  <a:gd name="csY2" fmla="*/ 133931 h 923675"/>
                  <a:gd name="csX3" fmla="*/ 379003 w 1187834"/>
                  <a:gd name="csY3" fmla="*/ 335507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33931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57319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37 w 1240608"/>
                  <a:gd name="csY0" fmla="*/ 0 h 948346"/>
                  <a:gd name="csX1" fmla="*/ 357393 w 1240608"/>
                  <a:gd name="csY1" fmla="*/ 101590 h 948346"/>
                  <a:gd name="csX2" fmla="*/ 631152 w 1240608"/>
                  <a:gd name="csY2" fmla="*/ 147388 h 948346"/>
                  <a:gd name="csX3" fmla="*/ 941981 w 1240608"/>
                  <a:gd name="csY3" fmla="*/ 225611 h 948346"/>
                  <a:gd name="csX4" fmla="*/ 1094381 w 1240608"/>
                  <a:gd name="csY4" fmla="*/ 321856 h 948346"/>
                  <a:gd name="csX5" fmla="*/ 1165426 w 1240608"/>
                  <a:gd name="csY5" fmla="*/ 427074 h 948346"/>
                  <a:gd name="csX6" fmla="*/ 1167749 w 1240608"/>
                  <a:gd name="csY6" fmla="*/ 553613 h 948346"/>
                  <a:gd name="csX7" fmla="*/ 1145869 w 1240608"/>
                  <a:gd name="csY7" fmla="*/ 694135 h 948346"/>
                  <a:gd name="csX8" fmla="*/ 1143095 w 1240608"/>
                  <a:gd name="csY8" fmla="*/ 795447 h 948346"/>
                  <a:gd name="csX9" fmla="*/ 1240608 w 1240608"/>
                  <a:gd name="csY9" fmla="*/ 948346 h 948346"/>
                  <a:gd name="csX0" fmla="*/ 0 w 1240571"/>
                  <a:gd name="csY0" fmla="*/ 0 h 948346"/>
                  <a:gd name="csX1" fmla="*/ 357356 w 1240571"/>
                  <a:gd name="csY1" fmla="*/ 101590 h 948346"/>
                  <a:gd name="csX2" fmla="*/ 631115 w 1240571"/>
                  <a:gd name="csY2" fmla="*/ 147388 h 948346"/>
                  <a:gd name="csX3" fmla="*/ 941944 w 1240571"/>
                  <a:gd name="csY3" fmla="*/ 225611 h 948346"/>
                  <a:gd name="csX4" fmla="*/ 1094344 w 1240571"/>
                  <a:gd name="csY4" fmla="*/ 321856 h 948346"/>
                  <a:gd name="csX5" fmla="*/ 1165389 w 1240571"/>
                  <a:gd name="csY5" fmla="*/ 427074 h 948346"/>
                  <a:gd name="csX6" fmla="*/ 1167712 w 1240571"/>
                  <a:gd name="csY6" fmla="*/ 553613 h 948346"/>
                  <a:gd name="csX7" fmla="*/ 1145832 w 1240571"/>
                  <a:gd name="csY7" fmla="*/ 694135 h 948346"/>
                  <a:gd name="csX8" fmla="*/ 1143058 w 1240571"/>
                  <a:gd name="csY8" fmla="*/ 795447 h 948346"/>
                  <a:gd name="csX9" fmla="*/ 1240571 w 1240571"/>
                  <a:gd name="csY9" fmla="*/ 948346 h 9483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96589" h="964046">
                    <a:moveTo>
                      <a:pt x="0" y="0"/>
                    </a:moveTo>
                    <a:cubicBezTo>
                      <a:pt x="75596" y="23139"/>
                      <a:pt x="252170" y="77025"/>
                      <a:pt x="357356" y="101590"/>
                    </a:cubicBezTo>
                    <a:cubicBezTo>
                      <a:pt x="462542" y="126155"/>
                      <a:pt x="533684" y="126718"/>
                      <a:pt x="631115" y="147388"/>
                    </a:cubicBezTo>
                    <a:cubicBezTo>
                      <a:pt x="728546" y="168058"/>
                      <a:pt x="864739" y="196533"/>
                      <a:pt x="941944" y="225611"/>
                    </a:cubicBezTo>
                    <a:cubicBezTo>
                      <a:pt x="1019149" y="254689"/>
                      <a:pt x="1057103" y="288279"/>
                      <a:pt x="1094344" y="321856"/>
                    </a:cubicBezTo>
                    <a:cubicBezTo>
                      <a:pt x="1131585" y="355433"/>
                      <a:pt x="1153161" y="388448"/>
                      <a:pt x="1165389" y="427074"/>
                    </a:cubicBezTo>
                    <a:cubicBezTo>
                      <a:pt x="1177617" y="465700"/>
                      <a:pt x="1170972" y="509103"/>
                      <a:pt x="1167712" y="553613"/>
                    </a:cubicBezTo>
                    <a:cubicBezTo>
                      <a:pt x="1164453" y="598123"/>
                      <a:pt x="1149941" y="653829"/>
                      <a:pt x="1145832" y="694135"/>
                    </a:cubicBezTo>
                    <a:cubicBezTo>
                      <a:pt x="1141723" y="734441"/>
                      <a:pt x="1126981" y="752050"/>
                      <a:pt x="1143058" y="795447"/>
                    </a:cubicBezTo>
                    <a:cubicBezTo>
                      <a:pt x="1185524" y="841087"/>
                      <a:pt x="1159412" y="881537"/>
                      <a:pt x="1196589" y="964046"/>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Shape 68">
                <a:extLst>
                  <a:ext uri="{FF2B5EF4-FFF2-40B4-BE49-F238E27FC236}">
                    <a16:creationId xmlns:a16="http://schemas.microsoft.com/office/drawing/2014/main" id="{86923B0A-7328-7835-B3BF-BC6F03937D96}"/>
                  </a:ext>
                </a:extLst>
              </p:cNvPr>
              <p:cNvSpPr/>
              <p:nvPr/>
            </p:nvSpPr>
            <p:spPr>
              <a:xfrm>
                <a:off x="9740716" y="3710162"/>
                <a:ext cx="575113" cy="338554"/>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11841 w 553757"/>
                  <a:gd name="csY4" fmla="*/ 301364 h 333541"/>
                  <a:gd name="csX5" fmla="*/ 553757 w 553757"/>
                  <a:gd name="csY5" fmla="*/ 333541 h 333541"/>
                  <a:gd name="csX0" fmla="*/ 7995 w 558234"/>
                  <a:gd name="csY0" fmla="*/ 0 h 365630"/>
                  <a:gd name="csX1" fmla="*/ 22282 w 558234"/>
                  <a:gd name="csY1" fmla="*/ 50006 h 365630"/>
                  <a:gd name="csX2" fmla="*/ 228055 w 558234"/>
                  <a:gd name="csY2" fmla="*/ 136152 h 365630"/>
                  <a:gd name="csX3" fmla="*/ 364073 w 558234"/>
                  <a:gd name="csY3" fmla="*/ 173005 h 365630"/>
                  <a:gd name="csX4" fmla="*/ 511841 w 558234"/>
                  <a:gd name="csY4" fmla="*/ 301364 h 365630"/>
                  <a:gd name="csX5" fmla="*/ 558234 w 558234"/>
                  <a:gd name="csY5" fmla="*/ 365630 h 365630"/>
                </a:gdLst>
                <a:ahLst/>
                <a:cxnLst>
                  <a:cxn ang="0">
                    <a:pos x="csX0" y="csY0"/>
                  </a:cxn>
                  <a:cxn ang="0">
                    <a:pos x="csX1" y="csY1"/>
                  </a:cxn>
                  <a:cxn ang="0">
                    <a:pos x="csX2" y="csY2"/>
                  </a:cxn>
                  <a:cxn ang="0">
                    <a:pos x="csX3" y="csY3"/>
                  </a:cxn>
                  <a:cxn ang="0">
                    <a:pos x="csX4" y="csY4"/>
                  </a:cxn>
                  <a:cxn ang="0">
                    <a:pos x="csX5" y="csY5"/>
                  </a:cxn>
                </a:cxnLst>
                <a:rect l="l" t="t" r="r" b="b"/>
                <a:pathLst>
                  <a:path w="558234" h="365630">
                    <a:moveTo>
                      <a:pt x="7995" y="0"/>
                    </a:moveTo>
                    <a:cubicBezTo>
                      <a:pt x="4423" y="18653"/>
                      <a:pt x="-14394" y="27314"/>
                      <a:pt x="22282" y="50006"/>
                    </a:cubicBezTo>
                    <a:cubicBezTo>
                      <a:pt x="58958" y="72698"/>
                      <a:pt x="171090" y="115652"/>
                      <a:pt x="228055" y="136152"/>
                    </a:cubicBezTo>
                    <a:cubicBezTo>
                      <a:pt x="285020" y="156652"/>
                      <a:pt x="316775" y="145470"/>
                      <a:pt x="364073" y="173005"/>
                    </a:cubicBezTo>
                    <a:cubicBezTo>
                      <a:pt x="411371" y="200540"/>
                      <a:pt x="480227" y="274608"/>
                      <a:pt x="511841" y="301364"/>
                    </a:cubicBezTo>
                    <a:cubicBezTo>
                      <a:pt x="543455" y="328120"/>
                      <a:pt x="551248" y="360267"/>
                      <a:pt x="558234" y="36563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Shape 69">
                <a:extLst>
                  <a:ext uri="{FF2B5EF4-FFF2-40B4-BE49-F238E27FC236}">
                    <a16:creationId xmlns:a16="http://schemas.microsoft.com/office/drawing/2014/main" id="{CD8CBF2A-FCC8-C1AB-A36B-DE82A136DCBE}"/>
                  </a:ext>
                </a:extLst>
              </p:cNvPr>
              <p:cNvSpPr/>
              <p:nvPr/>
            </p:nvSpPr>
            <p:spPr>
              <a:xfrm>
                <a:off x="10210800" y="4013200"/>
                <a:ext cx="96232" cy="698500"/>
              </a:xfrm>
              <a:custGeom>
                <a:avLst/>
                <a:gdLst>
                  <a:gd name="csX0" fmla="*/ 0 w 96232"/>
                  <a:gd name="csY0" fmla="*/ 698500 h 698500"/>
                  <a:gd name="csX1" fmla="*/ 12700 w 96232"/>
                  <a:gd name="csY1" fmla="*/ 215900 h 698500"/>
                  <a:gd name="csX2" fmla="*/ 12700 w 96232"/>
                  <a:gd name="csY2" fmla="*/ 63500 h 698500"/>
                  <a:gd name="csX3" fmla="*/ 88900 w 96232"/>
                  <a:gd name="csY3" fmla="*/ 12700 h 698500"/>
                  <a:gd name="csX4" fmla="*/ 88900 w 96232"/>
                  <a:gd name="csY4" fmla="*/ 0 h 698500"/>
                </a:gdLst>
                <a:ahLst/>
                <a:cxnLst>
                  <a:cxn ang="0">
                    <a:pos x="csX0" y="csY0"/>
                  </a:cxn>
                  <a:cxn ang="0">
                    <a:pos x="csX1" y="csY1"/>
                  </a:cxn>
                  <a:cxn ang="0">
                    <a:pos x="csX2" y="csY2"/>
                  </a:cxn>
                  <a:cxn ang="0">
                    <a:pos x="csX3" y="csY3"/>
                  </a:cxn>
                  <a:cxn ang="0">
                    <a:pos x="csX4" y="csY4"/>
                  </a:cxn>
                </a:cxnLst>
                <a:rect l="l" t="t" r="r" b="b"/>
                <a:pathLst>
                  <a:path w="96232" h="698500">
                    <a:moveTo>
                      <a:pt x="0" y="698500"/>
                    </a:moveTo>
                    <a:cubicBezTo>
                      <a:pt x="5291" y="510116"/>
                      <a:pt x="10583" y="321733"/>
                      <a:pt x="12700" y="215900"/>
                    </a:cubicBezTo>
                    <a:cubicBezTo>
                      <a:pt x="14817" y="110067"/>
                      <a:pt x="0" y="97367"/>
                      <a:pt x="12700" y="63500"/>
                    </a:cubicBezTo>
                    <a:cubicBezTo>
                      <a:pt x="25400" y="29633"/>
                      <a:pt x="88900" y="12700"/>
                      <a:pt x="88900" y="12700"/>
                    </a:cubicBezTo>
                    <a:cubicBezTo>
                      <a:pt x="101600" y="2117"/>
                      <a:pt x="95250" y="1058"/>
                      <a:pt x="88900"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309707475"/>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A7A8548-9412-B7DA-2C30-589CD12B6167}"/>
              </a:ext>
            </a:extLst>
          </p:cNvPr>
          <p:cNvGrpSpPr/>
          <p:nvPr/>
        </p:nvGrpSpPr>
        <p:grpSpPr>
          <a:xfrm>
            <a:off x="98860" y="1855420"/>
            <a:ext cx="7908320" cy="3708841"/>
            <a:chOff x="119357" y="838779"/>
            <a:chExt cx="7972162" cy="3806256"/>
          </a:xfrm>
        </p:grpSpPr>
        <p:pic>
          <p:nvPicPr>
            <p:cNvPr id="7" name="Picture 6">
              <a:extLst>
                <a:ext uri="{FF2B5EF4-FFF2-40B4-BE49-F238E27FC236}">
                  <a16:creationId xmlns:a16="http://schemas.microsoft.com/office/drawing/2014/main" id="{BD3F1109-2615-B373-821B-D513D99346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5206" y="838779"/>
              <a:ext cx="4026289" cy="3802268"/>
            </a:xfrm>
            <a:prstGeom prst="rect">
              <a:avLst/>
            </a:prstGeom>
            <a:ln>
              <a:solidFill>
                <a:schemeClr val="tx1"/>
              </a:solidFill>
            </a:ln>
          </p:spPr>
        </p:pic>
        <p:pic>
          <p:nvPicPr>
            <p:cNvPr id="8" name="Picture 7">
              <a:extLst>
                <a:ext uri="{FF2B5EF4-FFF2-40B4-BE49-F238E27FC236}">
                  <a16:creationId xmlns:a16="http://schemas.microsoft.com/office/drawing/2014/main" id="{57843158-E112-4ADF-074F-DB1FA20450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357" y="854258"/>
              <a:ext cx="3824724" cy="3790777"/>
            </a:xfrm>
            <a:prstGeom prst="rect">
              <a:avLst/>
            </a:prstGeom>
            <a:ln>
              <a:solidFill>
                <a:schemeClr val="tx1"/>
              </a:solidFill>
            </a:ln>
          </p:spPr>
        </p:pic>
        <p:sp>
          <p:nvSpPr>
            <p:cNvPr id="9" name="Freeform: Shape 8">
              <a:extLst>
                <a:ext uri="{FF2B5EF4-FFF2-40B4-BE49-F238E27FC236}">
                  <a16:creationId xmlns:a16="http://schemas.microsoft.com/office/drawing/2014/main" id="{DD32F2B6-5BF4-66B8-32F7-BACE53AFC4A2}"/>
                </a:ext>
              </a:extLst>
            </p:cNvPr>
            <p:cNvSpPr/>
            <p:nvPr/>
          </p:nvSpPr>
          <p:spPr>
            <a:xfrm>
              <a:off x="182080" y="1314622"/>
              <a:ext cx="528610" cy="2727954"/>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1142453 w 1142453"/>
                <a:gd name="csY0" fmla="*/ 2705894 h 2705894"/>
                <a:gd name="csX1" fmla="*/ 1044823 w 1142453"/>
                <a:gd name="csY1" fmla="*/ 2592389 h 2705894"/>
                <a:gd name="csX2" fmla="*/ 42315 w 1142453"/>
                <a:gd name="csY2" fmla="*/ 2599533 h 2705894"/>
                <a:gd name="csX3" fmla="*/ 225672 w 1142453"/>
                <a:gd name="csY3" fmla="*/ 2456657 h 2705894"/>
                <a:gd name="csX4" fmla="*/ 220909 w 1142453"/>
                <a:gd name="csY4" fmla="*/ 2108995 h 2705894"/>
                <a:gd name="csX5" fmla="*/ 213765 w 1142453"/>
                <a:gd name="csY5" fmla="*/ 523082 h 2705894"/>
                <a:gd name="csX6" fmla="*/ 216941 w 1142453"/>
                <a:gd name="csY6" fmla="*/ 283370 h 2705894"/>
                <a:gd name="csX7" fmla="*/ 224084 w 1142453"/>
                <a:gd name="csY7" fmla="*/ 0 h 2705894"/>
                <a:gd name="csX0" fmla="*/ 1066253 w 1089374"/>
                <a:gd name="csY0" fmla="*/ 2643475 h 2643475"/>
                <a:gd name="csX1" fmla="*/ 1044823 w 1089374"/>
                <a:gd name="csY1" fmla="*/ 2592389 h 2643475"/>
                <a:gd name="csX2" fmla="*/ 42315 w 1089374"/>
                <a:gd name="csY2" fmla="*/ 2599533 h 2643475"/>
                <a:gd name="csX3" fmla="*/ 225672 w 1089374"/>
                <a:gd name="csY3" fmla="*/ 2456657 h 2643475"/>
                <a:gd name="csX4" fmla="*/ 220909 w 1089374"/>
                <a:gd name="csY4" fmla="*/ 2108995 h 2643475"/>
                <a:gd name="csX5" fmla="*/ 213765 w 1089374"/>
                <a:gd name="csY5" fmla="*/ 523082 h 2643475"/>
                <a:gd name="csX6" fmla="*/ 216941 w 1089374"/>
                <a:gd name="csY6" fmla="*/ 283370 h 2643475"/>
                <a:gd name="csX7" fmla="*/ 224084 w 1089374"/>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88854"/>
                <a:gd name="csY0" fmla="*/ 2602903 h 2602903"/>
                <a:gd name="csX1" fmla="*/ 387598 w 488854"/>
                <a:gd name="csY1" fmla="*/ 2592389 h 2602903"/>
                <a:gd name="csX2" fmla="*/ 42315 w 488854"/>
                <a:gd name="csY2" fmla="*/ 2599533 h 2602903"/>
                <a:gd name="csX3" fmla="*/ 225672 w 488854"/>
                <a:gd name="csY3" fmla="*/ 2456657 h 2602903"/>
                <a:gd name="csX4" fmla="*/ 220909 w 488854"/>
                <a:gd name="csY4" fmla="*/ 2108995 h 2602903"/>
                <a:gd name="csX5" fmla="*/ 213765 w 488854"/>
                <a:gd name="csY5" fmla="*/ 523082 h 2602903"/>
                <a:gd name="csX6" fmla="*/ 216941 w 488854"/>
                <a:gd name="csY6" fmla="*/ 283370 h 2602903"/>
                <a:gd name="csX7" fmla="*/ 224084 w 488854"/>
                <a:gd name="csY7" fmla="*/ 0 h 2602903"/>
                <a:gd name="csX0" fmla="*/ 409028 w 409028"/>
                <a:gd name="csY0" fmla="*/ 2602903 h 2602903"/>
                <a:gd name="csX1" fmla="*/ 387598 w 409028"/>
                <a:gd name="csY1" fmla="*/ 2592389 h 2602903"/>
                <a:gd name="csX2" fmla="*/ 42315 w 409028"/>
                <a:gd name="csY2" fmla="*/ 2599533 h 2602903"/>
                <a:gd name="csX3" fmla="*/ 225672 w 409028"/>
                <a:gd name="csY3" fmla="*/ 2456657 h 2602903"/>
                <a:gd name="csX4" fmla="*/ 220909 w 409028"/>
                <a:gd name="csY4" fmla="*/ 2108995 h 2602903"/>
                <a:gd name="csX5" fmla="*/ 213765 w 409028"/>
                <a:gd name="csY5" fmla="*/ 523082 h 2602903"/>
                <a:gd name="csX6" fmla="*/ 216941 w 409028"/>
                <a:gd name="csY6" fmla="*/ 283370 h 2602903"/>
                <a:gd name="csX7" fmla="*/ 224084 w 409028"/>
                <a:gd name="csY7" fmla="*/ 0 h 2602903"/>
                <a:gd name="csX0" fmla="*/ 239633 w 799228"/>
                <a:gd name="csY0" fmla="*/ 2593540 h 2599533"/>
                <a:gd name="csX1" fmla="*/ 799228 w 799228"/>
                <a:gd name="csY1" fmla="*/ 2592389 h 2599533"/>
                <a:gd name="csX2" fmla="*/ 453945 w 799228"/>
                <a:gd name="csY2" fmla="*/ 2599533 h 2599533"/>
                <a:gd name="csX3" fmla="*/ 637302 w 799228"/>
                <a:gd name="csY3" fmla="*/ 2456657 h 2599533"/>
                <a:gd name="csX4" fmla="*/ 632539 w 799228"/>
                <a:gd name="csY4" fmla="*/ 2108995 h 2599533"/>
                <a:gd name="csX5" fmla="*/ 625395 w 799228"/>
                <a:gd name="csY5" fmla="*/ 523082 h 2599533"/>
                <a:gd name="csX6" fmla="*/ 628571 w 799228"/>
                <a:gd name="csY6" fmla="*/ 283370 h 2599533"/>
                <a:gd name="csX7" fmla="*/ 635714 w 799228"/>
                <a:gd name="csY7" fmla="*/ 0 h 2599533"/>
                <a:gd name="csX0" fmla="*/ 246964 w 851229"/>
                <a:gd name="csY0" fmla="*/ 2593540 h 2786789"/>
                <a:gd name="csX1" fmla="*/ 806559 w 851229"/>
                <a:gd name="csY1" fmla="*/ 2592389 h 2786789"/>
                <a:gd name="csX2" fmla="*/ 818463 w 851229"/>
                <a:gd name="csY2" fmla="*/ 2786789 h 2786789"/>
                <a:gd name="csX3" fmla="*/ 644633 w 851229"/>
                <a:gd name="csY3" fmla="*/ 2456657 h 2786789"/>
                <a:gd name="csX4" fmla="*/ 639870 w 851229"/>
                <a:gd name="csY4" fmla="*/ 2108995 h 2786789"/>
                <a:gd name="csX5" fmla="*/ 632726 w 851229"/>
                <a:gd name="csY5" fmla="*/ 523082 h 2786789"/>
                <a:gd name="csX6" fmla="*/ 635902 w 851229"/>
                <a:gd name="csY6" fmla="*/ 283370 h 2786789"/>
                <a:gd name="csX7" fmla="*/ 643045 w 851229"/>
                <a:gd name="csY7" fmla="*/ 0 h 2786789"/>
                <a:gd name="csX0" fmla="*/ 201525 w 1312141"/>
                <a:gd name="csY0" fmla="*/ 2785478 h 2786789"/>
                <a:gd name="csX1" fmla="*/ 1232608 w 1312141"/>
                <a:gd name="csY1" fmla="*/ 2592389 h 2786789"/>
                <a:gd name="csX2" fmla="*/ 1244512 w 1312141"/>
                <a:gd name="csY2" fmla="*/ 2786789 h 2786789"/>
                <a:gd name="csX3" fmla="*/ 1070682 w 1312141"/>
                <a:gd name="csY3" fmla="*/ 2456657 h 2786789"/>
                <a:gd name="csX4" fmla="*/ 1065919 w 1312141"/>
                <a:gd name="csY4" fmla="*/ 2108995 h 2786789"/>
                <a:gd name="csX5" fmla="*/ 1058775 w 1312141"/>
                <a:gd name="csY5" fmla="*/ 523082 h 2786789"/>
                <a:gd name="csX6" fmla="*/ 1061951 w 1312141"/>
                <a:gd name="csY6" fmla="*/ 283370 h 2786789"/>
                <a:gd name="csX7" fmla="*/ 1069094 w 1312141"/>
                <a:gd name="csY7" fmla="*/ 0 h 2786789"/>
                <a:gd name="csX0" fmla="*/ 0 w 1110616"/>
                <a:gd name="csY0" fmla="*/ 2785478 h 2786789"/>
                <a:gd name="csX1" fmla="*/ 1031083 w 1110616"/>
                <a:gd name="csY1" fmla="*/ 2592389 h 2786789"/>
                <a:gd name="csX2" fmla="*/ 1042987 w 1110616"/>
                <a:gd name="csY2" fmla="*/ 2786789 h 2786789"/>
                <a:gd name="csX3" fmla="*/ 869157 w 1110616"/>
                <a:gd name="csY3" fmla="*/ 2456657 h 2786789"/>
                <a:gd name="csX4" fmla="*/ 864394 w 1110616"/>
                <a:gd name="csY4" fmla="*/ 2108995 h 2786789"/>
                <a:gd name="csX5" fmla="*/ 857250 w 1110616"/>
                <a:gd name="csY5" fmla="*/ 523082 h 2786789"/>
                <a:gd name="csX6" fmla="*/ 860426 w 1110616"/>
                <a:gd name="csY6" fmla="*/ 283370 h 2786789"/>
                <a:gd name="csX7" fmla="*/ 867569 w 1110616"/>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52474"/>
                <a:gd name="csY0" fmla="*/ 2574814 h 2786789"/>
                <a:gd name="csX1" fmla="*/ 740570 w 752474"/>
                <a:gd name="csY1" fmla="*/ 2592389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335757 w 752474"/>
                <a:gd name="csY1" fmla="*/ 2587708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240507 w 752474"/>
                <a:gd name="csY1" fmla="*/ 2565861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583311"/>
                <a:gd name="csY0" fmla="*/ 2574814 h 2577686"/>
                <a:gd name="csX1" fmla="*/ 240507 w 583311"/>
                <a:gd name="csY1" fmla="*/ 2565861 h 2577686"/>
                <a:gd name="csX2" fmla="*/ 501649 w 583311"/>
                <a:gd name="csY2" fmla="*/ 2577686 h 2577686"/>
                <a:gd name="csX3" fmla="*/ 578644 w 583311"/>
                <a:gd name="csY3" fmla="*/ 2456657 h 2577686"/>
                <a:gd name="csX4" fmla="*/ 573881 w 583311"/>
                <a:gd name="csY4" fmla="*/ 2108995 h 2577686"/>
                <a:gd name="csX5" fmla="*/ 566737 w 583311"/>
                <a:gd name="csY5" fmla="*/ 523082 h 2577686"/>
                <a:gd name="csX6" fmla="*/ 569913 w 583311"/>
                <a:gd name="csY6" fmla="*/ 283370 h 2577686"/>
                <a:gd name="csX7" fmla="*/ 577056 w 583311"/>
                <a:gd name="csY7" fmla="*/ 0 h 2577686"/>
                <a:gd name="csX0" fmla="*/ 0 w 582884"/>
                <a:gd name="csY0" fmla="*/ 2574814 h 2574814"/>
                <a:gd name="csX1" fmla="*/ 240507 w 582884"/>
                <a:gd name="csY1" fmla="*/ 2565861 h 2574814"/>
                <a:gd name="csX2" fmla="*/ 568324 w 582884"/>
                <a:gd name="csY2" fmla="*/ 2558960 h 2574814"/>
                <a:gd name="csX3" fmla="*/ 578644 w 582884"/>
                <a:gd name="csY3" fmla="*/ 2456657 h 2574814"/>
                <a:gd name="csX4" fmla="*/ 573881 w 582884"/>
                <a:gd name="csY4" fmla="*/ 2108995 h 2574814"/>
                <a:gd name="csX5" fmla="*/ 566737 w 582884"/>
                <a:gd name="csY5" fmla="*/ 523082 h 2574814"/>
                <a:gd name="csX6" fmla="*/ 569913 w 582884"/>
                <a:gd name="csY6" fmla="*/ 283370 h 2574814"/>
                <a:gd name="csX7" fmla="*/ 577056 w 582884"/>
                <a:gd name="csY7" fmla="*/ 0 h 2574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2884" h="2574814">
                  <a:moveTo>
                    <a:pt x="0" y="2574814"/>
                  </a:moveTo>
                  <a:lnTo>
                    <a:pt x="240507" y="2565861"/>
                  </a:lnTo>
                  <a:cubicBezTo>
                    <a:pt x="335228" y="2563219"/>
                    <a:pt x="481277" y="2555018"/>
                    <a:pt x="568324" y="2558960"/>
                  </a:cubicBezTo>
                  <a:cubicBezTo>
                    <a:pt x="593989" y="2518617"/>
                    <a:pt x="577718" y="2531651"/>
                    <a:pt x="578644" y="2456657"/>
                  </a:cubicBezTo>
                  <a:cubicBezTo>
                    <a:pt x="579570" y="2381663"/>
                    <a:pt x="575865" y="2431257"/>
                    <a:pt x="573881" y="2108995"/>
                  </a:cubicBezTo>
                  <a:cubicBezTo>
                    <a:pt x="571500" y="1580357"/>
                    <a:pt x="569118" y="1051720"/>
                    <a:pt x="566737" y="523082"/>
                  </a:cubicBezTo>
                  <a:cubicBezTo>
                    <a:pt x="567796" y="443178"/>
                    <a:pt x="568854" y="363274"/>
                    <a:pt x="569913" y="283370"/>
                  </a:cubicBezTo>
                  <a:lnTo>
                    <a:pt x="577056" y="0"/>
                  </a:lnTo>
                </a:path>
              </a:pathLst>
            </a:custGeom>
            <a:noFill/>
            <a:ln w="889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1C61F7E4-6395-EAE7-7289-40730EC065A6}"/>
                </a:ext>
              </a:extLst>
            </p:cNvPr>
            <p:cNvSpPr txBox="1"/>
            <p:nvPr/>
          </p:nvSpPr>
          <p:spPr>
            <a:xfrm rot="16200000">
              <a:off x="-483705" y="2570636"/>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13" name="TextBox 12">
              <a:extLst>
                <a:ext uri="{FF2B5EF4-FFF2-40B4-BE49-F238E27FC236}">
                  <a16:creationId xmlns:a16="http://schemas.microsoft.com/office/drawing/2014/main" id="{57AA4B5E-51CD-B19A-B772-EC4378D241BD}"/>
                </a:ext>
              </a:extLst>
            </p:cNvPr>
            <p:cNvSpPr txBox="1"/>
            <p:nvPr/>
          </p:nvSpPr>
          <p:spPr>
            <a:xfrm>
              <a:off x="1699765" y="4176436"/>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5" name="TextBox 14">
              <a:extLst>
                <a:ext uri="{FF2B5EF4-FFF2-40B4-BE49-F238E27FC236}">
                  <a16:creationId xmlns:a16="http://schemas.microsoft.com/office/drawing/2014/main" id="{C2086FE9-F953-A2D8-C9B4-6A142B3CB869}"/>
                </a:ext>
              </a:extLst>
            </p:cNvPr>
            <p:cNvSpPr txBox="1"/>
            <p:nvPr/>
          </p:nvSpPr>
          <p:spPr>
            <a:xfrm>
              <a:off x="5716335" y="4172535"/>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6" name="TextBox 15">
              <a:extLst>
                <a:ext uri="{FF2B5EF4-FFF2-40B4-BE49-F238E27FC236}">
                  <a16:creationId xmlns:a16="http://schemas.microsoft.com/office/drawing/2014/main" id="{95BFD520-CA69-8BF5-A880-3B02DDE7755C}"/>
                </a:ext>
              </a:extLst>
            </p:cNvPr>
            <p:cNvSpPr txBox="1"/>
            <p:nvPr/>
          </p:nvSpPr>
          <p:spPr>
            <a:xfrm rot="16200000">
              <a:off x="3444983" y="2559164"/>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pic>
          <p:nvPicPr>
            <p:cNvPr id="19" name="Picture 100">
              <a:extLst>
                <a:ext uri="{FF2B5EF4-FFF2-40B4-BE49-F238E27FC236}">
                  <a16:creationId xmlns:a16="http://schemas.microsoft.com/office/drawing/2014/main" id="{7AA1B967-D9F7-B8E9-81A6-A623601822BC}"/>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561855" y="895555"/>
              <a:ext cx="282917" cy="563067"/>
            </a:xfrm>
            <a:prstGeom prst="rect">
              <a:avLst/>
            </a:prstGeom>
            <a:solidFill>
              <a:schemeClr val="bg1"/>
            </a:solidFill>
            <a:ln>
              <a:noFill/>
            </a:ln>
          </p:spPr>
        </p:pic>
        <p:sp>
          <p:nvSpPr>
            <p:cNvPr id="20" name="TextBox 19">
              <a:extLst>
                <a:ext uri="{FF2B5EF4-FFF2-40B4-BE49-F238E27FC236}">
                  <a16:creationId xmlns:a16="http://schemas.microsoft.com/office/drawing/2014/main" id="{49B0AA1D-0D4E-9F02-18A7-3BA922FB43D1}"/>
                </a:ext>
              </a:extLst>
            </p:cNvPr>
            <p:cNvSpPr txBox="1"/>
            <p:nvPr/>
          </p:nvSpPr>
          <p:spPr>
            <a:xfrm rot="16200000">
              <a:off x="4573804" y="2893684"/>
              <a:ext cx="18345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21" name="Freeform: Shape 20">
              <a:extLst>
                <a:ext uri="{FF2B5EF4-FFF2-40B4-BE49-F238E27FC236}">
                  <a16:creationId xmlns:a16="http://schemas.microsoft.com/office/drawing/2014/main" id="{5D10A470-BE8D-1761-1F1D-7A583C2E69BE}"/>
                </a:ext>
              </a:extLst>
            </p:cNvPr>
            <p:cNvSpPr/>
            <p:nvPr/>
          </p:nvSpPr>
          <p:spPr>
            <a:xfrm>
              <a:off x="4075854" y="1321668"/>
              <a:ext cx="587714" cy="2742069"/>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1142453 w 1142453"/>
                <a:gd name="csY0" fmla="*/ 2705894 h 2705894"/>
                <a:gd name="csX1" fmla="*/ 1044823 w 1142453"/>
                <a:gd name="csY1" fmla="*/ 2592389 h 2705894"/>
                <a:gd name="csX2" fmla="*/ 42315 w 1142453"/>
                <a:gd name="csY2" fmla="*/ 2599533 h 2705894"/>
                <a:gd name="csX3" fmla="*/ 225672 w 1142453"/>
                <a:gd name="csY3" fmla="*/ 2456657 h 2705894"/>
                <a:gd name="csX4" fmla="*/ 220909 w 1142453"/>
                <a:gd name="csY4" fmla="*/ 2108995 h 2705894"/>
                <a:gd name="csX5" fmla="*/ 213765 w 1142453"/>
                <a:gd name="csY5" fmla="*/ 523082 h 2705894"/>
                <a:gd name="csX6" fmla="*/ 216941 w 1142453"/>
                <a:gd name="csY6" fmla="*/ 283370 h 2705894"/>
                <a:gd name="csX7" fmla="*/ 224084 w 1142453"/>
                <a:gd name="csY7" fmla="*/ 0 h 2705894"/>
                <a:gd name="csX0" fmla="*/ 1066253 w 1089374"/>
                <a:gd name="csY0" fmla="*/ 2643475 h 2643475"/>
                <a:gd name="csX1" fmla="*/ 1044823 w 1089374"/>
                <a:gd name="csY1" fmla="*/ 2592389 h 2643475"/>
                <a:gd name="csX2" fmla="*/ 42315 w 1089374"/>
                <a:gd name="csY2" fmla="*/ 2599533 h 2643475"/>
                <a:gd name="csX3" fmla="*/ 225672 w 1089374"/>
                <a:gd name="csY3" fmla="*/ 2456657 h 2643475"/>
                <a:gd name="csX4" fmla="*/ 220909 w 1089374"/>
                <a:gd name="csY4" fmla="*/ 2108995 h 2643475"/>
                <a:gd name="csX5" fmla="*/ 213765 w 1089374"/>
                <a:gd name="csY5" fmla="*/ 523082 h 2643475"/>
                <a:gd name="csX6" fmla="*/ 216941 w 1089374"/>
                <a:gd name="csY6" fmla="*/ 283370 h 2643475"/>
                <a:gd name="csX7" fmla="*/ 224084 w 1089374"/>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88854"/>
                <a:gd name="csY0" fmla="*/ 2602903 h 2602903"/>
                <a:gd name="csX1" fmla="*/ 387598 w 488854"/>
                <a:gd name="csY1" fmla="*/ 2592389 h 2602903"/>
                <a:gd name="csX2" fmla="*/ 42315 w 488854"/>
                <a:gd name="csY2" fmla="*/ 2599533 h 2602903"/>
                <a:gd name="csX3" fmla="*/ 225672 w 488854"/>
                <a:gd name="csY3" fmla="*/ 2456657 h 2602903"/>
                <a:gd name="csX4" fmla="*/ 220909 w 488854"/>
                <a:gd name="csY4" fmla="*/ 2108995 h 2602903"/>
                <a:gd name="csX5" fmla="*/ 213765 w 488854"/>
                <a:gd name="csY5" fmla="*/ 523082 h 2602903"/>
                <a:gd name="csX6" fmla="*/ 216941 w 488854"/>
                <a:gd name="csY6" fmla="*/ 283370 h 2602903"/>
                <a:gd name="csX7" fmla="*/ 224084 w 488854"/>
                <a:gd name="csY7" fmla="*/ 0 h 2602903"/>
                <a:gd name="csX0" fmla="*/ 409028 w 409028"/>
                <a:gd name="csY0" fmla="*/ 2602903 h 2602903"/>
                <a:gd name="csX1" fmla="*/ 387598 w 409028"/>
                <a:gd name="csY1" fmla="*/ 2592389 h 2602903"/>
                <a:gd name="csX2" fmla="*/ 42315 w 409028"/>
                <a:gd name="csY2" fmla="*/ 2599533 h 2602903"/>
                <a:gd name="csX3" fmla="*/ 225672 w 409028"/>
                <a:gd name="csY3" fmla="*/ 2456657 h 2602903"/>
                <a:gd name="csX4" fmla="*/ 220909 w 409028"/>
                <a:gd name="csY4" fmla="*/ 2108995 h 2602903"/>
                <a:gd name="csX5" fmla="*/ 213765 w 409028"/>
                <a:gd name="csY5" fmla="*/ 523082 h 2602903"/>
                <a:gd name="csX6" fmla="*/ 216941 w 409028"/>
                <a:gd name="csY6" fmla="*/ 283370 h 2602903"/>
                <a:gd name="csX7" fmla="*/ 224084 w 409028"/>
                <a:gd name="csY7" fmla="*/ 0 h 2602903"/>
                <a:gd name="csX0" fmla="*/ 239633 w 799228"/>
                <a:gd name="csY0" fmla="*/ 2593540 h 2599533"/>
                <a:gd name="csX1" fmla="*/ 799228 w 799228"/>
                <a:gd name="csY1" fmla="*/ 2592389 h 2599533"/>
                <a:gd name="csX2" fmla="*/ 453945 w 799228"/>
                <a:gd name="csY2" fmla="*/ 2599533 h 2599533"/>
                <a:gd name="csX3" fmla="*/ 637302 w 799228"/>
                <a:gd name="csY3" fmla="*/ 2456657 h 2599533"/>
                <a:gd name="csX4" fmla="*/ 632539 w 799228"/>
                <a:gd name="csY4" fmla="*/ 2108995 h 2599533"/>
                <a:gd name="csX5" fmla="*/ 625395 w 799228"/>
                <a:gd name="csY5" fmla="*/ 523082 h 2599533"/>
                <a:gd name="csX6" fmla="*/ 628571 w 799228"/>
                <a:gd name="csY6" fmla="*/ 283370 h 2599533"/>
                <a:gd name="csX7" fmla="*/ 635714 w 799228"/>
                <a:gd name="csY7" fmla="*/ 0 h 2599533"/>
                <a:gd name="csX0" fmla="*/ 246964 w 851229"/>
                <a:gd name="csY0" fmla="*/ 2593540 h 2786789"/>
                <a:gd name="csX1" fmla="*/ 806559 w 851229"/>
                <a:gd name="csY1" fmla="*/ 2592389 h 2786789"/>
                <a:gd name="csX2" fmla="*/ 818463 w 851229"/>
                <a:gd name="csY2" fmla="*/ 2786789 h 2786789"/>
                <a:gd name="csX3" fmla="*/ 644633 w 851229"/>
                <a:gd name="csY3" fmla="*/ 2456657 h 2786789"/>
                <a:gd name="csX4" fmla="*/ 639870 w 851229"/>
                <a:gd name="csY4" fmla="*/ 2108995 h 2786789"/>
                <a:gd name="csX5" fmla="*/ 632726 w 851229"/>
                <a:gd name="csY5" fmla="*/ 523082 h 2786789"/>
                <a:gd name="csX6" fmla="*/ 635902 w 851229"/>
                <a:gd name="csY6" fmla="*/ 283370 h 2786789"/>
                <a:gd name="csX7" fmla="*/ 643045 w 851229"/>
                <a:gd name="csY7" fmla="*/ 0 h 2786789"/>
                <a:gd name="csX0" fmla="*/ 201525 w 1312141"/>
                <a:gd name="csY0" fmla="*/ 2785478 h 2786789"/>
                <a:gd name="csX1" fmla="*/ 1232608 w 1312141"/>
                <a:gd name="csY1" fmla="*/ 2592389 h 2786789"/>
                <a:gd name="csX2" fmla="*/ 1244512 w 1312141"/>
                <a:gd name="csY2" fmla="*/ 2786789 h 2786789"/>
                <a:gd name="csX3" fmla="*/ 1070682 w 1312141"/>
                <a:gd name="csY3" fmla="*/ 2456657 h 2786789"/>
                <a:gd name="csX4" fmla="*/ 1065919 w 1312141"/>
                <a:gd name="csY4" fmla="*/ 2108995 h 2786789"/>
                <a:gd name="csX5" fmla="*/ 1058775 w 1312141"/>
                <a:gd name="csY5" fmla="*/ 523082 h 2786789"/>
                <a:gd name="csX6" fmla="*/ 1061951 w 1312141"/>
                <a:gd name="csY6" fmla="*/ 283370 h 2786789"/>
                <a:gd name="csX7" fmla="*/ 1069094 w 1312141"/>
                <a:gd name="csY7" fmla="*/ 0 h 2786789"/>
                <a:gd name="csX0" fmla="*/ 0 w 1110616"/>
                <a:gd name="csY0" fmla="*/ 2785478 h 2786789"/>
                <a:gd name="csX1" fmla="*/ 1031083 w 1110616"/>
                <a:gd name="csY1" fmla="*/ 2592389 h 2786789"/>
                <a:gd name="csX2" fmla="*/ 1042987 w 1110616"/>
                <a:gd name="csY2" fmla="*/ 2786789 h 2786789"/>
                <a:gd name="csX3" fmla="*/ 869157 w 1110616"/>
                <a:gd name="csY3" fmla="*/ 2456657 h 2786789"/>
                <a:gd name="csX4" fmla="*/ 864394 w 1110616"/>
                <a:gd name="csY4" fmla="*/ 2108995 h 2786789"/>
                <a:gd name="csX5" fmla="*/ 857250 w 1110616"/>
                <a:gd name="csY5" fmla="*/ 523082 h 2786789"/>
                <a:gd name="csX6" fmla="*/ 860426 w 1110616"/>
                <a:gd name="csY6" fmla="*/ 283370 h 2786789"/>
                <a:gd name="csX7" fmla="*/ 867569 w 1110616"/>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52474"/>
                <a:gd name="csY0" fmla="*/ 2574814 h 2786789"/>
                <a:gd name="csX1" fmla="*/ 740570 w 752474"/>
                <a:gd name="csY1" fmla="*/ 2592389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335757 w 752474"/>
                <a:gd name="csY1" fmla="*/ 2587708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240507 w 752474"/>
                <a:gd name="csY1" fmla="*/ 2565861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583311"/>
                <a:gd name="csY0" fmla="*/ 2574814 h 2577686"/>
                <a:gd name="csX1" fmla="*/ 240507 w 583311"/>
                <a:gd name="csY1" fmla="*/ 2565861 h 2577686"/>
                <a:gd name="csX2" fmla="*/ 501649 w 583311"/>
                <a:gd name="csY2" fmla="*/ 2577686 h 2577686"/>
                <a:gd name="csX3" fmla="*/ 578644 w 583311"/>
                <a:gd name="csY3" fmla="*/ 2456657 h 2577686"/>
                <a:gd name="csX4" fmla="*/ 573881 w 583311"/>
                <a:gd name="csY4" fmla="*/ 2108995 h 2577686"/>
                <a:gd name="csX5" fmla="*/ 566737 w 583311"/>
                <a:gd name="csY5" fmla="*/ 523082 h 2577686"/>
                <a:gd name="csX6" fmla="*/ 569913 w 583311"/>
                <a:gd name="csY6" fmla="*/ 283370 h 2577686"/>
                <a:gd name="csX7" fmla="*/ 577056 w 583311"/>
                <a:gd name="csY7" fmla="*/ 0 h 2577686"/>
                <a:gd name="csX0" fmla="*/ 0 w 582884"/>
                <a:gd name="csY0" fmla="*/ 2574814 h 2574814"/>
                <a:gd name="csX1" fmla="*/ 240507 w 582884"/>
                <a:gd name="csY1" fmla="*/ 2565861 h 2574814"/>
                <a:gd name="csX2" fmla="*/ 568324 w 582884"/>
                <a:gd name="csY2" fmla="*/ 2558960 h 2574814"/>
                <a:gd name="csX3" fmla="*/ 578644 w 582884"/>
                <a:gd name="csY3" fmla="*/ 2456657 h 2574814"/>
                <a:gd name="csX4" fmla="*/ 573881 w 582884"/>
                <a:gd name="csY4" fmla="*/ 2108995 h 2574814"/>
                <a:gd name="csX5" fmla="*/ 566737 w 582884"/>
                <a:gd name="csY5" fmla="*/ 523082 h 2574814"/>
                <a:gd name="csX6" fmla="*/ 569913 w 582884"/>
                <a:gd name="csY6" fmla="*/ 283370 h 2574814"/>
                <a:gd name="csX7" fmla="*/ 577056 w 582884"/>
                <a:gd name="csY7" fmla="*/ 0 h 2574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2884" h="2574814">
                  <a:moveTo>
                    <a:pt x="0" y="2574814"/>
                  </a:moveTo>
                  <a:lnTo>
                    <a:pt x="240507" y="2565861"/>
                  </a:lnTo>
                  <a:cubicBezTo>
                    <a:pt x="335228" y="2563219"/>
                    <a:pt x="481277" y="2555018"/>
                    <a:pt x="568324" y="2558960"/>
                  </a:cubicBezTo>
                  <a:cubicBezTo>
                    <a:pt x="593989" y="2518617"/>
                    <a:pt x="577718" y="2531651"/>
                    <a:pt x="578644" y="2456657"/>
                  </a:cubicBezTo>
                  <a:cubicBezTo>
                    <a:pt x="579570" y="2381663"/>
                    <a:pt x="575865" y="2431257"/>
                    <a:pt x="573881" y="2108995"/>
                  </a:cubicBezTo>
                  <a:cubicBezTo>
                    <a:pt x="571500" y="1580357"/>
                    <a:pt x="569118" y="1051720"/>
                    <a:pt x="566737" y="523082"/>
                  </a:cubicBezTo>
                  <a:cubicBezTo>
                    <a:pt x="567796" y="443178"/>
                    <a:pt x="568854" y="363274"/>
                    <a:pt x="569913" y="283370"/>
                  </a:cubicBezTo>
                  <a:lnTo>
                    <a:pt x="577056" y="0"/>
                  </a:lnTo>
                </a:path>
              </a:pathLst>
            </a:custGeom>
            <a:noFill/>
            <a:ln w="88900">
              <a:solidFill>
                <a:srgbClr val="00B7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3" name="TextBox 22">
            <a:extLst>
              <a:ext uri="{FF2B5EF4-FFF2-40B4-BE49-F238E27FC236}">
                <a16:creationId xmlns:a16="http://schemas.microsoft.com/office/drawing/2014/main" id="{5E767113-D15A-6110-6FBF-A8C2E7E3D7B4}"/>
              </a:ext>
            </a:extLst>
          </p:cNvPr>
          <p:cNvSpPr txBox="1"/>
          <p:nvPr/>
        </p:nvSpPr>
        <p:spPr>
          <a:xfrm>
            <a:off x="1133997" y="1477042"/>
            <a:ext cx="21548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Alternative</a:t>
            </a:r>
          </a:p>
        </p:txBody>
      </p:sp>
      <p:pic>
        <p:nvPicPr>
          <p:cNvPr id="2" name="Picture 1">
            <a:extLst>
              <a:ext uri="{FF2B5EF4-FFF2-40B4-BE49-F238E27FC236}">
                <a16:creationId xmlns:a16="http://schemas.microsoft.com/office/drawing/2014/main" id="{96068CBB-15B8-25DE-E39A-2E20EE418DD9}"/>
              </a:ext>
            </a:extLst>
          </p:cNvPr>
          <p:cNvPicPr>
            <a:picLocks noChangeAspect="1"/>
          </p:cNvPicPr>
          <p:nvPr/>
        </p:nvPicPr>
        <p:blipFill>
          <a:blip r:embed="rId7"/>
          <a:stretch>
            <a:fillRect/>
          </a:stretch>
        </p:blipFill>
        <p:spPr>
          <a:xfrm>
            <a:off x="2373079" y="4753250"/>
            <a:ext cx="372511" cy="299498"/>
          </a:xfrm>
          <a:prstGeom prst="rect">
            <a:avLst/>
          </a:prstGeom>
        </p:spPr>
      </p:pic>
      <p:pic>
        <p:nvPicPr>
          <p:cNvPr id="3" name="Picture 2">
            <a:extLst>
              <a:ext uri="{FF2B5EF4-FFF2-40B4-BE49-F238E27FC236}">
                <a16:creationId xmlns:a16="http://schemas.microsoft.com/office/drawing/2014/main" id="{934C968C-07CE-7A37-73FC-BB19B5869799}"/>
              </a:ext>
            </a:extLst>
          </p:cNvPr>
          <p:cNvPicPr>
            <a:picLocks noChangeAspect="1"/>
          </p:cNvPicPr>
          <p:nvPr/>
        </p:nvPicPr>
        <p:blipFill>
          <a:blip r:embed="rId8"/>
          <a:stretch>
            <a:fillRect/>
          </a:stretch>
        </p:blipFill>
        <p:spPr>
          <a:xfrm>
            <a:off x="541531" y="2959300"/>
            <a:ext cx="284029" cy="284029"/>
          </a:xfrm>
          <a:prstGeom prst="rect">
            <a:avLst/>
          </a:prstGeom>
        </p:spPr>
      </p:pic>
      <p:pic>
        <p:nvPicPr>
          <p:cNvPr id="4" name="Picture 3">
            <a:extLst>
              <a:ext uri="{FF2B5EF4-FFF2-40B4-BE49-F238E27FC236}">
                <a16:creationId xmlns:a16="http://schemas.microsoft.com/office/drawing/2014/main" id="{AFEBFCBF-28FC-AC0D-C4F5-A060A0FFEA5B}"/>
              </a:ext>
            </a:extLst>
          </p:cNvPr>
          <p:cNvPicPr>
            <a:picLocks noChangeAspect="1"/>
          </p:cNvPicPr>
          <p:nvPr/>
        </p:nvPicPr>
        <p:blipFill>
          <a:blip r:embed="rId9"/>
          <a:stretch>
            <a:fillRect/>
          </a:stretch>
        </p:blipFill>
        <p:spPr>
          <a:xfrm>
            <a:off x="2211411" y="3537461"/>
            <a:ext cx="222493" cy="221383"/>
          </a:xfrm>
          <a:prstGeom prst="rect">
            <a:avLst/>
          </a:prstGeom>
        </p:spPr>
      </p:pic>
      <p:pic>
        <p:nvPicPr>
          <p:cNvPr id="25" name="Picture 24">
            <a:extLst>
              <a:ext uri="{FF2B5EF4-FFF2-40B4-BE49-F238E27FC236}">
                <a16:creationId xmlns:a16="http://schemas.microsoft.com/office/drawing/2014/main" id="{42C18B2A-51AF-7B23-DB92-264388E95143}"/>
              </a:ext>
            </a:extLst>
          </p:cNvPr>
          <p:cNvPicPr>
            <a:picLocks noChangeAspect="1"/>
          </p:cNvPicPr>
          <p:nvPr/>
        </p:nvPicPr>
        <p:blipFill>
          <a:blip r:embed="rId7"/>
          <a:stretch>
            <a:fillRect/>
          </a:stretch>
        </p:blipFill>
        <p:spPr>
          <a:xfrm>
            <a:off x="6351732" y="4749889"/>
            <a:ext cx="372511" cy="299498"/>
          </a:xfrm>
          <a:prstGeom prst="rect">
            <a:avLst/>
          </a:prstGeom>
        </p:spPr>
      </p:pic>
      <p:pic>
        <p:nvPicPr>
          <p:cNvPr id="26" name="Picture 25">
            <a:extLst>
              <a:ext uri="{FF2B5EF4-FFF2-40B4-BE49-F238E27FC236}">
                <a16:creationId xmlns:a16="http://schemas.microsoft.com/office/drawing/2014/main" id="{AD694734-38B1-4354-C119-0C6795788BAC}"/>
              </a:ext>
            </a:extLst>
          </p:cNvPr>
          <p:cNvPicPr>
            <a:picLocks noChangeAspect="1"/>
          </p:cNvPicPr>
          <p:nvPr/>
        </p:nvPicPr>
        <p:blipFill>
          <a:blip r:embed="rId8"/>
          <a:stretch>
            <a:fillRect/>
          </a:stretch>
        </p:blipFill>
        <p:spPr>
          <a:xfrm>
            <a:off x="4486483" y="2977590"/>
            <a:ext cx="284029" cy="284029"/>
          </a:xfrm>
          <a:prstGeom prst="rect">
            <a:avLst/>
          </a:prstGeom>
        </p:spPr>
      </p:pic>
      <p:pic>
        <p:nvPicPr>
          <p:cNvPr id="27" name="Picture 26">
            <a:extLst>
              <a:ext uri="{FF2B5EF4-FFF2-40B4-BE49-F238E27FC236}">
                <a16:creationId xmlns:a16="http://schemas.microsoft.com/office/drawing/2014/main" id="{C761E7CA-A8C5-D0F7-4F6B-504219CA23A6}"/>
              </a:ext>
            </a:extLst>
          </p:cNvPr>
          <p:cNvPicPr>
            <a:picLocks noChangeAspect="1"/>
          </p:cNvPicPr>
          <p:nvPr/>
        </p:nvPicPr>
        <p:blipFill>
          <a:blip r:embed="rId9"/>
          <a:stretch>
            <a:fillRect/>
          </a:stretch>
        </p:blipFill>
        <p:spPr>
          <a:xfrm>
            <a:off x="6265204" y="3496644"/>
            <a:ext cx="222493" cy="221383"/>
          </a:xfrm>
          <a:prstGeom prst="rect">
            <a:avLst/>
          </a:prstGeom>
        </p:spPr>
      </p:pic>
      <p:pic>
        <p:nvPicPr>
          <p:cNvPr id="14" name="Picture 13">
            <a:extLst>
              <a:ext uri="{FF2B5EF4-FFF2-40B4-BE49-F238E27FC236}">
                <a16:creationId xmlns:a16="http://schemas.microsoft.com/office/drawing/2014/main" id="{14C48F04-B607-546E-BB75-BF7534BC5A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5423" y="1857664"/>
            <a:ext cx="3915789" cy="3722792"/>
          </a:xfrm>
          <a:prstGeom prst="rect">
            <a:avLst/>
          </a:prstGeom>
          <a:ln w="9525">
            <a:solidFill>
              <a:schemeClr val="tx1"/>
            </a:solidFill>
          </a:ln>
        </p:spPr>
      </p:pic>
      <p:sp>
        <p:nvSpPr>
          <p:cNvPr id="17" name="TextBox 16">
            <a:extLst>
              <a:ext uri="{FF2B5EF4-FFF2-40B4-BE49-F238E27FC236}">
                <a16:creationId xmlns:a16="http://schemas.microsoft.com/office/drawing/2014/main" id="{6F01EC3E-1F06-9559-6296-C7BEC81B951B}"/>
              </a:ext>
            </a:extLst>
          </p:cNvPr>
          <p:cNvSpPr txBox="1"/>
          <p:nvPr/>
        </p:nvSpPr>
        <p:spPr>
          <a:xfrm rot="16200000">
            <a:off x="7561142" y="3458209"/>
            <a:ext cx="1982657" cy="3358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pic>
        <p:nvPicPr>
          <p:cNvPr id="28" name="Picture 100">
            <a:extLst>
              <a:ext uri="{FF2B5EF4-FFF2-40B4-BE49-F238E27FC236}">
                <a16:creationId xmlns:a16="http://schemas.microsoft.com/office/drawing/2014/main" id="{A7AE024A-0CE1-4EDA-CCED-F2075E18C1B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11669825" y="1906177"/>
            <a:ext cx="325324" cy="553222"/>
          </a:xfrm>
          <a:prstGeom prst="rect">
            <a:avLst/>
          </a:prstGeom>
          <a:solidFill>
            <a:schemeClr val="bg1"/>
          </a:solidFill>
          <a:ln>
            <a:noFill/>
          </a:ln>
        </p:spPr>
      </p:pic>
      <p:sp>
        <p:nvSpPr>
          <p:cNvPr id="29" name="TextBox 28">
            <a:extLst>
              <a:ext uri="{FF2B5EF4-FFF2-40B4-BE49-F238E27FC236}">
                <a16:creationId xmlns:a16="http://schemas.microsoft.com/office/drawing/2014/main" id="{62A19144-5000-B786-C27F-F153ED58D255}"/>
              </a:ext>
            </a:extLst>
          </p:cNvPr>
          <p:cNvSpPr txBox="1"/>
          <p:nvPr/>
        </p:nvSpPr>
        <p:spPr>
          <a:xfrm rot="16200000">
            <a:off x="8556816" y="3823014"/>
            <a:ext cx="18932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30" name="Freeform: Shape 29">
            <a:extLst>
              <a:ext uri="{FF2B5EF4-FFF2-40B4-BE49-F238E27FC236}">
                <a16:creationId xmlns:a16="http://schemas.microsoft.com/office/drawing/2014/main" id="{4A5BCFED-533C-87F4-DFAF-04E6F794A6C8}"/>
              </a:ext>
            </a:extLst>
          </p:cNvPr>
          <p:cNvSpPr/>
          <p:nvPr/>
        </p:nvSpPr>
        <p:spPr>
          <a:xfrm>
            <a:off x="8200006" y="2280784"/>
            <a:ext cx="530014" cy="2696437"/>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1142453 w 1142453"/>
              <a:gd name="csY0" fmla="*/ 2705894 h 2705894"/>
              <a:gd name="csX1" fmla="*/ 1044823 w 1142453"/>
              <a:gd name="csY1" fmla="*/ 2592389 h 2705894"/>
              <a:gd name="csX2" fmla="*/ 42315 w 1142453"/>
              <a:gd name="csY2" fmla="*/ 2599533 h 2705894"/>
              <a:gd name="csX3" fmla="*/ 225672 w 1142453"/>
              <a:gd name="csY3" fmla="*/ 2456657 h 2705894"/>
              <a:gd name="csX4" fmla="*/ 220909 w 1142453"/>
              <a:gd name="csY4" fmla="*/ 2108995 h 2705894"/>
              <a:gd name="csX5" fmla="*/ 213765 w 1142453"/>
              <a:gd name="csY5" fmla="*/ 523082 h 2705894"/>
              <a:gd name="csX6" fmla="*/ 216941 w 1142453"/>
              <a:gd name="csY6" fmla="*/ 283370 h 2705894"/>
              <a:gd name="csX7" fmla="*/ 224084 w 1142453"/>
              <a:gd name="csY7" fmla="*/ 0 h 2705894"/>
              <a:gd name="csX0" fmla="*/ 1066253 w 1089374"/>
              <a:gd name="csY0" fmla="*/ 2643475 h 2643475"/>
              <a:gd name="csX1" fmla="*/ 1044823 w 1089374"/>
              <a:gd name="csY1" fmla="*/ 2592389 h 2643475"/>
              <a:gd name="csX2" fmla="*/ 42315 w 1089374"/>
              <a:gd name="csY2" fmla="*/ 2599533 h 2643475"/>
              <a:gd name="csX3" fmla="*/ 225672 w 1089374"/>
              <a:gd name="csY3" fmla="*/ 2456657 h 2643475"/>
              <a:gd name="csX4" fmla="*/ 220909 w 1089374"/>
              <a:gd name="csY4" fmla="*/ 2108995 h 2643475"/>
              <a:gd name="csX5" fmla="*/ 213765 w 1089374"/>
              <a:gd name="csY5" fmla="*/ 523082 h 2643475"/>
              <a:gd name="csX6" fmla="*/ 216941 w 1089374"/>
              <a:gd name="csY6" fmla="*/ 283370 h 2643475"/>
              <a:gd name="csX7" fmla="*/ 224084 w 1089374"/>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88854"/>
              <a:gd name="csY0" fmla="*/ 2602903 h 2602903"/>
              <a:gd name="csX1" fmla="*/ 387598 w 488854"/>
              <a:gd name="csY1" fmla="*/ 2592389 h 2602903"/>
              <a:gd name="csX2" fmla="*/ 42315 w 488854"/>
              <a:gd name="csY2" fmla="*/ 2599533 h 2602903"/>
              <a:gd name="csX3" fmla="*/ 225672 w 488854"/>
              <a:gd name="csY3" fmla="*/ 2456657 h 2602903"/>
              <a:gd name="csX4" fmla="*/ 220909 w 488854"/>
              <a:gd name="csY4" fmla="*/ 2108995 h 2602903"/>
              <a:gd name="csX5" fmla="*/ 213765 w 488854"/>
              <a:gd name="csY5" fmla="*/ 523082 h 2602903"/>
              <a:gd name="csX6" fmla="*/ 216941 w 488854"/>
              <a:gd name="csY6" fmla="*/ 283370 h 2602903"/>
              <a:gd name="csX7" fmla="*/ 224084 w 488854"/>
              <a:gd name="csY7" fmla="*/ 0 h 2602903"/>
              <a:gd name="csX0" fmla="*/ 409028 w 409028"/>
              <a:gd name="csY0" fmla="*/ 2602903 h 2602903"/>
              <a:gd name="csX1" fmla="*/ 387598 w 409028"/>
              <a:gd name="csY1" fmla="*/ 2592389 h 2602903"/>
              <a:gd name="csX2" fmla="*/ 42315 w 409028"/>
              <a:gd name="csY2" fmla="*/ 2599533 h 2602903"/>
              <a:gd name="csX3" fmla="*/ 225672 w 409028"/>
              <a:gd name="csY3" fmla="*/ 2456657 h 2602903"/>
              <a:gd name="csX4" fmla="*/ 220909 w 409028"/>
              <a:gd name="csY4" fmla="*/ 2108995 h 2602903"/>
              <a:gd name="csX5" fmla="*/ 213765 w 409028"/>
              <a:gd name="csY5" fmla="*/ 523082 h 2602903"/>
              <a:gd name="csX6" fmla="*/ 216941 w 409028"/>
              <a:gd name="csY6" fmla="*/ 283370 h 2602903"/>
              <a:gd name="csX7" fmla="*/ 224084 w 409028"/>
              <a:gd name="csY7" fmla="*/ 0 h 2602903"/>
              <a:gd name="csX0" fmla="*/ 239633 w 799228"/>
              <a:gd name="csY0" fmla="*/ 2593540 h 2599533"/>
              <a:gd name="csX1" fmla="*/ 799228 w 799228"/>
              <a:gd name="csY1" fmla="*/ 2592389 h 2599533"/>
              <a:gd name="csX2" fmla="*/ 453945 w 799228"/>
              <a:gd name="csY2" fmla="*/ 2599533 h 2599533"/>
              <a:gd name="csX3" fmla="*/ 637302 w 799228"/>
              <a:gd name="csY3" fmla="*/ 2456657 h 2599533"/>
              <a:gd name="csX4" fmla="*/ 632539 w 799228"/>
              <a:gd name="csY4" fmla="*/ 2108995 h 2599533"/>
              <a:gd name="csX5" fmla="*/ 625395 w 799228"/>
              <a:gd name="csY5" fmla="*/ 523082 h 2599533"/>
              <a:gd name="csX6" fmla="*/ 628571 w 799228"/>
              <a:gd name="csY6" fmla="*/ 283370 h 2599533"/>
              <a:gd name="csX7" fmla="*/ 635714 w 799228"/>
              <a:gd name="csY7" fmla="*/ 0 h 2599533"/>
              <a:gd name="csX0" fmla="*/ 246964 w 851229"/>
              <a:gd name="csY0" fmla="*/ 2593540 h 2786789"/>
              <a:gd name="csX1" fmla="*/ 806559 w 851229"/>
              <a:gd name="csY1" fmla="*/ 2592389 h 2786789"/>
              <a:gd name="csX2" fmla="*/ 818463 w 851229"/>
              <a:gd name="csY2" fmla="*/ 2786789 h 2786789"/>
              <a:gd name="csX3" fmla="*/ 644633 w 851229"/>
              <a:gd name="csY3" fmla="*/ 2456657 h 2786789"/>
              <a:gd name="csX4" fmla="*/ 639870 w 851229"/>
              <a:gd name="csY4" fmla="*/ 2108995 h 2786789"/>
              <a:gd name="csX5" fmla="*/ 632726 w 851229"/>
              <a:gd name="csY5" fmla="*/ 523082 h 2786789"/>
              <a:gd name="csX6" fmla="*/ 635902 w 851229"/>
              <a:gd name="csY6" fmla="*/ 283370 h 2786789"/>
              <a:gd name="csX7" fmla="*/ 643045 w 851229"/>
              <a:gd name="csY7" fmla="*/ 0 h 2786789"/>
              <a:gd name="csX0" fmla="*/ 201525 w 1312141"/>
              <a:gd name="csY0" fmla="*/ 2785478 h 2786789"/>
              <a:gd name="csX1" fmla="*/ 1232608 w 1312141"/>
              <a:gd name="csY1" fmla="*/ 2592389 h 2786789"/>
              <a:gd name="csX2" fmla="*/ 1244512 w 1312141"/>
              <a:gd name="csY2" fmla="*/ 2786789 h 2786789"/>
              <a:gd name="csX3" fmla="*/ 1070682 w 1312141"/>
              <a:gd name="csY3" fmla="*/ 2456657 h 2786789"/>
              <a:gd name="csX4" fmla="*/ 1065919 w 1312141"/>
              <a:gd name="csY4" fmla="*/ 2108995 h 2786789"/>
              <a:gd name="csX5" fmla="*/ 1058775 w 1312141"/>
              <a:gd name="csY5" fmla="*/ 523082 h 2786789"/>
              <a:gd name="csX6" fmla="*/ 1061951 w 1312141"/>
              <a:gd name="csY6" fmla="*/ 283370 h 2786789"/>
              <a:gd name="csX7" fmla="*/ 1069094 w 1312141"/>
              <a:gd name="csY7" fmla="*/ 0 h 2786789"/>
              <a:gd name="csX0" fmla="*/ 0 w 1110616"/>
              <a:gd name="csY0" fmla="*/ 2785478 h 2786789"/>
              <a:gd name="csX1" fmla="*/ 1031083 w 1110616"/>
              <a:gd name="csY1" fmla="*/ 2592389 h 2786789"/>
              <a:gd name="csX2" fmla="*/ 1042987 w 1110616"/>
              <a:gd name="csY2" fmla="*/ 2786789 h 2786789"/>
              <a:gd name="csX3" fmla="*/ 869157 w 1110616"/>
              <a:gd name="csY3" fmla="*/ 2456657 h 2786789"/>
              <a:gd name="csX4" fmla="*/ 864394 w 1110616"/>
              <a:gd name="csY4" fmla="*/ 2108995 h 2786789"/>
              <a:gd name="csX5" fmla="*/ 857250 w 1110616"/>
              <a:gd name="csY5" fmla="*/ 523082 h 2786789"/>
              <a:gd name="csX6" fmla="*/ 860426 w 1110616"/>
              <a:gd name="csY6" fmla="*/ 283370 h 2786789"/>
              <a:gd name="csX7" fmla="*/ 867569 w 1110616"/>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52474"/>
              <a:gd name="csY0" fmla="*/ 2574814 h 2786789"/>
              <a:gd name="csX1" fmla="*/ 740570 w 752474"/>
              <a:gd name="csY1" fmla="*/ 2592389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335757 w 752474"/>
              <a:gd name="csY1" fmla="*/ 2587708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240507 w 752474"/>
              <a:gd name="csY1" fmla="*/ 2565861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583311"/>
              <a:gd name="csY0" fmla="*/ 2574814 h 2577686"/>
              <a:gd name="csX1" fmla="*/ 240507 w 583311"/>
              <a:gd name="csY1" fmla="*/ 2565861 h 2577686"/>
              <a:gd name="csX2" fmla="*/ 501649 w 583311"/>
              <a:gd name="csY2" fmla="*/ 2577686 h 2577686"/>
              <a:gd name="csX3" fmla="*/ 578644 w 583311"/>
              <a:gd name="csY3" fmla="*/ 2456657 h 2577686"/>
              <a:gd name="csX4" fmla="*/ 573881 w 583311"/>
              <a:gd name="csY4" fmla="*/ 2108995 h 2577686"/>
              <a:gd name="csX5" fmla="*/ 566737 w 583311"/>
              <a:gd name="csY5" fmla="*/ 523082 h 2577686"/>
              <a:gd name="csX6" fmla="*/ 569913 w 583311"/>
              <a:gd name="csY6" fmla="*/ 283370 h 2577686"/>
              <a:gd name="csX7" fmla="*/ 577056 w 583311"/>
              <a:gd name="csY7" fmla="*/ 0 h 2577686"/>
              <a:gd name="csX0" fmla="*/ 0 w 582884"/>
              <a:gd name="csY0" fmla="*/ 2574814 h 2574814"/>
              <a:gd name="csX1" fmla="*/ 240507 w 582884"/>
              <a:gd name="csY1" fmla="*/ 2565861 h 2574814"/>
              <a:gd name="csX2" fmla="*/ 568324 w 582884"/>
              <a:gd name="csY2" fmla="*/ 2558960 h 2574814"/>
              <a:gd name="csX3" fmla="*/ 578644 w 582884"/>
              <a:gd name="csY3" fmla="*/ 2456657 h 2574814"/>
              <a:gd name="csX4" fmla="*/ 573881 w 582884"/>
              <a:gd name="csY4" fmla="*/ 2108995 h 2574814"/>
              <a:gd name="csX5" fmla="*/ 566737 w 582884"/>
              <a:gd name="csY5" fmla="*/ 523082 h 2574814"/>
              <a:gd name="csX6" fmla="*/ 569913 w 582884"/>
              <a:gd name="csY6" fmla="*/ 283370 h 2574814"/>
              <a:gd name="csX7" fmla="*/ 577056 w 582884"/>
              <a:gd name="csY7" fmla="*/ 0 h 2574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2884" h="2574814">
                <a:moveTo>
                  <a:pt x="0" y="2574814"/>
                </a:moveTo>
                <a:lnTo>
                  <a:pt x="240507" y="2565861"/>
                </a:lnTo>
                <a:cubicBezTo>
                  <a:pt x="335228" y="2563219"/>
                  <a:pt x="481277" y="2555018"/>
                  <a:pt x="568324" y="2558960"/>
                </a:cubicBezTo>
                <a:cubicBezTo>
                  <a:pt x="593989" y="2518617"/>
                  <a:pt x="577718" y="2531651"/>
                  <a:pt x="578644" y="2456657"/>
                </a:cubicBezTo>
                <a:cubicBezTo>
                  <a:pt x="579570" y="2381663"/>
                  <a:pt x="575865" y="2431257"/>
                  <a:pt x="573881" y="2108995"/>
                </a:cubicBezTo>
                <a:cubicBezTo>
                  <a:pt x="571500" y="1580357"/>
                  <a:pt x="569118" y="1051720"/>
                  <a:pt x="566737" y="523082"/>
                </a:cubicBezTo>
                <a:cubicBezTo>
                  <a:pt x="567796" y="443178"/>
                  <a:pt x="568854" y="363274"/>
                  <a:pt x="569913" y="283370"/>
                </a:cubicBezTo>
                <a:lnTo>
                  <a:pt x="577056" y="0"/>
                </a:ln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4" name="Title 1">
            <a:extLst>
              <a:ext uri="{FF2B5EF4-FFF2-40B4-BE49-F238E27FC236}">
                <a16:creationId xmlns:a16="http://schemas.microsoft.com/office/drawing/2014/main" id="{9781E667-8B82-06BC-FC56-70BA1BDCE82C}"/>
              </a:ext>
            </a:extLst>
          </p:cNvPr>
          <p:cNvSpPr>
            <a:spLocks noGrp="1"/>
          </p:cNvSpPr>
          <p:nvPr>
            <p:ph type="title"/>
          </p:nvPr>
        </p:nvSpPr>
        <p:spPr>
          <a:xfrm>
            <a:off x="-130231" y="656690"/>
            <a:ext cx="11886473" cy="518726"/>
          </a:xfrm>
        </p:spPr>
        <p:txBody>
          <a:bodyPr>
            <a:normAutofit fontScale="90000"/>
          </a:bodyPr>
          <a:lstStyle/>
          <a:p>
            <a:pPr algn="ctr"/>
            <a:r>
              <a:rPr lang="en-US" b="1" dirty="0"/>
              <a:t>2045 No-Build, Corridor 1 and Corridor 2 Evening Peak Hour Travel Time Comparison</a:t>
            </a:r>
          </a:p>
        </p:txBody>
      </p:sp>
      <p:sp>
        <p:nvSpPr>
          <p:cNvPr id="35" name="Arrow: Down 34">
            <a:extLst>
              <a:ext uri="{FF2B5EF4-FFF2-40B4-BE49-F238E27FC236}">
                <a16:creationId xmlns:a16="http://schemas.microsoft.com/office/drawing/2014/main" id="{A016AAB3-8DF9-5A38-F075-215F35D83134}"/>
              </a:ext>
            </a:extLst>
          </p:cNvPr>
          <p:cNvSpPr/>
          <p:nvPr/>
        </p:nvSpPr>
        <p:spPr>
          <a:xfrm>
            <a:off x="6664183" y="1906177"/>
            <a:ext cx="969500" cy="972917"/>
          </a:xfrm>
          <a:prstGeom prst="downArrow">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36%</a:t>
            </a:r>
          </a:p>
        </p:txBody>
      </p:sp>
      <p:sp>
        <p:nvSpPr>
          <p:cNvPr id="36" name="TextBox 35">
            <a:extLst>
              <a:ext uri="{FF2B5EF4-FFF2-40B4-BE49-F238E27FC236}">
                <a16:creationId xmlns:a16="http://schemas.microsoft.com/office/drawing/2014/main" id="{FE51EB5F-441B-3C10-9788-72C30AD85A82}"/>
              </a:ext>
            </a:extLst>
          </p:cNvPr>
          <p:cNvSpPr txBox="1"/>
          <p:nvPr/>
        </p:nvSpPr>
        <p:spPr>
          <a:xfrm>
            <a:off x="4674076" y="1868641"/>
            <a:ext cx="262953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37" name="TextBox 36">
            <a:extLst>
              <a:ext uri="{FF2B5EF4-FFF2-40B4-BE49-F238E27FC236}">
                <a16:creationId xmlns:a16="http://schemas.microsoft.com/office/drawing/2014/main" id="{5C3DBF97-7FE2-2AD3-8D81-E23D2B537581}"/>
              </a:ext>
            </a:extLst>
          </p:cNvPr>
          <p:cNvSpPr txBox="1"/>
          <p:nvPr/>
        </p:nvSpPr>
        <p:spPr>
          <a:xfrm>
            <a:off x="8843528" y="1868641"/>
            <a:ext cx="259344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38" name="Arrow: Down 37">
            <a:extLst>
              <a:ext uri="{FF2B5EF4-FFF2-40B4-BE49-F238E27FC236}">
                <a16:creationId xmlns:a16="http://schemas.microsoft.com/office/drawing/2014/main" id="{54901673-EFEA-DC8B-16E2-3D4CA3FA89E4}"/>
              </a:ext>
            </a:extLst>
          </p:cNvPr>
          <p:cNvSpPr/>
          <p:nvPr/>
        </p:nvSpPr>
        <p:spPr>
          <a:xfrm>
            <a:off x="10753126" y="1909857"/>
            <a:ext cx="1003116" cy="1111712"/>
          </a:xfrm>
          <a:prstGeom prst="downArrow">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33%</a:t>
            </a:r>
          </a:p>
        </p:txBody>
      </p:sp>
      <p:sp>
        <p:nvSpPr>
          <p:cNvPr id="6" name="Freeform: Shape 5">
            <a:extLst>
              <a:ext uri="{FF2B5EF4-FFF2-40B4-BE49-F238E27FC236}">
                <a16:creationId xmlns:a16="http://schemas.microsoft.com/office/drawing/2014/main" id="{9949FE87-6B0F-C087-FFC9-7447B3CF8FFC}"/>
              </a:ext>
            </a:extLst>
          </p:cNvPr>
          <p:cNvSpPr/>
          <p:nvPr/>
        </p:nvSpPr>
        <p:spPr>
          <a:xfrm>
            <a:off x="5570382" y="3145728"/>
            <a:ext cx="337828" cy="1831494"/>
          </a:xfrm>
          <a:custGeom>
            <a:avLst/>
            <a:gdLst>
              <a:gd name="csX0" fmla="*/ 10355 w 340555"/>
              <a:gd name="csY0" fmla="*/ 1879600 h 1879600"/>
              <a:gd name="csX1" fmla="*/ 23055 w 340555"/>
              <a:gd name="csY1" fmla="*/ 863600 h 1879600"/>
              <a:gd name="csX2" fmla="*/ 23055 w 340555"/>
              <a:gd name="csY2" fmla="*/ 190500 h 1879600"/>
              <a:gd name="csX3" fmla="*/ 340555 w 340555"/>
              <a:gd name="csY3" fmla="*/ 0 h 1879600"/>
            </a:gdLst>
            <a:ahLst/>
            <a:cxnLst>
              <a:cxn ang="0">
                <a:pos x="csX0" y="csY0"/>
              </a:cxn>
              <a:cxn ang="0">
                <a:pos x="csX1" y="csY1"/>
              </a:cxn>
              <a:cxn ang="0">
                <a:pos x="csX2" y="csY2"/>
              </a:cxn>
              <a:cxn ang="0">
                <a:pos x="csX3" y="csY3"/>
              </a:cxn>
            </a:cxnLst>
            <a:rect l="l" t="t" r="r" b="b"/>
            <a:pathLst>
              <a:path w="340555" h="1879600">
                <a:moveTo>
                  <a:pt x="10355" y="1879600"/>
                </a:moveTo>
                <a:cubicBezTo>
                  <a:pt x="15646" y="1512358"/>
                  <a:pt x="20938" y="1145117"/>
                  <a:pt x="23055" y="863600"/>
                </a:cubicBezTo>
                <a:cubicBezTo>
                  <a:pt x="25172" y="582083"/>
                  <a:pt x="-29862" y="334433"/>
                  <a:pt x="23055" y="190500"/>
                </a:cubicBezTo>
                <a:cubicBezTo>
                  <a:pt x="75972" y="46567"/>
                  <a:pt x="208263" y="23283"/>
                  <a:pt x="340555"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CDE311F-C495-82C5-7D11-94BC2510B20D}"/>
              </a:ext>
            </a:extLst>
          </p:cNvPr>
          <p:cNvGrpSpPr/>
          <p:nvPr/>
        </p:nvGrpSpPr>
        <p:grpSpPr>
          <a:xfrm>
            <a:off x="9671281" y="3101315"/>
            <a:ext cx="562677" cy="1928949"/>
            <a:chOff x="9740716" y="2726305"/>
            <a:chExt cx="575113" cy="1985395"/>
          </a:xfrm>
        </p:grpSpPr>
        <p:sp>
          <p:nvSpPr>
            <p:cNvPr id="11" name="Freeform: Shape 10">
              <a:extLst>
                <a:ext uri="{FF2B5EF4-FFF2-40B4-BE49-F238E27FC236}">
                  <a16:creationId xmlns:a16="http://schemas.microsoft.com/office/drawing/2014/main" id="{B051B9F9-5983-E924-92F0-135E8EDBBDB8}"/>
                </a:ext>
              </a:extLst>
            </p:cNvPr>
            <p:cNvSpPr/>
            <p:nvPr/>
          </p:nvSpPr>
          <p:spPr>
            <a:xfrm flipH="1">
              <a:off x="9743093" y="2726305"/>
              <a:ext cx="313767" cy="1023562"/>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26 w 1249389"/>
                <a:gd name="csY0" fmla="*/ 0 h 881062"/>
                <a:gd name="csX1" fmla="*/ 366174 w 1249389"/>
                <a:gd name="csY1" fmla="*/ 34306 h 881062"/>
                <a:gd name="csX2" fmla="*/ 85751 w 1249389"/>
                <a:gd name="csY2" fmla="*/ 104775 h 881062"/>
                <a:gd name="csX3" fmla="*/ 440558 w 1249389"/>
                <a:gd name="csY3" fmla="*/ 292894 h 881062"/>
                <a:gd name="csX4" fmla="*/ 592958 w 1249389"/>
                <a:gd name="csY4" fmla="*/ 366712 h 881062"/>
                <a:gd name="csX5" fmla="*/ 716783 w 1249389"/>
                <a:gd name="csY5" fmla="*/ 440531 h 881062"/>
                <a:gd name="csX6" fmla="*/ 833464 w 1249389"/>
                <a:gd name="csY6" fmla="*/ 495300 h 881062"/>
                <a:gd name="csX7" fmla="*/ 978720 w 1249389"/>
                <a:gd name="csY7" fmla="*/ 597694 h 881062"/>
                <a:gd name="csX8" fmla="*/ 1028726 w 1249389"/>
                <a:gd name="csY8" fmla="*/ 642937 h 881062"/>
                <a:gd name="csX9" fmla="*/ 1249389 w 1249389"/>
                <a:gd name="csY9" fmla="*/ 881062 h 881062"/>
                <a:gd name="csX0" fmla="*/ 33 w 1187823"/>
                <a:gd name="csY0" fmla="*/ 0 h 923675"/>
                <a:gd name="csX1" fmla="*/ 304608 w 1187823"/>
                <a:gd name="csY1" fmla="*/ 76919 h 923675"/>
                <a:gd name="csX2" fmla="*/ 24185 w 1187823"/>
                <a:gd name="csY2" fmla="*/ 147388 h 923675"/>
                <a:gd name="csX3" fmla="*/ 378992 w 1187823"/>
                <a:gd name="csY3" fmla="*/ 335507 h 923675"/>
                <a:gd name="csX4" fmla="*/ 531392 w 1187823"/>
                <a:gd name="csY4" fmla="*/ 409325 h 923675"/>
                <a:gd name="csX5" fmla="*/ 655217 w 1187823"/>
                <a:gd name="csY5" fmla="*/ 483144 h 923675"/>
                <a:gd name="csX6" fmla="*/ 771898 w 1187823"/>
                <a:gd name="csY6" fmla="*/ 537913 h 923675"/>
                <a:gd name="csX7" fmla="*/ 917154 w 1187823"/>
                <a:gd name="csY7" fmla="*/ 640307 h 923675"/>
                <a:gd name="csX8" fmla="*/ 967160 w 1187823"/>
                <a:gd name="csY8" fmla="*/ 685550 h 923675"/>
                <a:gd name="csX9" fmla="*/ 1187823 w 1187823"/>
                <a:gd name="csY9" fmla="*/ 923675 h 923675"/>
                <a:gd name="csX0" fmla="*/ 44 w 1187834"/>
                <a:gd name="csY0" fmla="*/ 0 h 923675"/>
                <a:gd name="csX1" fmla="*/ 304619 w 1187834"/>
                <a:gd name="csY1" fmla="*/ 76919 h 923675"/>
                <a:gd name="csX2" fmla="*/ 578378 w 1187834"/>
                <a:gd name="csY2" fmla="*/ 133931 h 923675"/>
                <a:gd name="csX3" fmla="*/ 379003 w 1187834"/>
                <a:gd name="csY3" fmla="*/ 335507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33931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57319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37 w 1240608"/>
                <a:gd name="csY0" fmla="*/ 0 h 948346"/>
                <a:gd name="csX1" fmla="*/ 357393 w 1240608"/>
                <a:gd name="csY1" fmla="*/ 101590 h 948346"/>
                <a:gd name="csX2" fmla="*/ 631152 w 1240608"/>
                <a:gd name="csY2" fmla="*/ 147388 h 948346"/>
                <a:gd name="csX3" fmla="*/ 941981 w 1240608"/>
                <a:gd name="csY3" fmla="*/ 225611 h 948346"/>
                <a:gd name="csX4" fmla="*/ 1094381 w 1240608"/>
                <a:gd name="csY4" fmla="*/ 321856 h 948346"/>
                <a:gd name="csX5" fmla="*/ 1165426 w 1240608"/>
                <a:gd name="csY5" fmla="*/ 427074 h 948346"/>
                <a:gd name="csX6" fmla="*/ 1167749 w 1240608"/>
                <a:gd name="csY6" fmla="*/ 553613 h 948346"/>
                <a:gd name="csX7" fmla="*/ 1145869 w 1240608"/>
                <a:gd name="csY7" fmla="*/ 694135 h 948346"/>
                <a:gd name="csX8" fmla="*/ 1143095 w 1240608"/>
                <a:gd name="csY8" fmla="*/ 795447 h 948346"/>
                <a:gd name="csX9" fmla="*/ 1240608 w 1240608"/>
                <a:gd name="csY9" fmla="*/ 948346 h 948346"/>
                <a:gd name="csX0" fmla="*/ 0 w 1240571"/>
                <a:gd name="csY0" fmla="*/ 0 h 948346"/>
                <a:gd name="csX1" fmla="*/ 357356 w 1240571"/>
                <a:gd name="csY1" fmla="*/ 101590 h 948346"/>
                <a:gd name="csX2" fmla="*/ 631115 w 1240571"/>
                <a:gd name="csY2" fmla="*/ 147388 h 948346"/>
                <a:gd name="csX3" fmla="*/ 941944 w 1240571"/>
                <a:gd name="csY3" fmla="*/ 225611 h 948346"/>
                <a:gd name="csX4" fmla="*/ 1094344 w 1240571"/>
                <a:gd name="csY4" fmla="*/ 321856 h 948346"/>
                <a:gd name="csX5" fmla="*/ 1165389 w 1240571"/>
                <a:gd name="csY5" fmla="*/ 427074 h 948346"/>
                <a:gd name="csX6" fmla="*/ 1167712 w 1240571"/>
                <a:gd name="csY6" fmla="*/ 553613 h 948346"/>
                <a:gd name="csX7" fmla="*/ 1145832 w 1240571"/>
                <a:gd name="csY7" fmla="*/ 694135 h 948346"/>
                <a:gd name="csX8" fmla="*/ 1143058 w 1240571"/>
                <a:gd name="csY8" fmla="*/ 795447 h 948346"/>
                <a:gd name="csX9" fmla="*/ 1240571 w 1240571"/>
                <a:gd name="csY9" fmla="*/ 948346 h 9483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96589" h="964046">
                  <a:moveTo>
                    <a:pt x="0" y="0"/>
                  </a:moveTo>
                  <a:cubicBezTo>
                    <a:pt x="75596" y="23139"/>
                    <a:pt x="252170" y="77025"/>
                    <a:pt x="357356" y="101590"/>
                  </a:cubicBezTo>
                  <a:cubicBezTo>
                    <a:pt x="462542" y="126155"/>
                    <a:pt x="533684" y="126718"/>
                    <a:pt x="631115" y="147388"/>
                  </a:cubicBezTo>
                  <a:cubicBezTo>
                    <a:pt x="728546" y="168058"/>
                    <a:pt x="864739" y="196533"/>
                    <a:pt x="941944" y="225611"/>
                  </a:cubicBezTo>
                  <a:cubicBezTo>
                    <a:pt x="1019149" y="254689"/>
                    <a:pt x="1057103" y="288279"/>
                    <a:pt x="1094344" y="321856"/>
                  </a:cubicBezTo>
                  <a:cubicBezTo>
                    <a:pt x="1131585" y="355433"/>
                    <a:pt x="1153161" y="388448"/>
                    <a:pt x="1165389" y="427074"/>
                  </a:cubicBezTo>
                  <a:cubicBezTo>
                    <a:pt x="1177617" y="465700"/>
                    <a:pt x="1170972" y="509103"/>
                    <a:pt x="1167712" y="553613"/>
                  </a:cubicBezTo>
                  <a:cubicBezTo>
                    <a:pt x="1164453" y="598123"/>
                    <a:pt x="1149941" y="653829"/>
                    <a:pt x="1145832" y="694135"/>
                  </a:cubicBezTo>
                  <a:cubicBezTo>
                    <a:pt x="1141723" y="734441"/>
                    <a:pt x="1126981" y="752050"/>
                    <a:pt x="1143058" y="795447"/>
                  </a:cubicBezTo>
                  <a:cubicBezTo>
                    <a:pt x="1185524" y="841087"/>
                    <a:pt x="1159412" y="881537"/>
                    <a:pt x="1196589" y="964046"/>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B818957E-60D0-D49A-1D43-6C3F4B3916C9}"/>
                </a:ext>
              </a:extLst>
            </p:cNvPr>
            <p:cNvSpPr/>
            <p:nvPr/>
          </p:nvSpPr>
          <p:spPr>
            <a:xfrm>
              <a:off x="9740716" y="3710162"/>
              <a:ext cx="575113" cy="338554"/>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11841 w 553757"/>
                <a:gd name="csY4" fmla="*/ 301364 h 333541"/>
                <a:gd name="csX5" fmla="*/ 553757 w 553757"/>
                <a:gd name="csY5" fmla="*/ 333541 h 333541"/>
                <a:gd name="csX0" fmla="*/ 7995 w 558234"/>
                <a:gd name="csY0" fmla="*/ 0 h 365630"/>
                <a:gd name="csX1" fmla="*/ 22282 w 558234"/>
                <a:gd name="csY1" fmla="*/ 50006 h 365630"/>
                <a:gd name="csX2" fmla="*/ 228055 w 558234"/>
                <a:gd name="csY2" fmla="*/ 136152 h 365630"/>
                <a:gd name="csX3" fmla="*/ 364073 w 558234"/>
                <a:gd name="csY3" fmla="*/ 173005 h 365630"/>
                <a:gd name="csX4" fmla="*/ 511841 w 558234"/>
                <a:gd name="csY4" fmla="*/ 301364 h 365630"/>
                <a:gd name="csX5" fmla="*/ 558234 w 558234"/>
                <a:gd name="csY5" fmla="*/ 365630 h 365630"/>
              </a:gdLst>
              <a:ahLst/>
              <a:cxnLst>
                <a:cxn ang="0">
                  <a:pos x="csX0" y="csY0"/>
                </a:cxn>
                <a:cxn ang="0">
                  <a:pos x="csX1" y="csY1"/>
                </a:cxn>
                <a:cxn ang="0">
                  <a:pos x="csX2" y="csY2"/>
                </a:cxn>
                <a:cxn ang="0">
                  <a:pos x="csX3" y="csY3"/>
                </a:cxn>
                <a:cxn ang="0">
                  <a:pos x="csX4" y="csY4"/>
                </a:cxn>
                <a:cxn ang="0">
                  <a:pos x="csX5" y="csY5"/>
                </a:cxn>
              </a:cxnLst>
              <a:rect l="l" t="t" r="r" b="b"/>
              <a:pathLst>
                <a:path w="558234" h="365630">
                  <a:moveTo>
                    <a:pt x="7995" y="0"/>
                  </a:moveTo>
                  <a:cubicBezTo>
                    <a:pt x="4423" y="18653"/>
                    <a:pt x="-14394" y="27314"/>
                    <a:pt x="22282" y="50006"/>
                  </a:cubicBezTo>
                  <a:cubicBezTo>
                    <a:pt x="58958" y="72698"/>
                    <a:pt x="171090" y="115652"/>
                    <a:pt x="228055" y="136152"/>
                  </a:cubicBezTo>
                  <a:cubicBezTo>
                    <a:pt x="285020" y="156652"/>
                    <a:pt x="316775" y="145470"/>
                    <a:pt x="364073" y="173005"/>
                  </a:cubicBezTo>
                  <a:cubicBezTo>
                    <a:pt x="411371" y="200540"/>
                    <a:pt x="480227" y="274608"/>
                    <a:pt x="511841" y="301364"/>
                  </a:cubicBezTo>
                  <a:cubicBezTo>
                    <a:pt x="543455" y="328120"/>
                    <a:pt x="551248" y="360267"/>
                    <a:pt x="558234" y="36563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D6588FEF-D136-6A50-BE2D-AA6DDF101BFE}"/>
                </a:ext>
              </a:extLst>
            </p:cNvPr>
            <p:cNvSpPr/>
            <p:nvPr/>
          </p:nvSpPr>
          <p:spPr>
            <a:xfrm>
              <a:off x="10210800" y="4013200"/>
              <a:ext cx="96232" cy="698500"/>
            </a:xfrm>
            <a:custGeom>
              <a:avLst/>
              <a:gdLst>
                <a:gd name="csX0" fmla="*/ 0 w 96232"/>
                <a:gd name="csY0" fmla="*/ 698500 h 698500"/>
                <a:gd name="csX1" fmla="*/ 12700 w 96232"/>
                <a:gd name="csY1" fmla="*/ 215900 h 698500"/>
                <a:gd name="csX2" fmla="*/ 12700 w 96232"/>
                <a:gd name="csY2" fmla="*/ 63500 h 698500"/>
                <a:gd name="csX3" fmla="*/ 88900 w 96232"/>
                <a:gd name="csY3" fmla="*/ 12700 h 698500"/>
                <a:gd name="csX4" fmla="*/ 88900 w 96232"/>
                <a:gd name="csY4" fmla="*/ 0 h 698500"/>
              </a:gdLst>
              <a:ahLst/>
              <a:cxnLst>
                <a:cxn ang="0">
                  <a:pos x="csX0" y="csY0"/>
                </a:cxn>
                <a:cxn ang="0">
                  <a:pos x="csX1" y="csY1"/>
                </a:cxn>
                <a:cxn ang="0">
                  <a:pos x="csX2" y="csY2"/>
                </a:cxn>
                <a:cxn ang="0">
                  <a:pos x="csX3" y="csY3"/>
                </a:cxn>
                <a:cxn ang="0">
                  <a:pos x="csX4" y="csY4"/>
                </a:cxn>
              </a:cxnLst>
              <a:rect l="l" t="t" r="r" b="b"/>
              <a:pathLst>
                <a:path w="96232" h="698500">
                  <a:moveTo>
                    <a:pt x="0" y="698500"/>
                  </a:moveTo>
                  <a:cubicBezTo>
                    <a:pt x="5291" y="510116"/>
                    <a:pt x="10583" y="321733"/>
                    <a:pt x="12700" y="215900"/>
                  </a:cubicBezTo>
                  <a:cubicBezTo>
                    <a:pt x="14817" y="110067"/>
                    <a:pt x="0" y="97367"/>
                    <a:pt x="12700" y="63500"/>
                  </a:cubicBezTo>
                  <a:cubicBezTo>
                    <a:pt x="25400" y="29633"/>
                    <a:pt x="88900" y="12700"/>
                    <a:pt x="88900" y="12700"/>
                  </a:cubicBezTo>
                  <a:cubicBezTo>
                    <a:pt x="101600" y="2117"/>
                    <a:pt x="95250" y="1058"/>
                    <a:pt x="88900"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Picture 41">
            <a:extLst>
              <a:ext uri="{FF2B5EF4-FFF2-40B4-BE49-F238E27FC236}">
                <a16:creationId xmlns:a16="http://schemas.microsoft.com/office/drawing/2014/main" id="{7AF229C4-F975-7BC3-42CC-05C0115D94DF}"/>
              </a:ext>
            </a:extLst>
          </p:cNvPr>
          <p:cNvPicPr>
            <a:picLocks noChangeAspect="1"/>
          </p:cNvPicPr>
          <p:nvPr/>
        </p:nvPicPr>
        <p:blipFill>
          <a:blip r:embed="rId9"/>
          <a:stretch>
            <a:fillRect/>
          </a:stretch>
        </p:blipFill>
        <p:spPr>
          <a:xfrm>
            <a:off x="10276872" y="3515761"/>
            <a:ext cx="221845" cy="220738"/>
          </a:xfrm>
          <a:prstGeom prst="rect">
            <a:avLst/>
          </a:prstGeom>
        </p:spPr>
      </p:pic>
      <p:pic>
        <p:nvPicPr>
          <p:cNvPr id="56" name="Picture 55">
            <a:extLst>
              <a:ext uri="{FF2B5EF4-FFF2-40B4-BE49-F238E27FC236}">
                <a16:creationId xmlns:a16="http://schemas.microsoft.com/office/drawing/2014/main" id="{101052F5-4AA8-2CF7-F469-9022A96CC461}"/>
              </a:ext>
            </a:extLst>
          </p:cNvPr>
          <p:cNvPicPr>
            <a:picLocks noChangeAspect="1"/>
          </p:cNvPicPr>
          <p:nvPr/>
        </p:nvPicPr>
        <p:blipFill>
          <a:blip r:embed="rId7"/>
          <a:stretch>
            <a:fillRect/>
          </a:stretch>
        </p:blipFill>
        <p:spPr>
          <a:xfrm>
            <a:off x="10476456" y="4791254"/>
            <a:ext cx="371427" cy="298627"/>
          </a:xfrm>
          <a:prstGeom prst="rect">
            <a:avLst/>
          </a:prstGeom>
        </p:spPr>
      </p:pic>
      <p:sp>
        <p:nvSpPr>
          <p:cNvPr id="57" name="TextBox 56">
            <a:extLst>
              <a:ext uri="{FF2B5EF4-FFF2-40B4-BE49-F238E27FC236}">
                <a16:creationId xmlns:a16="http://schemas.microsoft.com/office/drawing/2014/main" id="{C6ED2859-2CE8-1678-F037-F707C39F92AC}"/>
              </a:ext>
            </a:extLst>
          </p:cNvPr>
          <p:cNvSpPr txBox="1"/>
          <p:nvPr/>
        </p:nvSpPr>
        <p:spPr>
          <a:xfrm>
            <a:off x="9769316" y="5078001"/>
            <a:ext cx="23238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pic>
        <p:nvPicPr>
          <p:cNvPr id="58" name="Picture 57">
            <a:extLst>
              <a:ext uri="{FF2B5EF4-FFF2-40B4-BE49-F238E27FC236}">
                <a16:creationId xmlns:a16="http://schemas.microsoft.com/office/drawing/2014/main" id="{CDE94138-1E41-E8A4-DA27-9F529E30E4F8}"/>
              </a:ext>
            </a:extLst>
          </p:cNvPr>
          <p:cNvPicPr>
            <a:picLocks noChangeAspect="1"/>
          </p:cNvPicPr>
          <p:nvPr/>
        </p:nvPicPr>
        <p:blipFill>
          <a:blip r:embed="rId8"/>
          <a:stretch>
            <a:fillRect/>
          </a:stretch>
        </p:blipFill>
        <p:spPr>
          <a:xfrm>
            <a:off x="8579147" y="3004127"/>
            <a:ext cx="283202" cy="283202"/>
          </a:xfrm>
          <a:prstGeom prst="rect">
            <a:avLst/>
          </a:prstGeom>
        </p:spPr>
      </p:pic>
      <p:pic>
        <p:nvPicPr>
          <p:cNvPr id="43" name="Picture 100">
            <a:extLst>
              <a:ext uri="{FF2B5EF4-FFF2-40B4-BE49-F238E27FC236}">
                <a16:creationId xmlns:a16="http://schemas.microsoft.com/office/drawing/2014/main" id="{6E915D0B-F59C-F6D5-DB70-027E2A8C751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675779" y="1868641"/>
            <a:ext cx="282917" cy="563067"/>
          </a:xfrm>
          <a:prstGeom prst="rect">
            <a:avLst/>
          </a:prstGeom>
          <a:solidFill>
            <a:schemeClr val="bg1"/>
          </a:solidFill>
          <a:ln>
            <a:noFill/>
          </a:ln>
        </p:spPr>
      </p:pic>
      <p:grpSp>
        <p:nvGrpSpPr>
          <p:cNvPr id="22" name="Group 21">
            <a:extLst>
              <a:ext uri="{FF2B5EF4-FFF2-40B4-BE49-F238E27FC236}">
                <a16:creationId xmlns:a16="http://schemas.microsoft.com/office/drawing/2014/main" id="{9D3753AA-E75F-37D4-C5A4-B281B2FA3757}"/>
              </a:ext>
            </a:extLst>
          </p:cNvPr>
          <p:cNvGrpSpPr/>
          <p:nvPr/>
        </p:nvGrpSpPr>
        <p:grpSpPr>
          <a:xfrm>
            <a:off x="10053029" y="5629810"/>
            <a:ext cx="1942120" cy="612096"/>
            <a:chOff x="10206356" y="5656536"/>
            <a:chExt cx="1942120" cy="612096"/>
          </a:xfrm>
        </p:grpSpPr>
        <p:cxnSp>
          <p:nvCxnSpPr>
            <p:cNvPr id="18" name="Straight Connector 17">
              <a:extLst>
                <a:ext uri="{FF2B5EF4-FFF2-40B4-BE49-F238E27FC236}">
                  <a16:creationId xmlns:a16="http://schemas.microsoft.com/office/drawing/2014/main" id="{9C79F647-86A7-5721-65BD-579DD79D4C16}"/>
                </a:ext>
              </a:extLst>
            </p:cNvPr>
            <p:cNvCxnSpPr/>
            <p:nvPr/>
          </p:nvCxnSpPr>
          <p:spPr>
            <a:xfrm>
              <a:off x="10311966" y="6081794"/>
              <a:ext cx="533911" cy="0"/>
            </a:xfrm>
            <a:prstGeom prst="line">
              <a:avLst/>
            </a:prstGeom>
            <a:ln w="50800">
              <a:solidFill>
                <a:srgbClr val="00B050"/>
              </a:solidFill>
              <a:prstDash val="sysDash"/>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BFC121D6-E37D-58B3-93D9-5DC1955445F4}"/>
                </a:ext>
              </a:extLst>
            </p:cNvPr>
            <p:cNvSpPr txBox="1"/>
            <p:nvPr/>
          </p:nvSpPr>
          <p:spPr>
            <a:xfrm>
              <a:off x="10912062" y="5943294"/>
              <a:ext cx="1236413" cy="276999"/>
            </a:xfrm>
            <a:prstGeom prst="rect">
              <a:avLst/>
            </a:prstGeom>
            <a:noFill/>
          </p:spPr>
          <p:txBody>
            <a:bodyPr wrap="square" rtlCol="0">
              <a:spAutoFit/>
            </a:bodyPr>
            <a:lstStyle/>
            <a:p>
              <a:r>
                <a:rPr lang="en-US" sz="1200" dirty="0"/>
                <a:t>New Roadway</a:t>
              </a:r>
            </a:p>
          </p:txBody>
        </p:sp>
        <p:sp>
          <p:nvSpPr>
            <p:cNvPr id="45" name="TextBox 44">
              <a:extLst>
                <a:ext uri="{FF2B5EF4-FFF2-40B4-BE49-F238E27FC236}">
                  <a16:creationId xmlns:a16="http://schemas.microsoft.com/office/drawing/2014/main" id="{8986C614-439D-8131-2DB0-E574FC1DE552}"/>
                </a:ext>
              </a:extLst>
            </p:cNvPr>
            <p:cNvSpPr txBox="1"/>
            <p:nvPr/>
          </p:nvSpPr>
          <p:spPr>
            <a:xfrm>
              <a:off x="10206357" y="5666182"/>
              <a:ext cx="1942119" cy="276999"/>
            </a:xfrm>
            <a:prstGeom prst="rect">
              <a:avLst/>
            </a:prstGeom>
            <a:noFill/>
          </p:spPr>
          <p:txBody>
            <a:bodyPr wrap="square" rtlCol="0">
              <a:spAutoFit/>
            </a:bodyPr>
            <a:lstStyle/>
            <a:p>
              <a:r>
                <a:rPr lang="en-US" sz="1200" b="1" dirty="0"/>
                <a:t>Legend</a:t>
              </a:r>
            </a:p>
          </p:txBody>
        </p:sp>
        <p:sp>
          <p:nvSpPr>
            <p:cNvPr id="46" name="Rectangle 45">
              <a:extLst>
                <a:ext uri="{FF2B5EF4-FFF2-40B4-BE49-F238E27FC236}">
                  <a16:creationId xmlns:a16="http://schemas.microsoft.com/office/drawing/2014/main" id="{5E90EAD0-E3C3-1448-940E-1CF13C27314B}"/>
                </a:ext>
              </a:extLst>
            </p:cNvPr>
            <p:cNvSpPr/>
            <p:nvPr/>
          </p:nvSpPr>
          <p:spPr>
            <a:xfrm>
              <a:off x="10206356" y="5656536"/>
              <a:ext cx="1942119" cy="612096"/>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0126CCD2-D5EA-28B4-AED1-EC04C817F83C}"/>
              </a:ext>
            </a:extLst>
          </p:cNvPr>
          <p:cNvSpPr txBox="1"/>
          <p:nvPr/>
        </p:nvSpPr>
        <p:spPr>
          <a:xfrm>
            <a:off x="2319173" y="5674076"/>
            <a:ext cx="7362079" cy="461665"/>
          </a:xfrm>
          <a:prstGeom prst="rect">
            <a:avLst/>
          </a:prstGeom>
          <a:noFill/>
        </p:spPr>
        <p:txBody>
          <a:bodyPr wrap="square" rtlCol="0">
            <a:spAutoFit/>
          </a:bodyPr>
          <a:lstStyle/>
          <a:p>
            <a:pPr algn="ctr">
              <a:spcBef>
                <a:spcPct val="0"/>
              </a:spcBef>
            </a:pPr>
            <a:r>
              <a:rPr lang="en-US" sz="2400" b="1" dirty="0">
                <a:solidFill>
                  <a:srgbClr val="1C4384"/>
                </a:solidFill>
                <a:latin typeface="Arial" panose="020B0604020202020204" pitchFamily="34" charset="0"/>
                <a:ea typeface="+mj-ea"/>
                <a:cs typeface="Arial" panose="020B0604020202020204" pitchFamily="34" charset="0"/>
              </a:rPr>
              <a:t>S.R. 714 west of S.R. 76 to S.R. 76 / U.S. 1</a:t>
            </a:r>
          </a:p>
        </p:txBody>
      </p:sp>
      <p:sp>
        <p:nvSpPr>
          <p:cNvPr id="48" name="Arc 47">
            <a:extLst>
              <a:ext uri="{FF2B5EF4-FFF2-40B4-BE49-F238E27FC236}">
                <a16:creationId xmlns:a16="http://schemas.microsoft.com/office/drawing/2014/main" id="{9079D300-395B-59A4-17AF-06F4ECAC2C56}"/>
              </a:ext>
            </a:extLst>
          </p:cNvPr>
          <p:cNvSpPr/>
          <p:nvPr/>
        </p:nvSpPr>
        <p:spPr>
          <a:xfrm flipV="1">
            <a:off x="9429750" y="4749889"/>
            <a:ext cx="692843" cy="767178"/>
          </a:xfrm>
          <a:prstGeom prst="arc">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BB04AB62-494D-B8D9-29EB-CAF78B894423}"/>
              </a:ext>
            </a:extLst>
          </p:cNvPr>
          <p:cNvSpPr txBox="1"/>
          <p:nvPr/>
        </p:nvSpPr>
        <p:spPr>
          <a:xfrm>
            <a:off x="4855370" y="1491169"/>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1</a:t>
            </a:r>
          </a:p>
        </p:txBody>
      </p:sp>
      <p:sp>
        <p:nvSpPr>
          <p:cNvPr id="50" name="TextBox 49">
            <a:extLst>
              <a:ext uri="{FF2B5EF4-FFF2-40B4-BE49-F238E27FC236}">
                <a16:creationId xmlns:a16="http://schemas.microsoft.com/office/drawing/2014/main" id="{D96DCD80-F920-B319-1148-B98F94A03566}"/>
              </a:ext>
            </a:extLst>
          </p:cNvPr>
          <p:cNvSpPr txBox="1"/>
          <p:nvPr/>
        </p:nvSpPr>
        <p:spPr>
          <a:xfrm>
            <a:off x="8949842" y="1490974"/>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2</a:t>
            </a:r>
          </a:p>
        </p:txBody>
      </p:sp>
    </p:spTree>
    <p:extLst>
      <p:ext uri="{BB962C8B-B14F-4D97-AF65-F5344CB8AC3E}">
        <p14:creationId xmlns:p14="http://schemas.microsoft.com/office/powerpoint/2010/main" val="2848417724"/>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EB82D7-9E5B-5A23-D7C9-53B87BB1A86E}"/>
              </a:ext>
            </a:extLst>
          </p:cNvPr>
          <p:cNvSpPr>
            <a:spLocks noGrp="1"/>
          </p:cNvSpPr>
          <p:nvPr>
            <p:ph type="title"/>
          </p:nvPr>
        </p:nvSpPr>
        <p:spPr>
          <a:xfrm>
            <a:off x="399003" y="612981"/>
            <a:ext cx="11431047" cy="518726"/>
          </a:xfrm>
        </p:spPr>
        <p:txBody>
          <a:bodyPr/>
          <a:lstStyle/>
          <a:p>
            <a:r>
              <a:rPr lang="en-US" b="1" dirty="0"/>
              <a:t>2045 Total Travel Time and Delay Comparative Results</a:t>
            </a:r>
            <a:r>
              <a:rPr lang="en-US" b="1" baseline="30000" dirty="0"/>
              <a:t>1</a:t>
            </a:r>
            <a:br>
              <a:rPr lang="en-US" dirty="0"/>
            </a:br>
            <a:r>
              <a:rPr lang="en-US" dirty="0"/>
              <a:t> </a:t>
            </a:r>
          </a:p>
        </p:txBody>
      </p:sp>
      <p:graphicFrame>
        <p:nvGraphicFramePr>
          <p:cNvPr id="6" name="Chart 5">
            <a:extLst>
              <a:ext uri="{FF2B5EF4-FFF2-40B4-BE49-F238E27FC236}">
                <a16:creationId xmlns:a16="http://schemas.microsoft.com/office/drawing/2014/main" id="{A9B4341F-6A0E-61E9-C825-1B786FEA1017}"/>
              </a:ext>
            </a:extLst>
          </p:cNvPr>
          <p:cNvGraphicFramePr>
            <a:graphicFrameLocks/>
          </p:cNvGraphicFramePr>
          <p:nvPr/>
        </p:nvGraphicFramePr>
        <p:xfrm>
          <a:off x="399003" y="1290131"/>
          <a:ext cx="4620672" cy="2805619"/>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6">
            <a:extLst>
              <a:ext uri="{FF2B5EF4-FFF2-40B4-BE49-F238E27FC236}">
                <a16:creationId xmlns:a16="http://schemas.microsoft.com/office/drawing/2014/main" id="{48690C57-BB96-9CFB-C819-8FC6A72DA694}"/>
              </a:ext>
            </a:extLst>
          </p:cNvPr>
          <p:cNvSpPr/>
          <p:nvPr/>
        </p:nvSpPr>
        <p:spPr>
          <a:xfrm rot="4132530">
            <a:off x="2640516" y="2813734"/>
            <a:ext cx="347946" cy="333220"/>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8" name="TextBox 6">
            <a:extLst>
              <a:ext uri="{FF2B5EF4-FFF2-40B4-BE49-F238E27FC236}">
                <a16:creationId xmlns:a16="http://schemas.microsoft.com/office/drawing/2014/main" id="{8A965A54-4629-CC03-28D0-A96E16ADB95F}"/>
              </a:ext>
            </a:extLst>
          </p:cNvPr>
          <p:cNvSpPr txBox="1"/>
          <p:nvPr/>
        </p:nvSpPr>
        <p:spPr>
          <a:xfrm>
            <a:off x="2709339" y="2416353"/>
            <a:ext cx="543525" cy="727589"/>
          </a:xfrm>
          <a:prstGeom prst="rect">
            <a:avLst/>
          </a:prstGeom>
          <a:effectLst/>
        </p:spPr>
        <p:txBody>
          <a:bodyPr vert="horz" wrap="square" lIns="91440" tIns="45720" rIns="91440" bIns="45720" rtlCol="0" anchor="ctr">
            <a:no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65%</a:t>
            </a:r>
          </a:p>
        </p:txBody>
      </p:sp>
      <p:sp>
        <p:nvSpPr>
          <p:cNvPr id="10" name="TextBox 6">
            <a:extLst>
              <a:ext uri="{FF2B5EF4-FFF2-40B4-BE49-F238E27FC236}">
                <a16:creationId xmlns:a16="http://schemas.microsoft.com/office/drawing/2014/main" id="{2DCC4CBE-62E6-1E3E-8BB5-FEEB27C06EA3}"/>
              </a:ext>
            </a:extLst>
          </p:cNvPr>
          <p:cNvSpPr txBox="1"/>
          <p:nvPr/>
        </p:nvSpPr>
        <p:spPr>
          <a:xfrm>
            <a:off x="3979635" y="1528256"/>
            <a:ext cx="543525" cy="727589"/>
          </a:xfrm>
          <a:prstGeom prst="rect">
            <a:avLst/>
          </a:prstGeom>
          <a:effectLst/>
        </p:spPr>
        <p:txBody>
          <a:bodyPr vert="horz" wrap="square" lIns="91440" tIns="45720" rIns="91440" bIns="45720" rtlCol="0" anchor="ctr">
            <a:no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22%</a:t>
            </a:r>
          </a:p>
        </p:txBody>
      </p:sp>
      <p:graphicFrame>
        <p:nvGraphicFramePr>
          <p:cNvPr id="11" name="Chart 10">
            <a:extLst>
              <a:ext uri="{FF2B5EF4-FFF2-40B4-BE49-F238E27FC236}">
                <a16:creationId xmlns:a16="http://schemas.microsoft.com/office/drawing/2014/main" id="{51C5773B-FB7E-767D-397C-F87860A7314B}"/>
              </a:ext>
            </a:extLst>
          </p:cNvPr>
          <p:cNvGraphicFramePr>
            <a:graphicFrameLocks/>
          </p:cNvGraphicFramePr>
          <p:nvPr>
            <p:extLst>
              <p:ext uri="{D42A27DB-BD31-4B8C-83A1-F6EECF244321}">
                <p14:modId xmlns:p14="http://schemas.microsoft.com/office/powerpoint/2010/main" val="3150370323"/>
              </p:ext>
            </p:extLst>
          </p:nvPr>
        </p:nvGraphicFramePr>
        <p:xfrm>
          <a:off x="6266629" y="1290131"/>
          <a:ext cx="4429946" cy="2805619"/>
        </p:xfrm>
        <a:graphic>
          <a:graphicData uri="http://schemas.openxmlformats.org/drawingml/2006/chart">
            <c:chart xmlns:c="http://schemas.openxmlformats.org/drawingml/2006/chart" xmlns:r="http://schemas.openxmlformats.org/officeDocument/2006/relationships" r:id="rId4"/>
          </a:graphicData>
        </a:graphic>
      </p:graphicFrame>
      <p:sp>
        <p:nvSpPr>
          <p:cNvPr id="12" name="Shape 11">
            <a:extLst>
              <a:ext uri="{FF2B5EF4-FFF2-40B4-BE49-F238E27FC236}">
                <a16:creationId xmlns:a16="http://schemas.microsoft.com/office/drawing/2014/main" id="{7148EDF7-BAFE-0DC9-CAB4-759ACA6F0987}"/>
              </a:ext>
            </a:extLst>
          </p:cNvPr>
          <p:cNvSpPr/>
          <p:nvPr/>
        </p:nvSpPr>
        <p:spPr>
          <a:xfrm rot="4132530">
            <a:off x="8473207" y="2526329"/>
            <a:ext cx="347946" cy="333220"/>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13" name="Shape 12">
            <a:extLst>
              <a:ext uri="{FF2B5EF4-FFF2-40B4-BE49-F238E27FC236}">
                <a16:creationId xmlns:a16="http://schemas.microsoft.com/office/drawing/2014/main" id="{39DC5A20-742B-F29F-AADE-E7632C6BEBC2}"/>
              </a:ext>
            </a:extLst>
          </p:cNvPr>
          <p:cNvSpPr/>
          <p:nvPr/>
        </p:nvSpPr>
        <p:spPr>
          <a:xfrm rot="4132530">
            <a:off x="9534833" y="2394657"/>
            <a:ext cx="347946" cy="333220"/>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5424961-D20E-4D15-3E96-F16C4706CE28}"/>
              </a:ext>
            </a:extLst>
          </p:cNvPr>
          <p:cNvSpPr txBox="1"/>
          <p:nvPr/>
        </p:nvSpPr>
        <p:spPr>
          <a:xfrm>
            <a:off x="904875" y="4164814"/>
            <a:ext cx="9791700" cy="1200329"/>
          </a:xfrm>
          <a:prstGeom prst="rect">
            <a:avLst/>
          </a:prstGeom>
          <a:noFill/>
        </p:spPr>
        <p:txBody>
          <a:bodyPr wrap="square">
            <a:spAutoFit/>
          </a:bodyPr>
          <a:lstStyle/>
          <a:p>
            <a:r>
              <a:rPr lang="en-US" sz="1800" b="0" i="0" u="none" strike="noStrike" baseline="0" dirty="0">
                <a:latin typeface="Arial" panose="020B0604020202020204" pitchFamily="34" charset="0"/>
              </a:rPr>
              <a:t>User Benefits of the Build alternative were estimated over a 21-year project life span using the projected reduction in network travel time:</a:t>
            </a:r>
          </a:p>
          <a:p>
            <a:pPr marL="285750" indent="-285750">
              <a:buFont typeface="Arial" panose="020B0604020202020204" pitchFamily="34" charset="0"/>
              <a:buChar char="•"/>
            </a:pPr>
            <a:r>
              <a:rPr lang="en-US" dirty="0">
                <a:latin typeface="Arial" panose="020B0604020202020204" pitchFamily="34" charset="0"/>
              </a:rPr>
              <a:t>Corridor 1 User Benefit: </a:t>
            </a:r>
            <a:r>
              <a:rPr lang="en-US" b="1" dirty="0">
                <a:latin typeface="Arial" panose="020B0604020202020204" pitchFamily="34" charset="0"/>
              </a:rPr>
              <a:t>$57 Million </a:t>
            </a:r>
            <a:r>
              <a:rPr lang="en-US" dirty="0">
                <a:latin typeface="Arial" panose="020B0604020202020204" pitchFamily="34" charset="0"/>
              </a:rPr>
              <a:t>or </a:t>
            </a:r>
            <a:r>
              <a:rPr lang="en-US" b="1" dirty="0">
                <a:latin typeface="Arial" panose="020B0604020202020204" pitchFamily="34" charset="0"/>
              </a:rPr>
              <a:t>$2.7 </a:t>
            </a:r>
            <a:r>
              <a:rPr lang="en-US" dirty="0">
                <a:latin typeface="Arial" panose="020B0604020202020204" pitchFamily="34" charset="0"/>
              </a:rPr>
              <a:t>Million per year</a:t>
            </a:r>
          </a:p>
          <a:p>
            <a:pPr marL="285750" indent="-285750">
              <a:buFont typeface="Arial" panose="020B0604020202020204" pitchFamily="34" charset="0"/>
              <a:buChar char="•"/>
            </a:pPr>
            <a:r>
              <a:rPr lang="en-US" sz="1800" b="0" i="0" u="none" strike="noStrike" baseline="0" dirty="0">
                <a:latin typeface="Arial" panose="020B0604020202020204" pitchFamily="34" charset="0"/>
              </a:rPr>
              <a:t>Corridor 2 User </a:t>
            </a:r>
            <a:r>
              <a:rPr lang="en-US" dirty="0">
                <a:latin typeface="Arial" panose="020B0604020202020204" pitchFamily="34" charset="0"/>
              </a:rPr>
              <a:t>B</a:t>
            </a:r>
            <a:r>
              <a:rPr lang="en-US" sz="1800" b="0" i="0" u="none" strike="noStrike" baseline="0" dirty="0">
                <a:latin typeface="Arial" panose="020B0604020202020204" pitchFamily="34" charset="0"/>
              </a:rPr>
              <a:t>enefit: </a:t>
            </a:r>
            <a:r>
              <a:rPr lang="en-US" sz="1800" b="1" i="0" u="none" strike="noStrike" baseline="0" dirty="0">
                <a:latin typeface="Arial" panose="020B0604020202020204" pitchFamily="34" charset="0"/>
              </a:rPr>
              <a:t>$50 Million</a:t>
            </a:r>
            <a:r>
              <a:rPr lang="en-US" sz="1800" b="0" i="0" u="none" strike="noStrike" baseline="0" dirty="0">
                <a:latin typeface="Arial" panose="020B0604020202020204" pitchFamily="34" charset="0"/>
              </a:rPr>
              <a:t> or </a:t>
            </a:r>
            <a:r>
              <a:rPr lang="en-US" sz="1800" b="1" i="0" u="none" strike="noStrike" baseline="0" dirty="0">
                <a:latin typeface="Arial" panose="020B0604020202020204" pitchFamily="34" charset="0"/>
              </a:rPr>
              <a:t>$2.3 </a:t>
            </a:r>
            <a:r>
              <a:rPr lang="en-US" sz="1800" b="0" i="0" u="none" strike="noStrike" baseline="0" dirty="0">
                <a:latin typeface="Arial" panose="020B0604020202020204" pitchFamily="34" charset="0"/>
              </a:rPr>
              <a:t>Million per year</a:t>
            </a:r>
          </a:p>
        </p:txBody>
      </p:sp>
      <p:sp>
        <p:nvSpPr>
          <p:cNvPr id="14" name="TextBox 13">
            <a:extLst>
              <a:ext uri="{FF2B5EF4-FFF2-40B4-BE49-F238E27FC236}">
                <a16:creationId xmlns:a16="http://schemas.microsoft.com/office/drawing/2014/main" id="{2F071971-138E-C764-6578-D5A64BB0AA64}"/>
              </a:ext>
            </a:extLst>
          </p:cNvPr>
          <p:cNvSpPr txBox="1"/>
          <p:nvPr/>
        </p:nvSpPr>
        <p:spPr>
          <a:xfrm>
            <a:off x="787077" y="5505877"/>
            <a:ext cx="10500047" cy="523220"/>
          </a:xfrm>
          <a:prstGeom prst="rect">
            <a:avLst/>
          </a:prstGeom>
          <a:noFill/>
        </p:spPr>
        <p:txBody>
          <a:bodyPr wrap="square">
            <a:spAutoFit/>
          </a:bodyPr>
          <a:lstStyle/>
          <a:p>
            <a:pPr fontAlgn="t"/>
            <a:r>
              <a:rPr lang="en-US" sz="1400" b="0" i="0" kern="1200" dirty="0">
                <a:solidFill>
                  <a:schemeClr val="tx1"/>
                </a:solidFill>
                <a:effectLst/>
                <a:latin typeface="+mn-lt"/>
                <a:ea typeface="+mn-ea"/>
                <a:cs typeface="+mn-cs"/>
              </a:rPr>
              <a:t>1. Daily statistics include the AM (7:00–11:00 AM) and PM (3:30–7:30 PM) peak periods. Total travel time (hours) and average delay (seconds) are network-wide statistics covering all roadways in the study area.</a:t>
            </a:r>
          </a:p>
        </p:txBody>
      </p:sp>
    </p:spTree>
    <p:extLst>
      <p:ext uri="{BB962C8B-B14F-4D97-AF65-F5344CB8AC3E}">
        <p14:creationId xmlns:p14="http://schemas.microsoft.com/office/powerpoint/2010/main" val="2846405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087A2B7-02B5-48FB-E9C2-9526BDFBD920}"/>
              </a:ext>
            </a:extLst>
          </p:cNvPr>
          <p:cNvSpPr/>
          <p:nvPr/>
        </p:nvSpPr>
        <p:spPr>
          <a:xfrm>
            <a:off x="-1" y="5057823"/>
            <a:ext cx="12192000" cy="1283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Supply Chain</a:t>
            </a:r>
          </a:p>
        </p:txBody>
      </p:sp>
      <p:sp>
        <p:nvSpPr>
          <p:cNvPr id="20" name="Rectangle 19">
            <a:extLst>
              <a:ext uri="{FF2B5EF4-FFF2-40B4-BE49-F238E27FC236}">
                <a16:creationId xmlns:a16="http://schemas.microsoft.com/office/drawing/2014/main" id="{8EE5B32A-DF2D-01E4-2CB5-18E57954B98B}"/>
              </a:ext>
            </a:extLst>
          </p:cNvPr>
          <p:cNvSpPr/>
          <p:nvPr/>
        </p:nvSpPr>
        <p:spPr>
          <a:xfrm>
            <a:off x="0" y="3759197"/>
            <a:ext cx="12192000" cy="12977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Resiliency</a:t>
            </a:r>
          </a:p>
        </p:txBody>
      </p:sp>
      <p:sp>
        <p:nvSpPr>
          <p:cNvPr id="19" name="Rectangle 18">
            <a:extLst>
              <a:ext uri="{FF2B5EF4-FFF2-40B4-BE49-F238E27FC236}">
                <a16:creationId xmlns:a16="http://schemas.microsoft.com/office/drawing/2014/main" id="{A4FDDB31-5853-3AD6-761D-9DACA79E422E}"/>
              </a:ext>
            </a:extLst>
          </p:cNvPr>
          <p:cNvSpPr/>
          <p:nvPr/>
        </p:nvSpPr>
        <p:spPr>
          <a:xfrm>
            <a:off x="-2" y="2762731"/>
            <a:ext cx="12192000" cy="9955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Safety</a:t>
            </a:r>
          </a:p>
        </p:txBody>
      </p:sp>
      <p:sp>
        <p:nvSpPr>
          <p:cNvPr id="18" name="Rectangle 17">
            <a:extLst>
              <a:ext uri="{FF2B5EF4-FFF2-40B4-BE49-F238E27FC236}">
                <a16:creationId xmlns:a16="http://schemas.microsoft.com/office/drawing/2014/main" id="{E6909FB2-EAAC-6770-DAF4-316D5B873468}"/>
              </a:ext>
            </a:extLst>
          </p:cNvPr>
          <p:cNvSpPr/>
          <p:nvPr/>
        </p:nvSpPr>
        <p:spPr>
          <a:xfrm>
            <a:off x="0" y="1023730"/>
            <a:ext cx="12192000" cy="17543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Communities</a:t>
            </a:r>
          </a:p>
        </p:txBody>
      </p:sp>
      <p:sp>
        <p:nvSpPr>
          <p:cNvPr id="5" name="Title 4">
            <a:extLst>
              <a:ext uri="{FF2B5EF4-FFF2-40B4-BE49-F238E27FC236}">
                <a16:creationId xmlns:a16="http://schemas.microsoft.com/office/drawing/2014/main" id="{A5192F4F-41D9-CBAD-5F2F-ED62ACF8F64E}"/>
              </a:ext>
            </a:extLst>
          </p:cNvPr>
          <p:cNvSpPr>
            <a:spLocks noGrp="1"/>
          </p:cNvSpPr>
          <p:nvPr>
            <p:ph type="title"/>
          </p:nvPr>
        </p:nvSpPr>
        <p:spPr/>
        <p:txBody>
          <a:bodyPr/>
          <a:lstStyle/>
          <a:p>
            <a:r>
              <a:rPr lang="en-US" b="1" dirty="0"/>
              <a:t>Project Benefits</a:t>
            </a:r>
          </a:p>
        </p:txBody>
      </p:sp>
      <p:sp>
        <p:nvSpPr>
          <p:cNvPr id="6" name="Content Placeholder 5">
            <a:extLst>
              <a:ext uri="{FF2B5EF4-FFF2-40B4-BE49-F238E27FC236}">
                <a16:creationId xmlns:a16="http://schemas.microsoft.com/office/drawing/2014/main" id="{7BCEED77-9EB3-4D37-EBFA-0F862DA648AC}"/>
              </a:ext>
            </a:extLst>
          </p:cNvPr>
          <p:cNvSpPr>
            <a:spLocks noGrp="1"/>
          </p:cNvSpPr>
          <p:nvPr>
            <p:ph idx="1"/>
          </p:nvPr>
        </p:nvSpPr>
        <p:spPr>
          <a:xfrm>
            <a:off x="3108959" y="1411381"/>
            <a:ext cx="9083039" cy="946378"/>
          </a:xfrm>
        </p:spPr>
        <p:txBody>
          <a:bodyPr anchor="ctr">
            <a:noAutofit/>
          </a:bodyPr>
          <a:lstStyle/>
          <a:p>
            <a:r>
              <a:rPr lang="en-US" sz="1600" dirty="0"/>
              <a:t>Identified in Martin MPO’s Long Range Transportation Plan Needs Assessment list in 1994.</a:t>
            </a:r>
          </a:p>
          <a:p>
            <a:r>
              <a:rPr lang="en-US" sz="1600" dirty="0"/>
              <a:t>#12 on Martin MPO 2026 List of Project Priorities (LOPP)  </a:t>
            </a:r>
          </a:p>
          <a:p>
            <a:r>
              <a:rPr lang="en-US" sz="1600" spc="-30" dirty="0"/>
              <a:t>Enhance mobility and ease of access between residential communities, businesses, and schools. </a:t>
            </a:r>
          </a:p>
          <a:p>
            <a:r>
              <a:rPr lang="en-US" sz="1600" dirty="0"/>
              <a:t>Strengthen network connections of existing sidewalks and bicycle lanes by constructing pedestrian facilities to address major gaps.</a:t>
            </a:r>
          </a:p>
        </p:txBody>
      </p:sp>
      <p:pic>
        <p:nvPicPr>
          <p:cNvPr id="15" name="Picture Placeholder 14" descr="Logo, icon&#10;&#10;Description automatically generated">
            <a:extLst>
              <a:ext uri="{FF2B5EF4-FFF2-40B4-BE49-F238E27FC236}">
                <a16:creationId xmlns:a16="http://schemas.microsoft.com/office/drawing/2014/main" id="{1A442B40-9264-5BA4-B507-1EFF5878DB0D}"/>
              </a:ext>
            </a:extLst>
          </p:cNvPr>
          <p:cNvPicPr>
            <a:picLocks noGrp="1" noChangeAspect="1"/>
          </p:cNvPicPr>
          <p:nvPr>
            <p:ph type="pic" sz="quarter" idx="16"/>
          </p:nvPr>
        </p:nvPicPr>
        <p:blipFill>
          <a:blip r:embed="rId4">
            <a:extLst>
              <a:ext uri="{28A0092B-C50C-407E-A947-70E740481C1C}">
                <a14:useLocalDpi xmlns:a14="http://schemas.microsoft.com/office/drawing/2010/main"/>
              </a:ext>
            </a:extLst>
          </a:blip>
          <a:srcRect/>
          <a:stretch/>
        </p:blipFill>
        <p:spPr>
          <a:xfrm>
            <a:off x="305527" y="2624969"/>
            <a:ext cx="1188720" cy="1188720"/>
          </a:xfrm>
          <a:prstGeom prst="rect">
            <a:avLst/>
          </a:prstGeom>
        </p:spPr>
      </p:pic>
      <p:pic>
        <p:nvPicPr>
          <p:cNvPr id="16" name="Picture Placeholder 15">
            <a:extLst>
              <a:ext uri="{FF2B5EF4-FFF2-40B4-BE49-F238E27FC236}">
                <a16:creationId xmlns:a16="http://schemas.microsoft.com/office/drawing/2014/main" id="{E16F7A32-2066-DD70-EEB9-7CD1E4B355DD}"/>
              </a:ext>
            </a:extLst>
          </p:cNvPr>
          <p:cNvPicPr>
            <a:picLocks noGrp="1" noChangeAspect="1"/>
          </p:cNvPicPr>
          <p:nvPr>
            <p:ph type="pic" sz="quarter" idx="17"/>
          </p:nvPr>
        </p:nvPicPr>
        <p:blipFill>
          <a:blip r:embed="rId5"/>
          <a:srcRect l="88" r="88"/>
          <a:stretch/>
        </p:blipFill>
        <p:spPr>
          <a:prstGeom prst="rect">
            <a:avLst/>
          </a:prstGeom>
        </p:spPr>
      </p:pic>
      <p:pic>
        <p:nvPicPr>
          <p:cNvPr id="17" name="Picture Placeholder 16" descr="Icon&#10;&#10;Description automatically generated">
            <a:extLst>
              <a:ext uri="{FF2B5EF4-FFF2-40B4-BE49-F238E27FC236}">
                <a16:creationId xmlns:a16="http://schemas.microsoft.com/office/drawing/2014/main" id="{612368CC-4240-CCE4-131E-BC31A1B48F78}"/>
              </a:ext>
            </a:extLst>
          </p:cNvPr>
          <p:cNvPicPr>
            <a:picLocks noGrp="1" noChangeAspect="1"/>
          </p:cNvPicPr>
          <p:nvPr>
            <p:ph type="pic" sz="quarter" idx="18"/>
          </p:nvPr>
        </p:nvPicPr>
        <p:blipFill>
          <a:blip r:embed="rId6">
            <a:extLst>
              <a:ext uri="{28A0092B-C50C-407E-A947-70E740481C1C}">
                <a14:useLocalDpi xmlns:a14="http://schemas.microsoft.com/office/drawing/2010/main"/>
              </a:ext>
            </a:extLst>
          </a:blip>
          <a:srcRect/>
          <a:stretch/>
        </p:blipFill>
        <p:spPr>
          <a:prstGeom prst="rect">
            <a:avLst/>
          </a:prstGeom>
        </p:spPr>
      </p:pic>
      <p:pic>
        <p:nvPicPr>
          <p:cNvPr id="14" name="Picture Placeholder 13" descr="Logo, icon&#10;&#10;Description automatically generated">
            <a:extLst>
              <a:ext uri="{FF2B5EF4-FFF2-40B4-BE49-F238E27FC236}">
                <a16:creationId xmlns:a16="http://schemas.microsoft.com/office/drawing/2014/main" id="{BCECC2AF-7B1A-A62F-0158-3E976506ABD5}"/>
              </a:ext>
            </a:extLst>
          </p:cNvPr>
          <p:cNvPicPr>
            <a:picLocks noGrp="1" noChangeAspect="1"/>
          </p:cNvPicPr>
          <p:nvPr>
            <p:ph type="pic" sz="quarter" idx="19"/>
          </p:nvPr>
        </p:nvPicPr>
        <p:blipFill>
          <a:blip r:embed="rId7">
            <a:extLst>
              <a:ext uri="{28A0092B-C50C-407E-A947-70E740481C1C}">
                <a14:useLocalDpi xmlns:a14="http://schemas.microsoft.com/office/drawing/2010/main"/>
              </a:ext>
            </a:extLst>
          </a:blip>
          <a:srcRect/>
          <a:stretch/>
        </p:blipFill>
        <p:spPr>
          <a:xfrm>
            <a:off x="305527" y="1288398"/>
            <a:ext cx="1188720" cy="1188720"/>
          </a:xfrm>
          <a:prstGeom prst="rect">
            <a:avLst/>
          </a:prstGeom>
        </p:spPr>
      </p:pic>
      <p:sp>
        <p:nvSpPr>
          <p:cNvPr id="11" name="Content Placeholder 10">
            <a:extLst>
              <a:ext uri="{FF2B5EF4-FFF2-40B4-BE49-F238E27FC236}">
                <a16:creationId xmlns:a16="http://schemas.microsoft.com/office/drawing/2014/main" id="{A05F1FF9-AF6D-7A90-19EE-BBC4FD87CB1F}"/>
              </a:ext>
            </a:extLst>
          </p:cNvPr>
          <p:cNvSpPr>
            <a:spLocks noGrp="1"/>
          </p:cNvSpPr>
          <p:nvPr>
            <p:ph idx="20"/>
          </p:nvPr>
        </p:nvSpPr>
        <p:spPr>
          <a:xfrm>
            <a:off x="3108958" y="2653462"/>
            <a:ext cx="8777512" cy="1188720"/>
          </a:xfrm>
        </p:spPr>
        <p:txBody>
          <a:bodyPr anchor="ctr">
            <a:normAutofit/>
          </a:bodyPr>
          <a:lstStyle/>
          <a:p>
            <a:r>
              <a:rPr lang="en-US" sz="1600" dirty="0"/>
              <a:t>Reduce congestion and improve bicycle/pedestrian facilities.</a:t>
            </a:r>
          </a:p>
          <a:p>
            <a:r>
              <a:rPr lang="en-US" sz="1600" dirty="0"/>
              <a:t>Enhance emergency vehicle travel time. </a:t>
            </a:r>
          </a:p>
        </p:txBody>
      </p:sp>
      <p:sp>
        <p:nvSpPr>
          <p:cNvPr id="12" name="Content Placeholder 11">
            <a:extLst>
              <a:ext uri="{FF2B5EF4-FFF2-40B4-BE49-F238E27FC236}">
                <a16:creationId xmlns:a16="http://schemas.microsoft.com/office/drawing/2014/main" id="{BD69155F-0B00-35DB-30C7-4FA236185DCA}"/>
              </a:ext>
            </a:extLst>
          </p:cNvPr>
          <p:cNvSpPr>
            <a:spLocks noGrp="1"/>
          </p:cNvSpPr>
          <p:nvPr>
            <p:ph idx="21"/>
          </p:nvPr>
        </p:nvSpPr>
        <p:spPr>
          <a:xfrm>
            <a:off x="3108960" y="3765016"/>
            <a:ext cx="8777512" cy="1188720"/>
          </a:xfrm>
        </p:spPr>
        <p:txBody>
          <a:bodyPr anchor="ctr">
            <a:normAutofit/>
          </a:bodyPr>
          <a:lstStyle/>
          <a:p>
            <a:r>
              <a:rPr lang="en-US" sz="1600" dirty="0"/>
              <a:t>Provide stormwater management that addresses future issues with water levels and groundwater conditions to operate effectively in the future. </a:t>
            </a:r>
          </a:p>
        </p:txBody>
      </p:sp>
      <p:sp>
        <p:nvSpPr>
          <p:cNvPr id="13" name="Content Placeholder 12">
            <a:extLst>
              <a:ext uri="{FF2B5EF4-FFF2-40B4-BE49-F238E27FC236}">
                <a16:creationId xmlns:a16="http://schemas.microsoft.com/office/drawing/2014/main" id="{BD2028CC-3142-77D9-0CC6-27F25AF11991}"/>
              </a:ext>
            </a:extLst>
          </p:cNvPr>
          <p:cNvSpPr>
            <a:spLocks noGrp="1"/>
          </p:cNvSpPr>
          <p:nvPr>
            <p:ph idx="22"/>
          </p:nvPr>
        </p:nvSpPr>
        <p:spPr>
          <a:xfrm>
            <a:off x="3108960" y="5063005"/>
            <a:ext cx="8777512" cy="1188720"/>
          </a:xfrm>
        </p:spPr>
        <p:txBody>
          <a:bodyPr anchor="ctr">
            <a:normAutofit/>
          </a:bodyPr>
          <a:lstStyle/>
          <a:p>
            <a:r>
              <a:rPr lang="en-US" sz="1600" dirty="0"/>
              <a:t>Improve traffic operations to accommodate the growing transportation demand for goods and services.</a:t>
            </a:r>
          </a:p>
          <a:p>
            <a:r>
              <a:rPr lang="en-US" sz="1600" dirty="0"/>
              <a:t>Increase network accessibility of existing and planned development to regional roadway system.</a:t>
            </a:r>
          </a:p>
        </p:txBody>
      </p:sp>
    </p:spTree>
    <p:extLst>
      <p:ext uri="{BB962C8B-B14F-4D97-AF65-F5344CB8AC3E}">
        <p14:creationId xmlns:p14="http://schemas.microsoft.com/office/powerpoint/2010/main" val="4187982566"/>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51B74282-50B6-B6B3-79E8-ED08A7821310}"/>
              </a:ext>
            </a:extLst>
          </p:cNvPr>
          <p:cNvGraphicFramePr>
            <a:graphicFrameLocks/>
          </p:cNvGraphicFramePr>
          <p:nvPr>
            <p:extLst>
              <p:ext uri="{D42A27DB-BD31-4B8C-83A1-F6EECF244321}">
                <p14:modId xmlns:p14="http://schemas.microsoft.com/office/powerpoint/2010/main" val="981677075"/>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4"/>
          </a:graphicData>
        </a:graphic>
      </p:graphicFrame>
      <p:sp>
        <p:nvSpPr>
          <p:cNvPr id="6" name="Shape 5">
            <a:extLst>
              <a:ext uri="{FF2B5EF4-FFF2-40B4-BE49-F238E27FC236}">
                <a16:creationId xmlns:a16="http://schemas.microsoft.com/office/drawing/2014/main" id="{9E14590E-4448-F76F-BBE8-D9027B896E1C}"/>
              </a:ext>
            </a:extLst>
          </p:cNvPr>
          <p:cNvSpPr/>
          <p:nvPr/>
        </p:nvSpPr>
        <p:spPr>
          <a:xfrm rot="2570715">
            <a:off x="2734967" y="3310401"/>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4375E78-72CD-3859-A414-D43DF4C4F6B8}"/>
              </a:ext>
            </a:extLst>
          </p:cNvPr>
          <p:cNvSpPr txBox="1"/>
          <p:nvPr/>
        </p:nvSpPr>
        <p:spPr>
          <a:xfrm>
            <a:off x="3071372" y="3238500"/>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-5%</a:t>
            </a:r>
          </a:p>
        </p:txBody>
      </p:sp>
      <p:graphicFrame>
        <p:nvGraphicFramePr>
          <p:cNvPr id="8" name="Chart 7">
            <a:extLst>
              <a:ext uri="{FF2B5EF4-FFF2-40B4-BE49-F238E27FC236}">
                <a16:creationId xmlns:a16="http://schemas.microsoft.com/office/drawing/2014/main" id="{AC9F9C8D-4205-7CCA-4A83-7A32480A0368}"/>
              </a:ext>
            </a:extLst>
          </p:cNvPr>
          <p:cNvGraphicFramePr>
            <a:graphicFrameLocks/>
          </p:cNvGraphicFramePr>
          <p:nvPr>
            <p:extLst>
              <p:ext uri="{D42A27DB-BD31-4B8C-83A1-F6EECF244321}">
                <p14:modId xmlns:p14="http://schemas.microsoft.com/office/powerpoint/2010/main" val="3592567203"/>
              </p:ext>
            </p:extLst>
          </p:nvPr>
        </p:nvGraphicFramePr>
        <p:xfrm>
          <a:off x="6378950" y="1821729"/>
          <a:ext cx="5317750" cy="3617537"/>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493CCEB9-9C3E-D547-65F4-8FCD7687DC2A}"/>
              </a:ext>
            </a:extLst>
          </p:cNvPr>
          <p:cNvSpPr txBox="1"/>
          <p:nvPr/>
        </p:nvSpPr>
        <p:spPr>
          <a:xfrm>
            <a:off x="8955023" y="3003902"/>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+14%</a:t>
            </a:r>
          </a:p>
        </p:txBody>
      </p:sp>
      <p:sp>
        <p:nvSpPr>
          <p:cNvPr id="10" name="Title 1">
            <a:extLst>
              <a:ext uri="{FF2B5EF4-FFF2-40B4-BE49-F238E27FC236}">
                <a16:creationId xmlns:a16="http://schemas.microsoft.com/office/drawing/2014/main" id="{FC8B84C7-57DA-E78A-3063-DF902D36073B}"/>
              </a:ext>
            </a:extLst>
          </p:cNvPr>
          <p:cNvSpPr>
            <a:spLocks noGrp="1"/>
          </p:cNvSpPr>
          <p:nvPr>
            <p:ph type="title"/>
          </p:nvPr>
        </p:nvSpPr>
        <p:spPr>
          <a:xfrm>
            <a:off x="237601" y="673594"/>
            <a:ext cx="11716797" cy="518726"/>
          </a:xfrm>
        </p:spPr>
        <p:txBody>
          <a:bodyPr/>
          <a:lstStyle/>
          <a:p>
            <a:r>
              <a:rPr lang="en-US" sz="2400" b="1" dirty="0"/>
              <a:t>Future Condition Safety Evaluation for </a:t>
            </a:r>
            <a:r>
              <a:rPr lang="en-US" sz="2400" b="1" u="sng" dirty="0"/>
              <a:t>S.E. Central Pkwy at S.R. 76/Kanner Hwy</a:t>
            </a:r>
          </a:p>
        </p:txBody>
      </p:sp>
    </p:spTree>
    <p:extLst>
      <p:ext uri="{BB962C8B-B14F-4D97-AF65-F5344CB8AC3E}">
        <p14:creationId xmlns:p14="http://schemas.microsoft.com/office/powerpoint/2010/main" val="1438943791"/>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14ADA-5F34-976A-E979-DC44F8B3CA48}"/>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D081E2E5-B76A-DC7B-8002-C75EA64D0F23}"/>
              </a:ext>
            </a:extLst>
          </p:cNvPr>
          <p:cNvGraphicFramePr>
            <a:graphicFrameLocks/>
          </p:cNvGraphicFramePr>
          <p:nvPr>
            <p:extLst>
              <p:ext uri="{D42A27DB-BD31-4B8C-83A1-F6EECF244321}">
                <p14:modId xmlns:p14="http://schemas.microsoft.com/office/powerpoint/2010/main" val="3015758019"/>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5">
            <a:extLst>
              <a:ext uri="{FF2B5EF4-FFF2-40B4-BE49-F238E27FC236}">
                <a16:creationId xmlns:a16="http://schemas.microsoft.com/office/drawing/2014/main" id="{AAF329CD-E3D0-3A03-F9AD-FE84F7D4DBBE}"/>
              </a:ext>
            </a:extLst>
          </p:cNvPr>
          <p:cNvSpPr/>
          <p:nvPr/>
        </p:nvSpPr>
        <p:spPr>
          <a:xfrm rot="2570715">
            <a:off x="2781273" y="2659465"/>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51B86D8-F46D-B611-385B-AAC5815F91F0}"/>
              </a:ext>
            </a:extLst>
          </p:cNvPr>
          <p:cNvSpPr txBox="1"/>
          <p:nvPr/>
        </p:nvSpPr>
        <p:spPr>
          <a:xfrm>
            <a:off x="3249695" y="2611614"/>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-11%</a:t>
            </a:r>
          </a:p>
        </p:txBody>
      </p:sp>
      <p:graphicFrame>
        <p:nvGraphicFramePr>
          <p:cNvPr id="8" name="Chart 7">
            <a:extLst>
              <a:ext uri="{FF2B5EF4-FFF2-40B4-BE49-F238E27FC236}">
                <a16:creationId xmlns:a16="http://schemas.microsoft.com/office/drawing/2014/main" id="{C061F3F7-028D-0E5C-418D-0D84A54CD0A1}"/>
              </a:ext>
            </a:extLst>
          </p:cNvPr>
          <p:cNvGraphicFramePr>
            <a:graphicFrameLocks/>
          </p:cNvGraphicFramePr>
          <p:nvPr>
            <p:extLst>
              <p:ext uri="{D42A27DB-BD31-4B8C-83A1-F6EECF244321}">
                <p14:modId xmlns:p14="http://schemas.microsoft.com/office/powerpoint/2010/main" val="4237041262"/>
              </p:ext>
            </p:extLst>
          </p:nvPr>
        </p:nvGraphicFramePr>
        <p:xfrm>
          <a:off x="6441982" y="1821730"/>
          <a:ext cx="5023503" cy="3617536"/>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2CA9FEE3-A154-51A1-5FA3-E5509B994E1B}"/>
              </a:ext>
            </a:extLst>
          </p:cNvPr>
          <p:cNvSpPr txBox="1"/>
          <p:nvPr/>
        </p:nvSpPr>
        <p:spPr>
          <a:xfrm>
            <a:off x="9045510" y="2535414"/>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-7%</a:t>
            </a:r>
          </a:p>
        </p:txBody>
      </p:sp>
      <p:sp>
        <p:nvSpPr>
          <p:cNvPr id="10" name="Title 1">
            <a:extLst>
              <a:ext uri="{FF2B5EF4-FFF2-40B4-BE49-F238E27FC236}">
                <a16:creationId xmlns:a16="http://schemas.microsoft.com/office/drawing/2014/main" id="{3F9C1B58-1037-283C-F86F-BA50BF3AF7AD}"/>
              </a:ext>
            </a:extLst>
          </p:cNvPr>
          <p:cNvSpPr>
            <a:spLocks noGrp="1"/>
          </p:cNvSpPr>
          <p:nvPr>
            <p:ph type="title"/>
          </p:nvPr>
        </p:nvSpPr>
        <p:spPr>
          <a:xfrm>
            <a:off x="399003" y="612981"/>
            <a:ext cx="9867173" cy="518726"/>
          </a:xfrm>
        </p:spPr>
        <p:txBody>
          <a:bodyPr/>
          <a:lstStyle/>
          <a:p>
            <a:r>
              <a:rPr lang="en-US" sz="2400" b="1" dirty="0"/>
              <a:t>Future Condition Safety Evaluation for </a:t>
            </a:r>
            <a:r>
              <a:rPr lang="en-US" sz="2400" b="1" u="sng" dirty="0"/>
              <a:t>S.E. Central Pkwy at U.S. 1</a:t>
            </a:r>
          </a:p>
        </p:txBody>
      </p:sp>
    </p:spTree>
    <p:extLst>
      <p:ext uri="{BB962C8B-B14F-4D97-AF65-F5344CB8AC3E}">
        <p14:creationId xmlns:p14="http://schemas.microsoft.com/office/powerpoint/2010/main" val="16766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D461A-89A1-3131-EFE3-6EC84F702562}"/>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B2D42DA-11FE-5AE2-4C5E-2FAE12FB080B}"/>
              </a:ext>
            </a:extLst>
          </p:cNvPr>
          <p:cNvSpPr>
            <a:spLocks noGrp="1"/>
          </p:cNvSpPr>
          <p:nvPr>
            <p:ph type="title"/>
          </p:nvPr>
        </p:nvSpPr>
        <p:spPr>
          <a:xfrm>
            <a:off x="399004" y="612981"/>
            <a:ext cx="10011821" cy="518726"/>
          </a:xfrm>
        </p:spPr>
        <p:txBody>
          <a:bodyPr/>
          <a:lstStyle/>
          <a:p>
            <a:r>
              <a:rPr lang="en-US" sz="2400" b="1" dirty="0"/>
              <a:t>Future Condition Safety Evaluation for </a:t>
            </a:r>
            <a:r>
              <a:rPr lang="en-US" sz="2400" b="1" u="sng" dirty="0"/>
              <a:t>S.R. 714/S.E. Monterey Rd at S.R. 76/Kanner Hwy</a:t>
            </a:r>
          </a:p>
        </p:txBody>
      </p:sp>
      <p:graphicFrame>
        <p:nvGraphicFramePr>
          <p:cNvPr id="2" name="Chart 1">
            <a:extLst>
              <a:ext uri="{FF2B5EF4-FFF2-40B4-BE49-F238E27FC236}">
                <a16:creationId xmlns:a16="http://schemas.microsoft.com/office/drawing/2014/main" id="{58B391C9-EFAF-4FE3-534E-143864D6A1A5}"/>
              </a:ext>
            </a:extLst>
          </p:cNvPr>
          <p:cNvGraphicFramePr>
            <a:graphicFrameLocks/>
          </p:cNvGraphicFramePr>
          <p:nvPr>
            <p:extLst>
              <p:ext uri="{D42A27DB-BD31-4B8C-83A1-F6EECF244321}">
                <p14:modId xmlns:p14="http://schemas.microsoft.com/office/powerpoint/2010/main" val="43412096"/>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2"/>
          </a:graphicData>
        </a:graphic>
      </p:graphicFrame>
      <p:sp>
        <p:nvSpPr>
          <p:cNvPr id="3" name="Shape 2">
            <a:extLst>
              <a:ext uri="{FF2B5EF4-FFF2-40B4-BE49-F238E27FC236}">
                <a16:creationId xmlns:a16="http://schemas.microsoft.com/office/drawing/2014/main" id="{3FB55A5C-9B4F-77EA-E546-C930E5B12B4C}"/>
              </a:ext>
            </a:extLst>
          </p:cNvPr>
          <p:cNvSpPr/>
          <p:nvPr/>
        </p:nvSpPr>
        <p:spPr>
          <a:xfrm rot="2228849">
            <a:off x="2774398" y="2623127"/>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FB60AA9-205E-4BD7-E859-A82510B0FCDA}"/>
              </a:ext>
            </a:extLst>
          </p:cNvPr>
          <p:cNvSpPr txBox="1"/>
          <p:nvPr/>
        </p:nvSpPr>
        <p:spPr>
          <a:xfrm>
            <a:off x="3243324" y="2543435"/>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a:t>
            </a:r>
          </a:p>
        </p:txBody>
      </p:sp>
      <p:graphicFrame>
        <p:nvGraphicFramePr>
          <p:cNvPr id="11" name="Chart 10">
            <a:extLst>
              <a:ext uri="{FF2B5EF4-FFF2-40B4-BE49-F238E27FC236}">
                <a16:creationId xmlns:a16="http://schemas.microsoft.com/office/drawing/2014/main" id="{5CB5E7AC-F9C2-085A-473F-F0AD6BEA9388}"/>
              </a:ext>
            </a:extLst>
          </p:cNvPr>
          <p:cNvGraphicFramePr>
            <a:graphicFrameLocks/>
          </p:cNvGraphicFramePr>
          <p:nvPr>
            <p:extLst>
              <p:ext uri="{D42A27DB-BD31-4B8C-83A1-F6EECF244321}">
                <p14:modId xmlns:p14="http://schemas.microsoft.com/office/powerpoint/2010/main" val="1916051450"/>
              </p:ext>
            </p:extLst>
          </p:nvPr>
        </p:nvGraphicFramePr>
        <p:xfrm>
          <a:off x="6469831" y="1821730"/>
          <a:ext cx="4872087" cy="36175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4879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DC7E-3FE9-05BA-22DD-788D09D7F47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10191BF-720C-E792-FD0F-9887AA763562}"/>
              </a:ext>
            </a:extLst>
          </p:cNvPr>
          <p:cNvSpPr>
            <a:spLocks noGrp="1"/>
          </p:cNvSpPr>
          <p:nvPr>
            <p:ph type="title"/>
          </p:nvPr>
        </p:nvSpPr>
        <p:spPr>
          <a:xfrm>
            <a:off x="399003" y="612981"/>
            <a:ext cx="11021472" cy="518726"/>
          </a:xfrm>
        </p:spPr>
        <p:txBody>
          <a:bodyPr/>
          <a:lstStyle/>
          <a:p>
            <a:r>
              <a:rPr lang="en-US" sz="2400" b="1" dirty="0"/>
              <a:t>Future Condition Safety Evaluation for </a:t>
            </a:r>
            <a:r>
              <a:rPr lang="en-US" sz="2400" b="1" u="sng" dirty="0"/>
              <a:t>S.R. 714/S.E. Monterey Rd at U.S. 1</a:t>
            </a:r>
          </a:p>
        </p:txBody>
      </p:sp>
      <p:graphicFrame>
        <p:nvGraphicFramePr>
          <p:cNvPr id="2" name="Chart 1">
            <a:extLst>
              <a:ext uri="{FF2B5EF4-FFF2-40B4-BE49-F238E27FC236}">
                <a16:creationId xmlns:a16="http://schemas.microsoft.com/office/drawing/2014/main" id="{E7C62DC1-7C49-C314-17A3-F6E8B8CF706B}"/>
              </a:ext>
            </a:extLst>
          </p:cNvPr>
          <p:cNvGraphicFramePr>
            <a:graphicFrameLocks/>
          </p:cNvGraphicFramePr>
          <p:nvPr>
            <p:extLst>
              <p:ext uri="{D42A27DB-BD31-4B8C-83A1-F6EECF244321}">
                <p14:modId xmlns:p14="http://schemas.microsoft.com/office/powerpoint/2010/main" val="217005554"/>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2"/>
          </a:graphicData>
        </a:graphic>
      </p:graphicFrame>
      <p:sp>
        <p:nvSpPr>
          <p:cNvPr id="3" name="Shape 2">
            <a:extLst>
              <a:ext uri="{FF2B5EF4-FFF2-40B4-BE49-F238E27FC236}">
                <a16:creationId xmlns:a16="http://schemas.microsoft.com/office/drawing/2014/main" id="{635B09AD-64B8-410D-5A14-FE5A879D39BD}"/>
              </a:ext>
            </a:extLst>
          </p:cNvPr>
          <p:cNvSpPr/>
          <p:nvPr/>
        </p:nvSpPr>
        <p:spPr>
          <a:xfrm rot="2670637">
            <a:off x="2731789" y="2428422"/>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6E0C1A0-D549-CAB8-F406-364D112BB99D}"/>
              </a:ext>
            </a:extLst>
          </p:cNvPr>
          <p:cNvSpPr txBox="1"/>
          <p:nvPr/>
        </p:nvSpPr>
        <p:spPr>
          <a:xfrm>
            <a:off x="3198706" y="2321130"/>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-17%</a:t>
            </a:r>
          </a:p>
        </p:txBody>
      </p:sp>
      <p:graphicFrame>
        <p:nvGraphicFramePr>
          <p:cNvPr id="11" name="Chart 10">
            <a:extLst>
              <a:ext uri="{FF2B5EF4-FFF2-40B4-BE49-F238E27FC236}">
                <a16:creationId xmlns:a16="http://schemas.microsoft.com/office/drawing/2014/main" id="{725301F3-64C2-6A12-FF79-94BB02DACD3F}"/>
              </a:ext>
            </a:extLst>
          </p:cNvPr>
          <p:cNvGraphicFramePr>
            <a:graphicFrameLocks/>
          </p:cNvGraphicFramePr>
          <p:nvPr>
            <p:extLst>
              <p:ext uri="{D42A27DB-BD31-4B8C-83A1-F6EECF244321}">
                <p14:modId xmlns:p14="http://schemas.microsoft.com/office/powerpoint/2010/main" val="3140089442"/>
              </p:ext>
            </p:extLst>
          </p:nvPr>
        </p:nvGraphicFramePr>
        <p:xfrm>
          <a:off x="6469831" y="1821730"/>
          <a:ext cx="4872087" cy="3617536"/>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A5F4FAB1-E316-11C5-DD33-C4A7FE5ED140}"/>
              </a:ext>
            </a:extLst>
          </p:cNvPr>
          <p:cNvSpPr txBox="1"/>
          <p:nvPr/>
        </p:nvSpPr>
        <p:spPr>
          <a:xfrm>
            <a:off x="9074085" y="2308578"/>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-16%</a:t>
            </a:r>
          </a:p>
        </p:txBody>
      </p:sp>
    </p:spTree>
    <p:extLst>
      <p:ext uri="{BB962C8B-B14F-4D97-AF65-F5344CB8AC3E}">
        <p14:creationId xmlns:p14="http://schemas.microsoft.com/office/powerpoint/2010/main" val="3176028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1E1B9-93B5-8C38-8338-396E19203C5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7FB55B4-7CA0-D7FC-EE16-FD53E35CE972}"/>
              </a:ext>
            </a:extLst>
          </p:cNvPr>
          <p:cNvPicPr>
            <a:picLocks noChangeAspect="1"/>
          </p:cNvPicPr>
          <p:nvPr/>
        </p:nvPicPr>
        <p:blipFill>
          <a:blip r:embed="rId3" cstate="print">
            <a:extLst>
              <a:ext uri="{28A0092B-C50C-407E-A947-70E740481C1C}">
                <a14:useLocalDpi xmlns:a14="http://schemas.microsoft.com/office/drawing/2010/main" val="0"/>
              </a:ext>
            </a:extLst>
          </a:blip>
          <a:srcRect l="674" t="839" r="1221" b="4700"/>
          <a:stretch>
            <a:fillRect/>
          </a:stretch>
        </p:blipFill>
        <p:spPr>
          <a:xfrm>
            <a:off x="3048001" y="508001"/>
            <a:ext cx="9144000" cy="5869648"/>
          </a:xfrm>
          <a:prstGeom prst="rect">
            <a:avLst/>
          </a:prstGeom>
        </p:spPr>
      </p:pic>
      <p:sp>
        <p:nvSpPr>
          <p:cNvPr id="2" name="Title 1">
            <a:extLst>
              <a:ext uri="{FF2B5EF4-FFF2-40B4-BE49-F238E27FC236}">
                <a16:creationId xmlns:a16="http://schemas.microsoft.com/office/drawing/2014/main" id="{183593AF-8403-593E-7D04-9FA2FFABBF24}"/>
              </a:ext>
            </a:extLst>
          </p:cNvPr>
          <p:cNvSpPr>
            <a:spLocks noGrp="1"/>
          </p:cNvSpPr>
          <p:nvPr>
            <p:ph type="title"/>
          </p:nvPr>
        </p:nvSpPr>
        <p:spPr>
          <a:xfrm>
            <a:off x="305527" y="603615"/>
            <a:ext cx="2539273" cy="507297"/>
          </a:xfrm>
        </p:spPr>
        <p:txBody>
          <a:bodyPr/>
          <a:lstStyle/>
          <a:p>
            <a:r>
              <a:rPr lang="en-US" b="1" dirty="0"/>
              <a:t>No-Build</a:t>
            </a:r>
          </a:p>
        </p:txBody>
      </p:sp>
      <p:sp>
        <p:nvSpPr>
          <p:cNvPr id="3" name="TextBox 2">
            <a:extLst>
              <a:ext uri="{FF2B5EF4-FFF2-40B4-BE49-F238E27FC236}">
                <a16:creationId xmlns:a16="http://schemas.microsoft.com/office/drawing/2014/main" id="{71DECBC6-5AA4-53B0-404F-2F76B8C1ECF1}"/>
              </a:ext>
            </a:extLst>
          </p:cNvPr>
          <p:cNvSpPr txBox="1"/>
          <p:nvPr/>
        </p:nvSpPr>
        <p:spPr>
          <a:xfrm>
            <a:off x="46908" y="1261533"/>
            <a:ext cx="2797892" cy="230832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No improvements</a:t>
            </a:r>
          </a:p>
          <a:p>
            <a:pPr marL="285750" indent="-285750">
              <a:buFont typeface="Arial" panose="020B0604020202020204" pitchFamily="34" charset="0"/>
              <a:buChar char="•"/>
            </a:pPr>
            <a:r>
              <a:rPr lang="en-US" dirty="0"/>
              <a:t>Previously Planned/Programmed projects in place</a:t>
            </a:r>
          </a:p>
          <a:p>
            <a:pPr marL="742950" lvl="1" indent="-285750">
              <a:buFont typeface="Wingdings" panose="05000000000000000000" pitchFamily="2" charset="2"/>
              <a:buChar char="§"/>
            </a:pPr>
            <a:r>
              <a:rPr lang="en-US" dirty="0"/>
              <a:t>S.R. 417 / FEC RR</a:t>
            </a:r>
          </a:p>
          <a:p>
            <a:pPr marL="742950" lvl="1" indent="-285750">
              <a:buFont typeface="Wingdings" panose="05000000000000000000" pitchFamily="2" charset="2"/>
              <a:buChar char="§"/>
            </a:pPr>
            <a:r>
              <a:rPr lang="en-US" dirty="0"/>
              <a:t>S.R. 76 / U.S. 1 Improvements</a:t>
            </a:r>
          </a:p>
        </p:txBody>
      </p:sp>
    </p:spTree>
    <p:extLst>
      <p:ext uri="{BB962C8B-B14F-4D97-AF65-F5344CB8AC3E}">
        <p14:creationId xmlns:p14="http://schemas.microsoft.com/office/powerpoint/2010/main" val="3384481329"/>
      </p:ext>
    </p:extLst>
  </p:cSld>
  <p:clrMapOvr>
    <a:masterClrMapping/>
  </p:clrMapOvr>
  <p:extLst>
    <p:ext uri="{6950BFC3-D8DA-4A85-94F7-54DA5524770B}">
      <p188:commentRel xmlns:p188="http://schemas.microsoft.com/office/powerpoint/2018/8/main" r:id="rId2"/>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E3971-1FAA-46A2-58EE-A5BB7E98D9F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53BD45F-ADE4-44C8-B43D-4EF4B74907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974359" y="498072"/>
            <a:ext cx="9200366" cy="5893203"/>
          </a:xfrm>
          <a:prstGeom prst="rect">
            <a:avLst/>
          </a:prstGeom>
        </p:spPr>
      </p:pic>
      <p:sp>
        <p:nvSpPr>
          <p:cNvPr id="2" name="Title 1">
            <a:extLst>
              <a:ext uri="{FF2B5EF4-FFF2-40B4-BE49-F238E27FC236}">
                <a16:creationId xmlns:a16="http://schemas.microsoft.com/office/drawing/2014/main" id="{10C3AC39-26C4-46DA-0C37-AC9C7A83FC93}"/>
              </a:ext>
            </a:extLst>
          </p:cNvPr>
          <p:cNvSpPr>
            <a:spLocks noGrp="1"/>
          </p:cNvSpPr>
          <p:nvPr>
            <p:ph type="title"/>
          </p:nvPr>
        </p:nvSpPr>
        <p:spPr>
          <a:xfrm>
            <a:off x="305527" y="603615"/>
            <a:ext cx="2539273" cy="507297"/>
          </a:xfrm>
        </p:spPr>
        <p:txBody>
          <a:bodyPr/>
          <a:lstStyle/>
          <a:p>
            <a:r>
              <a:rPr lang="en-US" b="1" dirty="0"/>
              <a:t>Corridor 1</a:t>
            </a:r>
          </a:p>
        </p:txBody>
      </p:sp>
      <p:sp>
        <p:nvSpPr>
          <p:cNvPr id="3" name="TextBox 2">
            <a:extLst>
              <a:ext uri="{FF2B5EF4-FFF2-40B4-BE49-F238E27FC236}">
                <a16:creationId xmlns:a16="http://schemas.microsoft.com/office/drawing/2014/main" id="{1F11540B-27E1-DFEF-AB9B-C79E3D812B58}"/>
              </a:ext>
            </a:extLst>
          </p:cNvPr>
          <p:cNvSpPr txBox="1"/>
          <p:nvPr/>
        </p:nvSpPr>
        <p:spPr>
          <a:xfrm>
            <a:off x="80225" y="1261533"/>
            <a:ext cx="2894134" cy="2185214"/>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US" dirty="0"/>
              <a:t>Segment 1 – from S.R. 714 to San Jose St.</a:t>
            </a:r>
          </a:p>
          <a:p>
            <a:pPr marL="285750" indent="-285750">
              <a:spcAft>
                <a:spcPts val="600"/>
              </a:spcAft>
              <a:buFont typeface="Arial" panose="020B0604020202020204" pitchFamily="34" charset="0"/>
              <a:buChar char="•"/>
            </a:pPr>
            <a:r>
              <a:rPr lang="en-US" dirty="0"/>
              <a:t>Segment 2 – from San Jose St. to Central Pkwy.</a:t>
            </a:r>
          </a:p>
          <a:p>
            <a:pPr marL="285750" indent="-285750">
              <a:spcAft>
                <a:spcPts val="600"/>
              </a:spcAft>
              <a:buFont typeface="Arial" panose="020B0604020202020204" pitchFamily="34" charset="0"/>
              <a:buChar char="•"/>
            </a:pPr>
            <a:r>
              <a:rPr lang="en-US" dirty="0"/>
              <a:t>Segment 3 – from Central Pkwy. to U.S. 1</a:t>
            </a:r>
            <a:endParaRPr lang="en-US" dirty="0">
              <a:cs typeface="Arial"/>
            </a:endParaRPr>
          </a:p>
        </p:txBody>
      </p:sp>
      <p:cxnSp>
        <p:nvCxnSpPr>
          <p:cNvPr id="5" name="Straight Connector 4">
            <a:extLst>
              <a:ext uri="{FF2B5EF4-FFF2-40B4-BE49-F238E27FC236}">
                <a16:creationId xmlns:a16="http://schemas.microsoft.com/office/drawing/2014/main" id="{5B53337B-A4D9-1C54-672C-D98631898FB4}"/>
              </a:ext>
            </a:extLst>
          </p:cNvPr>
          <p:cNvCxnSpPr>
            <a:cxnSpLocks/>
          </p:cNvCxnSpPr>
          <p:nvPr/>
        </p:nvCxnSpPr>
        <p:spPr>
          <a:xfrm flipH="1">
            <a:off x="5389418" y="3429000"/>
            <a:ext cx="1081232"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CB506D1-4521-38D5-6858-904BE027B10D}"/>
              </a:ext>
            </a:extLst>
          </p:cNvPr>
          <p:cNvCxnSpPr/>
          <p:nvPr/>
        </p:nvCxnSpPr>
        <p:spPr>
          <a:xfrm flipH="1">
            <a:off x="5269345" y="1002146"/>
            <a:ext cx="1902691"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5BFF49D-4BF0-28A4-B6BE-2F64D33CD653}"/>
              </a:ext>
            </a:extLst>
          </p:cNvPr>
          <p:cNvCxnSpPr>
            <a:cxnSpLocks/>
          </p:cNvCxnSpPr>
          <p:nvPr/>
        </p:nvCxnSpPr>
        <p:spPr>
          <a:xfrm flipH="1">
            <a:off x="5389418" y="4747491"/>
            <a:ext cx="1131455"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2C32427-1CA7-CC36-541F-25EB3E428314}"/>
              </a:ext>
            </a:extLst>
          </p:cNvPr>
          <p:cNvCxnSpPr>
            <a:cxnSpLocks/>
          </p:cNvCxnSpPr>
          <p:nvPr/>
        </p:nvCxnSpPr>
        <p:spPr>
          <a:xfrm>
            <a:off x="5454650" y="1002146"/>
            <a:ext cx="0" cy="1766454"/>
          </a:xfrm>
          <a:prstGeom prst="straightConnector1">
            <a:avLst/>
          </a:prstGeom>
          <a:ln>
            <a:solidFill>
              <a:srgbClr val="61FF6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4B33AA5-9BA0-5300-616D-78D33BFC9BE9}"/>
              </a:ext>
            </a:extLst>
          </p:cNvPr>
          <p:cNvCxnSpPr>
            <a:cxnSpLocks/>
          </p:cNvCxnSpPr>
          <p:nvPr/>
        </p:nvCxnSpPr>
        <p:spPr>
          <a:xfrm>
            <a:off x="5454650" y="3429000"/>
            <a:ext cx="0" cy="1318491"/>
          </a:xfrm>
          <a:prstGeom prst="straightConnector1">
            <a:avLst/>
          </a:prstGeom>
          <a:ln>
            <a:solidFill>
              <a:srgbClr val="61FF6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3F0DCF9-9251-9DAF-F21D-9028133744AF}"/>
              </a:ext>
            </a:extLst>
          </p:cNvPr>
          <p:cNvCxnSpPr>
            <a:cxnSpLocks/>
          </p:cNvCxnSpPr>
          <p:nvPr/>
        </p:nvCxnSpPr>
        <p:spPr>
          <a:xfrm flipH="1">
            <a:off x="5389418" y="2768600"/>
            <a:ext cx="1081232"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2BBC364-674D-759E-E6F2-7864371348EC}"/>
              </a:ext>
            </a:extLst>
          </p:cNvPr>
          <p:cNvCxnSpPr>
            <a:cxnSpLocks/>
          </p:cNvCxnSpPr>
          <p:nvPr/>
        </p:nvCxnSpPr>
        <p:spPr>
          <a:xfrm>
            <a:off x="5454650" y="2768600"/>
            <a:ext cx="0" cy="660400"/>
          </a:xfrm>
          <a:prstGeom prst="straightConnector1">
            <a:avLst/>
          </a:prstGeom>
          <a:ln>
            <a:solidFill>
              <a:srgbClr val="61FF6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3D3E3AF-C46F-156A-F1ED-2F54AD153E0B}"/>
              </a:ext>
            </a:extLst>
          </p:cNvPr>
          <p:cNvSpPr txBox="1"/>
          <p:nvPr/>
        </p:nvSpPr>
        <p:spPr>
          <a:xfrm>
            <a:off x="4333580" y="1608374"/>
            <a:ext cx="1028417" cy="27699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3</a:t>
            </a:r>
          </a:p>
        </p:txBody>
      </p:sp>
      <p:sp>
        <p:nvSpPr>
          <p:cNvPr id="22" name="TextBox 21">
            <a:extLst>
              <a:ext uri="{FF2B5EF4-FFF2-40B4-BE49-F238E27FC236}">
                <a16:creationId xmlns:a16="http://schemas.microsoft.com/office/drawing/2014/main" id="{1F5ADFEF-2C08-93F3-7C1D-504B5AAF9461}"/>
              </a:ext>
            </a:extLst>
          </p:cNvPr>
          <p:cNvSpPr txBox="1"/>
          <p:nvPr/>
        </p:nvSpPr>
        <p:spPr>
          <a:xfrm>
            <a:off x="4333578" y="2907861"/>
            <a:ext cx="1028417" cy="27699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2</a:t>
            </a:r>
          </a:p>
        </p:txBody>
      </p:sp>
      <p:sp>
        <p:nvSpPr>
          <p:cNvPr id="23" name="TextBox 22">
            <a:extLst>
              <a:ext uri="{FF2B5EF4-FFF2-40B4-BE49-F238E27FC236}">
                <a16:creationId xmlns:a16="http://schemas.microsoft.com/office/drawing/2014/main" id="{4B4BF93E-737B-10DD-64E5-1EF9CC6884F3}"/>
              </a:ext>
            </a:extLst>
          </p:cNvPr>
          <p:cNvSpPr txBox="1"/>
          <p:nvPr/>
        </p:nvSpPr>
        <p:spPr>
          <a:xfrm>
            <a:off x="4333579" y="3929587"/>
            <a:ext cx="1028417" cy="27699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1</a:t>
            </a:r>
          </a:p>
        </p:txBody>
      </p:sp>
    </p:spTree>
    <p:extLst>
      <p:ext uri="{BB962C8B-B14F-4D97-AF65-F5344CB8AC3E}">
        <p14:creationId xmlns:p14="http://schemas.microsoft.com/office/powerpoint/2010/main" val="73143879"/>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A93A-30AD-EFC3-876A-EC6E0D6F948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4E74DC9-7032-04F0-D180-4ADD035CA41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980222" y="516961"/>
            <a:ext cx="9211778" cy="5846284"/>
          </a:xfrm>
          <a:prstGeom prst="rect">
            <a:avLst/>
          </a:prstGeom>
        </p:spPr>
      </p:pic>
      <p:sp>
        <p:nvSpPr>
          <p:cNvPr id="2" name="Title 1">
            <a:extLst>
              <a:ext uri="{FF2B5EF4-FFF2-40B4-BE49-F238E27FC236}">
                <a16:creationId xmlns:a16="http://schemas.microsoft.com/office/drawing/2014/main" id="{E30E71F9-A8BF-CCDF-0C77-2F258DC3A657}"/>
              </a:ext>
            </a:extLst>
          </p:cNvPr>
          <p:cNvSpPr>
            <a:spLocks noGrp="1"/>
          </p:cNvSpPr>
          <p:nvPr>
            <p:ph type="title"/>
          </p:nvPr>
        </p:nvSpPr>
        <p:spPr>
          <a:xfrm>
            <a:off x="305528" y="603615"/>
            <a:ext cx="2327944" cy="507297"/>
          </a:xfrm>
        </p:spPr>
        <p:txBody>
          <a:bodyPr/>
          <a:lstStyle/>
          <a:p>
            <a:r>
              <a:rPr lang="en-US" b="1" dirty="0"/>
              <a:t>Corridor 2</a:t>
            </a:r>
          </a:p>
        </p:txBody>
      </p:sp>
      <p:sp>
        <p:nvSpPr>
          <p:cNvPr id="3" name="TextBox 2">
            <a:extLst>
              <a:ext uri="{FF2B5EF4-FFF2-40B4-BE49-F238E27FC236}">
                <a16:creationId xmlns:a16="http://schemas.microsoft.com/office/drawing/2014/main" id="{72662B95-1597-2133-8A85-E8C44153E208}"/>
              </a:ext>
            </a:extLst>
          </p:cNvPr>
          <p:cNvSpPr txBox="1"/>
          <p:nvPr/>
        </p:nvSpPr>
        <p:spPr>
          <a:xfrm>
            <a:off x="104932" y="1222023"/>
            <a:ext cx="2842909" cy="2816156"/>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US" dirty="0"/>
              <a:t>Segment 1 – from Willoughby Blvd. to S.R. 714</a:t>
            </a:r>
          </a:p>
          <a:p>
            <a:pPr marL="285750" indent="-285750">
              <a:spcAft>
                <a:spcPts val="600"/>
              </a:spcAft>
              <a:buFont typeface="Arial" panose="020B0604020202020204" pitchFamily="34" charset="0"/>
              <a:buChar char="•"/>
            </a:pPr>
            <a:r>
              <a:rPr lang="en-US" dirty="0"/>
              <a:t>Segment 2 – from Rays Way to Central Pkwy.</a:t>
            </a:r>
          </a:p>
          <a:p>
            <a:pPr marL="285750" indent="-285750">
              <a:spcAft>
                <a:spcPts val="600"/>
              </a:spcAft>
              <a:buFont typeface="Arial" panose="020B0604020202020204" pitchFamily="34" charset="0"/>
              <a:buChar char="•"/>
            </a:pPr>
            <a:r>
              <a:rPr lang="en-US" dirty="0"/>
              <a:t>Existing Central Pkwy.</a:t>
            </a:r>
          </a:p>
          <a:p>
            <a:pPr marL="285750" indent="-285750">
              <a:spcAft>
                <a:spcPts val="600"/>
              </a:spcAft>
              <a:buFont typeface="Arial" panose="020B0604020202020204" pitchFamily="34" charset="0"/>
              <a:buChar char="•"/>
            </a:pPr>
            <a:r>
              <a:rPr lang="en-US" dirty="0"/>
              <a:t>Segment 3 – from Central Pkwy. to U.S. 1</a:t>
            </a:r>
            <a:endParaRPr lang="en-US" dirty="0">
              <a:cs typeface="Arial"/>
            </a:endParaRPr>
          </a:p>
        </p:txBody>
      </p:sp>
      <p:cxnSp>
        <p:nvCxnSpPr>
          <p:cNvPr id="4" name="Straight Connector 3">
            <a:extLst>
              <a:ext uri="{FF2B5EF4-FFF2-40B4-BE49-F238E27FC236}">
                <a16:creationId xmlns:a16="http://schemas.microsoft.com/office/drawing/2014/main" id="{9B02EC95-B9C3-14FC-FC17-2BA18DB062A6}"/>
              </a:ext>
            </a:extLst>
          </p:cNvPr>
          <p:cNvCxnSpPr>
            <a:cxnSpLocks/>
          </p:cNvCxnSpPr>
          <p:nvPr/>
        </p:nvCxnSpPr>
        <p:spPr>
          <a:xfrm flipH="1">
            <a:off x="5943600" y="4813300"/>
            <a:ext cx="97155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359BE01-B185-6DAC-1783-881C44149FD1}"/>
              </a:ext>
            </a:extLst>
          </p:cNvPr>
          <p:cNvCxnSpPr>
            <a:cxnSpLocks/>
          </p:cNvCxnSpPr>
          <p:nvPr/>
        </p:nvCxnSpPr>
        <p:spPr>
          <a:xfrm flipH="1">
            <a:off x="5146096" y="1002146"/>
            <a:ext cx="202594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8B56053-B182-F3CA-7375-A96D8779E4C9}"/>
              </a:ext>
            </a:extLst>
          </p:cNvPr>
          <p:cNvCxnSpPr>
            <a:cxnSpLocks/>
          </p:cNvCxnSpPr>
          <p:nvPr/>
        </p:nvCxnSpPr>
        <p:spPr>
          <a:xfrm flipH="1">
            <a:off x="5194300" y="6195291"/>
            <a:ext cx="1790123"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2CFD2F5-93A7-8429-11FF-88111FBCA3F4}"/>
              </a:ext>
            </a:extLst>
          </p:cNvPr>
          <p:cNvCxnSpPr>
            <a:cxnSpLocks/>
          </p:cNvCxnSpPr>
          <p:nvPr/>
        </p:nvCxnSpPr>
        <p:spPr>
          <a:xfrm>
            <a:off x="5269345" y="1002146"/>
            <a:ext cx="0" cy="1766454"/>
          </a:xfrm>
          <a:prstGeom prst="straightConnector1">
            <a:avLst/>
          </a:prstGeom>
          <a:ln>
            <a:solidFill>
              <a:srgbClr val="1E90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0AD3BD1-DF4F-65AF-6AB4-1950272001B1}"/>
              </a:ext>
            </a:extLst>
          </p:cNvPr>
          <p:cNvCxnSpPr>
            <a:cxnSpLocks/>
          </p:cNvCxnSpPr>
          <p:nvPr/>
        </p:nvCxnSpPr>
        <p:spPr>
          <a:xfrm>
            <a:off x="5269345" y="4876800"/>
            <a:ext cx="0" cy="1318491"/>
          </a:xfrm>
          <a:prstGeom prst="straightConnector1">
            <a:avLst/>
          </a:prstGeom>
          <a:ln>
            <a:solidFill>
              <a:srgbClr val="1E90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E8F4A43-31A9-5512-8247-05B0C1B03A4B}"/>
              </a:ext>
            </a:extLst>
          </p:cNvPr>
          <p:cNvCxnSpPr>
            <a:cxnSpLocks/>
          </p:cNvCxnSpPr>
          <p:nvPr/>
        </p:nvCxnSpPr>
        <p:spPr>
          <a:xfrm flipH="1">
            <a:off x="7467600" y="3446453"/>
            <a:ext cx="225136"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DC51EF2-3FF0-604E-FE05-8A6684888DB9}"/>
              </a:ext>
            </a:extLst>
          </p:cNvPr>
          <p:cNvCxnSpPr>
            <a:cxnSpLocks/>
          </p:cNvCxnSpPr>
          <p:nvPr/>
        </p:nvCxnSpPr>
        <p:spPr>
          <a:xfrm>
            <a:off x="5269345" y="3446453"/>
            <a:ext cx="0" cy="1348566"/>
          </a:xfrm>
          <a:prstGeom prst="straightConnector1">
            <a:avLst/>
          </a:prstGeom>
          <a:ln>
            <a:solidFill>
              <a:srgbClr val="1E9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352616A-1EE8-BB9A-AC6D-09EDCBEEA9CB}"/>
              </a:ext>
            </a:extLst>
          </p:cNvPr>
          <p:cNvSpPr txBox="1"/>
          <p:nvPr/>
        </p:nvSpPr>
        <p:spPr>
          <a:xfrm>
            <a:off x="4041478" y="1608373"/>
            <a:ext cx="1028417" cy="27699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3</a:t>
            </a:r>
          </a:p>
        </p:txBody>
      </p:sp>
      <p:sp>
        <p:nvSpPr>
          <p:cNvPr id="13" name="TextBox 12">
            <a:extLst>
              <a:ext uri="{FF2B5EF4-FFF2-40B4-BE49-F238E27FC236}">
                <a16:creationId xmlns:a16="http://schemas.microsoft.com/office/drawing/2014/main" id="{9E75D80F-F0F2-8258-2F5F-A806363D707D}"/>
              </a:ext>
            </a:extLst>
          </p:cNvPr>
          <p:cNvSpPr txBox="1"/>
          <p:nvPr/>
        </p:nvSpPr>
        <p:spPr>
          <a:xfrm>
            <a:off x="4041478" y="3996120"/>
            <a:ext cx="1028417" cy="27699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2</a:t>
            </a:r>
          </a:p>
        </p:txBody>
      </p:sp>
      <p:sp>
        <p:nvSpPr>
          <p:cNvPr id="14" name="TextBox 13">
            <a:extLst>
              <a:ext uri="{FF2B5EF4-FFF2-40B4-BE49-F238E27FC236}">
                <a16:creationId xmlns:a16="http://schemas.microsoft.com/office/drawing/2014/main" id="{14308BAB-4755-0355-DD36-6C188D81CB35}"/>
              </a:ext>
            </a:extLst>
          </p:cNvPr>
          <p:cNvSpPr txBox="1"/>
          <p:nvPr/>
        </p:nvSpPr>
        <p:spPr>
          <a:xfrm>
            <a:off x="4117679" y="5397545"/>
            <a:ext cx="1028417" cy="27699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1</a:t>
            </a:r>
          </a:p>
        </p:txBody>
      </p:sp>
      <p:cxnSp>
        <p:nvCxnSpPr>
          <p:cNvPr id="17" name="Straight Connector 16">
            <a:extLst>
              <a:ext uri="{FF2B5EF4-FFF2-40B4-BE49-F238E27FC236}">
                <a16:creationId xmlns:a16="http://schemas.microsoft.com/office/drawing/2014/main" id="{10A908F4-953E-8184-5C97-9EFEBC6B3313}"/>
              </a:ext>
            </a:extLst>
          </p:cNvPr>
          <p:cNvCxnSpPr>
            <a:cxnSpLocks/>
          </p:cNvCxnSpPr>
          <p:nvPr/>
        </p:nvCxnSpPr>
        <p:spPr>
          <a:xfrm flipH="1">
            <a:off x="7277100" y="4813300"/>
            <a:ext cx="38100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4AB294E-B022-1983-7DEF-E7BBC8BB8CBA}"/>
              </a:ext>
            </a:extLst>
          </p:cNvPr>
          <p:cNvCxnSpPr>
            <a:cxnSpLocks/>
          </p:cNvCxnSpPr>
          <p:nvPr/>
        </p:nvCxnSpPr>
        <p:spPr>
          <a:xfrm flipH="1">
            <a:off x="5146096" y="3451206"/>
            <a:ext cx="149052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D367D0-6A32-3FEE-3543-297F032CC04F}"/>
              </a:ext>
            </a:extLst>
          </p:cNvPr>
          <p:cNvCxnSpPr>
            <a:cxnSpLocks/>
          </p:cNvCxnSpPr>
          <p:nvPr/>
        </p:nvCxnSpPr>
        <p:spPr>
          <a:xfrm flipH="1">
            <a:off x="5146096" y="2768600"/>
            <a:ext cx="1414319"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749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3547D-A9E0-2418-00D4-2F6A119E3A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EFE2345-92C9-31C8-AC7F-53ED0074C563}"/>
              </a:ext>
            </a:extLst>
          </p:cNvPr>
          <p:cNvPicPr>
            <a:picLocks noChangeAspect="1"/>
          </p:cNvPicPr>
          <p:nvPr/>
        </p:nvPicPr>
        <p:blipFill>
          <a:blip r:embed="rId3">
            <a:extLst>
              <a:ext uri="{28A0092B-C50C-407E-A947-70E740481C1C}">
                <a14:useLocalDpi xmlns:a14="http://schemas.microsoft.com/office/drawing/2010/main" val="0"/>
              </a:ext>
            </a:extLst>
          </a:blip>
          <a:srcRect l="18146" t="19079" r="16211"/>
          <a:stretch>
            <a:fillRect/>
          </a:stretch>
        </p:blipFill>
        <p:spPr>
          <a:xfrm>
            <a:off x="518078" y="1440977"/>
            <a:ext cx="5379252" cy="3730061"/>
          </a:xfrm>
          <a:prstGeom prst="rect">
            <a:avLst/>
          </a:prstGeom>
        </p:spPr>
      </p:pic>
      <p:sp>
        <p:nvSpPr>
          <p:cNvPr id="2" name="Title 1">
            <a:extLst>
              <a:ext uri="{FF2B5EF4-FFF2-40B4-BE49-F238E27FC236}">
                <a16:creationId xmlns:a16="http://schemas.microsoft.com/office/drawing/2014/main" id="{6A777763-C3EE-D418-7A63-83DAD967D4D9}"/>
              </a:ext>
            </a:extLst>
          </p:cNvPr>
          <p:cNvSpPr>
            <a:spLocks noGrp="1"/>
          </p:cNvSpPr>
          <p:nvPr>
            <p:ph type="title"/>
          </p:nvPr>
        </p:nvSpPr>
        <p:spPr/>
        <p:txBody>
          <a:bodyPr/>
          <a:lstStyle/>
          <a:p>
            <a:r>
              <a:rPr lang="en-US" b="1" dirty="0"/>
              <a:t>Existing Typical Sections – No-Build</a:t>
            </a:r>
          </a:p>
        </p:txBody>
      </p:sp>
      <p:pic>
        <p:nvPicPr>
          <p:cNvPr id="8" name="Picture 7">
            <a:extLst>
              <a:ext uri="{FF2B5EF4-FFF2-40B4-BE49-F238E27FC236}">
                <a16:creationId xmlns:a16="http://schemas.microsoft.com/office/drawing/2014/main" id="{871D4270-09FF-4F02-68AF-6D9AB96FCC9F}"/>
              </a:ext>
            </a:extLst>
          </p:cNvPr>
          <p:cNvPicPr>
            <a:picLocks noChangeAspect="1"/>
          </p:cNvPicPr>
          <p:nvPr/>
        </p:nvPicPr>
        <p:blipFill>
          <a:blip r:embed="rId4" cstate="print">
            <a:extLst>
              <a:ext uri="{28A0092B-C50C-407E-A947-70E740481C1C}">
                <a14:useLocalDpi xmlns:a14="http://schemas.microsoft.com/office/drawing/2010/main" val="0"/>
              </a:ext>
            </a:extLst>
          </a:blip>
          <a:srcRect l="17694" t="13717" r="16375"/>
          <a:stretch>
            <a:fillRect/>
          </a:stretch>
        </p:blipFill>
        <p:spPr>
          <a:xfrm>
            <a:off x="6507223" y="1440978"/>
            <a:ext cx="5067010" cy="3730061"/>
          </a:xfrm>
          <a:prstGeom prst="rect">
            <a:avLst/>
          </a:prstGeom>
        </p:spPr>
      </p:pic>
      <p:sp>
        <p:nvSpPr>
          <p:cNvPr id="11" name="Title 1">
            <a:extLst>
              <a:ext uri="{FF2B5EF4-FFF2-40B4-BE49-F238E27FC236}">
                <a16:creationId xmlns:a16="http://schemas.microsoft.com/office/drawing/2014/main" id="{C90D57D8-3FF9-4FDD-C534-A252E55B5B4C}"/>
              </a:ext>
            </a:extLst>
          </p:cNvPr>
          <p:cNvSpPr txBox="1">
            <a:spLocks/>
          </p:cNvSpPr>
          <p:nvPr/>
        </p:nvSpPr>
        <p:spPr>
          <a:xfrm>
            <a:off x="7059849" y="5172429"/>
            <a:ext cx="3848897"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Rays Way</a:t>
            </a:r>
          </a:p>
        </p:txBody>
      </p:sp>
      <p:sp>
        <p:nvSpPr>
          <p:cNvPr id="16" name="Title 1">
            <a:extLst>
              <a:ext uri="{FF2B5EF4-FFF2-40B4-BE49-F238E27FC236}">
                <a16:creationId xmlns:a16="http://schemas.microsoft.com/office/drawing/2014/main" id="{0E901E41-DBBC-1D3A-B8B5-CE097891AE6F}"/>
              </a:ext>
            </a:extLst>
          </p:cNvPr>
          <p:cNvSpPr txBox="1">
            <a:spLocks/>
          </p:cNvSpPr>
          <p:nvPr/>
        </p:nvSpPr>
        <p:spPr>
          <a:xfrm>
            <a:off x="1283256" y="5172429"/>
            <a:ext cx="3848897"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Alhambra Avenue</a:t>
            </a:r>
          </a:p>
        </p:txBody>
      </p:sp>
    </p:spTree>
    <p:extLst>
      <p:ext uri="{BB962C8B-B14F-4D97-AF65-F5344CB8AC3E}">
        <p14:creationId xmlns:p14="http://schemas.microsoft.com/office/powerpoint/2010/main" val="4010749532"/>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5D7B6-76E9-3098-354D-E292ED841DD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379420A-9EC4-2A8D-610B-2E78D99390BD}"/>
              </a:ext>
            </a:extLst>
          </p:cNvPr>
          <p:cNvPicPr>
            <a:picLocks noChangeAspect="1"/>
          </p:cNvPicPr>
          <p:nvPr/>
        </p:nvPicPr>
        <p:blipFill>
          <a:blip r:embed="rId3" cstate="print">
            <a:extLst>
              <a:ext uri="{28A0092B-C50C-407E-A947-70E740481C1C}">
                <a14:useLocalDpi xmlns:a14="http://schemas.microsoft.com/office/drawing/2010/main" val="0"/>
              </a:ext>
            </a:extLst>
          </a:blip>
          <a:srcRect l="16449" t="6493" r="13762"/>
          <a:stretch>
            <a:fillRect/>
          </a:stretch>
        </p:blipFill>
        <p:spPr>
          <a:xfrm>
            <a:off x="581025" y="1619250"/>
            <a:ext cx="5297126" cy="3992298"/>
          </a:xfrm>
          <a:prstGeom prst="rect">
            <a:avLst/>
          </a:prstGeom>
        </p:spPr>
      </p:pic>
      <p:pic>
        <p:nvPicPr>
          <p:cNvPr id="12" name="Picture 11">
            <a:extLst>
              <a:ext uri="{FF2B5EF4-FFF2-40B4-BE49-F238E27FC236}">
                <a16:creationId xmlns:a16="http://schemas.microsoft.com/office/drawing/2014/main" id="{DF3BE664-5A31-EAFA-F01F-D7E0C6C5193C}"/>
              </a:ext>
            </a:extLst>
          </p:cNvPr>
          <p:cNvPicPr>
            <a:picLocks noChangeAspect="1"/>
          </p:cNvPicPr>
          <p:nvPr/>
        </p:nvPicPr>
        <p:blipFill>
          <a:blip r:embed="rId4" cstate="print">
            <a:extLst>
              <a:ext uri="{28A0092B-C50C-407E-A947-70E740481C1C}">
                <a14:useLocalDpi xmlns:a14="http://schemas.microsoft.com/office/drawing/2010/main" val="0"/>
              </a:ext>
            </a:extLst>
          </a:blip>
          <a:srcRect l="13762" t="6267" r="13762"/>
          <a:stretch>
            <a:fillRect/>
          </a:stretch>
        </p:blipFill>
        <p:spPr>
          <a:xfrm>
            <a:off x="6313850" y="1619250"/>
            <a:ext cx="5501077" cy="4001918"/>
          </a:xfrm>
          <a:prstGeom prst="rect">
            <a:avLst/>
          </a:prstGeom>
        </p:spPr>
      </p:pic>
      <p:sp>
        <p:nvSpPr>
          <p:cNvPr id="2" name="Title 1">
            <a:extLst>
              <a:ext uri="{FF2B5EF4-FFF2-40B4-BE49-F238E27FC236}">
                <a16:creationId xmlns:a16="http://schemas.microsoft.com/office/drawing/2014/main" id="{A0C210E4-B663-D271-76F1-BED3B8A10ABE}"/>
              </a:ext>
            </a:extLst>
          </p:cNvPr>
          <p:cNvSpPr>
            <a:spLocks noGrp="1"/>
          </p:cNvSpPr>
          <p:nvPr>
            <p:ph type="title"/>
          </p:nvPr>
        </p:nvSpPr>
        <p:spPr/>
        <p:txBody>
          <a:bodyPr/>
          <a:lstStyle/>
          <a:p>
            <a:r>
              <a:rPr lang="en-US" b="1" dirty="0"/>
              <a:t>Typical Sections - Corridor 1, Segment 1</a:t>
            </a:r>
          </a:p>
        </p:txBody>
      </p:sp>
      <p:sp>
        <p:nvSpPr>
          <p:cNvPr id="10" name="Title 1">
            <a:extLst>
              <a:ext uri="{FF2B5EF4-FFF2-40B4-BE49-F238E27FC236}">
                <a16:creationId xmlns:a16="http://schemas.microsoft.com/office/drawing/2014/main" id="{980964B6-B2A0-4809-B93C-BB320EA41E85}"/>
              </a:ext>
            </a:extLst>
          </p:cNvPr>
          <p:cNvSpPr txBox="1">
            <a:spLocks/>
          </p:cNvSpPr>
          <p:nvPr/>
        </p:nvSpPr>
        <p:spPr>
          <a:xfrm>
            <a:off x="1859242" y="5611548"/>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0B20E01A-A54A-31D2-3C3B-1B11527D72C2}"/>
              </a:ext>
            </a:extLst>
          </p:cNvPr>
          <p:cNvSpPr txBox="1">
            <a:spLocks/>
          </p:cNvSpPr>
          <p:nvPr/>
        </p:nvSpPr>
        <p:spPr>
          <a:xfrm>
            <a:off x="7796020" y="5608257"/>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2465559663"/>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78F7-A209-5D45-12FF-124740089DF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A134A3A-FE4C-4FDA-08C7-9C16AE28207D}"/>
              </a:ext>
            </a:extLst>
          </p:cNvPr>
          <p:cNvPicPr>
            <a:picLocks noChangeAspect="1"/>
          </p:cNvPicPr>
          <p:nvPr/>
        </p:nvPicPr>
        <p:blipFill>
          <a:blip r:embed="rId3" cstate="print">
            <a:extLst>
              <a:ext uri="{28A0092B-C50C-407E-A947-70E740481C1C}">
                <a14:useLocalDpi xmlns:a14="http://schemas.microsoft.com/office/drawing/2010/main" val="0"/>
              </a:ext>
            </a:extLst>
          </a:blip>
          <a:srcRect t="1987" b="-895"/>
          <a:stretch>
            <a:fillRect/>
          </a:stretch>
        </p:blipFill>
        <p:spPr>
          <a:xfrm>
            <a:off x="160297" y="1929406"/>
            <a:ext cx="5879760" cy="3271243"/>
          </a:xfrm>
          <a:prstGeom prst="rect">
            <a:avLst/>
          </a:prstGeom>
        </p:spPr>
      </p:pic>
      <p:pic>
        <p:nvPicPr>
          <p:cNvPr id="4" name="Picture 3">
            <a:extLst>
              <a:ext uri="{FF2B5EF4-FFF2-40B4-BE49-F238E27FC236}">
                <a16:creationId xmlns:a16="http://schemas.microsoft.com/office/drawing/2014/main" id="{89C558F0-7800-C070-5733-7B5E44DF8CBF}"/>
              </a:ext>
            </a:extLst>
          </p:cNvPr>
          <p:cNvPicPr>
            <a:picLocks noChangeAspect="1"/>
          </p:cNvPicPr>
          <p:nvPr/>
        </p:nvPicPr>
        <p:blipFill>
          <a:blip r:embed="rId4" cstate="print">
            <a:extLst>
              <a:ext uri="{28A0092B-C50C-407E-A947-70E740481C1C}">
                <a14:useLocalDpi xmlns:a14="http://schemas.microsoft.com/office/drawing/2010/main" val="0"/>
              </a:ext>
            </a:extLst>
          </a:blip>
          <a:srcRect t="546" b="546"/>
          <a:stretch/>
        </p:blipFill>
        <p:spPr>
          <a:xfrm>
            <a:off x="6151945" y="1929407"/>
            <a:ext cx="5879761" cy="3271242"/>
          </a:xfrm>
          <a:prstGeom prst="rect">
            <a:avLst/>
          </a:prstGeom>
        </p:spPr>
      </p:pic>
      <p:sp>
        <p:nvSpPr>
          <p:cNvPr id="2" name="Title 1">
            <a:extLst>
              <a:ext uri="{FF2B5EF4-FFF2-40B4-BE49-F238E27FC236}">
                <a16:creationId xmlns:a16="http://schemas.microsoft.com/office/drawing/2014/main" id="{2762644C-1213-3F5E-E5BA-81112CF8E53A}"/>
              </a:ext>
            </a:extLst>
          </p:cNvPr>
          <p:cNvSpPr>
            <a:spLocks noGrp="1"/>
          </p:cNvSpPr>
          <p:nvPr>
            <p:ph type="title"/>
          </p:nvPr>
        </p:nvSpPr>
        <p:spPr/>
        <p:txBody>
          <a:bodyPr/>
          <a:lstStyle/>
          <a:p>
            <a:r>
              <a:rPr lang="en-US" b="1" dirty="0"/>
              <a:t>Typical Sections - Corridor 1, Segment 2</a:t>
            </a:r>
          </a:p>
        </p:txBody>
      </p:sp>
      <p:sp>
        <p:nvSpPr>
          <p:cNvPr id="10" name="Title 1">
            <a:extLst>
              <a:ext uri="{FF2B5EF4-FFF2-40B4-BE49-F238E27FC236}">
                <a16:creationId xmlns:a16="http://schemas.microsoft.com/office/drawing/2014/main" id="{B629E531-1E52-7F1B-16E8-9E19B2B609C1}"/>
              </a:ext>
            </a:extLst>
          </p:cNvPr>
          <p:cNvSpPr txBox="1">
            <a:spLocks/>
          </p:cNvSpPr>
          <p:nvPr/>
        </p:nvSpPr>
        <p:spPr>
          <a:xfrm>
            <a:off x="1831809" y="5108628"/>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CACF26C3-7F90-D134-4E5F-41AB834D7E8C}"/>
              </a:ext>
            </a:extLst>
          </p:cNvPr>
          <p:cNvSpPr txBox="1">
            <a:spLocks/>
          </p:cNvSpPr>
          <p:nvPr/>
        </p:nvSpPr>
        <p:spPr>
          <a:xfrm>
            <a:off x="7823457" y="5108628"/>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1570946848"/>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1A7A814-7E95-7A78-D13D-EB69BCB804B4}"/>
              </a:ext>
            </a:extLst>
          </p:cNvPr>
          <p:cNvSpPr>
            <a:spLocks noGrp="1"/>
          </p:cNvSpPr>
          <p:nvPr>
            <p:ph type="title"/>
          </p:nvPr>
        </p:nvSpPr>
        <p:spPr/>
        <p:txBody>
          <a:bodyPr/>
          <a:lstStyle/>
          <a:p>
            <a:r>
              <a:rPr lang="en-US" b="1" dirty="0"/>
              <a:t>Project Team</a:t>
            </a:r>
          </a:p>
        </p:txBody>
      </p:sp>
      <p:sp>
        <p:nvSpPr>
          <p:cNvPr id="12" name="Content Placeholder 11">
            <a:extLst>
              <a:ext uri="{FF2B5EF4-FFF2-40B4-BE49-F238E27FC236}">
                <a16:creationId xmlns:a16="http://schemas.microsoft.com/office/drawing/2014/main" id="{1E94CC89-8E74-AE07-0875-262C78F33268}"/>
              </a:ext>
            </a:extLst>
          </p:cNvPr>
          <p:cNvSpPr>
            <a:spLocks noGrp="1"/>
          </p:cNvSpPr>
          <p:nvPr>
            <p:ph idx="1"/>
          </p:nvPr>
        </p:nvSpPr>
        <p:spPr>
          <a:xfrm>
            <a:off x="630647" y="4482424"/>
            <a:ext cx="3900713" cy="1732776"/>
          </a:xfrm>
        </p:spPr>
        <p:txBody>
          <a:bodyPr>
            <a:normAutofit/>
          </a:bodyPr>
          <a:lstStyle/>
          <a:p>
            <a:pPr marL="342900" indent="-342900">
              <a:spcBef>
                <a:spcPts val="1000"/>
              </a:spcBef>
              <a:buClr>
                <a:schemeClr val="accent1"/>
              </a:buClr>
              <a:buFont typeface="Wingdings 3" charset="2"/>
              <a:buChar char=""/>
            </a:pPr>
            <a:r>
              <a:rPr lang="en-US" sz="1800" b="1" dirty="0">
                <a:solidFill>
                  <a:schemeClr val="tx1">
                    <a:lumMod val="75000"/>
                    <a:lumOff val="25000"/>
                  </a:schemeClr>
                </a:solidFill>
                <a:latin typeface="+mn-lt"/>
                <a:cs typeface="+mn-cs"/>
              </a:rPr>
              <a:t>Vanita Saini, P.E.</a:t>
            </a:r>
          </a:p>
          <a:p>
            <a:pPr marL="342900" indent="-342900">
              <a:spcBef>
                <a:spcPts val="1000"/>
              </a:spcBef>
              <a:buClr>
                <a:schemeClr val="accent1"/>
              </a:buClr>
              <a:buFont typeface="Wingdings 3" charset="2"/>
              <a:buChar char=""/>
            </a:pPr>
            <a:r>
              <a:rPr lang="en-US" sz="1800" dirty="0">
                <a:solidFill>
                  <a:schemeClr val="tx1">
                    <a:lumMod val="75000"/>
                    <a:lumOff val="25000"/>
                  </a:schemeClr>
                </a:solidFill>
                <a:latin typeface="+mn-lt"/>
                <a:cs typeface="+mn-cs"/>
              </a:rPr>
              <a:t>Project Manager</a:t>
            </a:r>
          </a:p>
          <a:p>
            <a:pPr marL="342900" indent="-342900">
              <a:spcBef>
                <a:spcPts val="1000"/>
              </a:spcBef>
              <a:buClr>
                <a:schemeClr val="accent1"/>
              </a:buClr>
              <a:buFont typeface="Wingdings 3" charset="2"/>
              <a:buChar char=""/>
            </a:pPr>
            <a:r>
              <a:rPr lang="en-US" sz="1800" dirty="0">
                <a:solidFill>
                  <a:schemeClr val="tx1">
                    <a:lumMod val="75000"/>
                    <a:lumOff val="25000"/>
                  </a:schemeClr>
                </a:solidFill>
                <a:latin typeface="+mn-lt"/>
                <a:cs typeface="+mn-cs"/>
              </a:rPr>
              <a:t>Florida Department of Transportation (FDOT) District 4</a:t>
            </a:r>
          </a:p>
        </p:txBody>
      </p:sp>
      <p:sp>
        <p:nvSpPr>
          <p:cNvPr id="16" name="Content Placeholder 15">
            <a:extLst>
              <a:ext uri="{FF2B5EF4-FFF2-40B4-BE49-F238E27FC236}">
                <a16:creationId xmlns:a16="http://schemas.microsoft.com/office/drawing/2014/main" id="{8678FF52-7014-2CBE-FD91-CCC34D4D4553}"/>
              </a:ext>
            </a:extLst>
          </p:cNvPr>
          <p:cNvSpPr>
            <a:spLocks noGrp="1"/>
          </p:cNvSpPr>
          <p:nvPr>
            <p:ph idx="4294967295"/>
          </p:nvPr>
        </p:nvSpPr>
        <p:spPr>
          <a:xfrm>
            <a:off x="4856480" y="4489112"/>
            <a:ext cx="3292475" cy="1554163"/>
          </a:xfrm>
          <a:prstGeom prst="rect">
            <a:avLst/>
          </a:prstGeom>
        </p:spPr>
        <p:txBody>
          <a:bodyPr/>
          <a:lstStyle/>
          <a:p>
            <a:r>
              <a:rPr lang="en-US" b="1" dirty="0"/>
              <a:t>Chris Rizzolo, P.E.</a:t>
            </a:r>
          </a:p>
          <a:p>
            <a:r>
              <a:rPr lang="en-US" dirty="0"/>
              <a:t>Consultant Project Manager </a:t>
            </a:r>
          </a:p>
          <a:p>
            <a:r>
              <a:rPr lang="en-US" dirty="0"/>
              <a:t>AECOM</a:t>
            </a:r>
          </a:p>
        </p:txBody>
      </p:sp>
      <p:sp>
        <p:nvSpPr>
          <p:cNvPr id="17" name="Content Placeholder 16">
            <a:extLst>
              <a:ext uri="{FF2B5EF4-FFF2-40B4-BE49-F238E27FC236}">
                <a16:creationId xmlns:a16="http://schemas.microsoft.com/office/drawing/2014/main" id="{9D748F22-491A-0E78-27AA-87B499216A22}"/>
              </a:ext>
            </a:extLst>
          </p:cNvPr>
          <p:cNvSpPr>
            <a:spLocks noGrp="1"/>
          </p:cNvSpPr>
          <p:nvPr>
            <p:ph idx="4294967295"/>
          </p:nvPr>
        </p:nvSpPr>
        <p:spPr>
          <a:xfrm>
            <a:off x="8899525" y="4489112"/>
            <a:ext cx="3292475" cy="1554163"/>
          </a:xfrm>
          <a:prstGeom prst="rect">
            <a:avLst/>
          </a:prstGeom>
        </p:spPr>
        <p:txBody>
          <a:bodyPr>
            <a:normAutofit/>
          </a:bodyPr>
          <a:lstStyle/>
          <a:p>
            <a:r>
              <a:rPr lang="en-US" b="1" dirty="0"/>
              <a:t>Monica Diaz</a:t>
            </a:r>
          </a:p>
          <a:p>
            <a:r>
              <a:rPr lang="en-US" dirty="0"/>
              <a:t>Principal</a:t>
            </a:r>
          </a:p>
          <a:p>
            <a:r>
              <a:rPr lang="en-US" dirty="0"/>
              <a:t>Infinite Source Communications Group</a:t>
            </a:r>
          </a:p>
        </p:txBody>
      </p:sp>
      <p:pic>
        <p:nvPicPr>
          <p:cNvPr id="19" name="Picture 6">
            <a:extLst>
              <a:ext uri="{FF2B5EF4-FFF2-40B4-BE49-F238E27FC236}">
                <a16:creationId xmlns:a16="http://schemas.microsoft.com/office/drawing/2014/main" id="{5DF84460-1862-C4D2-33B1-C1BD62EAFDC1}"/>
              </a:ext>
            </a:extLst>
          </p:cNvPr>
          <p:cNvPicPr>
            <a:picLocks noGrp="1" noChangeAspect="1" noChangeArrowheads="1"/>
          </p:cNvPicPr>
          <p:nvPr>
            <p:ph type="pic" sz="quarter" idx="4294967295"/>
          </p:nvPr>
        </p:nvPicPr>
        <p:blipFill>
          <a:blip r:embed="rId4" cstate="print">
            <a:extLst>
              <a:ext uri="{28A0092B-C50C-407E-A947-70E740481C1C}">
                <a14:useLocalDpi xmlns:a14="http://schemas.microsoft.com/office/drawing/2010/main" val="0"/>
              </a:ext>
            </a:extLst>
          </a:blip>
          <a:srcRect l="1183" r="1183"/>
          <a:stretch/>
        </p:blipFill>
        <p:spPr bwMode="auto">
          <a:xfrm>
            <a:off x="4609592" y="1110912"/>
            <a:ext cx="3200400" cy="3200400"/>
          </a:xfrm>
          <a:prstGeom prst="ellipse">
            <a:avLst/>
          </a:prstGeom>
          <a:ln w="12700" cap="rnd">
            <a:solidFill>
              <a:srgbClr val="2A4A58"/>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Picture Placeholder 5">
            <a:extLst>
              <a:ext uri="{FF2B5EF4-FFF2-40B4-BE49-F238E27FC236}">
                <a16:creationId xmlns:a16="http://schemas.microsoft.com/office/drawing/2014/main" id="{4D108E70-0D28-E1A0-4D02-B840C6EC7E84}"/>
              </a:ext>
            </a:extLst>
          </p:cNvPr>
          <p:cNvPicPr>
            <a:picLocks noGrp="1" noChangeAspect="1"/>
          </p:cNvPicPr>
          <p:nvPr>
            <p:ph type="pic" sz="quarter" idx="4294967295"/>
          </p:nvPr>
        </p:nvPicPr>
        <p:blipFill>
          <a:blip r:embed="rId5">
            <a:extLst>
              <a:ext uri="{28A0092B-C50C-407E-A947-70E740481C1C}">
                <a14:useLocalDpi xmlns:a14="http://schemas.microsoft.com/office/drawing/2010/main" val="0"/>
              </a:ext>
            </a:extLst>
          </a:blip>
          <a:srcRect l="1527" r="1527"/>
          <a:stretch>
            <a:fillRect/>
          </a:stretch>
        </p:blipFill>
        <p:spPr>
          <a:xfrm>
            <a:off x="8580409" y="1110912"/>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ln w="31750">
            <a:noFill/>
          </a:ln>
        </p:spPr>
      </p:pic>
      <p:sp>
        <p:nvSpPr>
          <p:cNvPr id="2" name="Oval 1">
            <a:extLst>
              <a:ext uri="{FF2B5EF4-FFF2-40B4-BE49-F238E27FC236}">
                <a16:creationId xmlns:a16="http://schemas.microsoft.com/office/drawing/2014/main" id="{26EFD821-F13D-7C95-E4A2-0120168AB5FE}"/>
              </a:ext>
            </a:extLst>
          </p:cNvPr>
          <p:cNvSpPr/>
          <p:nvPr/>
        </p:nvSpPr>
        <p:spPr>
          <a:xfrm>
            <a:off x="514350" y="1137326"/>
            <a:ext cx="3324825" cy="317398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872000-3F8B-1599-BE8F-4AD1138ECC9A}"/>
              </a:ext>
            </a:extLst>
          </p:cNvPr>
          <p:cNvPicPr>
            <a:picLocks noChangeAspect="1"/>
          </p:cNvPicPr>
          <p:nvPr/>
        </p:nvPicPr>
        <p:blipFill>
          <a:blip r:embed="rId6">
            <a:extLst>
              <a:ext uri="{28A0092B-C50C-407E-A947-70E740481C1C}">
                <a14:useLocalDpi xmlns:a14="http://schemas.microsoft.com/office/drawing/2010/main" val="0"/>
              </a:ext>
            </a:extLst>
          </a:blip>
          <a:srcRect t="15372" r="11786"/>
          <a:stretch>
            <a:fillRect/>
          </a:stretch>
        </p:blipFill>
        <p:spPr>
          <a:xfrm>
            <a:off x="514350" y="1120912"/>
            <a:ext cx="3316697" cy="3261971"/>
          </a:xfrm>
          <a:prstGeom prst="flowChartConnector">
            <a:avLst/>
          </a:prstGeom>
        </p:spPr>
      </p:pic>
    </p:spTree>
    <p:extLst>
      <p:ext uri="{BB962C8B-B14F-4D97-AF65-F5344CB8AC3E}">
        <p14:creationId xmlns:p14="http://schemas.microsoft.com/office/powerpoint/2010/main" val="2009896820"/>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2DE97-94EB-A8B9-D6A0-B0524B1549B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9B65B9A-2DEA-4540-9446-7B36DE598F3F}"/>
              </a:ext>
            </a:extLst>
          </p:cNvPr>
          <p:cNvPicPr>
            <a:picLocks noChangeAspect="1"/>
          </p:cNvPicPr>
          <p:nvPr/>
        </p:nvPicPr>
        <p:blipFill>
          <a:blip r:embed="rId2" cstate="print">
            <a:extLst>
              <a:ext uri="{28A0092B-C50C-407E-A947-70E740481C1C}">
                <a14:useLocalDpi xmlns:a14="http://schemas.microsoft.com/office/drawing/2010/main" val="0"/>
              </a:ext>
            </a:extLst>
          </a:blip>
          <a:srcRect l="4234" r="4234"/>
          <a:stretch/>
        </p:blipFill>
        <p:spPr>
          <a:xfrm>
            <a:off x="305527" y="1756029"/>
            <a:ext cx="5444580" cy="3345942"/>
          </a:xfrm>
          <a:prstGeom prst="rect">
            <a:avLst/>
          </a:prstGeom>
        </p:spPr>
      </p:pic>
      <p:pic>
        <p:nvPicPr>
          <p:cNvPr id="14" name="Picture 13">
            <a:extLst>
              <a:ext uri="{FF2B5EF4-FFF2-40B4-BE49-F238E27FC236}">
                <a16:creationId xmlns:a16="http://schemas.microsoft.com/office/drawing/2014/main" id="{551C9C89-2EFF-4C32-9C91-A1326698438F}"/>
              </a:ext>
            </a:extLst>
          </p:cNvPr>
          <p:cNvPicPr>
            <a:picLocks noChangeAspect="1"/>
          </p:cNvPicPr>
          <p:nvPr/>
        </p:nvPicPr>
        <p:blipFill>
          <a:blip r:embed="rId3" cstate="print">
            <a:extLst>
              <a:ext uri="{28A0092B-C50C-407E-A947-70E740481C1C}">
                <a14:useLocalDpi xmlns:a14="http://schemas.microsoft.com/office/drawing/2010/main" val="0"/>
              </a:ext>
            </a:extLst>
          </a:blip>
          <a:srcRect l="4234" r="4234"/>
          <a:stretch/>
        </p:blipFill>
        <p:spPr>
          <a:xfrm>
            <a:off x="6427011" y="1751457"/>
            <a:ext cx="5459461" cy="3355086"/>
          </a:xfrm>
          <a:prstGeom prst="rect">
            <a:avLst/>
          </a:prstGeom>
        </p:spPr>
      </p:pic>
      <p:sp>
        <p:nvSpPr>
          <p:cNvPr id="2" name="Title 1">
            <a:extLst>
              <a:ext uri="{FF2B5EF4-FFF2-40B4-BE49-F238E27FC236}">
                <a16:creationId xmlns:a16="http://schemas.microsoft.com/office/drawing/2014/main" id="{56FD3A56-26EE-70F1-007A-24B4A5DA9DC8}"/>
              </a:ext>
            </a:extLst>
          </p:cNvPr>
          <p:cNvSpPr>
            <a:spLocks noGrp="1"/>
          </p:cNvSpPr>
          <p:nvPr>
            <p:ph type="title"/>
          </p:nvPr>
        </p:nvSpPr>
        <p:spPr/>
        <p:txBody>
          <a:bodyPr/>
          <a:lstStyle/>
          <a:p>
            <a:r>
              <a:rPr lang="en-US" b="1" dirty="0"/>
              <a:t>Typical Sections - Corridor 2, Segment 1</a:t>
            </a:r>
          </a:p>
        </p:txBody>
      </p:sp>
      <p:sp>
        <p:nvSpPr>
          <p:cNvPr id="10" name="Title 1">
            <a:extLst>
              <a:ext uri="{FF2B5EF4-FFF2-40B4-BE49-F238E27FC236}">
                <a16:creationId xmlns:a16="http://schemas.microsoft.com/office/drawing/2014/main" id="{9BCB086E-430E-870E-ACC6-7B396086D34E}"/>
              </a:ext>
            </a:extLst>
          </p:cNvPr>
          <p:cNvSpPr txBox="1">
            <a:spLocks/>
          </p:cNvSpPr>
          <p:nvPr/>
        </p:nvSpPr>
        <p:spPr>
          <a:xfrm>
            <a:off x="1669614" y="5101971"/>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33C3328F-6F21-D47D-51F1-38F16179A732}"/>
              </a:ext>
            </a:extLst>
          </p:cNvPr>
          <p:cNvSpPr txBox="1">
            <a:spLocks/>
          </p:cNvSpPr>
          <p:nvPr/>
        </p:nvSpPr>
        <p:spPr>
          <a:xfrm>
            <a:off x="7888373" y="5101971"/>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1459246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673D-DA2F-FC94-C6A6-7E84246D4D7E}"/>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C6326518-7D36-0C20-D92E-18F9EC6C291F}"/>
              </a:ext>
            </a:extLst>
          </p:cNvPr>
          <p:cNvPicPr>
            <a:picLocks noChangeAspect="1"/>
          </p:cNvPicPr>
          <p:nvPr/>
        </p:nvPicPr>
        <p:blipFill>
          <a:blip r:embed="rId2" cstate="print">
            <a:extLst>
              <a:ext uri="{28A0092B-C50C-407E-A947-70E740481C1C}">
                <a14:useLocalDpi xmlns:a14="http://schemas.microsoft.com/office/drawing/2010/main" val="0"/>
              </a:ext>
            </a:extLst>
          </a:blip>
          <a:srcRect l="14167" t="7797" r="12974"/>
          <a:stretch>
            <a:fillRect/>
          </a:stretch>
        </p:blipFill>
        <p:spPr>
          <a:xfrm>
            <a:off x="6502401" y="1431020"/>
            <a:ext cx="5209308" cy="3708259"/>
          </a:xfrm>
          <a:prstGeom prst="rect">
            <a:avLst/>
          </a:prstGeom>
        </p:spPr>
      </p:pic>
      <p:pic>
        <p:nvPicPr>
          <p:cNvPr id="18" name="Picture 17">
            <a:extLst>
              <a:ext uri="{FF2B5EF4-FFF2-40B4-BE49-F238E27FC236}">
                <a16:creationId xmlns:a16="http://schemas.microsoft.com/office/drawing/2014/main" id="{70AACD5F-3422-6769-69EE-561643856FBB}"/>
              </a:ext>
            </a:extLst>
          </p:cNvPr>
          <p:cNvPicPr>
            <a:picLocks noChangeAspect="1"/>
          </p:cNvPicPr>
          <p:nvPr/>
        </p:nvPicPr>
        <p:blipFill>
          <a:blip r:embed="rId3" cstate="print">
            <a:extLst>
              <a:ext uri="{28A0092B-C50C-407E-A947-70E740481C1C}">
                <a14:useLocalDpi xmlns:a14="http://schemas.microsoft.com/office/drawing/2010/main" val="0"/>
              </a:ext>
            </a:extLst>
          </a:blip>
          <a:srcRect l="15247" t="7267" r="11474"/>
          <a:stretch>
            <a:fillRect/>
          </a:stretch>
        </p:blipFill>
        <p:spPr>
          <a:xfrm>
            <a:off x="461817" y="1401100"/>
            <a:ext cx="5209310" cy="3708259"/>
          </a:xfrm>
          <a:prstGeom prst="rect">
            <a:avLst/>
          </a:prstGeom>
        </p:spPr>
      </p:pic>
      <p:sp>
        <p:nvSpPr>
          <p:cNvPr id="2" name="Title 1">
            <a:extLst>
              <a:ext uri="{FF2B5EF4-FFF2-40B4-BE49-F238E27FC236}">
                <a16:creationId xmlns:a16="http://schemas.microsoft.com/office/drawing/2014/main" id="{D411E44D-9296-ED0F-ACF6-FC84CA38941E}"/>
              </a:ext>
            </a:extLst>
          </p:cNvPr>
          <p:cNvSpPr>
            <a:spLocks noGrp="1"/>
          </p:cNvSpPr>
          <p:nvPr>
            <p:ph type="title"/>
          </p:nvPr>
        </p:nvSpPr>
        <p:spPr/>
        <p:txBody>
          <a:bodyPr/>
          <a:lstStyle/>
          <a:p>
            <a:r>
              <a:rPr lang="en-US" b="1" dirty="0"/>
              <a:t>Typical Sections - Corridor 2, Segment 1</a:t>
            </a:r>
          </a:p>
        </p:txBody>
      </p:sp>
      <p:sp>
        <p:nvSpPr>
          <p:cNvPr id="19" name="Title 1">
            <a:extLst>
              <a:ext uri="{FF2B5EF4-FFF2-40B4-BE49-F238E27FC236}">
                <a16:creationId xmlns:a16="http://schemas.microsoft.com/office/drawing/2014/main" id="{B1AEFD2E-68DF-76C2-EF1D-B9FA0837B625}"/>
              </a:ext>
            </a:extLst>
          </p:cNvPr>
          <p:cNvSpPr txBox="1">
            <a:spLocks/>
          </p:cNvSpPr>
          <p:nvPr/>
        </p:nvSpPr>
        <p:spPr>
          <a:xfrm>
            <a:off x="7812070" y="5139279"/>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D</a:t>
            </a:r>
          </a:p>
        </p:txBody>
      </p:sp>
      <p:sp>
        <p:nvSpPr>
          <p:cNvPr id="20" name="Title 1">
            <a:extLst>
              <a:ext uri="{FF2B5EF4-FFF2-40B4-BE49-F238E27FC236}">
                <a16:creationId xmlns:a16="http://schemas.microsoft.com/office/drawing/2014/main" id="{646CEC92-8307-C06A-ACBF-F694BE623931}"/>
              </a:ext>
            </a:extLst>
          </p:cNvPr>
          <p:cNvSpPr txBox="1">
            <a:spLocks/>
          </p:cNvSpPr>
          <p:nvPr/>
        </p:nvSpPr>
        <p:spPr>
          <a:xfrm>
            <a:off x="1694630" y="5139279"/>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C</a:t>
            </a:r>
          </a:p>
        </p:txBody>
      </p:sp>
    </p:spTree>
    <p:extLst>
      <p:ext uri="{BB962C8B-B14F-4D97-AF65-F5344CB8AC3E}">
        <p14:creationId xmlns:p14="http://schemas.microsoft.com/office/powerpoint/2010/main" val="30521745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3EFE1-7B1C-2F3F-7812-F8617901D9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500362-F7C3-12CD-E197-AC478AACFDCE}"/>
              </a:ext>
            </a:extLst>
          </p:cNvPr>
          <p:cNvPicPr>
            <a:picLocks noChangeAspect="1"/>
          </p:cNvPicPr>
          <p:nvPr/>
        </p:nvPicPr>
        <p:blipFill>
          <a:blip r:embed="rId2" cstate="print">
            <a:extLst>
              <a:ext uri="{28A0092B-C50C-407E-A947-70E740481C1C}">
                <a14:useLocalDpi xmlns:a14="http://schemas.microsoft.com/office/drawing/2010/main" val="0"/>
              </a:ext>
            </a:extLst>
          </a:blip>
          <a:srcRect l="16174" t="6042" r="15532" b="1468"/>
          <a:stretch>
            <a:fillRect/>
          </a:stretch>
        </p:blipFill>
        <p:spPr>
          <a:xfrm>
            <a:off x="6188364" y="1525708"/>
            <a:ext cx="5246255" cy="3996454"/>
          </a:xfrm>
          <a:prstGeom prst="rect">
            <a:avLst/>
          </a:prstGeom>
        </p:spPr>
      </p:pic>
      <p:pic>
        <p:nvPicPr>
          <p:cNvPr id="8" name="Picture 7">
            <a:extLst>
              <a:ext uri="{FF2B5EF4-FFF2-40B4-BE49-F238E27FC236}">
                <a16:creationId xmlns:a16="http://schemas.microsoft.com/office/drawing/2014/main" id="{51F9C172-6E61-8099-F714-10BBDB75E5E7}"/>
              </a:ext>
            </a:extLst>
          </p:cNvPr>
          <p:cNvPicPr>
            <a:picLocks noChangeAspect="1"/>
          </p:cNvPicPr>
          <p:nvPr/>
        </p:nvPicPr>
        <p:blipFill>
          <a:blip r:embed="rId3" cstate="print">
            <a:extLst>
              <a:ext uri="{28A0092B-C50C-407E-A947-70E740481C1C}">
                <a14:useLocalDpi xmlns:a14="http://schemas.microsoft.com/office/drawing/2010/main" val="0"/>
              </a:ext>
            </a:extLst>
          </a:blip>
          <a:srcRect l="16721" t="7600" r="16721"/>
          <a:stretch>
            <a:fillRect/>
          </a:stretch>
        </p:blipFill>
        <p:spPr>
          <a:xfrm>
            <a:off x="608143" y="1525706"/>
            <a:ext cx="5117758" cy="3996456"/>
          </a:xfrm>
          <a:prstGeom prst="rect">
            <a:avLst/>
          </a:prstGeom>
        </p:spPr>
      </p:pic>
      <p:sp>
        <p:nvSpPr>
          <p:cNvPr id="2" name="Title 1">
            <a:extLst>
              <a:ext uri="{FF2B5EF4-FFF2-40B4-BE49-F238E27FC236}">
                <a16:creationId xmlns:a16="http://schemas.microsoft.com/office/drawing/2014/main" id="{55B2916F-287A-481C-0783-41651C90FEC3}"/>
              </a:ext>
            </a:extLst>
          </p:cNvPr>
          <p:cNvSpPr>
            <a:spLocks noGrp="1"/>
          </p:cNvSpPr>
          <p:nvPr>
            <p:ph type="title"/>
          </p:nvPr>
        </p:nvSpPr>
        <p:spPr/>
        <p:txBody>
          <a:bodyPr/>
          <a:lstStyle/>
          <a:p>
            <a:r>
              <a:rPr lang="en-US" b="1" dirty="0"/>
              <a:t>Typical Sections - Corridor 2, Segment 2</a:t>
            </a:r>
          </a:p>
        </p:txBody>
      </p:sp>
      <p:sp>
        <p:nvSpPr>
          <p:cNvPr id="10" name="Title 1">
            <a:extLst>
              <a:ext uri="{FF2B5EF4-FFF2-40B4-BE49-F238E27FC236}">
                <a16:creationId xmlns:a16="http://schemas.microsoft.com/office/drawing/2014/main" id="{F58C864F-DABC-D9C9-9D44-CCC89B07B8DF}"/>
              </a:ext>
            </a:extLst>
          </p:cNvPr>
          <p:cNvSpPr txBox="1">
            <a:spLocks/>
          </p:cNvSpPr>
          <p:nvPr/>
        </p:nvSpPr>
        <p:spPr>
          <a:xfrm>
            <a:off x="1973270" y="5522162"/>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56883623-1011-3958-920A-4D0F4A5D4164}"/>
              </a:ext>
            </a:extLst>
          </p:cNvPr>
          <p:cNvSpPr txBox="1">
            <a:spLocks/>
          </p:cNvSpPr>
          <p:nvPr/>
        </p:nvSpPr>
        <p:spPr>
          <a:xfrm>
            <a:off x="7681995" y="5522162"/>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16129850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73871-81FA-02E1-1663-7081808795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B403F1D-2731-726B-EC08-DA8F6FAA669B}"/>
              </a:ext>
            </a:extLst>
          </p:cNvPr>
          <p:cNvPicPr>
            <a:picLocks noChangeAspect="1"/>
          </p:cNvPicPr>
          <p:nvPr/>
        </p:nvPicPr>
        <p:blipFill>
          <a:blip r:embed="rId3" cstate="print">
            <a:extLst>
              <a:ext uri="{28A0092B-C50C-407E-A947-70E740481C1C}">
                <a14:useLocalDpi xmlns:a14="http://schemas.microsoft.com/office/drawing/2010/main" val="0"/>
              </a:ext>
            </a:extLst>
          </a:blip>
          <a:srcRect t="2542" b="557"/>
          <a:stretch>
            <a:fillRect/>
          </a:stretch>
        </p:blipFill>
        <p:spPr>
          <a:xfrm>
            <a:off x="160294" y="1967788"/>
            <a:ext cx="5879760" cy="3204847"/>
          </a:xfrm>
          <a:prstGeom prst="rect">
            <a:avLst/>
          </a:prstGeom>
        </p:spPr>
      </p:pic>
      <p:pic>
        <p:nvPicPr>
          <p:cNvPr id="5" name="Picture 4">
            <a:extLst>
              <a:ext uri="{FF2B5EF4-FFF2-40B4-BE49-F238E27FC236}">
                <a16:creationId xmlns:a16="http://schemas.microsoft.com/office/drawing/2014/main" id="{9C156E1B-392F-7F17-6DD3-C60F47DDB73F}"/>
              </a:ext>
            </a:extLst>
          </p:cNvPr>
          <p:cNvPicPr>
            <a:picLocks noChangeAspect="1"/>
          </p:cNvPicPr>
          <p:nvPr/>
        </p:nvPicPr>
        <p:blipFill>
          <a:blip r:embed="rId4" cstate="print">
            <a:extLst>
              <a:ext uri="{28A0092B-C50C-407E-A947-70E740481C1C}">
                <a14:useLocalDpi xmlns:a14="http://schemas.microsoft.com/office/drawing/2010/main" val="0"/>
              </a:ext>
            </a:extLst>
          </a:blip>
          <a:srcRect t="1550" b="1550"/>
          <a:stretch/>
        </p:blipFill>
        <p:spPr>
          <a:xfrm>
            <a:off x="6151948" y="1967789"/>
            <a:ext cx="5879761" cy="3204846"/>
          </a:xfrm>
          <a:prstGeom prst="rect">
            <a:avLst/>
          </a:prstGeom>
        </p:spPr>
      </p:pic>
      <p:sp>
        <p:nvSpPr>
          <p:cNvPr id="2" name="Title 1">
            <a:extLst>
              <a:ext uri="{FF2B5EF4-FFF2-40B4-BE49-F238E27FC236}">
                <a16:creationId xmlns:a16="http://schemas.microsoft.com/office/drawing/2014/main" id="{FC9FCB2B-6C18-8A6D-0D18-239006510ADE}"/>
              </a:ext>
            </a:extLst>
          </p:cNvPr>
          <p:cNvSpPr>
            <a:spLocks noGrp="1"/>
          </p:cNvSpPr>
          <p:nvPr>
            <p:ph type="title"/>
          </p:nvPr>
        </p:nvSpPr>
        <p:spPr/>
        <p:txBody>
          <a:bodyPr/>
          <a:lstStyle/>
          <a:p>
            <a:r>
              <a:rPr lang="en-US" b="1" dirty="0"/>
              <a:t>Typical Sections - Corridors 1 &amp; 2, Segment 3</a:t>
            </a:r>
          </a:p>
        </p:txBody>
      </p:sp>
      <p:sp>
        <p:nvSpPr>
          <p:cNvPr id="10" name="Title 1">
            <a:extLst>
              <a:ext uri="{FF2B5EF4-FFF2-40B4-BE49-F238E27FC236}">
                <a16:creationId xmlns:a16="http://schemas.microsoft.com/office/drawing/2014/main" id="{96A9C1AC-B152-1EE1-6689-CAC707670E93}"/>
              </a:ext>
            </a:extLst>
          </p:cNvPr>
          <p:cNvSpPr txBox="1">
            <a:spLocks/>
          </p:cNvSpPr>
          <p:nvPr/>
        </p:nvSpPr>
        <p:spPr>
          <a:xfrm>
            <a:off x="1831809" y="5172636"/>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A9833340-3BA6-7F33-1B20-1F1804D02584}"/>
              </a:ext>
            </a:extLst>
          </p:cNvPr>
          <p:cNvSpPr txBox="1">
            <a:spLocks/>
          </p:cNvSpPr>
          <p:nvPr/>
        </p:nvSpPr>
        <p:spPr>
          <a:xfrm>
            <a:off x="7823456" y="5172636"/>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3008052284"/>
      </p:ext>
    </p:extLst>
  </p:cSld>
  <p:clrMapOvr>
    <a:masterClrMapping/>
  </p:clrMapOvr>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0CF44-E45D-FEFE-CA42-C6DD5401916A}"/>
              </a:ext>
            </a:extLst>
          </p:cNvPr>
          <p:cNvSpPr>
            <a:spLocks noGrp="1"/>
          </p:cNvSpPr>
          <p:nvPr>
            <p:ph type="title"/>
          </p:nvPr>
        </p:nvSpPr>
        <p:spPr/>
        <p:txBody>
          <a:bodyPr/>
          <a:lstStyle/>
          <a:p>
            <a:r>
              <a:rPr lang="en-US" b="1" dirty="0"/>
              <a:t>Corridor Build Renderings</a:t>
            </a:r>
          </a:p>
        </p:txBody>
      </p:sp>
      <p:sp>
        <p:nvSpPr>
          <p:cNvPr id="3" name="Content Placeholder 2">
            <a:extLst>
              <a:ext uri="{FF2B5EF4-FFF2-40B4-BE49-F238E27FC236}">
                <a16:creationId xmlns:a16="http://schemas.microsoft.com/office/drawing/2014/main" id="{C7815A1F-411E-A545-0F5A-B472BECB3E9E}"/>
              </a:ext>
            </a:extLst>
          </p:cNvPr>
          <p:cNvSpPr>
            <a:spLocks noGrp="1"/>
          </p:cNvSpPr>
          <p:nvPr>
            <p:ph idx="1"/>
          </p:nvPr>
        </p:nvSpPr>
        <p:spPr/>
        <p:txBody>
          <a:bodyPr>
            <a:normAutofit lnSpcReduction="10000"/>
          </a:bodyPr>
          <a:lstStyle/>
          <a:p>
            <a:r>
              <a:rPr lang="en-US" dirty="0"/>
              <a:t>Slide 44 – Corridors 1 &amp; 2, looking north from Central Pkwy.</a:t>
            </a:r>
          </a:p>
          <a:p>
            <a:r>
              <a:rPr lang="en-US" dirty="0"/>
              <a:t>Slide 45 – Corridor 1, looking south from Central Pkwy.</a:t>
            </a:r>
          </a:p>
          <a:p>
            <a:r>
              <a:rPr lang="en-US" dirty="0"/>
              <a:t>Slide 46 – Corridor 1, looking north from San Jose St.</a:t>
            </a:r>
          </a:p>
          <a:p>
            <a:r>
              <a:rPr lang="en-US" dirty="0"/>
              <a:t>Slide 47 – Corridor 1, looking southeast from the Alhambra Ave. / Cortez St. intersection</a:t>
            </a:r>
          </a:p>
          <a:p>
            <a:r>
              <a:rPr lang="en-US" dirty="0"/>
              <a:t>Slide 48 – Corridor 1 – looking north from the S.R. 714 / Willoughby Blvd. intersection</a:t>
            </a:r>
          </a:p>
          <a:p>
            <a:r>
              <a:rPr lang="en-US" dirty="0"/>
              <a:t>Slide 49 – Corridor 1, looking south from San Jose St.</a:t>
            </a:r>
          </a:p>
          <a:p>
            <a:r>
              <a:rPr lang="en-US" dirty="0"/>
              <a:t>Slide 50 – Corridors 1 &amp; 2, looking north at the U.S. 1 / Willoughby Blvd. intersection</a:t>
            </a:r>
          </a:p>
          <a:p>
            <a:pPr marL="0" indent="0">
              <a:buNone/>
            </a:pPr>
            <a:r>
              <a:rPr lang="en-US" dirty="0"/>
              <a:t> </a:t>
            </a:r>
          </a:p>
          <a:p>
            <a:endParaRPr lang="en-US" dirty="0"/>
          </a:p>
        </p:txBody>
      </p:sp>
      <p:pic>
        <p:nvPicPr>
          <p:cNvPr id="6" name="Picture Placeholder 5">
            <a:extLst>
              <a:ext uri="{FF2B5EF4-FFF2-40B4-BE49-F238E27FC236}">
                <a16:creationId xmlns:a16="http://schemas.microsoft.com/office/drawing/2014/main" id="{A9856AC3-DD11-74D3-28D0-5C6B2CD9617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2150" r="22150"/>
          <a:stretch>
            <a:fillRect/>
          </a:stretch>
        </p:blipFill>
        <p:spPr>
          <a:xfrm>
            <a:off x="9041979" y="3173096"/>
            <a:ext cx="2494617" cy="2370465"/>
          </a:xfrm>
          <a:prstGeom prst="rect">
            <a:avLst/>
          </a:prstGeom>
          <a:noFill/>
          <a:ln>
            <a:noFill/>
          </a:ln>
          <a:effectLst/>
        </p:spPr>
      </p:pic>
      <p:pic>
        <p:nvPicPr>
          <p:cNvPr id="8" name="Picture 7">
            <a:extLst>
              <a:ext uri="{FF2B5EF4-FFF2-40B4-BE49-F238E27FC236}">
                <a16:creationId xmlns:a16="http://schemas.microsoft.com/office/drawing/2014/main" id="{41751398-ED3E-169B-0E25-CEA34E25C0BC}"/>
              </a:ext>
            </a:extLst>
          </p:cNvPr>
          <p:cNvPicPr>
            <a:picLocks noChangeAspect="1"/>
          </p:cNvPicPr>
          <p:nvPr/>
        </p:nvPicPr>
        <p:blipFill>
          <a:blip r:embed="rId4" cstate="print">
            <a:extLst>
              <a:ext uri="{28A0092B-C50C-407E-A947-70E740481C1C}">
                <a14:useLocalDpi xmlns:a14="http://schemas.microsoft.com/office/drawing/2010/main" val="0"/>
              </a:ext>
            </a:extLst>
          </a:blip>
          <a:srcRect l="21048" r="21690"/>
          <a:stretch>
            <a:fillRect/>
          </a:stretch>
        </p:blipFill>
        <p:spPr>
          <a:xfrm>
            <a:off x="6818244" y="1058535"/>
            <a:ext cx="2564295" cy="2370465"/>
          </a:xfrm>
          <a:prstGeom prst="rect">
            <a:avLst/>
          </a:prstGeom>
          <a:ln w="12700">
            <a:solidFill>
              <a:srgbClr val="FFFFFF"/>
            </a:solidFill>
          </a:ln>
        </p:spPr>
      </p:pic>
    </p:spTree>
    <p:extLst>
      <p:ext uri="{BB962C8B-B14F-4D97-AF65-F5344CB8AC3E}">
        <p14:creationId xmlns:p14="http://schemas.microsoft.com/office/powerpoint/2010/main" val="1509842186"/>
      </p:ext>
    </p:extLst>
  </p:cSld>
  <p:clrMapOvr>
    <a:masterClrMapping/>
  </p:clrMapOvr>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BCB7A-47BC-C6F7-5D29-F85DD371DCB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0169FCC-D3D8-24E5-710B-8ACAC6F7CB89}"/>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8FE78669-937E-C687-5E29-1DEF96AE9C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109F44B-EF98-808D-0DE1-6C75F5E7594F}"/>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Central Parkway at Canal looking North – Existing / No-Build</a:t>
              </a:r>
            </a:p>
          </p:txBody>
        </p:sp>
      </p:grpSp>
      <p:grpSp>
        <p:nvGrpSpPr>
          <p:cNvPr id="3" name="Group 2">
            <a:extLst>
              <a:ext uri="{FF2B5EF4-FFF2-40B4-BE49-F238E27FC236}">
                <a16:creationId xmlns:a16="http://schemas.microsoft.com/office/drawing/2014/main" id="{47552665-AE00-AEF4-8371-B30C2579C1D3}"/>
              </a:ext>
            </a:extLst>
          </p:cNvPr>
          <p:cNvGrpSpPr/>
          <p:nvPr/>
        </p:nvGrpSpPr>
        <p:grpSpPr>
          <a:xfrm>
            <a:off x="0" y="0"/>
            <a:ext cx="12192000" cy="7227332"/>
            <a:chOff x="0" y="0"/>
            <a:chExt cx="12192000" cy="7227332"/>
          </a:xfrm>
        </p:grpSpPr>
        <p:pic>
          <p:nvPicPr>
            <p:cNvPr id="4" name="Picture 3">
              <a:extLst>
                <a:ext uri="{FF2B5EF4-FFF2-40B4-BE49-F238E27FC236}">
                  <a16:creationId xmlns:a16="http://schemas.microsoft.com/office/drawing/2014/main" id="{B690A963-D593-64CC-CE53-8C948E0D36C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0" y="369332"/>
              <a:ext cx="12192000" cy="6858000"/>
            </a:xfrm>
            <a:prstGeom prst="rect">
              <a:avLst/>
            </a:prstGeom>
          </p:spPr>
        </p:pic>
        <p:sp>
          <p:nvSpPr>
            <p:cNvPr id="7" name="TextBox 6">
              <a:extLst>
                <a:ext uri="{FF2B5EF4-FFF2-40B4-BE49-F238E27FC236}">
                  <a16:creationId xmlns:a16="http://schemas.microsoft.com/office/drawing/2014/main" id="{81CC9778-D436-FED9-65BF-3D0BC1729C61}"/>
                </a:ext>
              </a:extLst>
            </p:cNvPr>
            <p:cNvSpPr txBox="1"/>
            <p:nvPr/>
          </p:nvSpPr>
          <p:spPr>
            <a:xfrm>
              <a:off x="8272271" y="6858000"/>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sp>
          <p:nvSpPr>
            <p:cNvPr id="8" name="TextBox 7">
              <a:extLst>
                <a:ext uri="{FF2B5EF4-FFF2-40B4-BE49-F238E27FC236}">
                  <a16:creationId xmlns:a16="http://schemas.microsoft.com/office/drawing/2014/main" id="{5F222DB7-FC21-E0B1-63B4-19AAA37AA802}"/>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Central Parkway at Willoughby Boulevard looking North – Build</a:t>
              </a:r>
            </a:p>
          </p:txBody>
        </p:sp>
      </p:grpSp>
    </p:spTree>
    <p:extLst>
      <p:ext uri="{BB962C8B-B14F-4D97-AF65-F5344CB8AC3E}">
        <p14:creationId xmlns:p14="http://schemas.microsoft.com/office/powerpoint/2010/main" val="107854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9AE7A-C5A3-182B-6391-1080A25AD97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7842165-0B58-5872-F4A9-82FD3AED338C}"/>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Central Parkway at Canal looking South – Existing / No-Build</a:t>
            </a:r>
          </a:p>
        </p:txBody>
      </p:sp>
      <p:pic>
        <p:nvPicPr>
          <p:cNvPr id="10" name="Picture 9">
            <a:extLst>
              <a:ext uri="{FF2B5EF4-FFF2-40B4-BE49-F238E27FC236}">
                <a16:creationId xmlns:a16="http://schemas.microsoft.com/office/drawing/2014/main" id="{1D13E549-0B0F-A041-46A4-2B56667C7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7200"/>
            <a:ext cx="12192000" cy="6400800"/>
          </a:xfrm>
          <a:prstGeom prst="rect">
            <a:avLst/>
          </a:prstGeom>
        </p:spPr>
      </p:pic>
      <p:grpSp>
        <p:nvGrpSpPr>
          <p:cNvPr id="2" name="Group 1">
            <a:extLst>
              <a:ext uri="{FF2B5EF4-FFF2-40B4-BE49-F238E27FC236}">
                <a16:creationId xmlns:a16="http://schemas.microsoft.com/office/drawing/2014/main" id="{30D249CB-1650-D211-EE1E-E51198AF021E}"/>
              </a:ext>
            </a:extLst>
          </p:cNvPr>
          <p:cNvGrpSpPr/>
          <p:nvPr/>
        </p:nvGrpSpPr>
        <p:grpSpPr>
          <a:xfrm>
            <a:off x="0" y="43934"/>
            <a:ext cx="12192000" cy="6814066"/>
            <a:chOff x="0" y="43934"/>
            <a:chExt cx="12192000" cy="6814066"/>
          </a:xfrm>
        </p:grpSpPr>
        <p:sp>
          <p:nvSpPr>
            <p:cNvPr id="13" name="TextBox 12">
              <a:extLst>
                <a:ext uri="{FF2B5EF4-FFF2-40B4-BE49-F238E27FC236}">
                  <a16:creationId xmlns:a16="http://schemas.microsoft.com/office/drawing/2014/main" id="{E0EE155A-77BE-5A05-C0B4-6A076D5DFE45}"/>
                </a:ext>
              </a:extLst>
            </p:cNvPr>
            <p:cNvSpPr txBox="1"/>
            <p:nvPr/>
          </p:nvSpPr>
          <p:spPr>
            <a:xfrm>
              <a:off x="0" y="43934"/>
              <a:ext cx="12192000" cy="369332"/>
            </a:xfrm>
            <a:prstGeom prst="rect">
              <a:avLst/>
            </a:prstGeom>
            <a:solidFill>
              <a:schemeClr val="bg1"/>
            </a:solidFill>
          </p:spPr>
          <p:txBody>
            <a:bodyPr wrap="square" rtlCol="0">
              <a:spAutoFit/>
            </a:bodyPr>
            <a:lstStyle/>
            <a:p>
              <a:pPr algn="ctr"/>
              <a:r>
                <a:rPr lang="en-US" b="1" dirty="0"/>
                <a:t>Central Parkway at Willoughby Boulevard looking South – Build</a:t>
              </a:r>
            </a:p>
          </p:txBody>
        </p:sp>
        <p:pic>
          <p:nvPicPr>
            <p:cNvPr id="15" name="Picture 14">
              <a:extLst>
                <a:ext uri="{FF2B5EF4-FFF2-40B4-BE49-F238E27FC236}">
                  <a16:creationId xmlns:a16="http://schemas.microsoft.com/office/drawing/2014/main" id="{7E1499C2-BEE0-D06E-5CFE-90BC4F012EC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457200"/>
              <a:ext cx="12192000" cy="6400800"/>
            </a:xfrm>
            <a:prstGeom prst="rect">
              <a:avLst/>
            </a:prstGeom>
          </p:spPr>
        </p:pic>
        <p:sp>
          <p:nvSpPr>
            <p:cNvPr id="16" name="TextBox 15">
              <a:extLst>
                <a:ext uri="{FF2B5EF4-FFF2-40B4-BE49-F238E27FC236}">
                  <a16:creationId xmlns:a16="http://schemas.microsoft.com/office/drawing/2014/main" id="{33F0057F-3EAC-2E4D-6593-3ACB8E6E5F75}"/>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164267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DE260-3187-C790-9415-7E9AC7221A5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F067E96-53D3-85CF-9B48-FBE5525D7598}"/>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Alhambra Ave. at San Jose St. looking North – No-Build / Existing</a:t>
            </a:r>
          </a:p>
        </p:txBody>
      </p:sp>
      <p:pic>
        <p:nvPicPr>
          <p:cNvPr id="3" name="Picture 2">
            <a:extLst>
              <a:ext uri="{FF2B5EF4-FFF2-40B4-BE49-F238E27FC236}">
                <a16:creationId xmlns:a16="http://schemas.microsoft.com/office/drawing/2014/main" id="{4B953C94-9E3A-09A2-FE23-D97420BC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891"/>
            <a:ext cx="12192000" cy="6411109"/>
          </a:xfrm>
          <a:prstGeom prst="rect">
            <a:avLst/>
          </a:prstGeom>
        </p:spPr>
      </p:pic>
      <p:grpSp>
        <p:nvGrpSpPr>
          <p:cNvPr id="8" name="Group 7">
            <a:extLst>
              <a:ext uri="{FF2B5EF4-FFF2-40B4-BE49-F238E27FC236}">
                <a16:creationId xmlns:a16="http://schemas.microsoft.com/office/drawing/2014/main" id="{78D16D1F-6064-CA72-608C-81AF22514213}"/>
              </a:ext>
            </a:extLst>
          </p:cNvPr>
          <p:cNvGrpSpPr/>
          <p:nvPr/>
        </p:nvGrpSpPr>
        <p:grpSpPr>
          <a:xfrm>
            <a:off x="0" y="77559"/>
            <a:ext cx="12192000" cy="6780441"/>
            <a:chOff x="0" y="77559"/>
            <a:chExt cx="12192000" cy="6780441"/>
          </a:xfrm>
        </p:grpSpPr>
        <p:sp>
          <p:nvSpPr>
            <p:cNvPr id="4" name="TextBox 3">
              <a:extLst>
                <a:ext uri="{FF2B5EF4-FFF2-40B4-BE49-F238E27FC236}">
                  <a16:creationId xmlns:a16="http://schemas.microsoft.com/office/drawing/2014/main" id="{9D084A04-56F7-93B6-45BA-B14A55C715AF}"/>
                </a:ext>
              </a:extLst>
            </p:cNvPr>
            <p:cNvSpPr txBox="1"/>
            <p:nvPr/>
          </p:nvSpPr>
          <p:spPr>
            <a:xfrm>
              <a:off x="0" y="77559"/>
              <a:ext cx="12192000" cy="369332"/>
            </a:xfrm>
            <a:prstGeom prst="rect">
              <a:avLst/>
            </a:prstGeom>
            <a:solidFill>
              <a:schemeClr val="bg1"/>
            </a:solidFill>
          </p:spPr>
          <p:txBody>
            <a:bodyPr wrap="square" rtlCol="0">
              <a:spAutoFit/>
            </a:bodyPr>
            <a:lstStyle/>
            <a:p>
              <a:pPr algn="ctr"/>
              <a:r>
                <a:rPr lang="en-US" b="1" dirty="0"/>
                <a:t>Willoughby Blvd. at San Jose St. looking North – Build</a:t>
              </a:r>
            </a:p>
          </p:txBody>
        </p:sp>
        <p:pic>
          <p:nvPicPr>
            <p:cNvPr id="6" name="Picture 5">
              <a:extLst>
                <a:ext uri="{FF2B5EF4-FFF2-40B4-BE49-F238E27FC236}">
                  <a16:creationId xmlns:a16="http://schemas.microsoft.com/office/drawing/2014/main" id="{07223B51-A2D3-0D1B-07BD-6DE42DFAC3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891"/>
              <a:ext cx="12192000" cy="6411109"/>
            </a:xfrm>
            <a:prstGeom prst="rect">
              <a:avLst/>
            </a:prstGeom>
          </p:spPr>
        </p:pic>
        <p:sp>
          <p:nvSpPr>
            <p:cNvPr id="7" name="TextBox 6">
              <a:extLst>
                <a:ext uri="{FF2B5EF4-FFF2-40B4-BE49-F238E27FC236}">
                  <a16:creationId xmlns:a16="http://schemas.microsoft.com/office/drawing/2014/main" id="{B64C5829-E8F9-1F2E-49AA-8725B43CD232}"/>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94201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1097AC-1828-9DDA-263B-64D278D11D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0714"/>
            <a:ext cx="12192000" cy="6307286"/>
          </a:xfrm>
          <a:prstGeom prst="rect">
            <a:avLst/>
          </a:prstGeom>
        </p:spPr>
      </p:pic>
      <p:sp>
        <p:nvSpPr>
          <p:cNvPr id="6" name="TextBox 5">
            <a:extLst>
              <a:ext uri="{FF2B5EF4-FFF2-40B4-BE49-F238E27FC236}">
                <a16:creationId xmlns:a16="http://schemas.microsoft.com/office/drawing/2014/main" id="{11EA426E-59E1-2929-24AB-F7B9251AFB78}"/>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Cortez St. at Alhambra Ave. looking SE – Existing / No-Build</a:t>
            </a:r>
          </a:p>
        </p:txBody>
      </p:sp>
      <p:grpSp>
        <p:nvGrpSpPr>
          <p:cNvPr id="12" name="Group 11">
            <a:extLst>
              <a:ext uri="{FF2B5EF4-FFF2-40B4-BE49-F238E27FC236}">
                <a16:creationId xmlns:a16="http://schemas.microsoft.com/office/drawing/2014/main" id="{37B261AD-4445-BDC7-7236-629ED20BAA4D}"/>
              </a:ext>
            </a:extLst>
          </p:cNvPr>
          <p:cNvGrpSpPr/>
          <p:nvPr/>
        </p:nvGrpSpPr>
        <p:grpSpPr>
          <a:xfrm>
            <a:off x="0" y="0"/>
            <a:ext cx="12192000" cy="6878786"/>
            <a:chOff x="0" y="0"/>
            <a:chExt cx="12192000" cy="6878786"/>
          </a:xfrm>
        </p:grpSpPr>
        <p:pic>
          <p:nvPicPr>
            <p:cNvPr id="8" name="Picture 7">
              <a:extLst>
                <a:ext uri="{FF2B5EF4-FFF2-40B4-BE49-F238E27FC236}">
                  <a16:creationId xmlns:a16="http://schemas.microsoft.com/office/drawing/2014/main" id="{47BA22B4-D906-D85F-BCA3-9E07AA7478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500"/>
              <a:ext cx="12192000" cy="6307286"/>
            </a:xfrm>
            <a:prstGeom prst="rect">
              <a:avLst/>
            </a:prstGeom>
          </p:spPr>
        </p:pic>
        <p:sp>
          <p:nvSpPr>
            <p:cNvPr id="9" name="TextBox 8">
              <a:extLst>
                <a:ext uri="{FF2B5EF4-FFF2-40B4-BE49-F238E27FC236}">
                  <a16:creationId xmlns:a16="http://schemas.microsoft.com/office/drawing/2014/main" id="{911AD9E4-03F7-A5A5-27D3-4C9AB161E270}"/>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Cortez St. at Alhambra Ave. looking SE – Build</a:t>
              </a:r>
            </a:p>
          </p:txBody>
        </p:sp>
        <p:sp>
          <p:nvSpPr>
            <p:cNvPr id="11" name="TextBox 10">
              <a:extLst>
                <a:ext uri="{FF2B5EF4-FFF2-40B4-BE49-F238E27FC236}">
                  <a16:creationId xmlns:a16="http://schemas.microsoft.com/office/drawing/2014/main" id="{592D25E7-E88F-6D46-E7E9-F744F1C5E05B}"/>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203107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8CC63-33F8-33CC-4A4E-182DFC2BEE4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2CA9221-FDF5-6F4D-5A6D-DD825831B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4337"/>
            <a:ext cx="12192000" cy="6453663"/>
          </a:xfrm>
          <a:prstGeom prst="rect">
            <a:avLst/>
          </a:prstGeom>
        </p:spPr>
      </p:pic>
      <p:sp>
        <p:nvSpPr>
          <p:cNvPr id="4" name="TextBox 3">
            <a:extLst>
              <a:ext uri="{FF2B5EF4-FFF2-40B4-BE49-F238E27FC236}">
                <a16:creationId xmlns:a16="http://schemas.microsoft.com/office/drawing/2014/main" id="{3BC5F26C-4EE3-A559-A61B-34D7FC2A1C87}"/>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Alhambra Ave. at S.R. 714 looking North – Existing / No-Build</a:t>
            </a:r>
          </a:p>
        </p:txBody>
      </p:sp>
      <p:grpSp>
        <p:nvGrpSpPr>
          <p:cNvPr id="9" name="Group 8">
            <a:extLst>
              <a:ext uri="{FF2B5EF4-FFF2-40B4-BE49-F238E27FC236}">
                <a16:creationId xmlns:a16="http://schemas.microsoft.com/office/drawing/2014/main" id="{D1E3B16E-FAEB-82FA-632C-B1D543FD6525}"/>
              </a:ext>
            </a:extLst>
          </p:cNvPr>
          <p:cNvGrpSpPr/>
          <p:nvPr/>
        </p:nvGrpSpPr>
        <p:grpSpPr>
          <a:xfrm>
            <a:off x="0" y="-35005"/>
            <a:ext cx="12192000" cy="6893005"/>
            <a:chOff x="0" y="-35005"/>
            <a:chExt cx="12192000" cy="6893005"/>
          </a:xfrm>
        </p:grpSpPr>
        <p:pic>
          <p:nvPicPr>
            <p:cNvPr id="6" name="Picture 5">
              <a:extLst>
                <a:ext uri="{FF2B5EF4-FFF2-40B4-BE49-F238E27FC236}">
                  <a16:creationId xmlns:a16="http://schemas.microsoft.com/office/drawing/2014/main" id="{6148B10F-2660-8C1B-E78C-93FFDD847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337"/>
              <a:ext cx="12192000" cy="6453663"/>
            </a:xfrm>
            <a:prstGeom prst="rect">
              <a:avLst/>
            </a:prstGeom>
          </p:spPr>
        </p:pic>
        <p:sp>
          <p:nvSpPr>
            <p:cNvPr id="7" name="TextBox 6">
              <a:extLst>
                <a:ext uri="{FF2B5EF4-FFF2-40B4-BE49-F238E27FC236}">
                  <a16:creationId xmlns:a16="http://schemas.microsoft.com/office/drawing/2014/main" id="{9FFB7B96-BDBA-CA5F-04BA-DAF56FAB23AB}"/>
                </a:ext>
              </a:extLst>
            </p:cNvPr>
            <p:cNvSpPr txBox="1"/>
            <p:nvPr/>
          </p:nvSpPr>
          <p:spPr>
            <a:xfrm>
              <a:off x="0" y="-35005"/>
              <a:ext cx="12192000" cy="369332"/>
            </a:xfrm>
            <a:prstGeom prst="rect">
              <a:avLst/>
            </a:prstGeom>
            <a:solidFill>
              <a:schemeClr val="bg1"/>
            </a:solidFill>
          </p:spPr>
          <p:txBody>
            <a:bodyPr wrap="square" rtlCol="0">
              <a:spAutoFit/>
            </a:bodyPr>
            <a:lstStyle/>
            <a:p>
              <a:pPr algn="ctr"/>
              <a:r>
                <a:rPr lang="en-US" b="1" dirty="0"/>
                <a:t>Willoughby Boulevard at S.R. 714 looking North – Build</a:t>
              </a:r>
            </a:p>
          </p:txBody>
        </p:sp>
        <p:sp>
          <p:nvSpPr>
            <p:cNvPr id="8" name="TextBox 7">
              <a:extLst>
                <a:ext uri="{FF2B5EF4-FFF2-40B4-BE49-F238E27FC236}">
                  <a16:creationId xmlns:a16="http://schemas.microsoft.com/office/drawing/2014/main" id="{57F1AE87-32EF-1F5A-A3F7-C22D579B57EF}"/>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88177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CD058-7CA3-A5DD-A29C-4E9AEA5B3CCE}"/>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5D28505-5768-12E5-7179-C5DC0C91DD98}"/>
              </a:ext>
            </a:extLst>
          </p:cNvPr>
          <p:cNvSpPr>
            <a:spLocks noGrp="1"/>
          </p:cNvSpPr>
          <p:nvPr>
            <p:ph type="title"/>
          </p:nvPr>
        </p:nvSpPr>
        <p:spPr>
          <a:xfrm>
            <a:off x="305527" y="1849424"/>
            <a:ext cx="11580945" cy="507297"/>
          </a:xfrm>
        </p:spPr>
        <p:txBody>
          <a:bodyPr lIns="91440" tIns="45720" rIns="91440" bIns="45720" anchor="t"/>
          <a:lstStyle/>
          <a:p>
            <a:pPr algn="ctr"/>
            <a:r>
              <a:rPr lang="en-US" sz="8000">
                <a:latin typeface="Arial"/>
                <a:cs typeface="Arial"/>
              </a:rPr>
              <a:t>WE WELCOME ALL ELECTED OFFICIALS</a:t>
            </a:r>
            <a:endParaRPr lang="en-US" sz="8000"/>
          </a:p>
        </p:txBody>
      </p:sp>
    </p:spTree>
    <p:extLst>
      <p:ext uri="{BB962C8B-B14F-4D97-AF65-F5344CB8AC3E}">
        <p14:creationId xmlns:p14="http://schemas.microsoft.com/office/powerpoint/2010/main" val="1037999387"/>
      </p:ext>
    </p:extLst>
  </p:cSld>
  <p:clrMapOvr>
    <a:masterClrMapping/>
  </p:clrMapOvr>
  <p:extLst>
    <p:ext uri="{6950BFC3-D8DA-4A85-94F7-54DA5524770B}">
      <p188:commentRel xmlns:p188="http://schemas.microsoft.com/office/powerpoint/2018/8/main" r:id="rId2"/>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883BB-7ABD-B9AB-99E2-E34F598965F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FB307E-DA65-56A2-4D40-4AED799BF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6277"/>
            <a:ext cx="12192000" cy="6361723"/>
          </a:xfrm>
          <a:prstGeom prst="rect">
            <a:avLst/>
          </a:prstGeom>
        </p:spPr>
      </p:pic>
      <p:sp>
        <p:nvSpPr>
          <p:cNvPr id="4" name="TextBox 3">
            <a:extLst>
              <a:ext uri="{FF2B5EF4-FFF2-40B4-BE49-F238E27FC236}">
                <a16:creationId xmlns:a16="http://schemas.microsoft.com/office/drawing/2014/main" id="{C73B378A-F087-91CA-CEBA-99EDBC097F33}"/>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Alhambra Ave. at San Jose St. looking South – No-Build / Existing</a:t>
            </a:r>
          </a:p>
        </p:txBody>
      </p:sp>
      <p:grpSp>
        <p:nvGrpSpPr>
          <p:cNvPr id="9" name="Group 8">
            <a:extLst>
              <a:ext uri="{FF2B5EF4-FFF2-40B4-BE49-F238E27FC236}">
                <a16:creationId xmlns:a16="http://schemas.microsoft.com/office/drawing/2014/main" id="{657C41DB-70DB-7BCC-92D3-1090D524A0D5}"/>
              </a:ext>
            </a:extLst>
          </p:cNvPr>
          <p:cNvGrpSpPr/>
          <p:nvPr/>
        </p:nvGrpSpPr>
        <p:grpSpPr>
          <a:xfrm>
            <a:off x="0" y="0"/>
            <a:ext cx="12192000" cy="6858000"/>
            <a:chOff x="0" y="0"/>
            <a:chExt cx="12192000" cy="6858000"/>
          </a:xfrm>
        </p:grpSpPr>
        <p:pic>
          <p:nvPicPr>
            <p:cNvPr id="6" name="Picture 5">
              <a:extLst>
                <a:ext uri="{FF2B5EF4-FFF2-40B4-BE49-F238E27FC236}">
                  <a16:creationId xmlns:a16="http://schemas.microsoft.com/office/drawing/2014/main" id="{EBE7D22C-47FD-88EB-6F3E-7A2484F7A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96276"/>
              <a:ext cx="12192000" cy="6361723"/>
            </a:xfrm>
            <a:prstGeom prst="rect">
              <a:avLst/>
            </a:prstGeom>
          </p:spPr>
        </p:pic>
        <p:sp>
          <p:nvSpPr>
            <p:cNvPr id="7" name="TextBox 6">
              <a:extLst>
                <a:ext uri="{FF2B5EF4-FFF2-40B4-BE49-F238E27FC236}">
                  <a16:creationId xmlns:a16="http://schemas.microsoft.com/office/drawing/2014/main" id="{9C37B234-BD1F-CCDB-A6A9-4CBEC6CE00DB}"/>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Willoughby Blvd. at San Jose St. looking South – Build</a:t>
              </a:r>
            </a:p>
          </p:txBody>
        </p:sp>
        <p:sp>
          <p:nvSpPr>
            <p:cNvPr id="8" name="TextBox 7">
              <a:extLst>
                <a:ext uri="{FF2B5EF4-FFF2-40B4-BE49-F238E27FC236}">
                  <a16:creationId xmlns:a16="http://schemas.microsoft.com/office/drawing/2014/main" id="{2991B261-BA2E-3F7F-1577-275531E9F35C}"/>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193544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82DC0-3256-A421-BCCD-8567E557069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FD20259-A546-1900-D4DE-B1F6CB0F11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4576"/>
            <a:ext cx="12192000" cy="6483424"/>
          </a:xfrm>
          <a:prstGeom prst="rect">
            <a:avLst/>
          </a:prstGeom>
        </p:spPr>
      </p:pic>
      <p:sp>
        <p:nvSpPr>
          <p:cNvPr id="4" name="TextBox 3">
            <a:extLst>
              <a:ext uri="{FF2B5EF4-FFF2-40B4-BE49-F238E27FC236}">
                <a16:creationId xmlns:a16="http://schemas.microsoft.com/office/drawing/2014/main" id="{684A97BE-E30B-4202-9726-47566014B9B1}"/>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U.S. 1 at Dixie Cutoff looking North – Existing / No-Build</a:t>
            </a:r>
          </a:p>
        </p:txBody>
      </p:sp>
      <p:grpSp>
        <p:nvGrpSpPr>
          <p:cNvPr id="9" name="Group 8">
            <a:extLst>
              <a:ext uri="{FF2B5EF4-FFF2-40B4-BE49-F238E27FC236}">
                <a16:creationId xmlns:a16="http://schemas.microsoft.com/office/drawing/2014/main" id="{60C7A35E-6227-6577-BDFF-DE9B5D44859E}"/>
              </a:ext>
            </a:extLst>
          </p:cNvPr>
          <p:cNvGrpSpPr/>
          <p:nvPr/>
        </p:nvGrpSpPr>
        <p:grpSpPr>
          <a:xfrm>
            <a:off x="0" y="5244"/>
            <a:ext cx="12192000" cy="6852756"/>
            <a:chOff x="0" y="5244"/>
            <a:chExt cx="12192000" cy="6852756"/>
          </a:xfrm>
        </p:grpSpPr>
        <p:pic>
          <p:nvPicPr>
            <p:cNvPr id="6" name="Picture 5">
              <a:extLst>
                <a:ext uri="{FF2B5EF4-FFF2-40B4-BE49-F238E27FC236}">
                  <a16:creationId xmlns:a16="http://schemas.microsoft.com/office/drawing/2014/main" id="{4ADC0280-8E86-BCED-65A2-C19032711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332"/>
              <a:ext cx="12192000" cy="6483424"/>
            </a:xfrm>
            <a:prstGeom prst="rect">
              <a:avLst/>
            </a:prstGeom>
          </p:spPr>
        </p:pic>
        <p:sp>
          <p:nvSpPr>
            <p:cNvPr id="7" name="TextBox 6">
              <a:extLst>
                <a:ext uri="{FF2B5EF4-FFF2-40B4-BE49-F238E27FC236}">
                  <a16:creationId xmlns:a16="http://schemas.microsoft.com/office/drawing/2014/main" id="{470B46B4-4452-0BEB-6B38-4146FAE3D1F7}"/>
                </a:ext>
              </a:extLst>
            </p:cNvPr>
            <p:cNvSpPr txBox="1"/>
            <p:nvPr/>
          </p:nvSpPr>
          <p:spPr>
            <a:xfrm>
              <a:off x="0" y="5244"/>
              <a:ext cx="12192000" cy="369332"/>
            </a:xfrm>
            <a:prstGeom prst="rect">
              <a:avLst/>
            </a:prstGeom>
            <a:solidFill>
              <a:schemeClr val="bg1"/>
            </a:solidFill>
          </p:spPr>
          <p:txBody>
            <a:bodyPr wrap="square" rtlCol="0">
              <a:spAutoFit/>
            </a:bodyPr>
            <a:lstStyle/>
            <a:p>
              <a:pPr algn="ctr"/>
              <a:r>
                <a:rPr lang="en-US" b="1" dirty="0"/>
                <a:t>U.S. 1 at Willoughby Blvd. looking North –Build</a:t>
              </a:r>
            </a:p>
          </p:txBody>
        </p:sp>
        <p:sp>
          <p:nvSpPr>
            <p:cNvPr id="8" name="TextBox 7">
              <a:extLst>
                <a:ext uri="{FF2B5EF4-FFF2-40B4-BE49-F238E27FC236}">
                  <a16:creationId xmlns:a16="http://schemas.microsoft.com/office/drawing/2014/main" id="{4806C1D4-522C-E931-F471-4D7C5FA80191}"/>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310597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B1514-1029-7BAF-F1CE-51B96AB02106}"/>
              </a:ext>
            </a:extLst>
          </p:cNvPr>
          <p:cNvSpPr>
            <a:spLocks noGrp="1"/>
          </p:cNvSpPr>
          <p:nvPr>
            <p:ph type="title"/>
          </p:nvPr>
        </p:nvSpPr>
        <p:spPr/>
        <p:txBody>
          <a:bodyPr/>
          <a:lstStyle/>
          <a:p>
            <a:r>
              <a:rPr lang="en-US" b="1" dirty="0"/>
              <a:t>Environmental</a:t>
            </a:r>
          </a:p>
        </p:txBody>
      </p:sp>
      <p:sp>
        <p:nvSpPr>
          <p:cNvPr id="53" name="Oval 52">
            <a:extLst>
              <a:ext uri="{FF2B5EF4-FFF2-40B4-BE49-F238E27FC236}">
                <a16:creationId xmlns:a16="http://schemas.microsoft.com/office/drawing/2014/main" id="{4F04148C-E1BC-3238-585D-7930E4030414}"/>
              </a:ext>
            </a:extLst>
          </p:cNvPr>
          <p:cNvSpPr/>
          <p:nvPr/>
        </p:nvSpPr>
        <p:spPr>
          <a:xfrm>
            <a:off x="509363" y="1203960"/>
            <a:ext cx="2377440" cy="2377440"/>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Natural</a:t>
            </a:r>
          </a:p>
          <a:p>
            <a:pPr algn="ctr"/>
            <a:endParaRPr lang="en-US" sz="2000" b="1" dirty="0"/>
          </a:p>
          <a:p>
            <a:pPr algn="ctr"/>
            <a:endParaRPr lang="en-US" sz="2000" b="1" dirty="0"/>
          </a:p>
        </p:txBody>
      </p:sp>
      <p:sp>
        <p:nvSpPr>
          <p:cNvPr id="45" name="Content Placeholder 44">
            <a:extLst>
              <a:ext uri="{FF2B5EF4-FFF2-40B4-BE49-F238E27FC236}">
                <a16:creationId xmlns:a16="http://schemas.microsoft.com/office/drawing/2014/main" id="{1AD3938C-DC43-842F-7896-383A1D3D0517}"/>
              </a:ext>
            </a:extLst>
          </p:cNvPr>
          <p:cNvSpPr>
            <a:spLocks noGrp="1"/>
          </p:cNvSpPr>
          <p:nvPr>
            <p:ph idx="1"/>
          </p:nvPr>
        </p:nvSpPr>
        <p:spPr>
          <a:xfrm>
            <a:off x="509363" y="2392680"/>
            <a:ext cx="2377439" cy="2585993"/>
          </a:xfrm>
          <a:solidFill>
            <a:srgbClr val="DEE9D9"/>
          </a:solidFill>
        </p:spPr>
        <p:txBody>
          <a:bodyPr anchor="t">
            <a:normAutofit/>
          </a:bodyPr>
          <a:lstStyle/>
          <a:p>
            <a:pPr marL="171450" indent="-171450" algn="l">
              <a:buClr>
                <a:srgbClr val="FF0000"/>
              </a:buClr>
              <a:buFont typeface="Wingdings" panose="05000000000000000000" pitchFamily="2" charset="2"/>
              <a:buChar char="v"/>
            </a:pPr>
            <a:r>
              <a:rPr lang="en-US" sz="1600" b="1" dirty="0"/>
              <a:t>Protected Species and Habitat</a:t>
            </a:r>
          </a:p>
          <a:p>
            <a:pPr marL="171450" indent="-171450" algn="l">
              <a:buFont typeface="Wingdings" panose="05000000000000000000" pitchFamily="2" charset="2"/>
              <a:buChar char="§"/>
            </a:pPr>
            <a:r>
              <a:rPr lang="en-US" sz="1600" dirty="0"/>
              <a:t>Wetlands and Other Surface Waters</a:t>
            </a:r>
          </a:p>
          <a:p>
            <a:pPr marL="171450" indent="-171450" algn="l">
              <a:buFont typeface="Wingdings" panose="05000000000000000000" pitchFamily="2" charset="2"/>
              <a:buChar char="§"/>
            </a:pPr>
            <a:r>
              <a:rPr lang="en-US" sz="1600" dirty="0"/>
              <a:t>Essential Fish Habitat</a:t>
            </a:r>
          </a:p>
          <a:p>
            <a:pPr marL="171450" indent="-171450" algn="l">
              <a:buFont typeface="Wingdings" panose="05000000000000000000" pitchFamily="2" charset="2"/>
              <a:buChar char="§"/>
            </a:pPr>
            <a:r>
              <a:rPr lang="en-US" sz="1600" dirty="0"/>
              <a:t>Floodplains</a:t>
            </a:r>
          </a:p>
          <a:p>
            <a:pPr marL="171450" indent="-171450" algn="l">
              <a:buClr>
                <a:srgbClr val="FF0000"/>
              </a:buClr>
              <a:buFont typeface="Wingdings" panose="05000000000000000000" pitchFamily="2" charset="2"/>
              <a:buChar char="v"/>
            </a:pPr>
            <a:r>
              <a:rPr lang="en-US" sz="1600" b="1" dirty="0"/>
              <a:t>Water Resources (Water Quality and Quantity)</a:t>
            </a:r>
          </a:p>
        </p:txBody>
      </p:sp>
      <p:sp>
        <p:nvSpPr>
          <p:cNvPr id="54" name="Oval 53">
            <a:extLst>
              <a:ext uri="{FF2B5EF4-FFF2-40B4-BE49-F238E27FC236}">
                <a16:creationId xmlns:a16="http://schemas.microsoft.com/office/drawing/2014/main" id="{4EEA1590-938C-228B-8A3D-EA6FA7D5F260}"/>
              </a:ext>
            </a:extLst>
          </p:cNvPr>
          <p:cNvSpPr/>
          <p:nvPr/>
        </p:nvSpPr>
        <p:spPr>
          <a:xfrm>
            <a:off x="3441308" y="1203960"/>
            <a:ext cx="2377440" cy="237744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Cultural</a:t>
            </a:r>
          </a:p>
          <a:p>
            <a:pPr algn="ctr"/>
            <a:endParaRPr lang="en-US" sz="2000" b="1" dirty="0"/>
          </a:p>
          <a:p>
            <a:pPr algn="ctr"/>
            <a:endParaRPr lang="en-US" sz="2000" b="1" dirty="0"/>
          </a:p>
        </p:txBody>
      </p:sp>
      <p:sp>
        <p:nvSpPr>
          <p:cNvPr id="55" name="Content Placeholder 44">
            <a:extLst>
              <a:ext uri="{FF2B5EF4-FFF2-40B4-BE49-F238E27FC236}">
                <a16:creationId xmlns:a16="http://schemas.microsoft.com/office/drawing/2014/main" id="{7FE8BF09-40BD-3FDA-FF0C-0311253F4E1A}"/>
              </a:ext>
            </a:extLst>
          </p:cNvPr>
          <p:cNvSpPr txBox="1">
            <a:spLocks/>
          </p:cNvSpPr>
          <p:nvPr/>
        </p:nvSpPr>
        <p:spPr>
          <a:xfrm>
            <a:off x="3441309" y="2392680"/>
            <a:ext cx="2377439" cy="2585993"/>
          </a:xfrm>
          <a:prstGeom prst="rect">
            <a:avLst/>
          </a:prstGeom>
          <a:solidFill>
            <a:srgbClr val="EADAE9"/>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Font typeface="Wingdings" panose="05000000000000000000" pitchFamily="2" charset="2"/>
              <a:buChar char="§"/>
            </a:pPr>
            <a:r>
              <a:rPr lang="en-US" sz="1600" dirty="0"/>
              <a:t>Section 106 (NHPA)</a:t>
            </a:r>
          </a:p>
          <a:p>
            <a:pPr marL="171450" indent="-171450" algn="l">
              <a:buClr>
                <a:srgbClr val="FF0000"/>
              </a:buClr>
              <a:buFont typeface="Wingdings" panose="05000000000000000000" pitchFamily="2" charset="2"/>
              <a:buChar char="v"/>
            </a:pPr>
            <a:r>
              <a:rPr lang="en-US" sz="1600" b="1" dirty="0"/>
              <a:t>Historic Sites/Districts</a:t>
            </a:r>
          </a:p>
          <a:p>
            <a:pPr marL="171450" indent="-171450" algn="l">
              <a:buFont typeface="Wingdings" panose="05000000000000000000" pitchFamily="2" charset="2"/>
              <a:buChar char="§"/>
            </a:pPr>
            <a:r>
              <a:rPr lang="en-US" sz="1600" dirty="0"/>
              <a:t>Archaeological Sites</a:t>
            </a:r>
          </a:p>
          <a:p>
            <a:pPr marL="171450" indent="-171450" algn="l">
              <a:buClr>
                <a:srgbClr val="FF0000"/>
              </a:buClr>
              <a:buFont typeface="Wingdings" panose="05000000000000000000" pitchFamily="2" charset="2"/>
              <a:buChar char="v"/>
            </a:pPr>
            <a:r>
              <a:rPr lang="en-US" sz="1600" b="1" dirty="0"/>
              <a:t>Section 4(f)</a:t>
            </a:r>
          </a:p>
          <a:p>
            <a:pPr marL="171450" indent="-171450" algn="l">
              <a:buClr>
                <a:srgbClr val="FF0000"/>
              </a:buClr>
              <a:buFont typeface="Wingdings" panose="05000000000000000000" pitchFamily="2" charset="2"/>
              <a:buChar char="v"/>
            </a:pPr>
            <a:r>
              <a:rPr lang="en-US" sz="1600" b="1" dirty="0"/>
              <a:t>Recreational Areas</a:t>
            </a:r>
          </a:p>
        </p:txBody>
      </p:sp>
      <p:sp>
        <p:nvSpPr>
          <p:cNvPr id="56" name="Oval 55">
            <a:extLst>
              <a:ext uri="{FF2B5EF4-FFF2-40B4-BE49-F238E27FC236}">
                <a16:creationId xmlns:a16="http://schemas.microsoft.com/office/drawing/2014/main" id="{F9321358-AD3C-01C4-1818-26F03F1B0DB8}"/>
              </a:ext>
            </a:extLst>
          </p:cNvPr>
          <p:cNvSpPr/>
          <p:nvPr/>
        </p:nvSpPr>
        <p:spPr>
          <a:xfrm>
            <a:off x="6373253" y="1203960"/>
            <a:ext cx="2377440" cy="237744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Physical</a:t>
            </a:r>
          </a:p>
          <a:p>
            <a:pPr algn="ctr"/>
            <a:endParaRPr lang="en-US" sz="2000" b="1" dirty="0"/>
          </a:p>
          <a:p>
            <a:pPr algn="ctr"/>
            <a:endParaRPr lang="en-US" sz="2000" b="1" dirty="0"/>
          </a:p>
        </p:txBody>
      </p:sp>
      <p:sp>
        <p:nvSpPr>
          <p:cNvPr id="57" name="Content Placeholder 44">
            <a:extLst>
              <a:ext uri="{FF2B5EF4-FFF2-40B4-BE49-F238E27FC236}">
                <a16:creationId xmlns:a16="http://schemas.microsoft.com/office/drawing/2014/main" id="{64839926-97B7-A03D-FBD0-1D3C610C8C64}"/>
              </a:ext>
            </a:extLst>
          </p:cNvPr>
          <p:cNvSpPr txBox="1">
            <a:spLocks/>
          </p:cNvSpPr>
          <p:nvPr/>
        </p:nvSpPr>
        <p:spPr>
          <a:xfrm>
            <a:off x="6373254" y="2392680"/>
            <a:ext cx="2377439" cy="2585993"/>
          </a:xfrm>
          <a:prstGeom prst="rect">
            <a:avLst/>
          </a:prstGeom>
          <a:solidFill>
            <a:schemeClr val="tx2">
              <a:lumMod val="10000"/>
              <a:lumOff val="90000"/>
            </a:schemeClr>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Clr>
                <a:srgbClr val="FF0000"/>
              </a:buClr>
              <a:buFont typeface="Wingdings" panose="05000000000000000000" pitchFamily="2" charset="2"/>
              <a:buChar char="v"/>
            </a:pPr>
            <a:r>
              <a:rPr lang="en-US" sz="1600" b="1" dirty="0"/>
              <a:t>Highway Traffic Noise</a:t>
            </a:r>
          </a:p>
          <a:p>
            <a:pPr marL="171450" indent="-171450" algn="l">
              <a:buClr>
                <a:srgbClr val="FF0000"/>
              </a:buClr>
              <a:buFont typeface="Wingdings" panose="05000000000000000000" pitchFamily="2" charset="2"/>
              <a:buChar char="v"/>
            </a:pPr>
            <a:r>
              <a:rPr lang="en-US" sz="1600" b="1" dirty="0"/>
              <a:t>Air Quality</a:t>
            </a:r>
          </a:p>
          <a:p>
            <a:pPr marL="171450" indent="-171450" algn="l">
              <a:buClr>
                <a:srgbClr val="FF0000"/>
              </a:buClr>
              <a:buFont typeface="Wingdings" panose="05000000000000000000" pitchFamily="2" charset="2"/>
              <a:buChar char="v"/>
            </a:pPr>
            <a:r>
              <a:rPr lang="en-US" sz="1600" b="1" dirty="0"/>
              <a:t>Contamination</a:t>
            </a:r>
          </a:p>
          <a:p>
            <a:pPr marL="171450" indent="-171450" algn="l">
              <a:buFont typeface="Wingdings" panose="05000000000000000000" pitchFamily="2" charset="2"/>
              <a:buChar char="§"/>
            </a:pPr>
            <a:r>
              <a:rPr lang="en-US" sz="1600" dirty="0"/>
              <a:t>Utilities and Railroads</a:t>
            </a:r>
          </a:p>
          <a:p>
            <a:pPr marL="171450" indent="-171450" algn="l">
              <a:buFont typeface="Wingdings" panose="05000000000000000000" pitchFamily="2" charset="2"/>
              <a:buChar char="§"/>
            </a:pPr>
            <a:r>
              <a:rPr lang="en-US" sz="1600" dirty="0"/>
              <a:t>Construction</a:t>
            </a:r>
          </a:p>
        </p:txBody>
      </p:sp>
      <p:sp>
        <p:nvSpPr>
          <p:cNvPr id="58" name="Oval 57">
            <a:extLst>
              <a:ext uri="{FF2B5EF4-FFF2-40B4-BE49-F238E27FC236}">
                <a16:creationId xmlns:a16="http://schemas.microsoft.com/office/drawing/2014/main" id="{3273ABD2-CA03-8747-C5E9-A49346D287CC}"/>
              </a:ext>
            </a:extLst>
          </p:cNvPr>
          <p:cNvSpPr/>
          <p:nvPr/>
        </p:nvSpPr>
        <p:spPr>
          <a:xfrm>
            <a:off x="9305197" y="1203960"/>
            <a:ext cx="2377440" cy="2377440"/>
          </a:xfrm>
          <a:prstGeom prst="ellips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Social &amp; Economic</a:t>
            </a:r>
          </a:p>
          <a:p>
            <a:pPr algn="ctr"/>
            <a:endParaRPr lang="en-US" sz="2000" b="1" dirty="0"/>
          </a:p>
          <a:p>
            <a:pPr algn="ctr"/>
            <a:endParaRPr lang="en-US" sz="2000" b="1" dirty="0"/>
          </a:p>
          <a:p>
            <a:pPr algn="ctr"/>
            <a:endParaRPr lang="en-US" sz="2000" b="1" dirty="0"/>
          </a:p>
        </p:txBody>
      </p:sp>
      <p:sp>
        <p:nvSpPr>
          <p:cNvPr id="59" name="Content Placeholder 44">
            <a:extLst>
              <a:ext uri="{FF2B5EF4-FFF2-40B4-BE49-F238E27FC236}">
                <a16:creationId xmlns:a16="http://schemas.microsoft.com/office/drawing/2014/main" id="{6F013D03-3505-D973-C873-FDEE4D5D1130}"/>
              </a:ext>
            </a:extLst>
          </p:cNvPr>
          <p:cNvSpPr txBox="1">
            <a:spLocks/>
          </p:cNvSpPr>
          <p:nvPr/>
        </p:nvSpPr>
        <p:spPr>
          <a:xfrm>
            <a:off x="9305197" y="2392680"/>
            <a:ext cx="2377439" cy="2585993"/>
          </a:xfrm>
          <a:prstGeom prst="rect">
            <a:avLst/>
          </a:prstGeom>
          <a:solidFill>
            <a:schemeClr val="accent2">
              <a:lumMod val="20000"/>
              <a:lumOff val="80000"/>
            </a:schemeClr>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Clr>
                <a:srgbClr val="FF0000"/>
              </a:buClr>
              <a:buFont typeface="Wingdings" panose="05000000000000000000" pitchFamily="2" charset="2"/>
              <a:buChar char="v"/>
            </a:pPr>
            <a:r>
              <a:rPr lang="en-US" sz="1600" b="1" dirty="0"/>
              <a:t>Communities</a:t>
            </a:r>
          </a:p>
          <a:p>
            <a:pPr marL="171450" indent="-171450" algn="l">
              <a:buFont typeface="Wingdings" panose="05000000000000000000" pitchFamily="2" charset="2"/>
              <a:buChar char="§"/>
            </a:pPr>
            <a:r>
              <a:rPr lang="en-US" sz="1600" dirty="0"/>
              <a:t>Economic</a:t>
            </a:r>
          </a:p>
          <a:p>
            <a:pPr marL="171450" indent="-171450" algn="l">
              <a:buClr>
                <a:srgbClr val="FF0000"/>
              </a:buClr>
              <a:buFont typeface="Wingdings" panose="05000000000000000000" pitchFamily="2" charset="2"/>
              <a:buChar char="v"/>
            </a:pPr>
            <a:r>
              <a:rPr lang="en-US" sz="1600" b="1" dirty="0"/>
              <a:t>Land Use Changes</a:t>
            </a:r>
          </a:p>
          <a:p>
            <a:pPr marL="171450" indent="-171450" algn="l">
              <a:buClr>
                <a:srgbClr val="FF0000"/>
              </a:buClr>
              <a:buFont typeface="Wingdings" panose="05000000000000000000" pitchFamily="2" charset="2"/>
              <a:buChar char="v"/>
            </a:pPr>
            <a:r>
              <a:rPr lang="en-US" sz="1600" b="1" dirty="0"/>
              <a:t>Mobility</a:t>
            </a:r>
          </a:p>
          <a:p>
            <a:pPr marL="171450" indent="-171450" algn="l">
              <a:buFont typeface="Wingdings" panose="05000000000000000000" pitchFamily="2" charset="2"/>
              <a:buChar char="§"/>
            </a:pPr>
            <a:r>
              <a:rPr lang="en-US" sz="1600" dirty="0"/>
              <a:t>Aesthetic Effects</a:t>
            </a:r>
          </a:p>
          <a:p>
            <a:pPr marL="171450" indent="-171450" algn="l">
              <a:buFont typeface="Wingdings" panose="05000000000000000000" pitchFamily="2" charset="2"/>
              <a:buChar char="§"/>
            </a:pPr>
            <a:r>
              <a:rPr lang="en-US" sz="1600" dirty="0"/>
              <a:t>Relocation Potential</a:t>
            </a:r>
          </a:p>
        </p:txBody>
      </p:sp>
      <p:sp>
        <p:nvSpPr>
          <p:cNvPr id="60" name="Content Placeholder 44">
            <a:extLst>
              <a:ext uri="{FF2B5EF4-FFF2-40B4-BE49-F238E27FC236}">
                <a16:creationId xmlns:a16="http://schemas.microsoft.com/office/drawing/2014/main" id="{088B19E8-F7EF-198E-4D05-79708E0C5D98}"/>
              </a:ext>
            </a:extLst>
          </p:cNvPr>
          <p:cNvSpPr txBox="1">
            <a:spLocks/>
          </p:cNvSpPr>
          <p:nvPr/>
        </p:nvSpPr>
        <p:spPr>
          <a:xfrm>
            <a:off x="7893705" y="621647"/>
            <a:ext cx="2377439" cy="355583"/>
          </a:xfrm>
          <a:prstGeom prst="rect">
            <a:avLst/>
          </a:prstGeom>
          <a:solidFill>
            <a:schemeClr val="bg1">
              <a:lumMod val="75000"/>
            </a:schemeClr>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Clr>
                <a:srgbClr val="FF0000"/>
              </a:buClr>
              <a:buFont typeface="Wingdings" panose="05000000000000000000" pitchFamily="2" charset="2"/>
              <a:buChar char="v"/>
            </a:pPr>
            <a:r>
              <a:rPr lang="en-US" sz="1600" b="1" dirty="0"/>
              <a:t>Key Project Issue</a:t>
            </a:r>
          </a:p>
        </p:txBody>
      </p:sp>
      <p:pic>
        <p:nvPicPr>
          <p:cNvPr id="61" name="Picture 60">
            <a:extLst>
              <a:ext uri="{FF2B5EF4-FFF2-40B4-BE49-F238E27FC236}">
                <a16:creationId xmlns:a16="http://schemas.microsoft.com/office/drawing/2014/main" id="{8CDAC44B-8440-5E82-DA30-1BD1AC8B58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688" y="5104681"/>
            <a:ext cx="1447840" cy="524989"/>
          </a:xfrm>
          <a:prstGeom prst="rect">
            <a:avLst/>
          </a:prstGeom>
        </p:spPr>
      </p:pic>
      <p:pic>
        <p:nvPicPr>
          <p:cNvPr id="62" name="Picture 2">
            <a:extLst>
              <a:ext uri="{FF2B5EF4-FFF2-40B4-BE49-F238E27FC236}">
                <a16:creationId xmlns:a16="http://schemas.microsoft.com/office/drawing/2014/main" id="{6991E5DB-5CFA-92B7-8E85-FCAFD346871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6530" y="5430294"/>
            <a:ext cx="789229" cy="540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62">
            <a:extLst>
              <a:ext uri="{FF2B5EF4-FFF2-40B4-BE49-F238E27FC236}">
                <a16:creationId xmlns:a16="http://schemas.microsoft.com/office/drawing/2014/main" id="{A6AA956A-90C8-70C1-13B7-CC5EA8E02F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58644" y="5179820"/>
            <a:ext cx="900844" cy="1041708"/>
          </a:xfrm>
          <a:prstGeom prst="rect">
            <a:avLst/>
          </a:prstGeom>
        </p:spPr>
      </p:pic>
      <p:pic>
        <p:nvPicPr>
          <p:cNvPr id="64" name="Picture 63">
            <a:extLst>
              <a:ext uri="{FF2B5EF4-FFF2-40B4-BE49-F238E27FC236}">
                <a16:creationId xmlns:a16="http://schemas.microsoft.com/office/drawing/2014/main" id="{1046FA43-D0A2-082A-466D-276CD59520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0051" y="5173289"/>
            <a:ext cx="904551" cy="1054771"/>
          </a:xfrm>
          <a:prstGeom prst="rect">
            <a:avLst/>
          </a:prstGeom>
        </p:spPr>
      </p:pic>
      <p:pic>
        <p:nvPicPr>
          <p:cNvPr id="65" name="Picture 64">
            <a:extLst>
              <a:ext uri="{FF2B5EF4-FFF2-40B4-BE49-F238E27FC236}">
                <a16:creationId xmlns:a16="http://schemas.microsoft.com/office/drawing/2014/main" id="{EEF0EDF7-5B64-644A-3904-031B36E69F8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4901" y="5260508"/>
            <a:ext cx="1299893" cy="880333"/>
          </a:xfrm>
          <a:prstGeom prst="rect">
            <a:avLst/>
          </a:prstGeom>
        </p:spPr>
      </p:pic>
      <p:pic>
        <p:nvPicPr>
          <p:cNvPr id="66" name="Picture 65">
            <a:extLst>
              <a:ext uri="{FF2B5EF4-FFF2-40B4-BE49-F238E27FC236}">
                <a16:creationId xmlns:a16="http://schemas.microsoft.com/office/drawing/2014/main" id="{F5C93436-8ADE-389F-F78C-B63923A1CD5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66347" y="5334914"/>
            <a:ext cx="753097" cy="731520"/>
          </a:xfrm>
          <a:prstGeom prst="rect">
            <a:avLst/>
          </a:prstGeom>
        </p:spPr>
      </p:pic>
      <p:sp>
        <p:nvSpPr>
          <p:cNvPr id="67" name="Content Placeholder 1">
            <a:extLst>
              <a:ext uri="{FF2B5EF4-FFF2-40B4-BE49-F238E27FC236}">
                <a16:creationId xmlns:a16="http://schemas.microsoft.com/office/drawing/2014/main" id="{556DFA51-D3F0-C7C0-74CC-B1DE6E9921AE}"/>
              </a:ext>
            </a:extLst>
          </p:cNvPr>
          <p:cNvSpPr txBox="1">
            <a:spLocks/>
          </p:cNvSpPr>
          <p:nvPr/>
        </p:nvSpPr>
        <p:spPr>
          <a:xfrm>
            <a:off x="615581" y="5315901"/>
            <a:ext cx="1611278" cy="769546"/>
          </a:xfrm>
          <a:prstGeom prst="rect">
            <a:avLst/>
          </a:prstGeom>
        </p:spPr>
        <p:txBody>
          <a:bodyPr lIns="121920" tIns="60960" rIns="121920" bIns="60960" anchor="ctr" anchorCtr="0"/>
          <a:lstStyle>
            <a:lvl1pPr marL="228600" indent="-228600" algn="l" defTabSz="914400" rtl="0" eaLnBrk="1" latinLnBrk="0" hangingPunct="1">
              <a:lnSpc>
                <a:spcPct val="100000"/>
              </a:lnSpc>
              <a:spcBef>
                <a:spcPts val="1200"/>
              </a:spcBef>
              <a:spcAft>
                <a:spcPts val="0"/>
              </a:spcAft>
              <a:buClr>
                <a:schemeClr val="accent4"/>
              </a:buClr>
              <a:buFont typeface="Wingdings" panose="05000000000000000000" pitchFamily="2" charset="2"/>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00000"/>
              </a:lnSpc>
              <a:spcBef>
                <a:spcPts val="1200"/>
              </a:spcBef>
              <a:spcAft>
                <a:spcPts val="0"/>
              </a:spcAft>
              <a:buClr>
                <a:schemeClr val="accent4"/>
              </a:buClr>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00000"/>
              </a:lnSpc>
              <a:spcBef>
                <a:spcPts val="1200"/>
              </a:spcBef>
              <a:spcAft>
                <a:spcPts val="0"/>
              </a:spcAft>
              <a:buClr>
                <a:schemeClr val="accent4"/>
              </a:buClr>
              <a:buFont typeface="Wingdings" panose="05000000000000000000" pitchFamily="2" charset="2"/>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00000"/>
              </a:lnSpc>
              <a:spcBef>
                <a:spcPts val="1200"/>
              </a:spcBef>
              <a:spcAft>
                <a:spcPts val="0"/>
              </a:spcAft>
              <a:buClr>
                <a:schemeClr val="accent4"/>
              </a:buClr>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00000"/>
              </a:lnSpc>
              <a:spcBef>
                <a:spcPts val="1200"/>
              </a:spcBef>
              <a:spcAft>
                <a:spcPts val="0"/>
              </a:spcAft>
              <a:buClr>
                <a:schemeClr val="accent4"/>
              </a:buClr>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accent1"/>
                </a:solidFill>
                <a:latin typeface="Arial"/>
                <a:cs typeface="Arial"/>
              </a:rPr>
              <a:t>Required Agency Coordination</a:t>
            </a:r>
          </a:p>
        </p:txBody>
      </p:sp>
      <p:pic>
        <p:nvPicPr>
          <p:cNvPr id="68" name="Picture 67">
            <a:extLst>
              <a:ext uri="{FF2B5EF4-FFF2-40B4-BE49-F238E27FC236}">
                <a16:creationId xmlns:a16="http://schemas.microsoft.com/office/drawing/2014/main" id="{439F4E04-EB18-DF32-6B98-26BF17BBB3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86860" y="5334914"/>
            <a:ext cx="834956" cy="731520"/>
          </a:xfrm>
          <a:prstGeom prst="rect">
            <a:avLst/>
          </a:prstGeom>
        </p:spPr>
      </p:pic>
      <p:sp>
        <p:nvSpPr>
          <p:cNvPr id="69" name="Rectangle 68">
            <a:extLst>
              <a:ext uri="{FF2B5EF4-FFF2-40B4-BE49-F238E27FC236}">
                <a16:creationId xmlns:a16="http://schemas.microsoft.com/office/drawing/2014/main" id="{03D45EB8-DF05-6B89-87FE-A2724BE24E32}"/>
              </a:ext>
            </a:extLst>
          </p:cNvPr>
          <p:cNvSpPr/>
          <p:nvPr/>
        </p:nvSpPr>
        <p:spPr>
          <a:xfrm>
            <a:off x="366487" y="5105810"/>
            <a:ext cx="11459025" cy="11897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a:cs typeface="Arial"/>
            </a:endParaRPr>
          </a:p>
        </p:txBody>
      </p:sp>
      <p:pic>
        <p:nvPicPr>
          <p:cNvPr id="70" name="Picture 69" descr="A blue and white logo&#10;&#10;Description automatically generated with low confidence">
            <a:extLst>
              <a:ext uri="{FF2B5EF4-FFF2-40B4-BE49-F238E27FC236}">
                <a16:creationId xmlns:a16="http://schemas.microsoft.com/office/drawing/2014/main" id="{6446AC19-6761-8524-F50D-E1CB76DD5B2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75619" y="5334914"/>
            <a:ext cx="749707" cy="731520"/>
          </a:xfrm>
          <a:prstGeom prst="rect">
            <a:avLst/>
          </a:prstGeom>
        </p:spPr>
      </p:pic>
      <p:pic>
        <p:nvPicPr>
          <p:cNvPr id="71" name="Picture 70">
            <a:extLst>
              <a:ext uri="{FF2B5EF4-FFF2-40B4-BE49-F238E27FC236}">
                <a16:creationId xmlns:a16="http://schemas.microsoft.com/office/drawing/2014/main" id="{2DA662A8-1B9D-6CC7-944C-803110AF0409}"/>
              </a:ext>
            </a:extLst>
          </p:cNvPr>
          <p:cNvPicPr>
            <a:picLocks noChangeAspect="1"/>
          </p:cNvPicPr>
          <p:nvPr/>
        </p:nvPicPr>
        <p:blipFill>
          <a:blip r:embed="rId12">
            <a:extLst>
              <a:ext uri="{28A0092B-C50C-407E-A947-70E740481C1C}">
                <a14:useLocalDpi xmlns:a14="http://schemas.microsoft.com/office/drawing/2010/main" val="0"/>
              </a:ext>
            </a:extLst>
          </a:blip>
          <a:srcRect t="4556" b="5769"/>
          <a:stretch/>
        </p:blipFill>
        <p:spPr>
          <a:xfrm>
            <a:off x="10887075" y="5150758"/>
            <a:ext cx="732490" cy="1099832"/>
          </a:xfrm>
          <a:prstGeom prst="rect">
            <a:avLst/>
          </a:prstGeom>
        </p:spPr>
      </p:pic>
      <p:pic>
        <p:nvPicPr>
          <p:cNvPr id="72" name="Picture 4" descr="FRA to renew Rail Safety Advisory Committee - IAMAW">
            <a:extLst>
              <a:ext uri="{FF2B5EF4-FFF2-40B4-BE49-F238E27FC236}">
                <a16:creationId xmlns:a16="http://schemas.microsoft.com/office/drawing/2014/main" id="{E98302CD-6EEB-3A4E-1D6C-56ED6EC6B1B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429798" y="5743432"/>
            <a:ext cx="1151728" cy="428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418329"/>
      </p:ext>
    </p:extLst>
  </p:cSld>
  <p:clrMapOvr>
    <a:masterClrMapping/>
  </p:clrMapOvr>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36155-32DE-7419-64BA-3B41E3D3C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E3989-4E89-EB02-CECB-3062EDCDD6E8}"/>
              </a:ext>
            </a:extLst>
          </p:cNvPr>
          <p:cNvSpPr>
            <a:spLocks noGrp="1"/>
          </p:cNvSpPr>
          <p:nvPr>
            <p:ph type="title"/>
          </p:nvPr>
        </p:nvSpPr>
        <p:spPr>
          <a:xfrm>
            <a:off x="305528" y="603616"/>
            <a:ext cx="6916540" cy="518726"/>
          </a:xfrm>
        </p:spPr>
        <p:txBody>
          <a:bodyPr/>
          <a:lstStyle/>
          <a:p>
            <a:r>
              <a:rPr lang="en-US" b="1" dirty="0"/>
              <a:t>Environmental Analysis – Natural Environment</a:t>
            </a:r>
          </a:p>
        </p:txBody>
      </p:sp>
      <p:pic>
        <p:nvPicPr>
          <p:cNvPr id="8" name="Picture 7">
            <a:extLst>
              <a:ext uri="{FF2B5EF4-FFF2-40B4-BE49-F238E27FC236}">
                <a16:creationId xmlns:a16="http://schemas.microsoft.com/office/drawing/2014/main" id="{EE698BD1-6F17-7233-8AAA-813EEF2840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43072" y="527415"/>
            <a:ext cx="4488497" cy="5806440"/>
          </a:xfrm>
          <a:prstGeom prst="rect">
            <a:avLst/>
          </a:prstGeom>
        </p:spPr>
      </p:pic>
      <p:sp>
        <p:nvSpPr>
          <p:cNvPr id="9" name="TextBox 8">
            <a:extLst>
              <a:ext uri="{FF2B5EF4-FFF2-40B4-BE49-F238E27FC236}">
                <a16:creationId xmlns:a16="http://schemas.microsoft.com/office/drawing/2014/main" id="{09D3FF42-A4E9-4C1B-3616-720FA8CC5619}"/>
              </a:ext>
            </a:extLst>
          </p:cNvPr>
          <p:cNvSpPr txBox="1"/>
          <p:nvPr/>
        </p:nvSpPr>
        <p:spPr>
          <a:xfrm>
            <a:off x="423333" y="1659467"/>
            <a:ext cx="6341534" cy="3548664"/>
          </a:xfrm>
          <a:prstGeom prst="rect">
            <a:avLst/>
          </a:prstGeom>
          <a:noFill/>
        </p:spPr>
        <p:txBody>
          <a:bodyPr wrap="square" rtlCol="0">
            <a:spAutoFit/>
          </a:bodyPr>
          <a:lstStyle/>
          <a:p>
            <a:pPr>
              <a:lnSpc>
                <a:spcPct val="110000"/>
              </a:lnSpc>
              <a:spcAft>
                <a:spcPts val="600"/>
              </a:spcAft>
              <a:buClr>
                <a:schemeClr val="tx1"/>
              </a:buClr>
              <a:buSzPct val="80000"/>
            </a:pPr>
            <a:r>
              <a:rPr lang="en-US" sz="2000" b="1" dirty="0">
                <a:solidFill>
                  <a:srgbClr val="002060"/>
                </a:solidFill>
                <a:latin typeface="Arial" panose="020B0604020202020204" pitchFamily="34" charset="0"/>
                <a:cs typeface="Arial" panose="020B0604020202020204" pitchFamily="34" charset="0"/>
              </a:rPr>
              <a:t>Wetlands / Other Surface Waters</a:t>
            </a:r>
          </a:p>
          <a:p>
            <a:pPr marL="285750" indent="-285750">
              <a:lnSpc>
                <a:spcPct val="114000"/>
              </a:lnSpc>
              <a:spcAft>
                <a:spcPts val="600"/>
              </a:spcAft>
              <a:buFont typeface="Arial" panose="020B0604020202020204" pitchFamily="34" charset="0"/>
              <a:buChar char="•"/>
            </a:pPr>
            <a:r>
              <a:rPr lang="en-US" sz="2000" dirty="0"/>
              <a:t>Poppleton Creek Watershed Project – Willoughby Blvd included in Phase IV</a:t>
            </a:r>
          </a:p>
          <a:p>
            <a:pPr marL="285750" indent="-285750">
              <a:lnSpc>
                <a:spcPct val="114000"/>
              </a:lnSpc>
              <a:spcAft>
                <a:spcPts val="600"/>
              </a:spcAft>
              <a:buFont typeface="Arial" panose="020B0604020202020204" pitchFamily="34" charset="0"/>
              <a:buChar char="•"/>
            </a:pPr>
            <a:r>
              <a:rPr lang="en-US" sz="2000" dirty="0"/>
              <a:t>No impacts to Poppleton Creek, FDEP Pond, or existing treatment ponds</a:t>
            </a:r>
          </a:p>
          <a:p>
            <a:pPr marL="285750" indent="-285750">
              <a:lnSpc>
                <a:spcPct val="114000"/>
              </a:lnSpc>
              <a:spcAft>
                <a:spcPts val="600"/>
              </a:spcAft>
              <a:buFont typeface="Arial" panose="020B0604020202020204" pitchFamily="34" charset="0"/>
              <a:buChar char="•"/>
            </a:pPr>
            <a:r>
              <a:rPr lang="en-US" sz="2000" dirty="0"/>
              <a:t>Existing canal east of park to be culverted </a:t>
            </a:r>
          </a:p>
          <a:p>
            <a:pPr marL="285750" indent="-285750">
              <a:lnSpc>
                <a:spcPct val="114000"/>
              </a:lnSpc>
              <a:spcAft>
                <a:spcPts val="600"/>
              </a:spcAft>
              <a:buFont typeface="Arial" panose="020B0604020202020204" pitchFamily="34" charset="0"/>
              <a:buChar char="•"/>
            </a:pPr>
            <a:r>
              <a:rPr lang="en-US" sz="2000" dirty="0"/>
              <a:t>Potential impacts to remnant exotic-dominated wetland to be mitigated</a:t>
            </a:r>
          </a:p>
          <a:p>
            <a:endParaRPr lang="en-US" dirty="0"/>
          </a:p>
        </p:txBody>
      </p:sp>
    </p:spTree>
    <p:extLst>
      <p:ext uri="{BB962C8B-B14F-4D97-AF65-F5344CB8AC3E}">
        <p14:creationId xmlns:p14="http://schemas.microsoft.com/office/powerpoint/2010/main" val="1412986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04D3-B759-1366-D8BB-C4EDD30F8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624892-50C9-F325-A1BE-41EF16688745}"/>
              </a:ext>
            </a:extLst>
          </p:cNvPr>
          <p:cNvSpPr>
            <a:spLocks noGrp="1"/>
          </p:cNvSpPr>
          <p:nvPr>
            <p:ph type="title"/>
          </p:nvPr>
        </p:nvSpPr>
        <p:spPr>
          <a:xfrm>
            <a:off x="305528" y="603615"/>
            <a:ext cx="6916540" cy="979651"/>
          </a:xfrm>
        </p:spPr>
        <p:txBody>
          <a:bodyPr/>
          <a:lstStyle/>
          <a:p>
            <a:r>
              <a:rPr lang="en-US" b="1" dirty="0"/>
              <a:t>Environmental Analysis – Natural Environment</a:t>
            </a:r>
          </a:p>
        </p:txBody>
      </p:sp>
      <p:sp>
        <p:nvSpPr>
          <p:cNvPr id="9" name="TextBox 8">
            <a:extLst>
              <a:ext uri="{FF2B5EF4-FFF2-40B4-BE49-F238E27FC236}">
                <a16:creationId xmlns:a16="http://schemas.microsoft.com/office/drawing/2014/main" id="{0583AAA7-F445-A5B1-04A2-CA4AFE47680D}"/>
              </a:ext>
            </a:extLst>
          </p:cNvPr>
          <p:cNvSpPr txBox="1"/>
          <p:nvPr/>
        </p:nvSpPr>
        <p:spPr>
          <a:xfrm>
            <a:off x="423333" y="1659467"/>
            <a:ext cx="6341534" cy="3351687"/>
          </a:xfrm>
          <a:prstGeom prst="rect">
            <a:avLst/>
          </a:prstGeom>
          <a:noFill/>
        </p:spPr>
        <p:txBody>
          <a:bodyPr wrap="square" rtlCol="0">
            <a:spAutoFit/>
          </a:bodyPr>
          <a:lstStyle/>
          <a:p>
            <a:pPr>
              <a:lnSpc>
                <a:spcPct val="110000"/>
              </a:lnSpc>
              <a:spcAft>
                <a:spcPts val="600"/>
              </a:spcAft>
              <a:buClr>
                <a:schemeClr val="tx1"/>
              </a:buClr>
              <a:buSzPct val="80000"/>
            </a:pPr>
            <a:r>
              <a:rPr lang="en-US" sz="2000" b="1" dirty="0">
                <a:solidFill>
                  <a:srgbClr val="002060"/>
                </a:solidFill>
                <a:latin typeface="Arial" panose="020B0604020202020204" pitchFamily="34" charset="0"/>
                <a:cs typeface="Arial" panose="020B0604020202020204" pitchFamily="34" charset="0"/>
              </a:rPr>
              <a:t>Protected Species / Habitat</a:t>
            </a:r>
          </a:p>
          <a:p>
            <a:pPr marL="285750" indent="-285750">
              <a:lnSpc>
                <a:spcPct val="114000"/>
              </a:lnSpc>
              <a:spcAft>
                <a:spcPts val="600"/>
              </a:spcAft>
              <a:buFont typeface="Arial" panose="020B0604020202020204" pitchFamily="34" charset="0"/>
              <a:buChar char="•"/>
            </a:pPr>
            <a:r>
              <a:rPr lang="en-US" sz="2000" dirty="0"/>
              <a:t>Potential Fencing / Wildlife Crossing</a:t>
            </a:r>
          </a:p>
          <a:p>
            <a:pPr marL="285750" indent="-285750">
              <a:lnSpc>
                <a:spcPct val="114000"/>
              </a:lnSpc>
              <a:spcAft>
                <a:spcPts val="600"/>
              </a:spcAft>
              <a:buFont typeface="Arial" panose="020B0604020202020204" pitchFamily="34" charset="0"/>
              <a:buChar char="•"/>
            </a:pPr>
            <a:r>
              <a:rPr lang="en-US" sz="2000" dirty="0"/>
              <a:t>Gopher Tortoise Relocation</a:t>
            </a:r>
          </a:p>
          <a:p>
            <a:pPr marL="285750" indent="-285750">
              <a:lnSpc>
                <a:spcPct val="114000"/>
              </a:lnSpc>
              <a:spcAft>
                <a:spcPts val="600"/>
              </a:spcAft>
              <a:buFont typeface="Arial" panose="020B0604020202020204" pitchFamily="34" charset="0"/>
              <a:buChar char="•"/>
            </a:pPr>
            <a:r>
              <a:rPr lang="en-US" sz="2000" dirty="0"/>
              <a:t>Florida Bonneted Bat Survey Underway</a:t>
            </a:r>
          </a:p>
          <a:p>
            <a:pPr marL="285750" indent="-285750">
              <a:lnSpc>
                <a:spcPct val="114000"/>
              </a:lnSpc>
              <a:spcAft>
                <a:spcPts val="600"/>
              </a:spcAft>
              <a:buFont typeface="Arial" panose="020B0604020202020204" pitchFamily="34" charset="0"/>
              <a:buChar char="•"/>
            </a:pPr>
            <a:r>
              <a:rPr lang="en-US" sz="2000" dirty="0"/>
              <a:t>FDACS Opportunity to Relocate State-listed Plants</a:t>
            </a:r>
          </a:p>
          <a:p>
            <a:pPr marL="285750" indent="-285750">
              <a:lnSpc>
                <a:spcPct val="114000"/>
              </a:lnSpc>
              <a:spcAft>
                <a:spcPts val="600"/>
              </a:spcAft>
              <a:buFont typeface="Arial" panose="020B0604020202020204" pitchFamily="34" charset="0"/>
              <a:buChar char="•"/>
            </a:pPr>
            <a:r>
              <a:rPr lang="en-US" sz="2000" dirty="0"/>
              <a:t>Mitigation of Wood Stork Foraging Habitat</a:t>
            </a:r>
          </a:p>
          <a:p>
            <a:pPr marL="285750" indent="-285750">
              <a:lnSpc>
                <a:spcPct val="114000"/>
              </a:lnSpc>
              <a:spcAft>
                <a:spcPts val="600"/>
              </a:spcAft>
              <a:buFont typeface="Arial" panose="020B0604020202020204" pitchFamily="34" charset="0"/>
              <a:buChar char="•"/>
            </a:pPr>
            <a:r>
              <a:rPr lang="en-US" sz="2000" dirty="0"/>
              <a:t>USFWS / FWC Coordination Initiated</a:t>
            </a:r>
          </a:p>
          <a:p>
            <a:endParaRPr lang="en-US" dirty="0"/>
          </a:p>
        </p:txBody>
      </p:sp>
      <p:pic>
        <p:nvPicPr>
          <p:cNvPr id="4" name="Picture 3">
            <a:extLst>
              <a:ext uri="{FF2B5EF4-FFF2-40B4-BE49-F238E27FC236}">
                <a16:creationId xmlns:a16="http://schemas.microsoft.com/office/drawing/2014/main" id="{B467BF48-8C4D-FD3A-3FEA-D37D2A9672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44879" y="527415"/>
            <a:ext cx="4484883" cy="5806440"/>
          </a:xfrm>
          <a:prstGeom prst="rect">
            <a:avLst/>
          </a:prstGeom>
        </p:spPr>
      </p:pic>
    </p:spTree>
    <p:extLst>
      <p:ext uri="{BB962C8B-B14F-4D97-AF65-F5344CB8AC3E}">
        <p14:creationId xmlns:p14="http://schemas.microsoft.com/office/powerpoint/2010/main" val="32725074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E8800-9100-FBF6-9184-1094949C9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CC6818-E165-5565-F642-45131036730C}"/>
              </a:ext>
            </a:extLst>
          </p:cNvPr>
          <p:cNvSpPr>
            <a:spLocks noGrp="1"/>
          </p:cNvSpPr>
          <p:nvPr>
            <p:ph type="title"/>
          </p:nvPr>
        </p:nvSpPr>
        <p:spPr>
          <a:xfrm>
            <a:off x="305528" y="603616"/>
            <a:ext cx="6916540" cy="547852"/>
          </a:xfrm>
        </p:spPr>
        <p:txBody>
          <a:bodyPr/>
          <a:lstStyle/>
          <a:p>
            <a:r>
              <a:rPr lang="en-US" b="1" dirty="0"/>
              <a:t>Environmental Analysis </a:t>
            </a:r>
          </a:p>
        </p:txBody>
      </p:sp>
      <p:sp>
        <p:nvSpPr>
          <p:cNvPr id="9" name="TextBox 8">
            <a:extLst>
              <a:ext uri="{FF2B5EF4-FFF2-40B4-BE49-F238E27FC236}">
                <a16:creationId xmlns:a16="http://schemas.microsoft.com/office/drawing/2014/main" id="{FD0FE5AC-CB73-E9E8-066C-2FB553562CC6}"/>
              </a:ext>
            </a:extLst>
          </p:cNvPr>
          <p:cNvSpPr txBox="1"/>
          <p:nvPr/>
        </p:nvSpPr>
        <p:spPr>
          <a:xfrm>
            <a:off x="389467" y="1247084"/>
            <a:ext cx="6341534" cy="2936188"/>
          </a:xfrm>
          <a:prstGeom prst="rect">
            <a:avLst/>
          </a:prstGeom>
          <a:noFill/>
        </p:spPr>
        <p:txBody>
          <a:bodyPr wrap="square" rtlCol="0">
            <a:spAutoFit/>
          </a:bodyPr>
          <a:lstStyle/>
          <a:p>
            <a:pPr>
              <a:lnSpc>
                <a:spcPct val="114000"/>
              </a:lnSpc>
              <a:spcAft>
                <a:spcPts val="600"/>
              </a:spcAft>
            </a:pPr>
            <a:r>
              <a:rPr lang="en-US" sz="2000" b="1" dirty="0">
                <a:solidFill>
                  <a:srgbClr val="002060"/>
                </a:solidFill>
                <a:latin typeface="Arial" panose="020B0604020202020204" pitchFamily="34" charset="0"/>
                <a:cs typeface="Arial" panose="020B0604020202020204" pitchFamily="34" charset="0"/>
              </a:rPr>
              <a:t>Ongoing Assessments – Cultural and Physical</a:t>
            </a:r>
            <a:endParaRPr lang="en-US" sz="2000" dirty="0"/>
          </a:p>
          <a:p>
            <a:pPr marL="285750" indent="-285750">
              <a:lnSpc>
                <a:spcPct val="114000"/>
              </a:lnSpc>
              <a:spcAft>
                <a:spcPts val="600"/>
              </a:spcAft>
              <a:buFont typeface="Arial" panose="020B0604020202020204" pitchFamily="34" charset="0"/>
              <a:buChar char="•"/>
            </a:pPr>
            <a:r>
              <a:rPr lang="en-US" sz="2000" dirty="0"/>
              <a:t>Noise Study</a:t>
            </a:r>
          </a:p>
          <a:p>
            <a:pPr marL="285750" indent="-285750">
              <a:lnSpc>
                <a:spcPct val="114000"/>
              </a:lnSpc>
              <a:spcAft>
                <a:spcPts val="600"/>
              </a:spcAft>
              <a:buFont typeface="Arial" panose="020B0604020202020204" pitchFamily="34" charset="0"/>
              <a:buChar char="•"/>
            </a:pPr>
            <a:r>
              <a:rPr lang="en-US" sz="2000" dirty="0"/>
              <a:t>Historic/Archaeological Assessment</a:t>
            </a:r>
          </a:p>
          <a:p>
            <a:pPr marL="285750" indent="-285750">
              <a:lnSpc>
                <a:spcPct val="114000"/>
              </a:lnSpc>
              <a:spcAft>
                <a:spcPts val="600"/>
              </a:spcAft>
              <a:buFont typeface="Arial" panose="020B0604020202020204" pitchFamily="34" charset="0"/>
              <a:buChar char="•"/>
            </a:pPr>
            <a:r>
              <a:rPr lang="en-US" sz="2000" dirty="0"/>
              <a:t>Contamination Screening Evaluation</a:t>
            </a:r>
          </a:p>
          <a:p>
            <a:pPr marL="285750" indent="-285750">
              <a:lnSpc>
                <a:spcPct val="114000"/>
              </a:lnSpc>
              <a:spcAft>
                <a:spcPts val="600"/>
              </a:spcAft>
              <a:buFont typeface="Arial" panose="020B0604020202020204" pitchFamily="34" charset="0"/>
              <a:buChar char="•"/>
            </a:pPr>
            <a:r>
              <a:rPr lang="en-US" sz="2000" dirty="0"/>
              <a:t>No relocations are anticipated</a:t>
            </a:r>
          </a:p>
          <a:p>
            <a:pPr marL="342900" indent="-342900">
              <a:lnSpc>
                <a:spcPct val="114000"/>
              </a:lnSpc>
              <a:spcAft>
                <a:spcPts val="600"/>
              </a:spcAft>
              <a:buFont typeface="Wingdings" panose="05000000000000000000" pitchFamily="2" charset="2"/>
              <a:buChar char="ü"/>
            </a:pPr>
            <a:endParaRPr lang="en-US" sz="2000" dirty="0"/>
          </a:p>
          <a:p>
            <a:endParaRPr lang="en-US" dirty="0"/>
          </a:p>
        </p:txBody>
      </p:sp>
      <p:pic>
        <p:nvPicPr>
          <p:cNvPr id="4" name="Picture 3">
            <a:extLst>
              <a:ext uri="{FF2B5EF4-FFF2-40B4-BE49-F238E27FC236}">
                <a16:creationId xmlns:a16="http://schemas.microsoft.com/office/drawing/2014/main" id="{6D985F46-55E8-39FE-20F0-99D3067C4E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2068" y="508000"/>
            <a:ext cx="4470399" cy="5795296"/>
          </a:xfrm>
          <a:prstGeom prst="rect">
            <a:avLst/>
          </a:prstGeom>
        </p:spPr>
      </p:pic>
    </p:spTree>
    <p:extLst>
      <p:ext uri="{BB962C8B-B14F-4D97-AF65-F5344CB8AC3E}">
        <p14:creationId xmlns:p14="http://schemas.microsoft.com/office/powerpoint/2010/main" val="35367286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96CF-97F2-F9E8-F077-3733FDC6AC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F3F35-8778-C664-8C7C-D6ADDB8E0B6A}"/>
              </a:ext>
            </a:extLst>
          </p:cNvPr>
          <p:cNvSpPr>
            <a:spLocks noGrp="1"/>
          </p:cNvSpPr>
          <p:nvPr>
            <p:ph type="title"/>
          </p:nvPr>
        </p:nvSpPr>
        <p:spPr>
          <a:xfrm>
            <a:off x="305528" y="603616"/>
            <a:ext cx="6916540" cy="547852"/>
          </a:xfrm>
        </p:spPr>
        <p:txBody>
          <a:bodyPr/>
          <a:lstStyle/>
          <a:p>
            <a:r>
              <a:rPr lang="en-US" b="1" dirty="0"/>
              <a:t>Environmental Analysis </a:t>
            </a:r>
          </a:p>
        </p:txBody>
      </p:sp>
      <p:sp>
        <p:nvSpPr>
          <p:cNvPr id="9" name="TextBox 8">
            <a:extLst>
              <a:ext uri="{FF2B5EF4-FFF2-40B4-BE49-F238E27FC236}">
                <a16:creationId xmlns:a16="http://schemas.microsoft.com/office/drawing/2014/main" id="{A33120CB-8E41-7A6B-A063-DF83BC282D72}"/>
              </a:ext>
            </a:extLst>
          </p:cNvPr>
          <p:cNvSpPr txBox="1"/>
          <p:nvPr/>
        </p:nvSpPr>
        <p:spPr>
          <a:xfrm>
            <a:off x="389467" y="1247084"/>
            <a:ext cx="6011333" cy="3988784"/>
          </a:xfrm>
          <a:prstGeom prst="rect">
            <a:avLst/>
          </a:prstGeom>
          <a:noFill/>
        </p:spPr>
        <p:txBody>
          <a:bodyPr wrap="square" rtlCol="0">
            <a:spAutoFit/>
          </a:bodyPr>
          <a:lstStyle/>
          <a:p>
            <a:pPr>
              <a:lnSpc>
                <a:spcPct val="114000"/>
              </a:lnSpc>
              <a:spcAft>
                <a:spcPts val="600"/>
              </a:spcAft>
            </a:pPr>
            <a:r>
              <a:rPr lang="en-US" sz="2000" b="1" dirty="0">
                <a:solidFill>
                  <a:srgbClr val="002060"/>
                </a:solidFill>
                <a:latin typeface="Arial" panose="020B0604020202020204" pitchFamily="34" charset="0"/>
                <a:cs typeface="Arial" panose="020B0604020202020204" pitchFamily="34" charset="0"/>
              </a:rPr>
              <a:t>Ongoing Assessments – Cultural</a:t>
            </a:r>
            <a:endParaRPr lang="en-US" sz="2000" dirty="0"/>
          </a:p>
          <a:p>
            <a:pPr marL="285750" indent="-285750">
              <a:lnSpc>
                <a:spcPct val="114000"/>
              </a:lnSpc>
              <a:spcAft>
                <a:spcPts val="600"/>
              </a:spcAft>
              <a:buFont typeface="Arial" panose="020B0604020202020204" pitchFamily="34" charset="0"/>
              <a:buChar char="•"/>
            </a:pPr>
            <a:r>
              <a:rPr lang="en-US" sz="2000" dirty="0"/>
              <a:t>Section 4(f) Analysis – publicly owned lands, parks</a:t>
            </a:r>
          </a:p>
          <a:p>
            <a:pPr marL="800100" lvl="1" indent="-342900">
              <a:lnSpc>
                <a:spcPct val="114000"/>
              </a:lnSpc>
              <a:spcAft>
                <a:spcPts val="600"/>
              </a:spcAft>
              <a:buFont typeface="Wingdings" panose="05000000000000000000" pitchFamily="2" charset="2"/>
              <a:buChar char="ü"/>
            </a:pPr>
            <a:r>
              <a:rPr lang="en-US" sz="2000" dirty="0"/>
              <a:t>No Direct Impacts</a:t>
            </a:r>
          </a:p>
          <a:p>
            <a:pPr marL="800100" lvl="1" indent="-342900">
              <a:lnSpc>
                <a:spcPct val="114000"/>
              </a:lnSpc>
              <a:spcAft>
                <a:spcPts val="600"/>
              </a:spcAft>
              <a:buFont typeface="Wingdings" panose="05000000000000000000" pitchFamily="2" charset="2"/>
              <a:buChar char="ü"/>
            </a:pPr>
            <a:r>
              <a:rPr lang="en-US" sz="2000" dirty="0"/>
              <a:t>Minimal Indirect Impacts with Mitigation (landscaping / fencing)</a:t>
            </a:r>
          </a:p>
          <a:p>
            <a:pPr marL="800100" lvl="1" indent="-342900">
              <a:lnSpc>
                <a:spcPct val="114000"/>
              </a:lnSpc>
              <a:spcAft>
                <a:spcPts val="600"/>
              </a:spcAft>
              <a:buFont typeface="Wingdings" panose="05000000000000000000" pitchFamily="2" charset="2"/>
              <a:buChar char="ü"/>
            </a:pPr>
            <a:r>
              <a:rPr lang="en-US" sz="2000" dirty="0"/>
              <a:t>Low Probability for Permanent Impact / Change of Use</a:t>
            </a:r>
          </a:p>
          <a:p>
            <a:pPr marL="342900" indent="-342900">
              <a:lnSpc>
                <a:spcPct val="114000"/>
              </a:lnSpc>
              <a:spcAft>
                <a:spcPts val="600"/>
              </a:spcAft>
              <a:buFont typeface="Wingdings" panose="05000000000000000000" pitchFamily="2" charset="2"/>
              <a:buChar char="ü"/>
            </a:pPr>
            <a:endParaRPr lang="en-US" sz="2000" dirty="0"/>
          </a:p>
          <a:p>
            <a:endParaRPr lang="en-US" dirty="0"/>
          </a:p>
        </p:txBody>
      </p:sp>
      <p:pic>
        <p:nvPicPr>
          <p:cNvPr id="5" name="Picture 4">
            <a:extLst>
              <a:ext uri="{FF2B5EF4-FFF2-40B4-BE49-F238E27FC236}">
                <a16:creationId xmlns:a16="http://schemas.microsoft.com/office/drawing/2014/main" id="{70D03F49-F2A2-AAB3-FD83-B4A8E75F56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1001" y="1321067"/>
            <a:ext cx="4869180" cy="3246120"/>
          </a:xfrm>
          <a:prstGeom prst="rect">
            <a:avLst/>
          </a:prstGeom>
        </p:spPr>
      </p:pic>
    </p:spTree>
    <p:extLst>
      <p:ext uri="{BB962C8B-B14F-4D97-AF65-F5344CB8AC3E}">
        <p14:creationId xmlns:p14="http://schemas.microsoft.com/office/powerpoint/2010/main" val="30678255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65D8D-A3A2-EA0A-FE69-5E3F1EE5D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D7E29-4673-678A-3B75-3CE5C6E1360B}"/>
              </a:ext>
            </a:extLst>
          </p:cNvPr>
          <p:cNvSpPr>
            <a:spLocks noGrp="1"/>
          </p:cNvSpPr>
          <p:nvPr>
            <p:ph type="title"/>
          </p:nvPr>
        </p:nvSpPr>
        <p:spPr/>
        <p:txBody>
          <a:bodyPr/>
          <a:lstStyle/>
          <a:p>
            <a:r>
              <a:rPr lang="en-US" b="1" dirty="0"/>
              <a:t>Preliminary Evaluation Matrix – No-Build, Corridor 1, Corridor 2</a:t>
            </a:r>
          </a:p>
        </p:txBody>
      </p:sp>
      <p:graphicFrame>
        <p:nvGraphicFramePr>
          <p:cNvPr id="4" name="Object 3">
            <a:extLst>
              <a:ext uri="{FF2B5EF4-FFF2-40B4-BE49-F238E27FC236}">
                <a16:creationId xmlns:a16="http://schemas.microsoft.com/office/drawing/2014/main" id="{0F219017-C330-0841-0CBB-C513D1A65B21}"/>
              </a:ext>
            </a:extLst>
          </p:cNvPr>
          <p:cNvGraphicFramePr>
            <a:graphicFrameLocks noChangeAspect="1"/>
          </p:cNvGraphicFramePr>
          <p:nvPr>
            <p:extLst>
              <p:ext uri="{D42A27DB-BD31-4B8C-83A1-F6EECF244321}">
                <p14:modId xmlns:p14="http://schemas.microsoft.com/office/powerpoint/2010/main" val="1356145474"/>
              </p:ext>
            </p:extLst>
          </p:nvPr>
        </p:nvGraphicFramePr>
        <p:xfrm>
          <a:off x="2762388" y="1129935"/>
          <a:ext cx="6950075" cy="5124450"/>
        </p:xfrm>
        <a:graphic>
          <a:graphicData uri="http://schemas.openxmlformats.org/presentationml/2006/ole">
            <mc:AlternateContent xmlns:mc="http://schemas.openxmlformats.org/markup-compatibility/2006">
              <mc:Choice xmlns:v="urn:schemas-microsoft-com:vml" Requires="v">
                <p:oleObj name="Worksheet" r:id="rId3" imgW="5953143" imgH="4391089" progId="Excel.Sheet.12">
                  <p:embed/>
                </p:oleObj>
              </mc:Choice>
              <mc:Fallback>
                <p:oleObj name="Worksheet" r:id="rId3" imgW="5953143" imgH="4391089" progId="Excel.Sheet.12">
                  <p:embed/>
                  <p:pic>
                    <p:nvPicPr>
                      <p:cNvPr id="4" name="Object 3">
                        <a:extLst>
                          <a:ext uri="{FF2B5EF4-FFF2-40B4-BE49-F238E27FC236}">
                            <a16:creationId xmlns:a16="http://schemas.microsoft.com/office/drawing/2014/main" id="{0F219017-C330-0841-0CBB-C513D1A65B21}"/>
                          </a:ext>
                        </a:extLst>
                      </p:cNvPr>
                      <p:cNvPicPr/>
                      <p:nvPr/>
                    </p:nvPicPr>
                    <p:blipFill>
                      <a:blip r:embed="rId4"/>
                      <a:stretch>
                        <a:fillRect/>
                      </a:stretch>
                    </p:blipFill>
                    <p:spPr>
                      <a:xfrm>
                        <a:off x="2762388" y="1129935"/>
                        <a:ext cx="6950075" cy="5124450"/>
                      </a:xfrm>
                      <a:prstGeom prst="rect">
                        <a:avLst/>
                      </a:prstGeom>
                    </p:spPr>
                  </p:pic>
                </p:oleObj>
              </mc:Fallback>
            </mc:AlternateContent>
          </a:graphicData>
        </a:graphic>
      </p:graphicFrame>
    </p:spTree>
    <p:extLst>
      <p:ext uri="{BB962C8B-B14F-4D97-AF65-F5344CB8AC3E}">
        <p14:creationId xmlns:p14="http://schemas.microsoft.com/office/powerpoint/2010/main" val="2289817711"/>
      </p:ext>
    </p:extLst>
  </p:cSld>
  <p:clrMapOvr>
    <a:masterClrMapping/>
  </p:clrMapOvr>
  <p:extLst>
    <p:ext uri="{6950BFC3-D8DA-4A85-94F7-54DA5524770B}">
      <p188:commentRel xmlns:p188="http://schemas.microsoft.com/office/powerpoint/2018/8/main" r:id="rId2"/>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74625-C9AB-A751-597F-3B6291960487}"/>
              </a:ext>
            </a:extLst>
          </p:cNvPr>
          <p:cNvSpPr>
            <a:spLocks noGrp="1"/>
          </p:cNvSpPr>
          <p:nvPr>
            <p:ph type="title"/>
          </p:nvPr>
        </p:nvSpPr>
        <p:spPr/>
        <p:txBody>
          <a:bodyPr/>
          <a:lstStyle/>
          <a:p>
            <a:r>
              <a:rPr lang="en-US" b="1" dirty="0"/>
              <a:t>Public Involvement</a:t>
            </a:r>
          </a:p>
        </p:txBody>
      </p:sp>
      <p:sp>
        <p:nvSpPr>
          <p:cNvPr id="3" name="Content Placeholder 2">
            <a:extLst>
              <a:ext uri="{FF2B5EF4-FFF2-40B4-BE49-F238E27FC236}">
                <a16:creationId xmlns:a16="http://schemas.microsoft.com/office/drawing/2014/main" id="{930E504F-B9BB-E5D4-BB28-897AD70414DC}"/>
              </a:ext>
            </a:extLst>
          </p:cNvPr>
          <p:cNvSpPr>
            <a:spLocks noGrp="1"/>
          </p:cNvSpPr>
          <p:nvPr>
            <p:ph idx="1"/>
          </p:nvPr>
        </p:nvSpPr>
        <p:spPr/>
        <p:txBody>
          <a:bodyPr>
            <a:normAutofit/>
          </a:bodyPr>
          <a:lstStyle/>
          <a:p>
            <a:pPr marL="0" indent="0">
              <a:buNone/>
            </a:pPr>
            <a:r>
              <a:rPr lang="en-US" sz="2400" b="1" dirty="0">
                <a:solidFill>
                  <a:srgbClr val="C00000"/>
                </a:solidFill>
              </a:rPr>
              <a:t>Public Meetings</a:t>
            </a:r>
          </a:p>
          <a:p>
            <a:r>
              <a:rPr lang="en-US" dirty="0"/>
              <a:t>Virtual Public Kick-off Meeting – June 25, 2025</a:t>
            </a:r>
          </a:p>
          <a:p>
            <a:r>
              <a:rPr lang="en-US" dirty="0"/>
              <a:t>In-Person Public Kick-off Meeting – June 26, 2025</a:t>
            </a:r>
          </a:p>
          <a:p>
            <a:r>
              <a:rPr lang="en-US" dirty="0"/>
              <a:t>Virtual Public Alternatives Meeting – July 28, 2026 </a:t>
            </a:r>
          </a:p>
          <a:p>
            <a:r>
              <a:rPr lang="en-US" dirty="0"/>
              <a:t>In-Person Public Alternatives Meeting – July 29, 2026</a:t>
            </a:r>
          </a:p>
          <a:p>
            <a:r>
              <a:rPr lang="en-US" dirty="0"/>
              <a:t>Public Hearing – January 2028 (Tentative) </a:t>
            </a:r>
          </a:p>
          <a:p>
            <a:pPr marL="0" indent="0">
              <a:spcBef>
                <a:spcPts val="1200"/>
              </a:spcBef>
              <a:buNone/>
            </a:pPr>
            <a:r>
              <a:rPr lang="en-US" b="1" dirty="0">
                <a:solidFill>
                  <a:srgbClr val="C00000"/>
                </a:solidFill>
              </a:rPr>
              <a:t>How to participate</a:t>
            </a:r>
          </a:p>
          <a:p>
            <a:r>
              <a:rPr lang="en-US" dirty="0"/>
              <a:t>Attend Public Meetings</a:t>
            </a:r>
          </a:p>
          <a:p>
            <a:r>
              <a:rPr lang="en-US" dirty="0"/>
              <a:t>Provide your input</a:t>
            </a:r>
          </a:p>
          <a:p>
            <a:r>
              <a:rPr lang="en-US" dirty="0"/>
              <a:t>Visit the project webpage:</a:t>
            </a:r>
          </a:p>
        </p:txBody>
      </p:sp>
      <p:sp>
        <p:nvSpPr>
          <p:cNvPr id="5" name="Rectangle 4">
            <a:extLst>
              <a:ext uri="{FF2B5EF4-FFF2-40B4-BE49-F238E27FC236}">
                <a16:creationId xmlns:a16="http://schemas.microsoft.com/office/drawing/2014/main" id="{A1CE684E-DE25-E589-1798-57535B7AB6C0}"/>
              </a:ext>
            </a:extLst>
          </p:cNvPr>
          <p:cNvSpPr/>
          <p:nvPr/>
        </p:nvSpPr>
        <p:spPr>
          <a:xfrm>
            <a:off x="8162997" y="1718012"/>
            <a:ext cx="311896" cy="221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a:cs typeface="Arial"/>
            </a:endParaRPr>
          </a:p>
        </p:txBody>
      </p:sp>
      <p:sp>
        <p:nvSpPr>
          <p:cNvPr id="6" name="Rectangle 5">
            <a:extLst>
              <a:ext uri="{FF2B5EF4-FFF2-40B4-BE49-F238E27FC236}">
                <a16:creationId xmlns:a16="http://schemas.microsoft.com/office/drawing/2014/main" id="{EB1135AB-EE62-BC81-A110-6816C09887E3}"/>
              </a:ext>
            </a:extLst>
          </p:cNvPr>
          <p:cNvSpPr/>
          <p:nvPr/>
        </p:nvSpPr>
        <p:spPr>
          <a:xfrm>
            <a:off x="7324724" y="1110912"/>
            <a:ext cx="4693908" cy="4628935"/>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a:cs typeface="Arial"/>
            </a:endParaRPr>
          </a:p>
        </p:txBody>
      </p:sp>
      <p:sp>
        <p:nvSpPr>
          <p:cNvPr id="7" name="TextBox 6">
            <a:extLst>
              <a:ext uri="{FF2B5EF4-FFF2-40B4-BE49-F238E27FC236}">
                <a16:creationId xmlns:a16="http://schemas.microsoft.com/office/drawing/2014/main" id="{FD86DCA8-9581-7C5C-14D8-E1E4C4258A08}"/>
              </a:ext>
            </a:extLst>
          </p:cNvPr>
          <p:cNvSpPr txBox="1"/>
          <p:nvPr/>
        </p:nvSpPr>
        <p:spPr>
          <a:xfrm>
            <a:off x="7324724" y="1238458"/>
            <a:ext cx="4693909" cy="584775"/>
          </a:xfrm>
          <a:prstGeom prst="rect">
            <a:avLst/>
          </a:prstGeom>
          <a:noFill/>
        </p:spPr>
        <p:txBody>
          <a:bodyPr wrap="square" rtlCol="0">
            <a:spAutoFit/>
          </a:bodyPr>
          <a:lstStyle/>
          <a:p>
            <a:pPr algn="ctr"/>
            <a:r>
              <a:rPr lang="en-US" sz="3200" b="1" dirty="0">
                <a:solidFill>
                  <a:srgbClr val="C00000"/>
                </a:solidFill>
                <a:latin typeface="Arial"/>
                <a:ea typeface="+mj-ea"/>
                <a:cs typeface="Arial"/>
              </a:rPr>
              <a:t>Stakeholder Meetings</a:t>
            </a:r>
          </a:p>
        </p:txBody>
      </p:sp>
      <p:sp>
        <p:nvSpPr>
          <p:cNvPr id="8" name="TextBox 7">
            <a:extLst>
              <a:ext uri="{FF2B5EF4-FFF2-40B4-BE49-F238E27FC236}">
                <a16:creationId xmlns:a16="http://schemas.microsoft.com/office/drawing/2014/main" id="{9CF6DD04-FCDD-F90D-3ED3-D785874A91AD}"/>
              </a:ext>
            </a:extLst>
          </p:cNvPr>
          <p:cNvSpPr txBox="1"/>
          <p:nvPr/>
        </p:nvSpPr>
        <p:spPr>
          <a:xfrm>
            <a:off x="7324723" y="3956066"/>
            <a:ext cx="4693910" cy="1384995"/>
          </a:xfrm>
          <a:prstGeom prst="rect">
            <a:avLst/>
          </a:prstGeom>
          <a:noFill/>
        </p:spPr>
        <p:txBody>
          <a:bodyPr wrap="square" rtlCol="0">
            <a:spAutoFit/>
          </a:bodyPr>
          <a:lstStyle/>
          <a:p>
            <a:pPr algn="ctr"/>
            <a:r>
              <a:rPr lang="en-US" sz="2800" b="1" dirty="0">
                <a:solidFill>
                  <a:srgbClr val="C00000"/>
                </a:solidFill>
                <a:latin typeface="Arial"/>
                <a:ea typeface="+mj-ea"/>
                <a:cs typeface="Arial"/>
              </a:rPr>
              <a:t>Elected Officials</a:t>
            </a:r>
          </a:p>
          <a:p>
            <a:pPr algn="ctr"/>
            <a:r>
              <a:rPr lang="en-US" sz="2800" b="1" dirty="0">
                <a:solidFill>
                  <a:srgbClr val="C00000"/>
                </a:solidFill>
                <a:latin typeface="Arial"/>
                <a:ea typeface="+mj-ea"/>
                <a:cs typeface="Arial"/>
              </a:rPr>
              <a:t>Local Businesses</a:t>
            </a:r>
          </a:p>
          <a:p>
            <a:pPr algn="ctr"/>
            <a:r>
              <a:rPr lang="en-US" sz="2800" b="1" dirty="0">
                <a:solidFill>
                  <a:srgbClr val="C00000"/>
                </a:solidFill>
                <a:latin typeface="Arial"/>
                <a:ea typeface="+mj-ea"/>
                <a:cs typeface="Arial"/>
              </a:rPr>
              <a:t>Local Neighborhoods</a:t>
            </a:r>
          </a:p>
        </p:txBody>
      </p:sp>
      <p:sp>
        <p:nvSpPr>
          <p:cNvPr id="11" name="Content Placeholder 4">
            <a:extLst>
              <a:ext uri="{FF2B5EF4-FFF2-40B4-BE49-F238E27FC236}">
                <a16:creationId xmlns:a16="http://schemas.microsoft.com/office/drawing/2014/main" id="{A15B68BB-2643-4D37-BCD8-31A49691F2F9}"/>
              </a:ext>
            </a:extLst>
          </p:cNvPr>
          <p:cNvSpPr txBox="1">
            <a:spLocks/>
          </p:cNvSpPr>
          <p:nvPr/>
        </p:nvSpPr>
        <p:spPr>
          <a:xfrm>
            <a:off x="202781" y="5159360"/>
            <a:ext cx="6845717" cy="837518"/>
          </a:xfrm>
          <a:prstGeom prst="roundRect">
            <a:avLst>
              <a:gd name="adj" fmla="val 12263"/>
            </a:avLst>
          </a:prstGeom>
          <a:solidFill>
            <a:schemeClr val="tx1"/>
          </a:solidFill>
          <a:ln w="28575">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nSpc>
                <a:spcPct val="120000"/>
              </a:lnSpc>
              <a:spcBef>
                <a:spcPts val="0"/>
              </a:spcBef>
              <a:buNone/>
            </a:pPr>
            <a:r>
              <a:rPr lang="en-US" sz="1800" b="1" u="sng" dirty="0">
                <a:solidFill>
                  <a:schemeClr val="bg1"/>
                </a:solidFill>
                <a:latin typeface="Arial" panose="020B0604020202020204" pitchFamily="34" charset="0"/>
                <a:ea typeface="Aptos" panose="020B0004020202020204" pitchFamily="34" charset="0"/>
                <a:cs typeface="Arial" panose="020B0604020202020204" pitchFamily="34" charset="0"/>
              </a:rPr>
              <a:t>https://www.fdot.gov/projects/willoughbypde/</a:t>
            </a:r>
            <a:endParaRPr lang="en-US" sz="1050" b="1" dirty="0">
              <a:solidFill>
                <a:schemeClr val="bg1"/>
              </a:solidFill>
              <a:latin typeface="Arial" panose="020B0604020202020204" pitchFamily="34" charset="0"/>
              <a:cs typeface="Arial" panose="020B0604020202020204" pitchFamily="34" charset="0"/>
            </a:endParaRPr>
          </a:p>
        </p:txBody>
      </p:sp>
      <p:pic>
        <p:nvPicPr>
          <p:cNvPr id="16" name="Graphic 15" descr="Cursor with solid fill">
            <a:extLst>
              <a:ext uri="{FF2B5EF4-FFF2-40B4-BE49-F238E27FC236}">
                <a16:creationId xmlns:a16="http://schemas.microsoft.com/office/drawing/2014/main" id="{7DE1B599-3A6F-3D33-848E-83FAF0375D1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95276" y="5764550"/>
            <a:ext cx="451061" cy="451061"/>
          </a:xfrm>
          <a:prstGeom prst="rect">
            <a:avLst/>
          </a:prstGeom>
        </p:spPr>
      </p:pic>
      <p:grpSp>
        <p:nvGrpSpPr>
          <p:cNvPr id="15" name="Group 14">
            <a:extLst>
              <a:ext uri="{FF2B5EF4-FFF2-40B4-BE49-F238E27FC236}">
                <a16:creationId xmlns:a16="http://schemas.microsoft.com/office/drawing/2014/main" id="{BC3E3B64-740D-06B1-AFC8-DE2773C3387A}"/>
              </a:ext>
            </a:extLst>
          </p:cNvPr>
          <p:cNvGrpSpPr/>
          <p:nvPr/>
        </p:nvGrpSpPr>
        <p:grpSpPr>
          <a:xfrm>
            <a:off x="7662981" y="1780732"/>
            <a:ext cx="4138453" cy="2205651"/>
            <a:chOff x="7662981" y="1780732"/>
            <a:chExt cx="4138453" cy="2205651"/>
          </a:xfrm>
        </p:grpSpPr>
        <p:pic>
          <p:nvPicPr>
            <p:cNvPr id="9" name="Picture 8">
              <a:extLst>
                <a:ext uri="{FF2B5EF4-FFF2-40B4-BE49-F238E27FC236}">
                  <a16:creationId xmlns:a16="http://schemas.microsoft.com/office/drawing/2014/main" id="{4F422939-98F8-C7AA-6FB5-7225BEF13A9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2981" y="1980651"/>
              <a:ext cx="1888030" cy="1902749"/>
            </a:xfrm>
            <a:prstGeom prst="rect">
              <a:avLst/>
            </a:prstGeom>
          </p:spPr>
        </p:pic>
        <p:pic>
          <p:nvPicPr>
            <p:cNvPr id="10" name="Picture 9">
              <a:extLst>
                <a:ext uri="{FF2B5EF4-FFF2-40B4-BE49-F238E27FC236}">
                  <a16:creationId xmlns:a16="http://schemas.microsoft.com/office/drawing/2014/main" id="{25C69BB1-4C88-28D1-6AE6-4804AC20CE81}"/>
                </a:ext>
              </a:extLst>
            </p:cNvPr>
            <p:cNvPicPr>
              <a:picLocks noChangeAspect="1"/>
            </p:cNvPicPr>
            <p:nvPr/>
          </p:nvPicPr>
          <p:blipFill>
            <a:blip r:embed="rId4">
              <a:extLst>
                <a:ext uri="{28A0092B-C50C-407E-A947-70E740481C1C}">
                  <a14:useLocalDpi xmlns:a14="http://schemas.microsoft.com/office/drawing/2010/main" val="0"/>
                </a:ext>
              </a:extLst>
            </a:blip>
            <a:srcRect t="26684" b="29288"/>
            <a:stretch/>
          </p:blipFill>
          <p:spPr>
            <a:xfrm>
              <a:off x="9671678" y="1780732"/>
              <a:ext cx="1888029" cy="894735"/>
            </a:xfrm>
            <a:prstGeom prst="rect">
              <a:avLst/>
            </a:prstGeom>
          </p:spPr>
        </p:pic>
        <p:pic>
          <p:nvPicPr>
            <p:cNvPr id="13" name="Picture 12" descr="A blue fish with a long beak&#10;&#10;AI-generated content may be incorrect.">
              <a:extLst>
                <a:ext uri="{FF2B5EF4-FFF2-40B4-BE49-F238E27FC236}">
                  <a16:creationId xmlns:a16="http://schemas.microsoft.com/office/drawing/2014/main" id="{E086B026-E634-B6D4-FCD7-A461C71863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9125" y="2748133"/>
              <a:ext cx="2112309" cy="1238250"/>
            </a:xfrm>
            <a:prstGeom prst="rect">
              <a:avLst/>
            </a:prstGeom>
          </p:spPr>
        </p:pic>
      </p:grpSp>
      <p:pic>
        <p:nvPicPr>
          <p:cNvPr id="4" name="Picture 3" descr="A qr code with black dots&#10;&#10;AI-generated content may be incorrect.">
            <a:extLst>
              <a:ext uri="{FF2B5EF4-FFF2-40B4-BE49-F238E27FC236}">
                <a16:creationId xmlns:a16="http://schemas.microsoft.com/office/drawing/2014/main" id="{484B46A2-A801-5568-CF5C-CF05DD8D09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38800" y="4410075"/>
            <a:ext cx="1487190" cy="1487190"/>
          </a:xfrm>
          <a:prstGeom prst="rect">
            <a:avLst/>
          </a:prstGeom>
          <a:ln w="101600">
            <a:solidFill>
              <a:schemeClr val="tx1"/>
            </a:solidFill>
          </a:ln>
        </p:spPr>
      </p:pic>
    </p:spTree>
    <p:extLst>
      <p:ext uri="{BB962C8B-B14F-4D97-AF65-F5344CB8AC3E}">
        <p14:creationId xmlns:p14="http://schemas.microsoft.com/office/powerpoint/2010/main" val="33738037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FB96C-4C45-5B13-DF51-28B51EE645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DCA07-5B11-5D6E-6B81-11FB3F20E337}"/>
              </a:ext>
            </a:extLst>
          </p:cNvPr>
          <p:cNvSpPr>
            <a:spLocks noGrp="1"/>
          </p:cNvSpPr>
          <p:nvPr>
            <p:ph type="title"/>
          </p:nvPr>
        </p:nvSpPr>
        <p:spPr/>
        <p:txBody>
          <a:bodyPr/>
          <a:lstStyle/>
          <a:p>
            <a:r>
              <a:rPr lang="en-US" b="1" dirty="0"/>
              <a:t>Project Website</a:t>
            </a:r>
          </a:p>
        </p:txBody>
      </p:sp>
      <p:sp>
        <p:nvSpPr>
          <p:cNvPr id="3" name="Content Placeholder 2">
            <a:extLst>
              <a:ext uri="{FF2B5EF4-FFF2-40B4-BE49-F238E27FC236}">
                <a16:creationId xmlns:a16="http://schemas.microsoft.com/office/drawing/2014/main" id="{6664B462-9A1F-B4C4-5509-4B4945CD9EE8}"/>
              </a:ext>
            </a:extLst>
          </p:cNvPr>
          <p:cNvSpPr>
            <a:spLocks noGrp="1"/>
          </p:cNvSpPr>
          <p:nvPr>
            <p:ph idx="1"/>
          </p:nvPr>
        </p:nvSpPr>
        <p:spPr>
          <a:xfrm>
            <a:off x="305527" y="1110912"/>
            <a:ext cx="2861006" cy="5052849"/>
          </a:xfrm>
        </p:spPr>
        <p:txBody>
          <a:bodyPr>
            <a:normAutofit/>
          </a:bodyPr>
          <a:lstStyle/>
          <a:p>
            <a:r>
              <a:rPr lang="en-US" sz="1900" dirty="0"/>
              <a:t>We encourage you to be an active participant and stay involved throughout the entire project.</a:t>
            </a:r>
          </a:p>
          <a:p>
            <a:r>
              <a:rPr lang="en-US" sz="1900" dirty="0"/>
              <a:t>Visit the project website to learn more about the study and to provide feedback.</a:t>
            </a:r>
          </a:p>
        </p:txBody>
      </p:sp>
      <p:sp>
        <p:nvSpPr>
          <p:cNvPr id="5" name="Rectangle 4">
            <a:extLst>
              <a:ext uri="{FF2B5EF4-FFF2-40B4-BE49-F238E27FC236}">
                <a16:creationId xmlns:a16="http://schemas.microsoft.com/office/drawing/2014/main" id="{D0AE9514-AC7F-7B70-24C1-A70D51509B94}"/>
              </a:ext>
            </a:extLst>
          </p:cNvPr>
          <p:cNvSpPr/>
          <p:nvPr/>
        </p:nvSpPr>
        <p:spPr>
          <a:xfrm>
            <a:off x="8162997" y="1718012"/>
            <a:ext cx="311896" cy="221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a:cs typeface="Arial"/>
            </a:endParaRPr>
          </a:p>
        </p:txBody>
      </p:sp>
      <p:grpSp>
        <p:nvGrpSpPr>
          <p:cNvPr id="12" name="Group 11">
            <a:extLst>
              <a:ext uri="{FF2B5EF4-FFF2-40B4-BE49-F238E27FC236}">
                <a16:creationId xmlns:a16="http://schemas.microsoft.com/office/drawing/2014/main" id="{D5A0DEA0-70D8-2768-FA87-E281F9E8A19F}"/>
              </a:ext>
            </a:extLst>
          </p:cNvPr>
          <p:cNvGrpSpPr/>
          <p:nvPr/>
        </p:nvGrpSpPr>
        <p:grpSpPr>
          <a:xfrm>
            <a:off x="3271819" y="603615"/>
            <a:ext cx="8710632" cy="5606685"/>
            <a:chOff x="1804317" y="1541289"/>
            <a:chExt cx="5667907" cy="3648205"/>
          </a:xfrm>
        </p:grpSpPr>
        <p:pic>
          <p:nvPicPr>
            <p:cNvPr id="4" name="Picture 3" descr="A computer on a desk&#10;&#10;Description automatically generated">
              <a:extLst>
                <a:ext uri="{FF2B5EF4-FFF2-40B4-BE49-F238E27FC236}">
                  <a16:creationId xmlns:a16="http://schemas.microsoft.com/office/drawing/2014/main" id="{93CE33B7-2874-68FF-F433-8F7430D528D7}"/>
                </a:ext>
              </a:extLst>
            </p:cNvPr>
            <p:cNvPicPr>
              <a:picLocks noChangeAspect="1"/>
            </p:cNvPicPr>
            <p:nvPr/>
          </p:nvPicPr>
          <p:blipFill>
            <a:blip r:embed="rId2">
              <a:extLst>
                <a:ext uri="{28A0092B-C50C-407E-A947-70E740481C1C}">
                  <a14:useLocalDpi xmlns:a14="http://schemas.microsoft.com/office/drawing/2010/main" val="0"/>
                </a:ext>
              </a:extLst>
            </a:blip>
            <a:srcRect l="11671" t="2800" r="10345" b="20118"/>
            <a:stretch/>
          </p:blipFill>
          <p:spPr>
            <a:xfrm>
              <a:off x="1804317" y="1541289"/>
              <a:ext cx="5667907" cy="3648205"/>
            </a:xfrm>
            <a:prstGeom prst="rect">
              <a:avLst/>
            </a:prstGeom>
          </p:spPr>
        </p:pic>
        <p:pic>
          <p:nvPicPr>
            <p:cNvPr id="11" name="Picture 10">
              <a:extLst>
                <a:ext uri="{FF2B5EF4-FFF2-40B4-BE49-F238E27FC236}">
                  <a16:creationId xmlns:a16="http://schemas.microsoft.com/office/drawing/2014/main" id="{B262BB67-6B35-436B-7C7F-F12447215A3E}"/>
                </a:ext>
              </a:extLst>
            </p:cNvPr>
            <p:cNvPicPr>
              <a:picLocks noChangeAspect="1"/>
            </p:cNvPicPr>
            <p:nvPr/>
          </p:nvPicPr>
          <p:blipFill>
            <a:blip r:embed="rId3" cstate="print">
              <a:extLst>
                <a:ext uri="{28A0092B-C50C-407E-A947-70E740481C1C}">
                  <a14:useLocalDpi xmlns:a14="http://schemas.microsoft.com/office/drawing/2010/main" val="0"/>
                </a:ext>
              </a:extLst>
            </a:blip>
            <a:srcRect b="4334"/>
            <a:stretch/>
          </p:blipFill>
          <p:spPr>
            <a:xfrm>
              <a:off x="2795239" y="2266414"/>
              <a:ext cx="3487205" cy="1583308"/>
            </a:xfrm>
            <a:prstGeom prst="rect">
              <a:avLst/>
            </a:prstGeom>
          </p:spPr>
        </p:pic>
      </p:grpSp>
      <p:sp>
        <p:nvSpPr>
          <p:cNvPr id="6" name="Content Placeholder 4">
            <a:extLst>
              <a:ext uri="{FF2B5EF4-FFF2-40B4-BE49-F238E27FC236}">
                <a16:creationId xmlns:a16="http://schemas.microsoft.com/office/drawing/2014/main" id="{85423C54-336E-638D-CA65-B39B06A5A20A}"/>
              </a:ext>
            </a:extLst>
          </p:cNvPr>
          <p:cNvSpPr txBox="1">
            <a:spLocks/>
          </p:cNvSpPr>
          <p:nvPr/>
        </p:nvSpPr>
        <p:spPr>
          <a:xfrm>
            <a:off x="4794702" y="1110912"/>
            <a:ext cx="5359255" cy="607099"/>
          </a:xfrm>
          <a:prstGeom prst="rect">
            <a:avLst/>
          </a:prstGeom>
          <a:solidFill>
            <a:srgbClr val="C00000"/>
          </a:solidFill>
          <a:ln w="28575">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nSpc>
                <a:spcPct val="120000"/>
              </a:lnSpc>
              <a:spcBef>
                <a:spcPts val="0"/>
              </a:spcBef>
              <a:buNone/>
            </a:pPr>
            <a:r>
              <a:rPr lang="en-US" sz="1800" b="1" u="sng" dirty="0">
                <a:solidFill>
                  <a:schemeClr val="bg1"/>
                </a:solidFill>
                <a:latin typeface="Arial" panose="020B0604020202020204" pitchFamily="34" charset="0"/>
                <a:ea typeface="Aptos" panose="020B0004020202020204" pitchFamily="34" charset="0"/>
                <a:cs typeface="Arial" panose="020B0604020202020204" pitchFamily="34" charset="0"/>
              </a:rPr>
              <a:t>https://www.fdot.gov/projects/willoughbypde/</a:t>
            </a:r>
            <a:endParaRPr lang="en-US" sz="1050" b="1" dirty="0">
              <a:solidFill>
                <a:schemeClr val="bg1"/>
              </a:solidFill>
              <a:latin typeface="Arial" panose="020B0604020202020204" pitchFamily="34" charset="0"/>
              <a:cs typeface="Arial" panose="020B0604020202020204" pitchFamily="34" charset="0"/>
            </a:endParaRPr>
          </a:p>
        </p:txBody>
      </p:sp>
      <p:pic>
        <p:nvPicPr>
          <p:cNvPr id="16" name="Graphic 15" descr="Cursor with solid fill">
            <a:extLst>
              <a:ext uri="{FF2B5EF4-FFF2-40B4-BE49-F238E27FC236}">
                <a16:creationId xmlns:a16="http://schemas.microsoft.com/office/drawing/2014/main" id="{D21272D4-2D2A-06B1-0334-4FA19FDD3D9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66141" y="1586570"/>
            <a:ext cx="484712" cy="484712"/>
          </a:xfrm>
          <a:prstGeom prst="rect">
            <a:avLst/>
          </a:prstGeom>
        </p:spPr>
      </p:pic>
      <p:pic>
        <p:nvPicPr>
          <p:cNvPr id="7" name="Picture 6" descr="A qr code with black dots&#10;&#10;AI-generated content may be incorrect.">
            <a:extLst>
              <a:ext uri="{FF2B5EF4-FFF2-40B4-BE49-F238E27FC236}">
                <a16:creationId xmlns:a16="http://schemas.microsoft.com/office/drawing/2014/main" id="{CFCCE9B1-4235-7E3B-165A-8BB3F8F0FC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28" y="4151293"/>
            <a:ext cx="2004472" cy="2004472"/>
          </a:xfrm>
          <a:prstGeom prst="rect">
            <a:avLst/>
          </a:prstGeom>
          <a:ln w="101600">
            <a:solidFill>
              <a:schemeClr val="tx1"/>
            </a:solidFill>
          </a:ln>
        </p:spPr>
      </p:pic>
    </p:spTree>
    <p:extLst>
      <p:ext uri="{BB962C8B-B14F-4D97-AF65-F5344CB8AC3E}">
        <p14:creationId xmlns:p14="http://schemas.microsoft.com/office/powerpoint/2010/main" val="3332245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2558-787D-2305-6746-E7FACC746A5F}"/>
              </a:ext>
            </a:extLst>
          </p:cNvPr>
          <p:cNvSpPr>
            <a:spLocks noGrp="1"/>
          </p:cNvSpPr>
          <p:nvPr>
            <p:ph type="title"/>
          </p:nvPr>
        </p:nvSpPr>
        <p:spPr/>
        <p:txBody>
          <a:bodyPr/>
          <a:lstStyle/>
          <a:p>
            <a:r>
              <a:rPr lang="en-US" b="1" dirty="0"/>
              <a:t>Meeting Format</a:t>
            </a:r>
          </a:p>
        </p:txBody>
      </p:sp>
      <p:sp>
        <p:nvSpPr>
          <p:cNvPr id="3" name="Content Placeholder 2">
            <a:extLst>
              <a:ext uri="{FF2B5EF4-FFF2-40B4-BE49-F238E27FC236}">
                <a16:creationId xmlns:a16="http://schemas.microsoft.com/office/drawing/2014/main" id="{0C35C9B5-5CE1-ADBB-B99A-7EA5274F8169}"/>
              </a:ext>
            </a:extLst>
          </p:cNvPr>
          <p:cNvSpPr>
            <a:spLocks noGrp="1"/>
          </p:cNvSpPr>
          <p:nvPr>
            <p:ph idx="1"/>
          </p:nvPr>
        </p:nvSpPr>
        <p:spPr>
          <a:xfrm>
            <a:off x="508000" y="1159514"/>
            <a:ext cx="5228498" cy="1955161"/>
          </a:xfrm>
          <a:prstGeom prst="roundRect">
            <a:avLst/>
          </a:prstGeom>
          <a:solidFill>
            <a:schemeClr val="bg1">
              <a:lumMod val="95000"/>
            </a:schemeClr>
          </a:solidFill>
        </p:spPr>
        <p:txBody>
          <a:bodyPr vert="horz" lIns="91440" tIns="45720" rIns="91440" bIns="45720" rtlCol="0" anchor="ctr">
            <a:normAutofit/>
          </a:bodyPr>
          <a:lstStyle/>
          <a:p>
            <a:pPr marL="0" indent="0">
              <a:buNone/>
            </a:pPr>
            <a:r>
              <a:rPr lang="en-US" sz="2400" b="1" dirty="0">
                <a:solidFill>
                  <a:srgbClr val="C00000"/>
                </a:solidFill>
              </a:rPr>
              <a:t>Virtual:</a:t>
            </a:r>
          </a:p>
          <a:p>
            <a:r>
              <a:rPr lang="en-US" dirty="0"/>
              <a:t>Date: Tuesday, July 28, 2026</a:t>
            </a:r>
          </a:p>
          <a:p>
            <a:r>
              <a:rPr lang="en-US" dirty="0"/>
              <a:t>Time: 5:30 p.m.</a:t>
            </a:r>
          </a:p>
          <a:p>
            <a:r>
              <a:rPr lang="en-US" dirty="0"/>
              <a:t>Location: Microsoft Teams Webinar</a:t>
            </a:r>
          </a:p>
        </p:txBody>
      </p:sp>
      <p:sp>
        <p:nvSpPr>
          <p:cNvPr id="6" name="Content Placeholder 2">
            <a:extLst>
              <a:ext uri="{FF2B5EF4-FFF2-40B4-BE49-F238E27FC236}">
                <a16:creationId xmlns:a16="http://schemas.microsoft.com/office/drawing/2014/main" id="{77270CEB-065A-8BAB-19DF-9FCD2C6AAA7A}"/>
              </a:ext>
            </a:extLst>
          </p:cNvPr>
          <p:cNvSpPr txBox="1">
            <a:spLocks/>
          </p:cNvSpPr>
          <p:nvPr/>
        </p:nvSpPr>
        <p:spPr>
          <a:xfrm>
            <a:off x="540544" y="3514725"/>
            <a:ext cx="5228498" cy="2433319"/>
          </a:xfrm>
          <a:prstGeom prst="roundRect">
            <a:avLst/>
          </a:prstGeom>
          <a:solidFill>
            <a:schemeClr val="bg1">
              <a:lumMod val="95000"/>
            </a:schemeClr>
          </a:solidFill>
        </p:spPr>
        <p:txBody>
          <a:bodyPr vert="horz" lIns="91440" tIns="45720" rIns="91440" bIns="45720" rtlCol="0" anchor="ctr">
            <a:normAutofit/>
          </a:bodyPr>
          <a:lstStyle>
            <a:lvl1pPr marL="228600" indent="-228600" algn="l" defTabSz="457200" rtl="0" eaLnBrk="1" latinLnBrk="0" hangingPunct="1">
              <a:lnSpc>
                <a:spcPct val="110000"/>
              </a:lnSpc>
              <a:spcBef>
                <a:spcPts val="0"/>
              </a:spcBef>
              <a:spcAft>
                <a:spcPts val="0"/>
              </a:spcAft>
              <a:buClr>
                <a:schemeClr val="tx1"/>
              </a:buClr>
              <a:buSzPct val="80000"/>
              <a:buFont typeface="Wingdings" panose="05000000000000000000" pitchFamily="2" charset="2"/>
              <a:buChar char="v"/>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panose="05000000000000000000" pitchFamily="2" charset="2"/>
              <a:buNone/>
            </a:pPr>
            <a:r>
              <a:rPr lang="en-US" sz="2400" b="1" dirty="0">
                <a:solidFill>
                  <a:srgbClr val="C00000"/>
                </a:solidFill>
              </a:rPr>
              <a:t>In-Person:</a:t>
            </a:r>
          </a:p>
          <a:p>
            <a:r>
              <a:rPr lang="en-US" dirty="0"/>
              <a:t>Date: Wednesday, July 29, 2026</a:t>
            </a:r>
          </a:p>
          <a:p>
            <a:r>
              <a:rPr lang="en-US" dirty="0"/>
              <a:t>Time: 5:30 p.m.</a:t>
            </a:r>
          </a:p>
          <a:p>
            <a:r>
              <a:rPr lang="en-US" dirty="0"/>
              <a:t>Location: 10th Street Community Center 724 SE 10th Street, Stuart, FL 34994</a:t>
            </a:r>
          </a:p>
        </p:txBody>
      </p:sp>
      <p:pic>
        <p:nvPicPr>
          <p:cNvPr id="11" name="Picture 2">
            <a:extLst>
              <a:ext uri="{FF2B5EF4-FFF2-40B4-BE49-F238E27FC236}">
                <a16:creationId xmlns:a16="http://schemas.microsoft.com/office/drawing/2014/main" id="{9E6EDCBD-B129-1DA3-79FB-7890EBE8B34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6917" r="6917"/>
          <a:stretch/>
        </p:blipFill>
        <p:spPr bwMode="auto">
          <a:xfrm>
            <a:off x="6455504" y="1421822"/>
            <a:ext cx="5069746" cy="4410979"/>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rgbClr val="FFFFFF"/>
          </a:solidFill>
          <a:ln w="19050">
            <a:noFill/>
          </a:ln>
        </p:spPr>
      </p:pic>
    </p:spTree>
    <p:extLst>
      <p:ext uri="{BB962C8B-B14F-4D97-AF65-F5344CB8AC3E}">
        <p14:creationId xmlns:p14="http://schemas.microsoft.com/office/powerpoint/2010/main" val="29926911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AC9715-2E5D-9C47-13E1-8E766C075435}"/>
              </a:ext>
            </a:extLst>
          </p:cNvPr>
          <p:cNvSpPr>
            <a:spLocks noGrp="1"/>
          </p:cNvSpPr>
          <p:nvPr>
            <p:ph type="title"/>
          </p:nvPr>
        </p:nvSpPr>
        <p:spPr/>
        <p:txBody>
          <a:bodyPr/>
          <a:lstStyle/>
          <a:p>
            <a:r>
              <a:rPr lang="en-US" b="1" dirty="0"/>
              <a:t>Public Involvement Schedule</a:t>
            </a:r>
          </a:p>
        </p:txBody>
      </p:sp>
      <p:sp>
        <p:nvSpPr>
          <p:cNvPr id="13" name="Content Placeholder 12">
            <a:extLst>
              <a:ext uri="{FF2B5EF4-FFF2-40B4-BE49-F238E27FC236}">
                <a16:creationId xmlns:a16="http://schemas.microsoft.com/office/drawing/2014/main" id="{955491A3-6D6A-260E-B8EC-EEA3D2C2D772}"/>
              </a:ext>
            </a:extLst>
          </p:cNvPr>
          <p:cNvSpPr>
            <a:spLocks noGrp="1"/>
          </p:cNvSpPr>
          <p:nvPr>
            <p:ph idx="1"/>
          </p:nvPr>
        </p:nvSpPr>
        <p:spPr>
          <a:xfrm>
            <a:off x="305527" y="1169047"/>
            <a:ext cx="11580945" cy="945504"/>
          </a:xfrm>
        </p:spPr>
        <p:txBody>
          <a:bodyPr numCol="2">
            <a:normAutofit/>
          </a:bodyPr>
          <a:lstStyle/>
          <a:p>
            <a:pPr marL="0" indent="0">
              <a:lnSpc>
                <a:spcPct val="100000"/>
              </a:lnSpc>
              <a:buNone/>
            </a:pPr>
            <a:r>
              <a:rPr lang="en-US" sz="1800" b="1" dirty="0">
                <a:solidFill>
                  <a:schemeClr val="accent2"/>
                </a:solidFill>
                <a:latin typeface="Arial"/>
                <a:cs typeface="Arial"/>
              </a:rPr>
              <a:t>PD&amp;E Study Began:</a:t>
            </a:r>
            <a:r>
              <a:rPr lang="en-US" sz="1800" dirty="0">
                <a:solidFill>
                  <a:schemeClr val="accent2"/>
                </a:solidFill>
                <a:latin typeface="Arial"/>
                <a:cs typeface="Arial"/>
              </a:rPr>
              <a:t> </a:t>
            </a:r>
            <a:r>
              <a:rPr lang="en-US" sz="1800" dirty="0">
                <a:latin typeface="Arial"/>
                <a:cs typeface="Arial"/>
              </a:rPr>
              <a:t>August 2024</a:t>
            </a:r>
          </a:p>
          <a:p>
            <a:pPr marL="0" indent="0">
              <a:lnSpc>
                <a:spcPct val="100000"/>
              </a:lnSpc>
              <a:buNone/>
            </a:pPr>
            <a:r>
              <a:rPr lang="en-US" sz="1800" b="1" dirty="0">
                <a:solidFill>
                  <a:schemeClr val="accent2"/>
                </a:solidFill>
                <a:latin typeface="Arial"/>
                <a:cs typeface="Arial"/>
              </a:rPr>
              <a:t>Public Kick-Off Meeting: </a:t>
            </a:r>
            <a:r>
              <a:rPr lang="en-US" sz="1800" dirty="0">
                <a:latin typeface="Arial"/>
                <a:cs typeface="Arial"/>
              </a:rPr>
              <a:t>June 2025</a:t>
            </a:r>
          </a:p>
          <a:p>
            <a:pPr marL="0" indent="0">
              <a:lnSpc>
                <a:spcPct val="100000"/>
              </a:lnSpc>
              <a:buNone/>
            </a:pPr>
            <a:r>
              <a:rPr lang="en-US" sz="1800" b="1" dirty="0">
                <a:solidFill>
                  <a:schemeClr val="accent2"/>
                </a:solidFill>
                <a:latin typeface="Arial"/>
                <a:cs typeface="Arial"/>
              </a:rPr>
              <a:t>Public Alternatives Meeting:</a:t>
            </a:r>
            <a:r>
              <a:rPr lang="en-US" sz="1800" dirty="0">
                <a:latin typeface="Arial"/>
                <a:cs typeface="Arial"/>
              </a:rPr>
              <a:t> July 2026               </a:t>
            </a:r>
          </a:p>
          <a:p>
            <a:pPr marL="0" indent="0">
              <a:lnSpc>
                <a:spcPct val="100000"/>
              </a:lnSpc>
              <a:buNone/>
            </a:pPr>
            <a:r>
              <a:rPr lang="en-US" sz="1800" b="1" dirty="0">
                <a:solidFill>
                  <a:schemeClr val="accent2"/>
                </a:solidFill>
                <a:latin typeface="Arial"/>
                <a:cs typeface="Arial"/>
              </a:rPr>
              <a:t>Public Hearing: </a:t>
            </a:r>
            <a:r>
              <a:rPr lang="en-US" sz="1800" dirty="0">
                <a:latin typeface="Arial"/>
                <a:cs typeface="Arial"/>
              </a:rPr>
              <a:t>January 2028 (tentative) </a:t>
            </a:r>
          </a:p>
          <a:p>
            <a:pPr marL="0" indent="0">
              <a:lnSpc>
                <a:spcPct val="100000"/>
              </a:lnSpc>
              <a:buNone/>
            </a:pPr>
            <a:r>
              <a:rPr lang="en-US" sz="1800" b="1" dirty="0">
                <a:solidFill>
                  <a:schemeClr val="accent2"/>
                </a:solidFill>
                <a:latin typeface="Arial"/>
                <a:cs typeface="Arial"/>
              </a:rPr>
              <a:t>PD&amp;E Study Complete:</a:t>
            </a:r>
            <a:r>
              <a:rPr lang="en-US" sz="1800" dirty="0">
                <a:solidFill>
                  <a:schemeClr val="accent2"/>
                </a:solidFill>
                <a:latin typeface="Arial"/>
                <a:cs typeface="Arial"/>
              </a:rPr>
              <a:t> </a:t>
            </a:r>
            <a:r>
              <a:rPr lang="en-US" sz="1800" dirty="0">
                <a:latin typeface="Arial"/>
                <a:cs typeface="Arial"/>
              </a:rPr>
              <a:t>Anticipated August 2028</a:t>
            </a:r>
          </a:p>
          <a:p>
            <a:pPr marL="0" indent="0">
              <a:lnSpc>
                <a:spcPct val="100000"/>
              </a:lnSpc>
              <a:buNone/>
            </a:pPr>
            <a:r>
              <a:rPr lang="en-US" sz="1800" b="1">
                <a:solidFill>
                  <a:schemeClr val="accent2"/>
                </a:solidFill>
                <a:latin typeface="Arial"/>
                <a:cs typeface="Arial"/>
              </a:rPr>
              <a:t>Design and</a:t>
            </a:r>
            <a:r>
              <a:rPr lang="en-US" sz="1800" b="1" dirty="0">
                <a:solidFill>
                  <a:schemeClr val="accent2"/>
                </a:solidFill>
                <a:latin typeface="Arial"/>
                <a:cs typeface="Arial"/>
              </a:rPr>
              <a:t> </a:t>
            </a:r>
            <a:r>
              <a:rPr lang="en-US" sz="1800" b="1">
                <a:solidFill>
                  <a:schemeClr val="accent2"/>
                </a:solidFill>
                <a:latin typeface="Arial"/>
                <a:cs typeface="Arial"/>
              </a:rPr>
              <a:t> </a:t>
            </a:r>
            <a:r>
              <a:rPr lang="en-US" sz="1800" b="1" dirty="0">
                <a:solidFill>
                  <a:schemeClr val="accent2"/>
                </a:solidFill>
                <a:latin typeface="Arial"/>
                <a:cs typeface="Arial"/>
              </a:rPr>
              <a:t>Construction Funding Status: </a:t>
            </a:r>
            <a:r>
              <a:rPr lang="en-US" sz="1800" dirty="0">
                <a:latin typeface="Arial"/>
                <a:cs typeface="Arial"/>
              </a:rPr>
              <a:t>Unfunded</a:t>
            </a:r>
          </a:p>
        </p:txBody>
      </p:sp>
      <p:pic>
        <p:nvPicPr>
          <p:cNvPr id="14" name="Picture 13">
            <a:extLst>
              <a:ext uri="{FF2B5EF4-FFF2-40B4-BE49-F238E27FC236}">
                <a16:creationId xmlns:a16="http://schemas.microsoft.com/office/drawing/2014/main" id="{9D610AC5-F8FE-10BA-94C5-9AB13A0A2650}"/>
              </a:ext>
            </a:extLst>
          </p:cNvPr>
          <p:cNvPicPr>
            <a:picLocks noChangeAspect="1"/>
          </p:cNvPicPr>
          <p:nvPr/>
        </p:nvPicPr>
        <p:blipFill>
          <a:blip r:embed="rId3" cstate="print">
            <a:extLst>
              <a:ext uri="{28A0092B-C50C-407E-A947-70E740481C1C}">
                <a14:useLocalDpi xmlns:a14="http://schemas.microsoft.com/office/drawing/2010/main" val="0"/>
              </a:ext>
            </a:extLst>
          </a:blip>
          <a:srcRect t="16441" b="9182"/>
          <a:stretch>
            <a:fillRect/>
          </a:stretch>
        </p:blipFill>
        <p:spPr>
          <a:xfrm>
            <a:off x="2266950" y="2172685"/>
            <a:ext cx="9757518" cy="4081699"/>
          </a:xfrm>
          <a:prstGeom prst="rect">
            <a:avLst/>
          </a:prstGeom>
        </p:spPr>
      </p:pic>
      <p:sp>
        <p:nvSpPr>
          <p:cNvPr id="17" name="Rectangle 16">
            <a:extLst>
              <a:ext uri="{FF2B5EF4-FFF2-40B4-BE49-F238E27FC236}">
                <a16:creationId xmlns:a16="http://schemas.microsoft.com/office/drawing/2014/main" id="{3147F531-467C-9C0B-BF3D-492A3DB2EDEA}"/>
              </a:ext>
            </a:extLst>
          </p:cNvPr>
          <p:cNvSpPr/>
          <p:nvPr/>
        </p:nvSpPr>
        <p:spPr>
          <a:xfrm>
            <a:off x="381000" y="2172686"/>
            <a:ext cx="1885950" cy="4081699"/>
          </a:xfrm>
          <a:prstGeom prst="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en-US" sz="1600" dirty="0">
                <a:solidFill>
                  <a:schemeClr val="bg1"/>
                </a:solidFill>
              </a:rPr>
              <a:t>Willoughby Boulevard Extension from S.R. 714/Monterey Road to U.S. 1/ S.R. 5/Federal Highway</a:t>
            </a:r>
          </a:p>
          <a:p>
            <a:pPr algn="r"/>
            <a:endParaRPr lang="en-US" sz="1600" dirty="0">
              <a:solidFill>
                <a:schemeClr val="bg1"/>
              </a:solidFill>
            </a:endParaRPr>
          </a:p>
          <a:p>
            <a:pPr algn="r"/>
            <a:r>
              <a:rPr lang="en-US" sz="1600" dirty="0">
                <a:solidFill>
                  <a:schemeClr val="bg1"/>
                </a:solidFill>
              </a:rPr>
              <a:t>Public Involvement Schedule</a:t>
            </a:r>
          </a:p>
          <a:p>
            <a:pPr algn="r"/>
            <a:endParaRPr lang="en-US" sz="1600" dirty="0"/>
          </a:p>
        </p:txBody>
      </p:sp>
    </p:spTree>
    <p:extLst>
      <p:ext uri="{BB962C8B-B14F-4D97-AF65-F5344CB8AC3E}">
        <p14:creationId xmlns:p14="http://schemas.microsoft.com/office/powerpoint/2010/main" val="821990077"/>
      </p:ext>
    </p:extLst>
  </p:cSld>
  <p:clrMapOvr>
    <a:masterClrMapping/>
  </p:clrMapOvr>
  <p:extLst>
    <p:ext uri="{6950BFC3-D8DA-4A85-94F7-54DA5524770B}">
      <p188:commentRel xmlns:p188="http://schemas.microsoft.com/office/powerpoint/2018/8/main" r:id="rId2"/>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oogle Shape;57;p15">
            <a:extLst>
              <a:ext uri="{FF2B5EF4-FFF2-40B4-BE49-F238E27FC236}">
                <a16:creationId xmlns:a16="http://schemas.microsoft.com/office/drawing/2014/main" id="{09090C2D-3AA7-591B-137D-912DDE9B734F}"/>
              </a:ext>
            </a:extLst>
          </p:cNvPr>
          <p:cNvGrpSpPr/>
          <p:nvPr/>
        </p:nvGrpSpPr>
        <p:grpSpPr>
          <a:xfrm>
            <a:off x="6499354" y="342900"/>
            <a:ext cx="5464450" cy="5864129"/>
            <a:chOff x="2966750" y="1165750"/>
            <a:chExt cx="3166099" cy="3977784"/>
          </a:xfrm>
        </p:grpSpPr>
        <p:sp>
          <p:nvSpPr>
            <p:cNvPr id="23" name="Google Shape;58;p15">
              <a:extLst>
                <a:ext uri="{FF2B5EF4-FFF2-40B4-BE49-F238E27FC236}">
                  <a16:creationId xmlns:a16="http://schemas.microsoft.com/office/drawing/2014/main" id="{1FC92965-5D64-B8A7-F696-CF1D30B44D71}"/>
                </a:ext>
              </a:extLst>
            </p:cNvPr>
            <p:cNvSpPr/>
            <p:nvPr/>
          </p:nvSpPr>
          <p:spPr>
            <a:xfrm>
              <a:off x="2966750" y="1165750"/>
              <a:ext cx="3166099" cy="3977784"/>
            </a:xfrm>
            <a:custGeom>
              <a:avLst/>
              <a:gdLst/>
              <a:ahLst/>
              <a:cxnLst/>
              <a:rect l="l" t="t" r="r" b="b"/>
              <a:pathLst>
                <a:path w="114527" h="143888" extrusionOk="0">
                  <a:moveTo>
                    <a:pt x="57841" y="0"/>
                  </a:moveTo>
                  <a:lnTo>
                    <a:pt x="48792" y="15895"/>
                  </a:lnTo>
                  <a:lnTo>
                    <a:pt x="51531" y="15895"/>
                  </a:lnTo>
                  <a:lnTo>
                    <a:pt x="51531" y="19181"/>
                  </a:lnTo>
                  <a:lnTo>
                    <a:pt x="51531" y="19979"/>
                  </a:lnTo>
                  <a:lnTo>
                    <a:pt x="51531" y="20086"/>
                  </a:lnTo>
                  <a:lnTo>
                    <a:pt x="51554" y="20217"/>
                  </a:lnTo>
                  <a:lnTo>
                    <a:pt x="51578" y="20515"/>
                  </a:lnTo>
                  <a:lnTo>
                    <a:pt x="51614" y="21098"/>
                  </a:lnTo>
                  <a:cubicBezTo>
                    <a:pt x="51638" y="21491"/>
                    <a:pt x="51650" y="21884"/>
                    <a:pt x="51697" y="22277"/>
                  </a:cubicBezTo>
                  <a:lnTo>
                    <a:pt x="51876" y="23444"/>
                  </a:lnTo>
                  <a:lnTo>
                    <a:pt x="51971" y="24027"/>
                  </a:lnTo>
                  <a:cubicBezTo>
                    <a:pt x="52007" y="24218"/>
                    <a:pt x="52066" y="24408"/>
                    <a:pt x="52102" y="24599"/>
                  </a:cubicBezTo>
                  <a:lnTo>
                    <a:pt x="52412" y="25742"/>
                  </a:lnTo>
                  <a:cubicBezTo>
                    <a:pt x="52507" y="26123"/>
                    <a:pt x="52662" y="26492"/>
                    <a:pt x="52793" y="26861"/>
                  </a:cubicBezTo>
                  <a:cubicBezTo>
                    <a:pt x="52935" y="27230"/>
                    <a:pt x="53055" y="27611"/>
                    <a:pt x="53221" y="27968"/>
                  </a:cubicBezTo>
                  <a:lnTo>
                    <a:pt x="53733" y="29028"/>
                  </a:lnTo>
                  <a:cubicBezTo>
                    <a:pt x="53817" y="29206"/>
                    <a:pt x="53900" y="29385"/>
                    <a:pt x="53995" y="29552"/>
                  </a:cubicBezTo>
                  <a:lnTo>
                    <a:pt x="54305" y="30064"/>
                  </a:lnTo>
                  <a:lnTo>
                    <a:pt x="54912" y="31064"/>
                  </a:lnTo>
                  <a:cubicBezTo>
                    <a:pt x="55138" y="31385"/>
                    <a:pt x="55376" y="31707"/>
                    <a:pt x="55614" y="32016"/>
                  </a:cubicBezTo>
                  <a:cubicBezTo>
                    <a:pt x="56067" y="32659"/>
                    <a:pt x="56615" y="33219"/>
                    <a:pt x="57150" y="33802"/>
                  </a:cubicBezTo>
                  <a:cubicBezTo>
                    <a:pt x="57400" y="34100"/>
                    <a:pt x="57710" y="34350"/>
                    <a:pt x="57996" y="34624"/>
                  </a:cubicBezTo>
                  <a:cubicBezTo>
                    <a:pt x="58293" y="34874"/>
                    <a:pt x="58567" y="35148"/>
                    <a:pt x="58877" y="35398"/>
                  </a:cubicBezTo>
                  <a:lnTo>
                    <a:pt x="59829" y="36100"/>
                  </a:lnTo>
                  <a:cubicBezTo>
                    <a:pt x="59984" y="36219"/>
                    <a:pt x="60139" y="36338"/>
                    <a:pt x="60305" y="36445"/>
                  </a:cubicBezTo>
                  <a:lnTo>
                    <a:pt x="60806" y="36755"/>
                  </a:lnTo>
                  <a:lnTo>
                    <a:pt x="61818" y="37362"/>
                  </a:lnTo>
                  <a:cubicBezTo>
                    <a:pt x="62163" y="37553"/>
                    <a:pt x="62520" y="37719"/>
                    <a:pt x="62877" y="37886"/>
                  </a:cubicBezTo>
                  <a:cubicBezTo>
                    <a:pt x="63568" y="38255"/>
                    <a:pt x="64318" y="38505"/>
                    <a:pt x="65068" y="38767"/>
                  </a:cubicBezTo>
                  <a:cubicBezTo>
                    <a:pt x="65437" y="38910"/>
                    <a:pt x="65818" y="39005"/>
                    <a:pt x="66199" y="39100"/>
                  </a:cubicBezTo>
                  <a:cubicBezTo>
                    <a:pt x="66580" y="39196"/>
                    <a:pt x="66961" y="39303"/>
                    <a:pt x="67342" y="39386"/>
                  </a:cubicBezTo>
                  <a:lnTo>
                    <a:pt x="68509" y="39577"/>
                  </a:lnTo>
                  <a:cubicBezTo>
                    <a:pt x="68902" y="39624"/>
                    <a:pt x="69295" y="39660"/>
                    <a:pt x="69676" y="39672"/>
                  </a:cubicBezTo>
                  <a:cubicBezTo>
                    <a:pt x="70176" y="39704"/>
                    <a:pt x="70946" y="39709"/>
                    <a:pt x="71403" y="39709"/>
                  </a:cubicBezTo>
                  <a:cubicBezTo>
                    <a:pt x="71632" y="39709"/>
                    <a:pt x="71783" y="39708"/>
                    <a:pt x="71783" y="39708"/>
                  </a:cubicBezTo>
                  <a:lnTo>
                    <a:pt x="94298" y="39708"/>
                  </a:lnTo>
                  <a:lnTo>
                    <a:pt x="94691" y="39743"/>
                  </a:lnTo>
                  <a:lnTo>
                    <a:pt x="94905" y="39779"/>
                  </a:lnTo>
                  <a:cubicBezTo>
                    <a:pt x="95048" y="39791"/>
                    <a:pt x="95191" y="39803"/>
                    <a:pt x="95334" y="39803"/>
                  </a:cubicBezTo>
                  <a:cubicBezTo>
                    <a:pt x="95477" y="39803"/>
                    <a:pt x="95619" y="39862"/>
                    <a:pt x="95762" y="39874"/>
                  </a:cubicBezTo>
                  <a:cubicBezTo>
                    <a:pt x="95893" y="39898"/>
                    <a:pt x="96048" y="39898"/>
                    <a:pt x="96179" y="39946"/>
                  </a:cubicBezTo>
                  <a:cubicBezTo>
                    <a:pt x="97286" y="40196"/>
                    <a:pt x="98334" y="40696"/>
                    <a:pt x="99227" y="41422"/>
                  </a:cubicBezTo>
                  <a:cubicBezTo>
                    <a:pt x="100096" y="42160"/>
                    <a:pt x="100799" y="43101"/>
                    <a:pt x="101263" y="44149"/>
                  </a:cubicBezTo>
                  <a:cubicBezTo>
                    <a:pt x="101680" y="45196"/>
                    <a:pt x="101870" y="46339"/>
                    <a:pt x="101787" y="47494"/>
                  </a:cubicBezTo>
                  <a:cubicBezTo>
                    <a:pt x="101727" y="48566"/>
                    <a:pt x="101370" y="49566"/>
                    <a:pt x="100846" y="50483"/>
                  </a:cubicBezTo>
                  <a:cubicBezTo>
                    <a:pt x="100263" y="51447"/>
                    <a:pt x="99251" y="52507"/>
                    <a:pt x="98286" y="53078"/>
                  </a:cubicBezTo>
                  <a:cubicBezTo>
                    <a:pt x="98060" y="53245"/>
                    <a:pt x="97774" y="53328"/>
                    <a:pt x="97536" y="53471"/>
                  </a:cubicBezTo>
                  <a:cubicBezTo>
                    <a:pt x="97405" y="53543"/>
                    <a:pt x="97262" y="53578"/>
                    <a:pt x="97131" y="53626"/>
                  </a:cubicBezTo>
                  <a:cubicBezTo>
                    <a:pt x="97001" y="53674"/>
                    <a:pt x="96870" y="53733"/>
                    <a:pt x="96739" y="53769"/>
                  </a:cubicBezTo>
                  <a:cubicBezTo>
                    <a:pt x="96596" y="53793"/>
                    <a:pt x="95119" y="54102"/>
                    <a:pt x="94572" y="54150"/>
                  </a:cubicBezTo>
                  <a:cubicBezTo>
                    <a:pt x="94504" y="54154"/>
                    <a:pt x="94416" y="54155"/>
                    <a:pt x="94320" y="54155"/>
                  </a:cubicBezTo>
                  <a:cubicBezTo>
                    <a:pt x="94128" y="54155"/>
                    <a:pt x="93909" y="54150"/>
                    <a:pt x="93774" y="54150"/>
                  </a:cubicBezTo>
                  <a:lnTo>
                    <a:pt x="19705" y="54150"/>
                  </a:lnTo>
                  <a:lnTo>
                    <a:pt x="19562" y="54114"/>
                  </a:lnTo>
                  <a:lnTo>
                    <a:pt x="19265" y="54102"/>
                  </a:lnTo>
                  <a:lnTo>
                    <a:pt x="18681" y="54126"/>
                  </a:lnTo>
                  <a:cubicBezTo>
                    <a:pt x="18288" y="54150"/>
                    <a:pt x="17895" y="54150"/>
                    <a:pt x="17514" y="54209"/>
                  </a:cubicBezTo>
                  <a:cubicBezTo>
                    <a:pt x="14383" y="54567"/>
                    <a:pt x="11335" y="55674"/>
                    <a:pt x="8716" y="57424"/>
                  </a:cubicBezTo>
                  <a:cubicBezTo>
                    <a:pt x="6120" y="59186"/>
                    <a:pt x="3953" y="61568"/>
                    <a:pt x="2417" y="64318"/>
                  </a:cubicBezTo>
                  <a:cubicBezTo>
                    <a:pt x="917" y="67080"/>
                    <a:pt x="96" y="70235"/>
                    <a:pt x="24" y="73367"/>
                  </a:cubicBezTo>
                  <a:cubicBezTo>
                    <a:pt x="0" y="73807"/>
                    <a:pt x="12" y="74010"/>
                    <a:pt x="12" y="74295"/>
                  </a:cubicBezTo>
                  <a:cubicBezTo>
                    <a:pt x="12" y="74343"/>
                    <a:pt x="12" y="74474"/>
                    <a:pt x="24" y="74557"/>
                  </a:cubicBezTo>
                  <a:lnTo>
                    <a:pt x="36" y="74855"/>
                  </a:lnTo>
                  <a:lnTo>
                    <a:pt x="60" y="75438"/>
                  </a:lnTo>
                  <a:cubicBezTo>
                    <a:pt x="84" y="75831"/>
                    <a:pt x="84" y="76224"/>
                    <a:pt x="143" y="76617"/>
                  </a:cubicBezTo>
                  <a:lnTo>
                    <a:pt x="322" y="77784"/>
                  </a:lnTo>
                  <a:cubicBezTo>
                    <a:pt x="357" y="77974"/>
                    <a:pt x="381" y="78165"/>
                    <a:pt x="429" y="78355"/>
                  </a:cubicBezTo>
                  <a:lnTo>
                    <a:pt x="560" y="78939"/>
                  </a:lnTo>
                  <a:lnTo>
                    <a:pt x="869" y="80082"/>
                  </a:lnTo>
                  <a:cubicBezTo>
                    <a:pt x="977" y="80451"/>
                    <a:pt x="1119" y="80820"/>
                    <a:pt x="1250" y="81189"/>
                  </a:cubicBezTo>
                  <a:cubicBezTo>
                    <a:pt x="1393" y="81558"/>
                    <a:pt x="1512" y="81939"/>
                    <a:pt x="1691" y="82296"/>
                  </a:cubicBezTo>
                  <a:cubicBezTo>
                    <a:pt x="2977" y="85166"/>
                    <a:pt x="4929" y="87737"/>
                    <a:pt x="7382" y="89702"/>
                  </a:cubicBezTo>
                  <a:cubicBezTo>
                    <a:pt x="9835" y="91655"/>
                    <a:pt x="12764" y="93048"/>
                    <a:pt x="15859" y="93655"/>
                  </a:cubicBezTo>
                  <a:lnTo>
                    <a:pt x="17026" y="93845"/>
                  </a:lnTo>
                  <a:lnTo>
                    <a:pt x="17610" y="93929"/>
                  </a:lnTo>
                  <a:cubicBezTo>
                    <a:pt x="17812" y="93952"/>
                    <a:pt x="18003" y="93952"/>
                    <a:pt x="18193" y="93964"/>
                  </a:cubicBezTo>
                  <a:lnTo>
                    <a:pt x="19372" y="94024"/>
                  </a:lnTo>
                  <a:lnTo>
                    <a:pt x="19669" y="94036"/>
                  </a:lnTo>
                  <a:lnTo>
                    <a:pt x="94643" y="94036"/>
                  </a:lnTo>
                  <a:lnTo>
                    <a:pt x="94869" y="94048"/>
                  </a:lnTo>
                  <a:cubicBezTo>
                    <a:pt x="95024" y="94060"/>
                    <a:pt x="95167" y="94072"/>
                    <a:pt x="95310" y="94072"/>
                  </a:cubicBezTo>
                  <a:cubicBezTo>
                    <a:pt x="95381" y="94072"/>
                    <a:pt x="95453" y="94083"/>
                    <a:pt x="95524" y="94095"/>
                  </a:cubicBezTo>
                  <a:lnTo>
                    <a:pt x="95727" y="94131"/>
                  </a:lnTo>
                  <a:cubicBezTo>
                    <a:pt x="95869" y="94155"/>
                    <a:pt x="96012" y="94167"/>
                    <a:pt x="96155" y="94191"/>
                  </a:cubicBezTo>
                  <a:cubicBezTo>
                    <a:pt x="96703" y="94345"/>
                    <a:pt x="97251" y="94476"/>
                    <a:pt x="97751" y="94750"/>
                  </a:cubicBezTo>
                  <a:cubicBezTo>
                    <a:pt x="98286" y="94976"/>
                    <a:pt x="98739" y="95322"/>
                    <a:pt x="99203" y="95655"/>
                  </a:cubicBezTo>
                  <a:cubicBezTo>
                    <a:pt x="99620" y="96048"/>
                    <a:pt x="100060" y="96429"/>
                    <a:pt x="100382" y="96905"/>
                  </a:cubicBezTo>
                  <a:cubicBezTo>
                    <a:pt x="100751" y="97346"/>
                    <a:pt x="100989" y="97870"/>
                    <a:pt x="101251" y="98382"/>
                  </a:cubicBezTo>
                  <a:cubicBezTo>
                    <a:pt x="101299" y="98513"/>
                    <a:pt x="101334" y="98643"/>
                    <a:pt x="101394" y="98774"/>
                  </a:cubicBezTo>
                  <a:cubicBezTo>
                    <a:pt x="101430" y="98917"/>
                    <a:pt x="101501" y="99036"/>
                    <a:pt x="101525" y="99179"/>
                  </a:cubicBezTo>
                  <a:cubicBezTo>
                    <a:pt x="101584" y="99453"/>
                    <a:pt x="101692" y="99727"/>
                    <a:pt x="101703" y="100013"/>
                  </a:cubicBezTo>
                  <a:cubicBezTo>
                    <a:pt x="101727" y="100156"/>
                    <a:pt x="101751" y="100287"/>
                    <a:pt x="101775" y="100429"/>
                  </a:cubicBezTo>
                  <a:lnTo>
                    <a:pt x="101799" y="100870"/>
                  </a:lnTo>
                  <a:lnTo>
                    <a:pt x="101823" y="101084"/>
                  </a:lnTo>
                  <a:lnTo>
                    <a:pt x="101834" y="101191"/>
                  </a:lnTo>
                  <a:lnTo>
                    <a:pt x="101834" y="101299"/>
                  </a:lnTo>
                  <a:cubicBezTo>
                    <a:pt x="101834" y="101334"/>
                    <a:pt x="101823" y="101358"/>
                    <a:pt x="101823" y="101370"/>
                  </a:cubicBezTo>
                  <a:cubicBezTo>
                    <a:pt x="101811" y="101513"/>
                    <a:pt x="101799" y="101656"/>
                    <a:pt x="101787" y="101799"/>
                  </a:cubicBezTo>
                  <a:cubicBezTo>
                    <a:pt x="101811" y="102096"/>
                    <a:pt x="101715" y="102370"/>
                    <a:pt x="101692" y="102656"/>
                  </a:cubicBezTo>
                  <a:cubicBezTo>
                    <a:pt x="101692" y="102799"/>
                    <a:pt x="101632" y="102930"/>
                    <a:pt x="101596" y="103073"/>
                  </a:cubicBezTo>
                  <a:cubicBezTo>
                    <a:pt x="101561" y="103204"/>
                    <a:pt x="101525" y="103346"/>
                    <a:pt x="101501" y="103477"/>
                  </a:cubicBezTo>
                  <a:cubicBezTo>
                    <a:pt x="101144" y="104561"/>
                    <a:pt x="100537" y="105561"/>
                    <a:pt x="99739" y="106383"/>
                  </a:cubicBezTo>
                  <a:cubicBezTo>
                    <a:pt x="98917" y="107192"/>
                    <a:pt x="97917" y="107799"/>
                    <a:pt x="96846" y="108157"/>
                  </a:cubicBezTo>
                  <a:cubicBezTo>
                    <a:pt x="96715" y="108204"/>
                    <a:pt x="96572" y="108216"/>
                    <a:pt x="96429" y="108264"/>
                  </a:cubicBezTo>
                  <a:cubicBezTo>
                    <a:pt x="96298" y="108288"/>
                    <a:pt x="96167" y="108359"/>
                    <a:pt x="96024" y="108359"/>
                  </a:cubicBezTo>
                  <a:cubicBezTo>
                    <a:pt x="95881" y="108383"/>
                    <a:pt x="95738" y="108395"/>
                    <a:pt x="95596" y="108419"/>
                  </a:cubicBezTo>
                  <a:cubicBezTo>
                    <a:pt x="95524" y="108430"/>
                    <a:pt x="95453" y="108454"/>
                    <a:pt x="95381" y="108454"/>
                  </a:cubicBezTo>
                  <a:lnTo>
                    <a:pt x="95167" y="108466"/>
                  </a:lnTo>
                  <a:cubicBezTo>
                    <a:pt x="95024" y="108466"/>
                    <a:pt x="94881" y="108466"/>
                    <a:pt x="94738" y="108478"/>
                  </a:cubicBezTo>
                  <a:cubicBezTo>
                    <a:pt x="94691" y="108478"/>
                    <a:pt x="94512" y="108466"/>
                    <a:pt x="94393" y="108466"/>
                  </a:cubicBezTo>
                  <a:lnTo>
                    <a:pt x="71283" y="108466"/>
                  </a:lnTo>
                  <a:lnTo>
                    <a:pt x="70985" y="108490"/>
                  </a:lnTo>
                  <a:lnTo>
                    <a:pt x="70402" y="108526"/>
                  </a:lnTo>
                  <a:cubicBezTo>
                    <a:pt x="70009" y="108538"/>
                    <a:pt x="69616" y="108561"/>
                    <a:pt x="69235" y="108597"/>
                  </a:cubicBezTo>
                  <a:lnTo>
                    <a:pt x="68068" y="108764"/>
                  </a:lnTo>
                  <a:cubicBezTo>
                    <a:pt x="67675" y="108835"/>
                    <a:pt x="67283" y="108883"/>
                    <a:pt x="66902" y="108990"/>
                  </a:cubicBezTo>
                  <a:cubicBezTo>
                    <a:pt x="66140" y="109181"/>
                    <a:pt x="65366" y="109359"/>
                    <a:pt x="64639" y="109657"/>
                  </a:cubicBezTo>
                  <a:cubicBezTo>
                    <a:pt x="64270" y="109788"/>
                    <a:pt x="63889" y="109919"/>
                    <a:pt x="63532" y="110073"/>
                  </a:cubicBezTo>
                  <a:lnTo>
                    <a:pt x="62460" y="110585"/>
                  </a:lnTo>
                  <a:lnTo>
                    <a:pt x="61937" y="110847"/>
                  </a:lnTo>
                  <a:cubicBezTo>
                    <a:pt x="61758" y="110931"/>
                    <a:pt x="61591" y="111038"/>
                    <a:pt x="61425" y="111145"/>
                  </a:cubicBezTo>
                  <a:lnTo>
                    <a:pt x="60413" y="111752"/>
                  </a:lnTo>
                  <a:cubicBezTo>
                    <a:pt x="60079" y="111967"/>
                    <a:pt x="59782" y="112217"/>
                    <a:pt x="59460" y="112443"/>
                  </a:cubicBezTo>
                  <a:cubicBezTo>
                    <a:pt x="59151" y="112681"/>
                    <a:pt x="58817" y="112907"/>
                    <a:pt x="58531" y="113169"/>
                  </a:cubicBezTo>
                  <a:cubicBezTo>
                    <a:pt x="58079" y="113586"/>
                    <a:pt x="57603" y="114003"/>
                    <a:pt x="57174" y="114443"/>
                  </a:cubicBezTo>
                  <a:cubicBezTo>
                    <a:pt x="57115" y="114503"/>
                    <a:pt x="57043" y="114586"/>
                    <a:pt x="56960" y="114681"/>
                  </a:cubicBezTo>
                  <a:cubicBezTo>
                    <a:pt x="56912" y="114717"/>
                    <a:pt x="56876" y="114765"/>
                    <a:pt x="56841" y="114800"/>
                  </a:cubicBezTo>
                  <a:cubicBezTo>
                    <a:pt x="56567" y="115110"/>
                    <a:pt x="56234" y="115479"/>
                    <a:pt x="56055" y="115681"/>
                  </a:cubicBezTo>
                  <a:lnTo>
                    <a:pt x="55341" y="116622"/>
                  </a:lnTo>
                  <a:lnTo>
                    <a:pt x="54995" y="117098"/>
                  </a:lnTo>
                  <a:cubicBezTo>
                    <a:pt x="54876" y="117253"/>
                    <a:pt x="54781" y="117432"/>
                    <a:pt x="54674" y="117586"/>
                  </a:cubicBezTo>
                  <a:lnTo>
                    <a:pt x="54067" y="118598"/>
                  </a:lnTo>
                  <a:cubicBezTo>
                    <a:pt x="53864" y="118944"/>
                    <a:pt x="53709" y="119301"/>
                    <a:pt x="53531" y="119658"/>
                  </a:cubicBezTo>
                  <a:cubicBezTo>
                    <a:pt x="53364" y="120015"/>
                    <a:pt x="53174" y="120360"/>
                    <a:pt x="53043" y="120730"/>
                  </a:cubicBezTo>
                  <a:lnTo>
                    <a:pt x="52638" y="121837"/>
                  </a:lnTo>
                  <a:cubicBezTo>
                    <a:pt x="52566" y="122027"/>
                    <a:pt x="52495" y="122206"/>
                    <a:pt x="52447" y="122396"/>
                  </a:cubicBezTo>
                  <a:lnTo>
                    <a:pt x="52293" y="122968"/>
                  </a:lnTo>
                  <a:lnTo>
                    <a:pt x="51995" y="124111"/>
                  </a:lnTo>
                  <a:cubicBezTo>
                    <a:pt x="51923" y="124504"/>
                    <a:pt x="51864" y="124897"/>
                    <a:pt x="51804" y="125278"/>
                  </a:cubicBezTo>
                  <a:cubicBezTo>
                    <a:pt x="51757" y="125671"/>
                    <a:pt x="51673" y="126064"/>
                    <a:pt x="51662" y="126445"/>
                  </a:cubicBezTo>
                  <a:lnTo>
                    <a:pt x="51578" y="127623"/>
                  </a:lnTo>
                  <a:lnTo>
                    <a:pt x="51531" y="128207"/>
                  </a:lnTo>
                  <a:lnTo>
                    <a:pt x="51531" y="128600"/>
                  </a:lnTo>
                  <a:lnTo>
                    <a:pt x="51531" y="129409"/>
                  </a:lnTo>
                  <a:lnTo>
                    <a:pt x="51531" y="131017"/>
                  </a:lnTo>
                  <a:lnTo>
                    <a:pt x="51531" y="143887"/>
                  </a:lnTo>
                  <a:lnTo>
                    <a:pt x="64187" y="143887"/>
                  </a:lnTo>
                  <a:lnTo>
                    <a:pt x="64187" y="131017"/>
                  </a:lnTo>
                  <a:lnTo>
                    <a:pt x="64187" y="129409"/>
                  </a:lnTo>
                  <a:lnTo>
                    <a:pt x="64187" y="128600"/>
                  </a:lnTo>
                  <a:lnTo>
                    <a:pt x="64187" y="128207"/>
                  </a:lnTo>
                  <a:lnTo>
                    <a:pt x="64163" y="127980"/>
                  </a:lnTo>
                  <a:cubicBezTo>
                    <a:pt x="64175" y="127838"/>
                    <a:pt x="64163" y="127695"/>
                    <a:pt x="64163" y="127540"/>
                  </a:cubicBezTo>
                  <a:cubicBezTo>
                    <a:pt x="64163" y="127397"/>
                    <a:pt x="64211" y="127266"/>
                    <a:pt x="64223" y="127123"/>
                  </a:cubicBezTo>
                  <a:cubicBezTo>
                    <a:pt x="64246" y="126980"/>
                    <a:pt x="64246" y="126837"/>
                    <a:pt x="64282" y="126695"/>
                  </a:cubicBezTo>
                  <a:cubicBezTo>
                    <a:pt x="64318" y="126564"/>
                    <a:pt x="64354" y="126421"/>
                    <a:pt x="64389" y="126290"/>
                  </a:cubicBezTo>
                  <a:cubicBezTo>
                    <a:pt x="64663" y="125194"/>
                    <a:pt x="65508" y="123909"/>
                    <a:pt x="66282" y="123063"/>
                  </a:cubicBezTo>
                  <a:cubicBezTo>
                    <a:pt x="66401" y="122956"/>
                    <a:pt x="66532" y="122849"/>
                    <a:pt x="66651" y="122730"/>
                  </a:cubicBezTo>
                  <a:cubicBezTo>
                    <a:pt x="66747" y="122623"/>
                    <a:pt x="66878" y="122563"/>
                    <a:pt x="66985" y="122468"/>
                  </a:cubicBezTo>
                  <a:cubicBezTo>
                    <a:pt x="67104" y="122396"/>
                    <a:pt x="67211" y="122289"/>
                    <a:pt x="67330" y="122218"/>
                  </a:cubicBezTo>
                  <a:cubicBezTo>
                    <a:pt x="67461" y="122146"/>
                    <a:pt x="67580" y="122075"/>
                    <a:pt x="67699" y="122004"/>
                  </a:cubicBezTo>
                  <a:cubicBezTo>
                    <a:pt x="67759" y="121956"/>
                    <a:pt x="67818" y="121920"/>
                    <a:pt x="67878" y="121884"/>
                  </a:cubicBezTo>
                  <a:lnTo>
                    <a:pt x="68080" y="121801"/>
                  </a:lnTo>
                  <a:cubicBezTo>
                    <a:pt x="68211" y="121742"/>
                    <a:pt x="68330" y="121670"/>
                    <a:pt x="68461" y="121611"/>
                  </a:cubicBezTo>
                  <a:lnTo>
                    <a:pt x="68866" y="121468"/>
                  </a:lnTo>
                  <a:cubicBezTo>
                    <a:pt x="69116" y="121349"/>
                    <a:pt x="69402" y="121301"/>
                    <a:pt x="69676" y="121218"/>
                  </a:cubicBezTo>
                  <a:cubicBezTo>
                    <a:pt x="69807" y="121170"/>
                    <a:pt x="69950" y="121170"/>
                    <a:pt x="70092" y="121146"/>
                  </a:cubicBezTo>
                  <a:cubicBezTo>
                    <a:pt x="70235" y="121122"/>
                    <a:pt x="70378" y="121099"/>
                    <a:pt x="70521" y="121075"/>
                  </a:cubicBezTo>
                  <a:cubicBezTo>
                    <a:pt x="70664" y="121075"/>
                    <a:pt x="70807" y="121063"/>
                    <a:pt x="70950" y="121063"/>
                  </a:cubicBezTo>
                  <a:lnTo>
                    <a:pt x="71164" y="121015"/>
                  </a:lnTo>
                  <a:lnTo>
                    <a:pt x="71283" y="120968"/>
                  </a:lnTo>
                  <a:lnTo>
                    <a:pt x="94393" y="120968"/>
                  </a:lnTo>
                  <a:cubicBezTo>
                    <a:pt x="94516" y="120968"/>
                    <a:pt x="94603" y="120994"/>
                    <a:pt x="94760" y="120994"/>
                  </a:cubicBezTo>
                  <a:cubicBezTo>
                    <a:pt x="94787" y="120994"/>
                    <a:pt x="94815" y="120993"/>
                    <a:pt x="94845" y="120991"/>
                  </a:cubicBezTo>
                  <a:lnTo>
                    <a:pt x="96024" y="120956"/>
                  </a:lnTo>
                  <a:lnTo>
                    <a:pt x="96608" y="120932"/>
                  </a:lnTo>
                  <a:cubicBezTo>
                    <a:pt x="96810" y="120908"/>
                    <a:pt x="97001" y="120884"/>
                    <a:pt x="97191" y="120861"/>
                  </a:cubicBezTo>
                  <a:lnTo>
                    <a:pt x="98358" y="120682"/>
                  </a:lnTo>
                  <a:cubicBezTo>
                    <a:pt x="98751" y="120622"/>
                    <a:pt x="99132" y="120503"/>
                    <a:pt x="99513" y="120420"/>
                  </a:cubicBezTo>
                  <a:cubicBezTo>
                    <a:pt x="99894" y="120313"/>
                    <a:pt x="100275" y="120229"/>
                    <a:pt x="100656" y="120099"/>
                  </a:cubicBezTo>
                  <a:cubicBezTo>
                    <a:pt x="103656" y="119134"/>
                    <a:pt x="106406" y="117443"/>
                    <a:pt x="108633" y="115229"/>
                  </a:cubicBezTo>
                  <a:cubicBezTo>
                    <a:pt x="110836" y="112990"/>
                    <a:pt x="112514" y="110228"/>
                    <a:pt x="113467" y="107228"/>
                  </a:cubicBezTo>
                  <a:cubicBezTo>
                    <a:pt x="113574" y="106847"/>
                    <a:pt x="113669" y="106466"/>
                    <a:pt x="113776" y="106085"/>
                  </a:cubicBezTo>
                  <a:cubicBezTo>
                    <a:pt x="113860" y="105692"/>
                    <a:pt x="113979" y="105323"/>
                    <a:pt x="114026" y="104930"/>
                  </a:cubicBezTo>
                  <a:cubicBezTo>
                    <a:pt x="114146" y="104144"/>
                    <a:pt x="114288" y="103370"/>
                    <a:pt x="114300" y="102584"/>
                  </a:cubicBezTo>
                  <a:lnTo>
                    <a:pt x="114348" y="101418"/>
                  </a:lnTo>
                  <a:cubicBezTo>
                    <a:pt x="114348" y="101358"/>
                    <a:pt x="114336" y="101322"/>
                    <a:pt x="114336" y="101287"/>
                  </a:cubicBezTo>
                  <a:lnTo>
                    <a:pt x="114336" y="101191"/>
                  </a:lnTo>
                  <a:lnTo>
                    <a:pt x="114336" y="100906"/>
                  </a:lnTo>
                  <a:lnTo>
                    <a:pt x="114324" y="100310"/>
                  </a:lnTo>
                  <a:cubicBezTo>
                    <a:pt x="114300" y="99929"/>
                    <a:pt x="114288" y="99536"/>
                    <a:pt x="114253" y="99144"/>
                  </a:cubicBezTo>
                  <a:lnTo>
                    <a:pt x="114086" y="97977"/>
                  </a:lnTo>
                  <a:cubicBezTo>
                    <a:pt x="113979" y="97191"/>
                    <a:pt x="113765" y="96429"/>
                    <a:pt x="113562" y="95667"/>
                  </a:cubicBezTo>
                  <a:cubicBezTo>
                    <a:pt x="113479" y="95286"/>
                    <a:pt x="113324" y="94917"/>
                    <a:pt x="113193" y="94548"/>
                  </a:cubicBezTo>
                  <a:cubicBezTo>
                    <a:pt x="113062" y="94179"/>
                    <a:pt x="112931" y="93810"/>
                    <a:pt x="112776" y="93440"/>
                  </a:cubicBezTo>
                  <a:cubicBezTo>
                    <a:pt x="112121" y="92012"/>
                    <a:pt x="111371" y="90619"/>
                    <a:pt x="110407" y="89369"/>
                  </a:cubicBezTo>
                  <a:cubicBezTo>
                    <a:pt x="109478" y="88095"/>
                    <a:pt x="108359" y="86987"/>
                    <a:pt x="107168" y="85963"/>
                  </a:cubicBezTo>
                  <a:cubicBezTo>
                    <a:pt x="105930" y="84999"/>
                    <a:pt x="104621" y="84106"/>
                    <a:pt x="103192" y="83451"/>
                  </a:cubicBezTo>
                  <a:cubicBezTo>
                    <a:pt x="101787" y="82737"/>
                    <a:pt x="100263" y="82272"/>
                    <a:pt x="98727" y="81915"/>
                  </a:cubicBezTo>
                  <a:cubicBezTo>
                    <a:pt x="98346" y="81844"/>
                    <a:pt x="97953" y="81784"/>
                    <a:pt x="97560" y="81725"/>
                  </a:cubicBezTo>
                  <a:lnTo>
                    <a:pt x="96977" y="81641"/>
                  </a:lnTo>
                  <a:cubicBezTo>
                    <a:pt x="96786" y="81606"/>
                    <a:pt x="96596" y="81582"/>
                    <a:pt x="96393" y="81582"/>
                  </a:cubicBezTo>
                  <a:lnTo>
                    <a:pt x="95226" y="81534"/>
                  </a:lnTo>
                  <a:lnTo>
                    <a:pt x="94643" y="81522"/>
                  </a:lnTo>
                  <a:lnTo>
                    <a:pt x="19872" y="81522"/>
                  </a:lnTo>
                  <a:lnTo>
                    <a:pt x="19693" y="81510"/>
                  </a:lnTo>
                  <a:lnTo>
                    <a:pt x="19574" y="81499"/>
                  </a:lnTo>
                  <a:cubicBezTo>
                    <a:pt x="19431" y="81487"/>
                    <a:pt x="19288" y="81475"/>
                    <a:pt x="19146" y="81463"/>
                  </a:cubicBezTo>
                  <a:cubicBezTo>
                    <a:pt x="19074" y="81463"/>
                    <a:pt x="19003" y="81463"/>
                    <a:pt x="18931" y="81451"/>
                  </a:cubicBezTo>
                  <a:lnTo>
                    <a:pt x="18717" y="81415"/>
                  </a:lnTo>
                  <a:cubicBezTo>
                    <a:pt x="18586" y="81391"/>
                    <a:pt x="18443" y="81368"/>
                    <a:pt x="18300" y="81356"/>
                  </a:cubicBezTo>
                  <a:cubicBezTo>
                    <a:pt x="17181" y="81129"/>
                    <a:pt x="16145" y="80629"/>
                    <a:pt x="15240" y="79915"/>
                  </a:cubicBezTo>
                  <a:cubicBezTo>
                    <a:pt x="14335" y="79213"/>
                    <a:pt x="13633" y="78260"/>
                    <a:pt x="13169" y="77224"/>
                  </a:cubicBezTo>
                  <a:cubicBezTo>
                    <a:pt x="13085" y="77105"/>
                    <a:pt x="13061" y="76962"/>
                    <a:pt x="13014" y="76831"/>
                  </a:cubicBezTo>
                  <a:cubicBezTo>
                    <a:pt x="12966" y="76700"/>
                    <a:pt x="12907" y="76569"/>
                    <a:pt x="12859" y="76426"/>
                  </a:cubicBezTo>
                  <a:cubicBezTo>
                    <a:pt x="12835" y="76296"/>
                    <a:pt x="12800" y="76153"/>
                    <a:pt x="12764" y="76022"/>
                  </a:cubicBezTo>
                  <a:lnTo>
                    <a:pt x="12704" y="75819"/>
                  </a:lnTo>
                  <a:cubicBezTo>
                    <a:pt x="12692" y="75748"/>
                    <a:pt x="12680" y="75676"/>
                    <a:pt x="12680" y="75605"/>
                  </a:cubicBezTo>
                  <a:cubicBezTo>
                    <a:pt x="12657" y="75462"/>
                    <a:pt x="12633" y="75319"/>
                    <a:pt x="12609" y="75176"/>
                  </a:cubicBezTo>
                  <a:cubicBezTo>
                    <a:pt x="12573" y="75045"/>
                    <a:pt x="12597" y="74891"/>
                    <a:pt x="12585" y="74748"/>
                  </a:cubicBezTo>
                  <a:lnTo>
                    <a:pt x="12549" y="74295"/>
                  </a:lnTo>
                  <a:cubicBezTo>
                    <a:pt x="12549" y="74033"/>
                    <a:pt x="12549" y="73700"/>
                    <a:pt x="12561" y="73617"/>
                  </a:cubicBezTo>
                  <a:cubicBezTo>
                    <a:pt x="12597" y="72462"/>
                    <a:pt x="12895" y="71343"/>
                    <a:pt x="13431" y="70342"/>
                  </a:cubicBezTo>
                  <a:cubicBezTo>
                    <a:pt x="13990" y="69354"/>
                    <a:pt x="14776" y="68473"/>
                    <a:pt x="15717" y="67830"/>
                  </a:cubicBezTo>
                  <a:cubicBezTo>
                    <a:pt x="16681" y="67199"/>
                    <a:pt x="17764" y="66806"/>
                    <a:pt x="18896" y="66663"/>
                  </a:cubicBezTo>
                  <a:cubicBezTo>
                    <a:pt x="19038" y="66640"/>
                    <a:pt x="19181" y="66651"/>
                    <a:pt x="19324" y="66640"/>
                  </a:cubicBezTo>
                  <a:lnTo>
                    <a:pt x="19538" y="66628"/>
                  </a:lnTo>
                  <a:lnTo>
                    <a:pt x="19646" y="66640"/>
                  </a:lnTo>
                  <a:lnTo>
                    <a:pt x="94572" y="66640"/>
                  </a:lnTo>
                  <a:lnTo>
                    <a:pt x="94679" y="66628"/>
                  </a:lnTo>
                  <a:lnTo>
                    <a:pt x="94822" y="66616"/>
                  </a:lnTo>
                  <a:lnTo>
                    <a:pt x="95119" y="66604"/>
                  </a:lnTo>
                  <a:lnTo>
                    <a:pt x="95703" y="66568"/>
                  </a:lnTo>
                  <a:cubicBezTo>
                    <a:pt x="96096" y="66544"/>
                    <a:pt x="96489" y="66544"/>
                    <a:pt x="96881" y="66485"/>
                  </a:cubicBezTo>
                  <a:lnTo>
                    <a:pt x="98048" y="66306"/>
                  </a:lnTo>
                  <a:lnTo>
                    <a:pt x="98632" y="66211"/>
                  </a:lnTo>
                  <a:lnTo>
                    <a:pt x="99203" y="66080"/>
                  </a:lnTo>
                  <a:lnTo>
                    <a:pt x="100346" y="65782"/>
                  </a:lnTo>
                  <a:cubicBezTo>
                    <a:pt x="100727" y="65675"/>
                    <a:pt x="101096" y="65520"/>
                    <a:pt x="101465" y="65389"/>
                  </a:cubicBezTo>
                  <a:cubicBezTo>
                    <a:pt x="101834" y="65247"/>
                    <a:pt x="102215" y="65127"/>
                    <a:pt x="102561" y="64961"/>
                  </a:cubicBezTo>
                  <a:cubicBezTo>
                    <a:pt x="103275" y="64616"/>
                    <a:pt x="104001" y="64306"/>
                    <a:pt x="104656" y="63877"/>
                  </a:cubicBezTo>
                  <a:cubicBezTo>
                    <a:pt x="107288" y="62318"/>
                    <a:pt x="109693" y="59960"/>
                    <a:pt x="111348" y="57365"/>
                  </a:cubicBezTo>
                  <a:cubicBezTo>
                    <a:pt x="111383" y="57317"/>
                    <a:pt x="111419" y="57257"/>
                    <a:pt x="111455" y="57198"/>
                  </a:cubicBezTo>
                  <a:cubicBezTo>
                    <a:pt x="111467" y="57174"/>
                    <a:pt x="111479" y="57150"/>
                    <a:pt x="111490" y="57138"/>
                  </a:cubicBezTo>
                  <a:lnTo>
                    <a:pt x="111490" y="57126"/>
                  </a:lnTo>
                  <a:cubicBezTo>
                    <a:pt x="113074" y="54519"/>
                    <a:pt x="114074" y="51531"/>
                    <a:pt x="114288" y="48483"/>
                  </a:cubicBezTo>
                  <a:cubicBezTo>
                    <a:pt x="114527" y="45363"/>
                    <a:pt x="114026" y="42172"/>
                    <a:pt x="112812" y="39255"/>
                  </a:cubicBezTo>
                  <a:cubicBezTo>
                    <a:pt x="111562" y="36362"/>
                    <a:pt x="109633" y="33778"/>
                    <a:pt x="107228" y="31766"/>
                  </a:cubicBezTo>
                  <a:cubicBezTo>
                    <a:pt x="104799" y="29766"/>
                    <a:pt x="101894" y="28349"/>
                    <a:pt x="98810" y="27682"/>
                  </a:cubicBezTo>
                  <a:cubicBezTo>
                    <a:pt x="98429" y="27587"/>
                    <a:pt x="98036" y="27540"/>
                    <a:pt x="97643" y="27480"/>
                  </a:cubicBezTo>
                  <a:cubicBezTo>
                    <a:pt x="97251" y="27420"/>
                    <a:pt x="96870" y="27349"/>
                    <a:pt x="96477" y="27325"/>
                  </a:cubicBezTo>
                  <a:lnTo>
                    <a:pt x="95298" y="27266"/>
                  </a:lnTo>
                  <a:lnTo>
                    <a:pt x="94715" y="27218"/>
                  </a:lnTo>
                  <a:lnTo>
                    <a:pt x="94298" y="27206"/>
                  </a:lnTo>
                  <a:lnTo>
                    <a:pt x="71783" y="27206"/>
                  </a:lnTo>
                  <a:cubicBezTo>
                    <a:pt x="71140" y="27206"/>
                    <a:pt x="70676" y="27182"/>
                    <a:pt x="70676" y="27182"/>
                  </a:cubicBezTo>
                  <a:cubicBezTo>
                    <a:pt x="70650" y="27185"/>
                    <a:pt x="70624" y="27186"/>
                    <a:pt x="70598" y="27186"/>
                  </a:cubicBezTo>
                  <a:cubicBezTo>
                    <a:pt x="70484" y="27186"/>
                    <a:pt x="70376" y="27166"/>
                    <a:pt x="70259" y="27147"/>
                  </a:cubicBezTo>
                  <a:cubicBezTo>
                    <a:pt x="70116" y="27123"/>
                    <a:pt x="69973" y="27111"/>
                    <a:pt x="69830" y="27087"/>
                  </a:cubicBezTo>
                  <a:lnTo>
                    <a:pt x="69426" y="26980"/>
                  </a:lnTo>
                  <a:cubicBezTo>
                    <a:pt x="69283" y="26944"/>
                    <a:pt x="69140" y="26932"/>
                    <a:pt x="69009" y="26861"/>
                  </a:cubicBezTo>
                  <a:cubicBezTo>
                    <a:pt x="68747" y="26754"/>
                    <a:pt x="68473" y="26694"/>
                    <a:pt x="68223" y="26551"/>
                  </a:cubicBezTo>
                  <a:lnTo>
                    <a:pt x="67842" y="26361"/>
                  </a:lnTo>
                  <a:cubicBezTo>
                    <a:pt x="67723" y="26289"/>
                    <a:pt x="67604" y="26206"/>
                    <a:pt x="67473" y="26135"/>
                  </a:cubicBezTo>
                  <a:lnTo>
                    <a:pt x="67294" y="26027"/>
                  </a:lnTo>
                  <a:cubicBezTo>
                    <a:pt x="67235" y="25992"/>
                    <a:pt x="67175" y="25944"/>
                    <a:pt x="67116" y="25896"/>
                  </a:cubicBezTo>
                  <a:cubicBezTo>
                    <a:pt x="67009" y="25813"/>
                    <a:pt x="66890" y="25730"/>
                    <a:pt x="66771" y="25646"/>
                  </a:cubicBezTo>
                  <a:cubicBezTo>
                    <a:pt x="66663" y="25563"/>
                    <a:pt x="66568" y="25444"/>
                    <a:pt x="66461" y="25361"/>
                  </a:cubicBezTo>
                  <a:cubicBezTo>
                    <a:pt x="66354" y="25254"/>
                    <a:pt x="66223" y="25182"/>
                    <a:pt x="66140" y="25063"/>
                  </a:cubicBezTo>
                  <a:cubicBezTo>
                    <a:pt x="65961" y="24837"/>
                    <a:pt x="65735" y="24658"/>
                    <a:pt x="65592" y="24408"/>
                  </a:cubicBezTo>
                  <a:cubicBezTo>
                    <a:pt x="64889" y="23503"/>
                    <a:pt x="64401" y="22444"/>
                    <a:pt x="64235" y="21313"/>
                  </a:cubicBezTo>
                  <a:cubicBezTo>
                    <a:pt x="64211" y="21170"/>
                    <a:pt x="64175" y="20110"/>
                    <a:pt x="64175" y="20074"/>
                  </a:cubicBezTo>
                  <a:lnTo>
                    <a:pt x="64175" y="19979"/>
                  </a:lnTo>
                  <a:lnTo>
                    <a:pt x="64175" y="19169"/>
                  </a:lnTo>
                  <a:lnTo>
                    <a:pt x="64175" y="15895"/>
                  </a:lnTo>
                  <a:lnTo>
                    <a:pt x="66890" y="15895"/>
                  </a:lnTo>
                  <a:lnTo>
                    <a:pt x="57841"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9;p15">
              <a:extLst>
                <a:ext uri="{FF2B5EF4-FFF2-40B4-BE49-F238E27FC236}">
                  <a16:creationId xmlns:a16="http://schemas.microsoft.com/office/drawing/2014/main" id="{DE228C21-6B9C-7C9A-4EE9-0A4FDA17261C}"/>
                </a:ext>
              </a:extLst>
            </p:cNvPr>
            <p:cNvSpPr/>
            <p:nvPr/>
          </p:nvSpPr>
          <p:spPr>
            <a:xfrm>
              <a:off x="3124740" y="1467244"/>
              <a:ext cx="2847490" cy="3675956"/>
            </a:xfrm>
            <a:custGeom>
              <a:avLst/>
              <a:gdLst/>
              <a:ahLst/>
              <a:cxnLst/>
              <a:rect l="l" t="t" r="r" b="b"/>
              <a:pathLst>
                <a:path w="103002" h="132970" extrusionOk="0">
                  <a:moveTo>
                    <a:pt x="51507" y="1"/>
                  </a:moveTo>
                  <a:lnTo>
                    <a:pt x="51507" y="3727"/>
                  </a:lnTo>
                  <a:lnTo>
                    <a:pt x="52757" y="3727"/>
                  </a:lnTo>
                  <a:lnTo>
                    <a:pt x="52757" y="1"/>
                  </a:lnTo>
                  <a:close/>
                  <a:moveTo>
                    <a:pt x="51507" y="7442"/>
                  </a:moveTo>
                  <a:lnTo>
                    <a:pt x="51507" y="9180"/>
                  </a:lnTo>
                  <a:cubicBezTo>
                    <a:pt x="51507" y="9883"/>
                    <a:pt x="51566" y="10573"/>
                    <a:pt x="51662" y="11252"/>
                  </a:cubicBezTo>
                  <a:lnTo>
                    <a:pt x="52888" y="11073"/>
                  </a:lnTo>
                  <a:cubicBezTo>
                    <a:pt x="52793" y="10454"/>
                    <a:pt x="52757" y="9823"/>
                    <a:pt x="52757" y="9180"/>
                  </a:cubicBezTo>
                  <a:lnTo>
                    <a:pt x="52757" y="7442"/>
                  </a:lnTo>
                  <a:close/>
                  <a:moveTo>
                    <a:pt x="53888" y="14467"/>
                  </a:moveTo>
                  <a:lnTo>
                    <a:pt x="52757" y="14979"/>
                  </a:lnTo>
                  <a:cubicBezTo>
                    <a:pt x="53293" y="16157"/>
                    <a:pt x="53995" y="17265"/>
                    <a:pt x="54840" y="18265"/>
                  </a:cubicBezTo>
                  <a:lnTo>
                    <a:pt x="55781" y="17455"/>
                  </a:lnTo>
                  <a:cubicBezTo>
                    <a:pt x="55019" y="16550"/>
                    <a:pt x="54376" y="15550"/>
                    <a:pt x="53888" y="14467"/>
                  </a:cubicBezTo>
                  <a:close/>
                  <a:moveTo>
                    <a:pt x="58424" y="19812"/>
                  </a:moveTo>
                  <a:lnTo>
                    <a:pt x="57734" y="20848"/>
                  </a:lnTo>
                  <a:cubicBezTo>
                    <a:pt x="58817" y="21575"/>
                    <a:pt x="59984" y="22146"/>
                    <a:pt x="61222" y="22551"/>
                  </a:cubicBezTo>
                  <a:lnTo>
                    <a:pt x="61603" y="21360"/>
                  </a:lnTo>
                  <a:cubicBezTo>
                    <a:pt x="60484" y="21003"/>
                    <a:pt x="59412" y="20479"/>
                    <a:pt x="58424" y="19812"/>
                  </a:cubicBezTo>
                  <a:close/>
                  <a:moveTo>
                    <a:pt x="65092" y="21979"/>
                  </a:moveTo>
                  <a:lnTo>
                    <a:pt x="65056" y="23218"/>
                  </a:lnTo>
                  <a:cubicBezTo>
                    <a:pt x="65211" y="23218"/>
                    <a:pt x="65378" y="23230"/>
                    <a:pt x="65544" y="23230"/>
                  </a:cubicBezTo>
                  <a:lnTo>
                    <a:pt x="68795" y="23230"/>
                  </a:lnTo>
                  <a:lnTo>
                    <a:pt x="68795" y="21979"/>
                  </a:lnTo>
                  <a:close/>
                  <a:moveTo>
                    <a:pt x="72521" y="21979"/>
                  </a:moveTo>
                  <a:lnTo>
                    <a:pt x="72521" y="23230"/>
                  </a:lnTo>
                  <a:lnTo>
                    <a:pt x="76248" y="23230"/>
                  </a:lnTo>
                  <a:lnTo>
                    <a:pt x="76248" y="21979"/>
                  </a:lnTo>
                  <a:close/>
                  <a:moveTo>
                    <a:pt x="79975" y="21979"/>
                  </a:moveTo>
                  <a:lnTo>
                    <a:pt x="79975" y="23230"/>
                  </a:lnTo>
                  <a:lnTo>
                    <a:pt x="83689" y="23230"/>
                  </a:lnTo>
                  <a:lnTo>
                    <a:pt x="83689" y="21979"/>
                  </a:lnTo>
                  <a:close/>
                  <a:moveTo>
                    <a:pt x="87416" y="21979"/>
                  </a:moveTo>
                  <a:lnTo>
                    <a:pt x="87416" y="23230"/>
                  </a:lnTo>
                  <a:lnTo>
                    <a:pt x="88952" y="23230"/>
                  </a:lnTo>
                  <a:cubicBezTo>
                    <a:pt x="89654" y="23230"/>
                    <a:pt x="90357" y="23277"/>
                    <a:pt x="91035" y="23396"/>
                  </a:cubicBezTo>
                  <a:lnTo>
                    <a:pt x="91238" y="22170"/>
                  </a:lnTo>
                  <a:cubicBezTo>
                    <a:pt x="90488" y="22039"/>
                    <a:pt x="89726" y="21979"/>
                    <a:pt x="88952" y="21979"/>
                  </a:cubicBezTo>
                  <a:close/>
                  <a:moveTo>
                    <a:pt x="94941" y="23313"/>
                  </a:moveTo>
                  <a:lnTo>
                    <a:pt x="94417" y="24444"/>
                  </a:lnTo>
                  <a:cubicBezTo>
                    <a:pt x="95488" y="24944"/>
                    <a:pt x="96477" y="25599"/>
                    <a:pt x="97370" y="26385"/>
                  </a:cubicBezTo>
                  <a:lnTo>
                    <a:pt x="98191" y="25444"/>
                  </a:lnTo>
                  <a:cubicBezTo>
                    <a:pt x="97215" y="24587"/>
                    <a:pt x="96119" y="23873"/>
                    <a:pt x="94941" y="23313"/>
                  </a:cubicBezTo>
                  <a:close/>
                  <a:moveTo>
                    <a:pt x="100739" y="28373"/>
                  </a:moveTo>
                  <a:lnTo>
                    <a:pt x="99691" y="29052"/>
                  </a:lnTo>
                  <a:cubicBezTo>
                    <a:pt x="100346" y="30052"/>
                    <a:pt x="100846" y="31135"/>
                    <a:pt x="101192" y="32266"/>
                  </a:cubicBezTo>
                  <a:lnTo>
                    <a:pt x="102382" y="31897"/>
                  </a:lnTo>
                  <a:cubicBezTo>
                    <a:pt x="102001" y="30659"/>
                    <a:pt x="101442" y="29468"/>
                    <a:pt x="100739" y="28373"/>
                  </a:cubicBezTo>
                  <a:close/>
                  <a:moveTo>
                    <a:pt x="102989" y="35731"/>
                  </a:moveTo>
                  <a:lnTo>
                    <a:pt x="101751" y="35755"/>
                  </a:lnTo>
                  <a:cubicBezTo>
                    <a:pt x="101751" y="35850"/>
                    <a:pt x="101751" y="35934"/>
                    <a:pt x="101751" y="36017"/>
                  </a:cubicBezTo>
                  <a:cubicBezTo>
                    <a:pt x="101751" y="37124"/>
                    <a:pt x="101608" y="38220"/>
                    <a:pt x="101334" y="39267"/>
                  </a:cubicBezTo>
                  <a:lnTo>
                    <a:pt x="102537" y="39589"/>
                  </a:lnTo>
                  <a:cubicBezTo>
                    <a:pt x="102846" y="38434"/>
                    <a:pt x="103001" y="37231"/>
                    <a:pt x="103001" y="36017"/>
                  </a:cubicBezTo>
                  <a:cubicBezTo>
                    <a:pt x="103001" y="35922"/>
                    <a:pt x="102989" y="35826"/>
                    <a:pt x="102989" y="35731"/>
                  </a:cubicBezTo>
                  <a:close/>
                  <a:moveTo>
                    <a:pt x="99977" y="42541"/>
                  </a:moveTo>
                  <a:cubicBezTo>
                    <a:pt x="99370" y="43553"/>
                    <a:pt x="98620" y="44482"/>
                    <a:pt x="97763" y="45304"/>
                  </a:cubicBezTo>
                  <a:lnTo>
                    <a:pt x="98620" y="46209"/>
                  </a:lnTo>
                  <a:cubicBezTo>
                    <a:pt x="99560" y="45316"/>
                    <a:pt x="100382" y="44292"/>
                    <a:pt x="101037" y="43172"/>
                  </a:cubicBezTo>
                  <a:lnTo>
                    <a:pt x="99977" y="42541"/>
                  </a:lnTo>
                  <a:close/>
                  <a:moveTo>
                    <a:pt x="94881" y="47363"/>
                  </a:moveTo>
                  <a:cubicBezTo>
                    <a:pt x="93833" y="47911"/>
                    <a:pt x="92714" y="48316"/>
                    <a:pt x="91547" y="48554"/>
                  </a:cubicBezTo>
                  <a:lnTo>
                    <a:pt x="91797" y="49769"/>
                  </a:lnTo>
                  <a:cubicBezTo>
                    <a:pt x="93071" y="49507"/>
                    <a:pt x="94310" y="49066"/>
                    <a:pt x="95465" y="48471"/>
                  </a:cubicBezTo>
                  <a:lnTo>
                    <a:pt x="94881" y="47363"/>
                  </a:lnTo>
                  <a:close/>
                  <a:moveTo>
                    <a:pt x="17205" y="48816"/>
                  </a:moveTo>
                  <a:lnTo>
                    <a:pt x="17205" y="50054"/>
                  </a:lnTo>
                  <a:lnTo>
                    <a:pt x="20931" y="50054"/>
                  </a:lnTo>
                  <a:lnTo>
                    <a:pt x="20931" y="48816"/>
                  </a:lnTo>
                  <a:close/>
                  <a:moveTo>
                    <a:pt x="24658" y="48816"/>
                  </a:moveTo>
                  <a:lnTo>
                    <a:pt x="24658" y="50054"/>
                  </a:lnTo>
                  <a:lnTo>
                    <a:pt x="28373" y="50054"/>
                  </a:lnTo>
                  <a:lnTo>
                    <a:pt x="28373" y="48816"/>
                  </a:lnTo>
                  <a:close/>
                  <a:moveTo>
                    <a:pt x="32100" y="48816"/>
                  </a:moveTo>
                  <a:lnTo>
                    <a:pt x="32100" y="50054"/>
                  </a:lnTo>
                  <a:lnTo>
                    <a:pt x="35826" y="50054"/>
                  </a:lnTo>
                  <a:lnTo>
                    <a:pt x="35826" y="48816"/>
                  </a:lnTo>
                  <a:close/>
                  <a:moveTo>
                    <a:pt x="39553" y="48816"/>
                  </a:moveTo>
                  <a:lnTo>
                    <a:pt x="39553" y="50054"/>
                  </a:lnTo>
                  <a:lnTo>
                    <a:pt x="43280" y="50054"/>
                  </a:lnTo>
                  <a:lnTo>
                    <a:pt x="43280" y="48816"/>
                  </a:lnTo>
                  <a:close/>
                  <a:moveTo>
                    <a:pt x="47006" y="48816"/>
                  </a:moveTo>
                  <a:lnTo>
                    <a:pt x="47006" y="50054"/>
                  </a:lnTo>
                  <a:lnTo>
                    <a:pt x="50721" y="50054"/>
                  </a:lnTo>
                  <a:lnTo>
                    <a:pt x="50721" y="48816"/>
                  </a:lnTo>
                  <a:close/>
                  <a:moveTo>
                    <a:pt x="54448" y="48816"/>
                  </a:moveTo>
                  <a:lnTo>
                    <a:pt x="54448" y="50054"/>
                  </a:lnTo>
                  <a:lnTo>
                    <a:pt x="58174" y="50054"/>
                  </a:lnTo>
                  <a:lnTo>
                    <a:pt x="58174" y="48816"/>
                  </a:lnTo>
                  <a:close/>
                  <a:moveTo>
                    <a:pt x="61901" y="48816"/>
                  </a:moveTo>
                  <a:lnTo>
                    <a:pt x="61901" y="50054"/>
                  </a:lnTo>
                  <a:lnTo>
                    <a:pt x="65628" y="50054"/>
                  </a:lnTo>
                  <a:lnTo>
                    <a:pt x="65628" y="48816"/>
                  </a:lnTo>
                  <a:close/>
                  <a:moveTo>
                    <a:pt x="69342" y="48816"/>
                  </a:moveTo>
                  <a:lnTo>
                    <a:pt x="69342" y="50054"/>
                  </a:lnTo>
                  <a:lnTo>
                    <a:pt x="73069" y="50054"/>
                  </a:lnTo>
                  <a:lnTo>
                    <a:pt x="73069" y="48816"/>
                  </a:lnTo>
                  <a:close/>
                  <a:moveTo>
                    <a:pt x="76796" y="48816"/>
                  </a:moveTo>
                  <a:lnTo>
                    <a:pt x="76796" y="50054"/>
                  </a:lnTo>
                  <a:lnTo>
                    <a:pt x="80522" y="50054"/>
                  </a:lnTo>
                  <a:lnTo>
                    <a:pt x="80522" y="48816"/>
                  </a:lnTo>
                  <a:close/>
                  <a:moveTo>
                    <a:pt x="84249" y="48816"/>
                  </a:moveTo>
                  <a:lnTo>
                    <a:pt x="84249" y="50054"/>
                  </a:lnTo>
                  <a:lnTo>
                    <a:pt x="87976" y="50054"/>
                  </a:lnTo>
                  <a:lnTo>
                    <a:pt x="87976" y="48816"/>
                  </a:lnTo>
                  <a:close/>
                  <a:moveTo>
                    <a:pt x="13454" y="48828"/>
                  </a:moveTo>
                  <a:cubicBezTo>
                    <a:pt x="12157" y="48876"/>
                    <a:pt x="10871" y="49102"/>
                    <a:pt x="9632" y="49507"/>
                  </a:cubicBezTo>
                  <a:lnTo>
                    <a:pt x="10013" y="50685"/>
                  </a:lnTo>
                  <a:cubicBezTo>
                    <a:pt x="11145" y="50316"/>
                    <a:pt x="12311" y="50114"/>
                    <a:pt x="13502" y="50066"/>
                  </a:cubicBezTo>
                  <a:lnTo>
                    <a:pt x="13454" y="48828"/>
                  </a:lnTo>
                  <a:close/>
                  <a:moveTo>
                    <a:pt x="6144" y="51209"/>
                  </a:moveTo>
                  <a:cubicBezTo>
                    <a:pt x="5072" y="51935"/>
                    <a:pt x="4096" y="52805"/>
                    <a:pt x="3251" y="53805"/>
                  </a:cubicBezTo>
                  <a:lnTo>
                    <a:pt x="4203" y="54602"/>
                  </a:lnTo>
                  <a:cubicBezTo>
                    <a:pt x="4965" y="53698"/>
                    <a:pt x="5858" y="52900"/>
                    <a:pt x="6834" y="52233"/>
                  </a:cubicBezTo>
                  <a:lnTo>
                    <a:pt x="6144" y="51209"/>
                  </a:lnTo>
                  <a:close/>
                  <a:moveTo>
                    <a:pt x="1179" y="57091"/>
                  </a:moveTo>
                  <a:cubicBezTo>
                    <a:pt x="643" y="58270"/>
                    <a:pt x="286" y="59532"/>
                    <a:pt x="96" y="60818"/>
                  </a:cubicBezTo>
                  <a:lnTo>
                    <a:pt x="1322" y="60996"/>
                  </a:lnTo>
                  <a:cubicBezTo>
                    <a:pt x="1489" y="59817"/>
                    <a:pt x="1822" y="58674"/>
                    <a:pt x="2310" y="57603"/>
                  </a:cubicBezTo>
                  <a:lnTo>
                    <a:pt x="1179" y="57091"/>
                  </a:lnTo>
                  <a:close/>
                  <a:moveTo>
                    <a:pt x="1239" y="64568"/>
                  </a:moveTo>
                  <a:lnTo>
                    <a:pt x="0" y="64675"/>
                  </a:lnTo>
                  <a:cubicBezTo>
                    <a:pt x="107" y="65973"/>
                    <a:pt x="405" y="67247"/>
                    <a:pt x="869" y="68461"/>
                  </a:cubicBezTo>
                  <a:lnTo>
                    <a:pt x="2024" y="68021"/>
                  </a:lnTo>
                  <a:cubicBezTo>
                    <a:pt x="1608" y="66914"/>
                    <a:pt x="1346" y="65747"/>
                    <a:pt x="1239" y="64568"/>
                  </a:cubicBezTo>
                  <a:close/>
                  <a:moveTo>
                    <a:pt x="3739" y="71116"/>
                  </a:moveTo>
                  <a:lnTo>
                    <a:pt x="2751" y="71855"/>
                  </a:lnTo>
                  <a:cubicBezTo>
                    <a:pt x="3525" y="72902"/>
                    <a:pt x="4453" y="73831"/>
                    <a:pt x="5477" y="74617"/>
                  </a:cubicBezTo>
                  <a:lnTo>
                    <a:pt x="6239" y="73629"/>
                  </a:lnTo>
                  <a:cubicBezTo>
                    <a:pt x="5287" y="72902"/>
                    <a:pt x="4453" y="72057"/>
                    <a:pt x="3739" y="71116"/>
                  </a:cubicBezTo>
                  <a:close/>
                  <a:moveTo>
                    <a:pt x="9323" y="75367"/>
                  </a:moveTo>
                  <a:lnTo>
                    <a:pt x="8870" y="76522"/>
                  </a:lnTo>
                  <a:cubicBezTo>
                    <a:pt x="10073" y="76998"/>
                    <a:pt x="11347" y="77296"/>
                    <a:pt x="12645" y="77415"/>
                  </a:cubicBezTo>
                  <a:lnTo>
                    <a:pt x="12764" y="76177"/>
                  </a:lnTo>
                  <a:cubicBezTo>
                    <a:pt x="11585" y="76069"/>
                    <a:pt x="10418" y="75796"/>
                    <a:pt x="9323" y="75367"/>
                  </a:cubicBezTo>
                  <a:close/>
                  <a:moveTo>
                    <a:pt x="16431" y="76236"/>
                  </a:moveTo>
                  <a:lnTo>
                    <a:pt x="16431" y="77486"/>
                  </a:lnTo>
                  <a:lnTo>
                    <a:pt x="20158" y="77486"/>
                  </a:lnTo>
                  <a:lnTo>
                    <a:pt x="20158" y="76236"/>
                  </a:lnTo>
                  <a:close/>
                  <a:moveTo>
                    <a:pt x="23872" y="76236"/>
                  </a:moveTo>
                  <a:lnTo>
                    <a:pt x="23872" y="77486"/>
                  </a:lnTo>
                  <a:lnTo>
                    <a:pt x="27599" y="77486"/>
                  </a:lnTo>
                  <a:lnTo>
                    <a:pt x="27599" y="76236"/>
                  </a:lnTo>
                  <a:close/>
                  <a:moveTo>
                    <a:pt x="31326" y="76236"/>
                  </a:moveTo>
                  <a:lnTo>
                    <a:pt x="31326" y="77486"/>
                  </a:lnTo>
                  <a:lnTo>
                    <a:pt x="35052" y="77486"/>
                  </a:lnTo>
                  <a:lnTo>
                    <a:pt x="35052" y="76236"/>
                  </a:lnTo>
                  <a:close/>
                  <a:moveTo>
                    <a:pt x="38779" y="76236"/>
                  </a:moveTo>
                  <a:lnTo>
                    <a:pt x="38779" y="77486"/>
                  </a:lnTo>
                  <a:lnTo>
                    <a:pt x="42494" y="77486"/>
                  </a:lnTo>
                  <a:lnTo>
                    <a:pt x="42494" y="76236"/>
                  </a:lnTo>
                  <a:close/>
                  <a:moveTo>
                    <a:pt x="46220" y="76236"/>
                  </a:moveTo>
                  <a:lnTo>
                    <a:pt x="46220" y="77486"/>
                  </a:lnTo>
                  <a:lnTo>
                    <a:pt x="49947" y="77486"/>
                  </a:lnTo>
                  <a:lnTo>
                    <a:pt x="49947" y="76236"/>
                  </a:lnTo>
                  <a:close/>
                  <a:moveTo>
                    <a:pt x="53674" y="76236"/>
                  </a:moveTo>
                  <a:lnTo>
                    <a:pt x="53674" y="77486"/>
                  </a:lnTo>
                  <a:lnTo>
                    <a:pt x="57400" y="77486"/>
                  </a:lnTo>
                  <a:lnTo>
                    <a:pt x="57400" y="76236"/>
                  </a:lnTo>
                  <a:close/>
                  <a:moveTo>
                    <a:pt x="61127" y="76236"/>
                  </a:moveTo>
                  <a:lnTo>
                    <a:pt x="61127" y="77486"/>
                  </a:lnTo>
                  <a:lnTo>
                    <a:pt x="64842" y="77486"/>
                  </a:lnTo>
                  <a:lnTo>
                    <a:pt x="64842" y="76236"/>
                  </a:lnTo>
                  <a:close/>
                  <a:moveTo>
                    <a:pt x="68568" y="76236"/>
                  </a:moveTo>
                  <a:lnTo>
                    <a:pt x="68568" y="77486"/>
                  </a:lnTo>
                  <a:lnTo>
                    <a:pt x="72295" y="77486"/>
                  </a:lnTo>
                  <a:lnTo>
                    <a:pt x="72295" y="76236"/>
                  </a:lnTo>
                  <a:close/>
                  <a:moveTo>
                    <a:pt x="76022" y="76236"/>
                  </a:moveTo>
                  <a:lnTo>
                    <a:pt x="76022" y="77486"/>
                  </a:lnTo>
                  <a:lnTo>
                    <a:pt x="79748" y="77486"/>
                  </a:lnTo>
                  <a:lnTo>
                    <a:pt x="79748" y="76236"/>
                  </a:lnTo>
                  <a:close/>
                  <a:moveTo>
                    <a:pt x="83475" y="76236"/>
                  </a:moveTo>
                  <a:lnTo>
                    <a:pt x="83475" y="77486"/>
                  </a:lnTo>
                  <a:lnTo>
                    <a:pt x="87190" y="77486"/>
                  </a:lnTo>
                  <a:lnTo>
                    <a:pt x="87190" y="76236"/>
                  </a:lnTo>
                  <a:close/>
                  <a:moveTo>
                    <a:pt x="91000" y="76391"/>
                  </a:moveTo>
                  <a:lnTo>
                    <a:pt x="90821" y="77617"/>
                  </a:lnTo>
                  <a:cubicBezTo>
                    <a:pt x="92000" y="77784"/>
                    <a:pt x="93143" y="78117"/>
                    <a:pt x="94214" y="78605"/>
                  </a:cubicBezTo>
                  <a:lnTo>
                    <a:pt x="94726" y="77474"/>
                  </a:lnTo>
                  <a:cubicBezTo>
                    <a:pt x="93548" y="76939"/>
                    <a:pt x="92286" y="76569"/>
                    <a:pt x="91000" y="76391"/>
                  </a:cubicBezTo>
                  <a:close/>
                  <a:moveTo>
                    <a:pt x="98013" y="79546"/>
                  </a:moveTo>
                  <a:lnTo>
                    <a:pt x="97215" y="80499"/>
                  </a:lnTo>
                  <a:cubicBezTo>
                    <a:pt x="98120" y="81261"/>
                    <a:pt x="98917" y="82153"/>
                    <a:pt x="99572" y="83130"/>
                  </a:cubicBezTo>
                  <a:lnTo>
                    <a:pt x="100608" y="82439"/>
                  </a:lnTo>
                  <a:cubicBezTo>
                    <a:pt x="99882" y="81356"/>
                    <a:pt x="99001" y="80391"/>
                    <a:pt x="98013" y="79546"/>
                  </a:cubicBezTo>
                  <a:close/>
                  <a:moveTo>
                    <a:pt x="102311" y="85928"/>
                  </a:moveTo>
                  <a:lnTo>
                    <a:pt x="101132" y="86309"/>
                  </a:lnTo>
                  <a:cubicBezTo>
                    <a:pt x="101489" y="87440"/>
                    <a:pt x="101703" y="88607"/>
                    <a:pt x="101751" y="89797"/>
                  </a:cubicBezTo>
                  <a:lnTo>
                    <a:pt x="102989" y="89750"/>
                  </a:lnTo>
                  <a:cubicBezTo>
                    <a:pt x="102942" y="88452"/>
                    <a:pt x="102716" y="87166"/>
                    <a:pt x="102311" y="85928"/>
                  </a:cubicBezTo>
                  <a:close/>
                  <a:moveTo>
                    <a:pt x="101430" y="93333"/>
                  </a:moveTo>
                  <a:cubicBezTo>
                    <a:pt x="101156" y="94488"/>
                    <a:pt x="100727" y="95596"/>
                    <a:pt x="100156" y="96631"/>
                  </a:cubicBezTo>
                  <a:lnTo>
                    <a:pt x="101239" y="97239"/>
                  </a:lnTo>
                  <a:cubicBezTo>
                    <a:pt x="101870" y="96096"/>
                    <a:pt x="102346" y="94881"/>
                    <a:pt x="102632" y="93619"/>
                  </a:cubicBezTo>
                  <a:lnTo>
                    <a:pt x="101430" y="93333"/>
                  </a:lnTo>
                  <a:close/>
                  <a:moveTo>
                    <a:pt x="98024" y="99465"/>
                  </a:moveTo>
                  <a:cubicBezTo>
                    <a:pt x="97191" y="100310"/>
                    <a:pt x="96239" y="101025"/>
                    <a:pt x="95215" y="101608"/>
                  </a:cubicBezTo>
                  <a:lnTo>
                    <a:pt x="95822" y="102692"/>
                  </a:lnTo>
                  <a:cubicBezTo>
                    <a:pt x="96953" y="102061"/>
                    <a:pt x="97989" y="101263"/>
                    <a:pt x="98906" y="100346"/>
                  </a:cubicBezTo>
                  <a:lnTo>
                    <a:pt x="98024" y="99465"/>
                  </a:lnTo>
                  <a:close/>
                  <a:moveTo>
                    <a:pt x="66009" y="103239"/>
                  </a:moveTo>
                  <a:lnTo>
                    <a:pt x="66009" y="104478"/>
                  </a:lnTo>
                  <a:lnTo>
                    <a:pt x="69735" y="104478"/>
                  </a:lnTo>
                  <a:lnTo>
                    <a:pt x="69735" y="103239"/>
                  </a:lnTo>
                  <a:close/>
                  <a:moveTo>
                    <a:pt x="73462" y="103239"/>
                  </a:moveTo>
                  <a:lnTo>
                    <a:pt x="73462" y="104478"/>
                  </a:lnTo>
                  <a:lnTo>
                    <a:pt x="77189" y="104478"/>
                  </a:lnTo>
                  <a:lnTo>
                    <a:pt x="77189" y="103239"/>
                  </a:lnTo>
                  <a:close/>
                  <a:moveTo>
                    <a:pt x="80915" y="103239"/>
                  </a:moveTo>
                  <a:lnTo>
                    <a:pt x="80915" y="104478"/>
                  </a:lnTo>
                  <a:lnTo>
                    <a:pt x="84630" y="104478"/>
                  </a:lnTo>
                  <a:lnTo>
                    <a:pt x="84630" y="103239"/>
                  </a:lnTo>
                  <a:close/>
                  <a:moveTo>
                    <a:pt x="91917" y="102894"/>
                  </a:moveTo>
                  <a:cubicBezTo>
                    <a:pt x="90952" y="103120"/>
                    <a:pt x="89952" y="103239"/>
                    <a:pt x="88952" y="103239"/>
                  </a:cubicBezTo>
                  <a:lnTo>
                    <a:pt x="88357" y="103239"/>
                  </a:lnTo>
                  <a:lnTo>
                    <a:pt x="88357" y="104478"/>
                  </a:lnTo>
                  <a:lnTo>
                    <a:pt x="88952" y="104478"/>
                  </a:lnTo>
                  <a:cubicBezTo>
                    <a:pt x="90047" y="104478"/>
                    <a:pt x="91143" y="104359"/>
                    <a:pt x="92202" y="104109"/>
                  </a:cubicBezTo>
                  <a:lnTo>
                    <a:pt x="91917" y="102894"/>
                  </a:lnTo>
                  <a:close/>
                  <a:moveTo>
                    <a:pt x="62175" y="103644"/>
                  </a:moveTo>
                  <a:cubicBezTo>
                    <a:pt x="60913" y="103954"/>
                    <a:pt x="59698" y="104442"/>
                    <a:pt x="58567" y="105097"/>
                  </a:cubicBezTo>
                  <a:lnTo>
                    <a:pt x="59186" y="106168"/>
                  </a:lnTo>
                  <a:cubicBezTo>
                    <a:pt x="60210" y="105585"/>
                    <a:pt x="61317" y="105132"/>
                    <a:pt x="62472" y="104847"/>
                  </a:cubicBezTo>
                  <a:lnTo>
                    <a:pt x="62175" y="103644"/>
                  </a:lnTo>
                  <a:close/>
                  <a:moveTo>
                    <a:pt x="55495" y="107478"/>
                  </a:moveTo>
                  <a:cubicBezTo>
                    <a:pt x="54590" y="108407"/>
                    <a:pt x="53817" y="109454"/>
                    <a:pt x="53197" y="110597"/>
                  </a:cubicBezTo>
                  <a:lnTo>
                    <a:pt x="54293" y="111193"/>
                  </a:lnTo>
                  <a:cubicBezTo>
                    <a:pt x="54852" y="110145"/>
                    <a:pt x="55555" y="109193"/>
                    <a:pt x="56388" y="108335"/>
                  </a:cubicBezTo>
                  <a:lnTo>
                    <a:pt x="55495" y="107478"/>
                  </a:lnTo>
                  <a:close/>
                  <a:moveTo>
                    <a:pt x="51840" y="114241"/>
                  </a:moveTo>
                  <a:cubicBezTo>
                    <a:pt x="51626" y="115229"/>
                    <a:pt x="51507" y="116253"/>
                    <a:pt x="51507" y="117277"/>
                  </a:cubicBezTo>
                  <a:lnTo>
                    <a:pt x="51507" y="118075"/>
                  </a:lnTo>
                  <a:lnTo>
                    <a:pt x="52745" y="118075"/>
                  </a:lnTo>
                  <a:lnTo>
                    <a:pt x="52745" y="117277"/>
                  </a:lnTo>
                  <a:cubicBezTo>
                    <a:pt x="52745" y="116348"/>
                    <a:pt x="52852" y="115408"/>
                    <a:pt x="53055" y="114503"/>
                  </a:cubicBezTo>
                  <a:lnTo>
                    <a:pt x="51840" y="114241"/>
                  </a:lnTo>
                  <a:close/>
                  <a:moveTo>
                    <a:pt x="51507" y="121801"/>
                  </a:moveTo>
                  <a:lnTo>
                    <a:pt x="51507" y="125528"/>
                  </a:lnTo>
                  <a:lnTo>
                    <a:pt x="52757" y="125528"/>
                  </a:lnTo>
                  <a:lnTo>
                    <a:pt x="52757" y="121801"/>
                  </a:lnTo>
                  <a:close/>
                  <a:moveTo>
                    <a:pt x="51507" y="129243"/>
                  </a:moveTo>
                  <a:lnTo>
                    <a:pt x="51507" y="132969"/>
                  </a:lnTo>
                  <a:lnTo>
                    <a:pt x="52757" y="132969"/>
                  </a:lnTo>
                  <a:lnTo>
                    <a:pt x="52757" y="129243"/>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60;p15">
            <a:extLst>
              <a:ext uri="{FF2B5EF4-FFF2-40B4-BE49-F238E27FC236}">
                <a16:creationId xmlns:a16="http://schemas.microsoft.com/office/drawing/2014/main" id="{3197893A-42D8-B9D2-D0E4-C4047352202A}"/>
              </a:ext>
            </a:extLst>
          </p:cNvPr>
          <p:cNvGrpSpPr/>
          <p:nvPr/>
        </p:nvGrpSpPr>
        <p:grpSpPr>
          <a:xfrm>
            <a:off x="6341386" y="485506"/>
            <a:ext cx="5423523" cy="5864129"/>
            <a:chOff x="2966750" y="1165750"/>
            <a:chExt cx="3166099" cy="3977784"/>
          </a:xfrm>
        </p:grpSpPr>
        <p:sp>
          <p:nvSpPr>
            <p:cNvPr id="34" name="Google Shape;61;p15">
              <a:extLst>
                <a:ext uri="{FF2B5EF4-FFF2-40B4-BE49-F238E27FC236}">
                  <a16:creationId xmlns:a16="http://schemas.microsoft.com/office/drawing/2014/main" id="{F68FD83F-21BE-367C-1814-A33729B2CAB3}"/>
                </a:ext>
              </a:extLst>
            </p:cNvPr>
            <p:cNvSpPr/>
            <p:nvPr/>
          </p:nvSpPr>
          <p:spPr>
            <a:xfrm>
              <a:off x="2966750" y="1165750"/>
              <a:ext cx="3166099" cy="3977784"/>
            </a:xfrm>
            <a:custGeom>
              <a:avLst/>
              <a:gdLst/>
              <a:ahLst/>
              <a:cxnLst/>
              <a:rect l="l" t="t" r="r" b="b"/>
              <a:pathLst>
                <a:path w="114527" h="143888" extrusionOk="0">
                  <a:moveTo>
                    <a:pt x="57841" y="0"/>
                  </a:moveTo>
                  <a:lnTo>
                    <a:pt x="48792" y="15895"/>
                  </a:lnTo>
                  <a:lnTo>
                    <a:pt x="51531" y="15895"/>
                  </a:lnTo>
                  <a:lnTo>
                    <a:pt x="51531" y="19181"/>
                  </a:lnTo>
                  <a:lnTo>
                    <a:pt x="51531" y="19979"/>
                  </a:lnTo>
                  <a:lnTo>
                    <a:pt x="51531" y="20086"/>
                  </a:lnTo>
                  <a:lnTo>
                    <a:pt x="51554" y="20217"/>
                  </a:lnTo>
                  <a:lnTo>
                    <a:pt x="51578" y="20515"/>
                  </a:lnTo>
                  <a:lnTo>
                    <a:pt x="51614" y="21098"/>
                  </a:lnTo>
                  <a:cubicBezTo>
                    <a:pt x="51638" y="21491"/>
                    <a:pt x="51650" y="21884"/>
                    <a:pt x="51697" y="22277"/>
                  </a:cubicBezTo>
                  <a:lnTo>
                    <a:pt x="51876" y="23444"/>
                  </a:lnTo>
                  <a:lnTo>
                    <a:pt x="51971" y="24027"/>
                  </a:lnTo>
                  <a:cubicBezTo>
                    <a:pt x="52007" y="24218"/>
                    <a:pt x="52066" y="24408"/>
                    <a:pt x="52102" y="24599"/>
                  </a:cubicBezTo>
                  <a:lnTo>
                    <a:pt x="52412" y="25742"/>
                  </a:lnTo>
                  <a:cubicBezTo>
                    <a:pt x="52507" y="26123"/>
                    <a:pt x="52662" y="26492"/>
                    <a:pt x="52793" y="26861"/>
                  </a:cubicBezTo>
                  <a:cubicBezTo>
                    <a:pt x="52935" y="27230"/>
                    <a:pt x="53055" y="27611"/>
                    <a:pt x="53221" y="27968"/>
                  </a:cubicBezTo>
                  <a:lnTo>
                    <a:pt x="53733" y="29028"/>
                  </a:lnTo>
                  <a:cubicBezTo>
                    <a:pt x="53817" y="29206"/>
                    <a:pt x="53900" y="29385"/>
                    <a:pt x="53995" y="29552"/>
                  </a:cubicBezTo>
                  <a:lnTo>
                    <a:pt x="54305" y="30064"/>
                  </a:lnTo>
                  <a:lnTo>
                    <a:pt x="54912" y="31064"/>
                  </a:lnTo>
                  <a:cubicBezTo>
                    <a:pt x="55138" y="31385"/>
                    <a:pt x="55376" y="31707"/>
                    <a:pt x="55614" y="32016"/>
                  </a:cubicBezTo>
                  <a:cubicBezTo>
                    <a:pt x="56067" y="32659"/>
                    <a:pt x="56615" y="33219"/>
                    <a:pt x="57150" y="33802"/>
                  </a:cubicBezTo>
                  <a:cubicBezTo>
                    <a:pt x="57400" y="34100"/>
                    <a:pt x="57710" y="34350"/>
                    <a:pt x="57996" y="34624"/>
                  </a:cubicBezTo>
                  <a:cubicBezTo>
                    <a:pt x="58293" y="34874"/>
                    <a:pt x="58567" y="35148"/>
                    <a:pt x="58877" y="35398"/>
                  </a:cubicBezTo>
                  <a:lnTo>
                    <a:pt x="59829" y="36100"/>
                  </a:lnTo>
                  <a:cubicBezTo>
                    <a:pt x="59984" y="36219"/>
                    <a:pt x="60139" y="36338"/>
                    <a:pt x="60305" y="36445"/>
                  </a:cubicBezTo>
                  <a:lnTo>
                    <a:pt x="60806" y="36755"/>
                  </a:lnTo>
                  <a:lnTo>
                    <a:pt x="61818" y="37362"/>
                  </a:lnTo>
                  <a:cubicBezTo>
                    <a:pt x="62163" y="37553"/>
                    <a:pt x="62520" y="37719"/>
                    <a:pt x="62877" y="37886"/>
                  </a:cubicBezTo>
                  <a:cubicBezTo>
                    <a:pt x="63568" y="38255"/>
                    <a:pt x="64318" y="38505"/>
                    <a:pt x="65068" y="38767"/>
                  </a:cubicBezTo>
                  <a:cubicBezTo>
                    <a:pt x="65437" y="38910"/>
                    <a:pt x="65818" y="39005"/>
                    <a:pt x="66199" y="39100"/>
                  </a:cubicBezTo>
                  <a:cubicBezTo>
                    <a:pt x="66580" y="39196"/>
                    <a:pt x="66961" y="39303"/>
                    <a:pt x="67342" y="39386"/>
                  </a:cubicBezTo>
                  <a:lnTo>
                    <a:pt x="68509" y="39577"/>
                  </a:lnTo>
                  <a:cubicBezTo>
                    <a:pt x="68902" y="39624"/>
                    <a:pt x="69295" y="39660"/>
                    <a:pt x="69676" y="39672"/>
                  </a:cubicBezTo>
                  <a:cubicBezTo>
                    <a:pt x="70176" y="39704"/>
                    <a:pt x="70946" y="39709"/>
                    <a:pt x="71403" y="39709"/>
                  </a:cubicBezTo>
                  <a:cubicBezTo>
                    <a:pt x="71632" y="39709"/>
                    <a:pt x="71783" y="39708"/>
                    <a:pt x="71783" y="39708"/>
                  </a:cubicBezTo>
                  <a:lnTo>
                    <a:pt x="94298" y="39708"/>
                  </a:lnTo>
                  <a:lnTo>
                    <a:pt x="94691" y="39743"/>
                  </a:lnTo>
                  <a:lnTo>
                    <a:pt x="94905" y="39779"/>
                  </a:lnTo>
                  <a:cubicBezTo>
                    <a:pt x="95048" y="39791"/>
                    <a:pt x="95191" y="39803"/>
                    <a:pt x="95334" y="39803"/>
                  </a:cubicBezTo>
                  <a:cubicBezTo>
                    <a:pt x="95477" y="39803"/>
                    <a:pt x="95619" y="39862"/>
                    <a:pt x="95762" y="39874"/>
                  </a:cubicBezTo>
                  <a:cubicBezTo>
                    <a:pt x="95893" y="39898"/>
                    <a:pt x="96048" y="39898"/>
                    <a:pt x="96179" y="39946"/>
                  </a:cubicBezTo>
                  <a:cubicBezTo>
                    <a:pt x="97286" y="40196"/>
                    <a:pt x="98334" y="40696"/>
                    <a:pt x="99227" y="41422"/>
                  </a:cubicBezTo>
                  <a:cubicBezTo>
                    <a:pt x="100096" y="42160"/>
                    <a:pt x="100799" y="43101"/>
                    <a:pt x="101263" y="44149"/>
                  </a:cubicBezTo>
                  <a:cubicBezTo>
                    <a:pt x="101680" y="45196"/>
                    <a:pt x="101870" y="46339"/>
                    <a:pt x="101787" y="47494"/>
                  </a:cubicBezTo>
                  <a:cubicBezTo>
                    <a:pt x="101727" y="48566"/>
                    <a:pt x="101370" y="49566"/>
                    <a:pt x="100846" y="50483"/>
                  </a:cubicBezTo>
                  <a:cubicBezTo>
                    <a:pt x="100263" y="51447"/>
                    <a:pt x="99251" y="52507"/>
                    <a:pt x="98286" y="53078"/>
                  </a:cubicBezTo>
                  <a:cubicBezTo>
                    <a:pt x="98060" y="53245"/>
                    <a:pt x="97774" y="53328"/>
                    <a:pt x="97536" y="53471"/>
                  </a:cubicBezTo>
                  <a:cubicBezTo>
                    <a:pt x="97405" y="53543"/>
                    <a:pt x="97262" y="53578"/>
                    <a:pt x="97131" y="53626"/>
                  </a:cubicBezTo>
                  <a:cubicBezTo>
                    <a:pt x="97001" y="53674"/>
                    <a:pt x="96870" y="53733"/>
                    <a:pt x="96739" y="53769"/>
                  </a:cubicBezTo>
                  <a:cubicBezTo>
                    <a:pt x="96596" y="53793"/>
                    <a:pt x="95119" y="54102"/>
                    <a:pt x="94572" y="54150"/>
                  </a:cubicBezTo>
                  <a:cubicBezTo>
                    <a:pt x="94504" y="54154"/>
                    <a:pt x="94416" y="54155"/>
                    <a:pt x="94320" y="54155"/>
                  </a:cubicBezTo>
                  <a:cubicBezTo>
                    <a:pt x="94128" y="54155"/>
                    <a:pt x="93909" y="54150"/>
                    <a:pt x="93774" y="54150"/>
                  </a:cubicBezTo>
                  <a:lnTo>
                    <a:pt x="19705" y="54150"/>
                  </a:lnTo>
                  <a:lnTo>
                    <a:pt x="19562" y="54114"/>
                  </a:lnTo>
                  <a:lnTo>
                    <a:pt x="19265" y="54102"/>
                  </a:lnTo>
                  <a:lnTo>
                    <a:pt x="18681" y="54126"/>
                  </a:lnTo>
                  <a:cubicBezTo>
                    <a:pt x="18288" y="54150"/>
                    <a:pt x="17895" y="54150"/>
                    <a:pt x="17514" y="54209"/>
                  </a:cubicBezTo>
                  <a:cubicBezTo>
                    <a:pt x="14383" y="54567"/>
                    <a:pt x="11335" y="55674"/>
                    <a:pt x="8716" y="57424"/>
                  </a:cubicBezTo>
                  <a:cubicBezTo>
                    <a:pt x="6120" y="59186"/>
                    <a:pt x="3953" y="61568"/>
                    <a:pt x="2417" y="64318"/>
                  </a:cubicBezTo>
                  <a:cubicBezTo>
                    <a:pt x="917" y="67080"/>
                    <a:pt x="96" y="70235"/>
                    <a:pt x="24" y="73367"/>
                  </a:cubicBezTo>
                  <a:cubicBezTo>
                    <a:pt x="0" y="73807"/>
                    <a:pt x="12" y="74010"/>
                    <a:pt x="12" y="74295"/>
                  </a:cubicBezTo>
                  <a:cubicBezTo>
                    <a:pt x="12" y="74343"/>
                    <a:pt x="12" y="74474"/>
                    <a:pt x="24" y="74557"/>
                  </a:cubicBezTo>
                  <a:lnTo>
                    <a:pt x="36" y="74855"/>
                  </a:lnTo>
                  <a:lnTo>
                    <a:pt x="60" y="75438"/>
                  </a:lnTo>
                  <a:cubicBezTo>
                    <a:pt x="84" y="75831"/>
                    <a:pt x="84" y="76224"/>
                    <a:pt x="143" y="76617"/>
                  </a:cubicBezTo>
                  <a:lnTo>
                    <a:pt x="322" y="77784"/>
                  </a:lnTo>
                  <a:cubicBezTo>
                    <a:pt x="357" y="77974"/>
                    <a:pt x="381" y="78165"/>
                    <a:pt x="429" y="78355"/>
                  </a:cubicBezTo>
                  <a:lnTo>
                    <a:pt x="560" y="78939"/>
                  </a:lnTo>
                  <a:lnTo>
                    <a:pt x="869" y="80082"/>
                  </a:lnTo>
                  <a:cubicBezTo>
                    <a:pt x="977" y="80451"/>
                    <a:pt x="1119" y="80820"/>
                    <a:pt x="1250" y="81189"/>
                  </a:cubicBezTo>
                  <a:cubicBezTo>
                    <a:pt x="1393" y="81558"/>
                    <a:pt x="1512" y="81939"/>
                    <a:pt x="1691" y="82296"/>
                  </a:cubicBezTo>
                  <a:cubicBezTo>
                    <a:pt x="2977" y="85166"/>
                    <a:pt x="4929" y="87737"/>
                    <a:pt x="7382" y="89702"/>
                  </a:cubicBezTo>
                  <a:cubicBezTo>
                    <a:pt x="9835" y="91655"/>
                    <a:pt x="12764" y="93048"/>
                    <a:pt x="15859" y="93655"/>
                  </a:cubicBezTo>
                  <a:lnTo>
                    <a:pt x="17026" y="93845"/>
                  </a:lnTo>
                  <a:lnTo>
                    <a:pt x="17610" y="93929"/>
                  </a:lnTo>
                  <a:cubicBezTo>
                    <a:pt x="17812" y="93952"/>
                    <a:pt x="18003" y="93952"/>
                    <a:pt x="18193" y="93964"/>
                  </a:cubicBezTo>
                  <a:lnTo>
                    <a:pt x="19372" y="94024"/>
                  </a:lnTo>
                  <a:lnTo>
                    <a:pt x="19669" y="94036"/>
                  </a:lnTo>
                  <a:lnTo>
                    <a:pt x="94643" y="94036"/>
                  </a:lnTo>
                  <a:lnTo>
                    <a:pt x="94869" y="94048"/>
                  </a:lnTo>
                  <a:cubicBezTo>
                    <a:pt x="95024" y="94060"/>
                    <a:pt x="95167" y="94072"/>
                    <a:pt x="95310" y="94072"/>
                  </a:cubicBezTo>
                  <a:cubicBezTo>
                    <a:pt x="95381" y="94072"/>
                    <a:pt x="95453" y="94083"/>
                    <a:pt x="95524" y="94095"/>
                  </a:cubicBezTo>
                  <a:lnTo>
                    <a:pt x="95727" y="94131"/>
                  </a:lnTo>
                  <a:cubicBezTo>
                    <a:pt x="95869" y="94155"/>
                    <a:pt x="96012" y="94167"/>
                    <a:pt x="96155" y="94191"/>
                  </a:cubicBezTo>
                  <a:cubicBezTo>
                    <a:pt x="96703" y="94345"/>
                    <a:pt x="97251" y="94476"/>
                    <a:pt x="97751" y="94750"/>
                  </a:cubicBezTo>
                  <a:cubicBezTo>
                    <a:pt x="98286" y="94976"/>
                    <a:pt x="98739" y="95322"/>
                    <a:pt x="99203" y="95655"/>
                  </a:cubicBezTo>
                  <a:cubicBezTo>
                    <a:pt x="99620" y="96048"/>
                    <a:pt x="100060" y="96429"/>
                    <a:pt x="100382" y="96905"/>
                  </a:cubicBezTo>
                  <a:cubicBezTo>
                    <a:pt x="100751" y="97346"/>
                    <a:pt x="100989" y="97870"/>
                    <a:pt x="101251" y="98382"/>
                  </a:cubicBezTo>
                  <a:cubicBezTo>
                    <a:pt x="101299" y="98513"/>
                    <a:pt x="101334" y="98643"/>
                    <a:pt x="101394" y="98774"/>
                  </a:cubicBezTo>
                  <a:cubicBezTo>
                    <a:pt x="101430" y="98917"/>
                    <a:pt x="101501" y="99036"/>
                    <a:pt x="101525" y="99179"/>
                  </a:cubicBezTo>
                  <a:cubicBezTo>
                    <a:pt x="101584" y="99453"/>
                    <a:pt x="101692" y="99727"/>
                    <a:pt x="101703" y="100013"/>
                  </a:cubicBezTo>
                  <a:cubicBezTo>
                    <a:pt x="101727" y="100156"/>
                    <a:pt x="101751" y="100287"/>
                    <a:pt x="101775" y="100429"/>
                  </a:cubicBezTo>
                  <a:lnTo>
                    <a:pt x="101799" y="100870"/>
                  </a:lnTo>
                  <a:lnTo>
                    <a:pt x="101823" y="101084"/>
                  </a:lnTo>
                  <a:lnTo>
                    <a:pt x="101834" y="101191"/>
                  </a:lnTo>
                  <a:lnTo>
                    <a:pt x="101834" y="101299"/>
                  </a:lnTo>
                  <a:cubicBezTo>
                    <a:pt x="101834" y="101334"/>
                    <a:pt x="101823" y="101358"/>
                    <a:pt x="101823" y="101370"/>
                  </a:cubicBezTo>
                  <a:cubicBezTo>
                    <a:pt x="101811" y="101513"/>
                    <a:pt x="101799" y="101656"/>
                    <a:pt x="101787" y="101799"/>
                  </a:cubicBezTo>
                  <a:cubicBezTo>
                    <a:pt x="101811" y="102096"/>
                    <a:pt x="101715" y="102370"/>
                    <a:pt x="101692" y="102656"/>
                  </a:cubicBezTo>
                  <a:cubicBezTo>
                    <a:pt x="101692" y="102799"/>
                    <a:pt x="101632" y="102930"/>
                    <a:pt x="101596" y="103073"/>
                  </a:cubicBezTo>
                  <a:cubicBezTo>
                    <a:pt x="101561" y="103204"/>
                    <a:pt x="101525" y="103346"/>
                    <a:pt x="101501" y="103477"/>
                  </a:cubicBezTo>
                  <a:cubicBezTo>
                    <a:pt x="101144" y="104561"/>
                    <a:pt x="100537" y="105561"/>
                    <a:pt x="99739" y="106383"/>
                  </a:cubicBezTo>
                  <a:cubicBezTo>
                    <a:pt x="98917" y="107192"/>
                    <a:pt x="97917" y="107799"/>
                    <a:pt x="96846" y="108157"/>
                  </a:cubicBezTo>
                  <a:cubicBezTo>
                    <a:pt x="96715" y="108204"/>
                    <a:pt x="96572" y="108216"/>
                    <a:pt x="96429" y="108264"/>
                  </a:cubicBezTo>
                  <a:cubicBezTo>
                    <a:pt x="96298" y="108288"/>
                    <a:pt x="96167" y="108359"/>
                    <a:pt x="96024" y="108359"/>
                  </a:cubicBezTo>
                  <a:cubicBezTo>
                    <a:pt x="95881" y="108383"/>
                    <a:pt x="95738" y="108395"/>
                    <a:pt x="95596" y="108419"/>
                  </a:cubicBezTo>
                  <a:cubicBezTo>
                    <a:pt x="95524" y="108430"/>
                    <a:pt x="95453" y="108454"/>
                    <a:pt x="95381" y="108454"/>
                  </a:cubicBezTo>
                  <a:lnTo>
                    <a:pt x="95167" y="108466"/>
                  </a:lnTo>
                  <a:cubicBezTo>
                    <a:pt x="95024" y="108466"/>
                    <a:pt x="94881" y="108466"/>
                    <a:pt x="94738" y="108478"/>
                  </a:cubicBezTo>
                  <a:cubicBezTo>
                    <a:pt x="94691" y="108478"/>
                    <a:pt x="94512" y="108466"/>
                    <a:pt x="94393" y="108466"/>
                  </a:cubicBezTo>
                  <a:lnTo>
                    <a:pt x="71283" y="108466"/>
                  </a:lnTo>
                  <a:lnTo>
                    <a:pt x="70985" y="108490"/>
                  </a:lnTo>
                  <a:lnTo>
                    <a:pt x="70402" y="108526"/>
                  </a:lnTo>
                  <a:cubicBezTo>
                    <a:pt x="70009" y="108538"/>
                    <a:pt x="69616" y="108561"/>
                    <a:pt x="69235" y="108597"/>
                  </a:cubicBezTo>
                  <a:lnTo>
                    <a:pt x="68068" y="108764"/>
                  </a:lnTo>
                  <a:cubicBezTo>
                    <a:pt x="67675" y="108835"/>
                    <a:pt x="67283" y="108883"/>
                    <a:pt x="66902" y="108990"/>
                  </a:cubicBezTo>
                  <a:cubicBezTo>
                    <a:pt x="66140" y="109181"/>
                    <a:pt x="65366" y="109359"/>
                    <a:pt x="64639" y="109657"/>
                  </a:cubicBezTo>
                  <a:cubicBezTo>
                    <a:pt x="64270" y="109788"/>
                    <a:pt x="63889" y="109919"/>
                    <a:pt x="63532" y="110073"/>
                  </a:cubicBezTo>
                  <a:lnTo>
                    <a:pt x="62460" y="110585"/>
                  </a:lnTo>
                  <a:lnTo>
                    <a:pt x="61937" y="110847"/>
                  </a:lnTo>
                  <a:cubicBezTo>
                    <a:pt x="61758" y="110931"/>
                    <a:pt x="61591" y="111038"/>
                    <a:pt x="61425" y="111145"/>
                  </a:cubicBezTo>
                  <a:lnTo>
                    <a:pt x="60413" y="111752"/>
                  </a:lnTo>
                  <a:cubicBezTo>
                    <a:pt x="60079" y="111967"/>
                    <a:pt x="59782" y="112217"/>
                    <a:pt x="59460" y="112443"/>
                  </a:cubicBezTo>
                  <a:cubicBezTo>
                    <a:pt x="59151" y="112681"/>
                    <a:pt x="58817" y="112907"/>
                    <a:pt x="58531" y="113169"/>
                  </a:cubicBezTo>
                  <a:cubicBezTo>
                    <a:pt x="58079" y="113586"/>
                    <a:pt x="57603" y="114003"/>
                    <a:pt x="57174" y="114443"/>
                  </a:cubicBezTo>
                  <a:cubicBezTo>
                    <a:pt x="57115" y="114503"/>
                    <a:pt x="57043" y="114586"/>
                    <a:pt x="56960" y="114681"/>
                  </a:cubicBezTo>
                  <a:cubicBezTo>
                    <a:pt x="56912" y="114717"/>
                    <a:pt x="56876" y="114765"/>
                    <a:pt x="56841" y="114800"/>
                  </a:cubicBezTo>
                  <a:cubicBezTo>
                    <a:pt x="56567" y="115110"/>
                    <a:pt x="56234" y="115479"/>
                    <a:pt x="56055" y="115681"/>
                  </a:cubicBezTo>
                  <a:lnTo>
                    <a:pt x="55341" y="116622"/>
                  </a:lnTo>
                  <a:lnTo>
                    <a:pt x="54995" y="117098"/>
                  </a:lnTo>
                  <a:cubicBezTo>
                    <a:pt x="54876" y="117253"/>
                    <a:pt x="54781" y="117432"/>
                    <a:pt x="54674" y="117586"/>
                  </a:cubicBezTo>
                  <a:lnTo>
                    <a:pt x="54067" y="118598"/>
                  </a:lnTo>
                  <a:cubicBezTo>
                    <a:pt x="53864" y="118944"/>
                    <a:pt x="53709" y="119301"/>
                    <a:pt x="53531" y="119658"/>
                  </a:cubicBezTo>
                  <a:cubicBezTo>
                    <a:pt x="53364" y="120015"/>
                    <a:pt x="53174" y="120360"/>
                    <a:pt x="53043" y="120730"/>
                  </a:cubicBezTo>
                  <a:lnTo>
                    <a:pt x="52638" y="121837"/>
                  </a:lnTo>
                  <a:cubicBezTo>
                    <a:pt x="52566" y="122027"/>
                    <a:pt x="52495" y="122206"/>
                    <a:pt x="52447" y="122396"/>
                  </a:cubicBezTo>
                  <a:lnTo>
                    <a:pt x="52293" y="122968"/>
                  </a:lnTo>
                  <a:lnTo>
                    <a:pt x="51995" y="124111"/>
                  </a:lnTo>
                  <a:cubicBezTo>
                    <a:pt x="51923" y="124504"/>
                    <a:pt x="51864" y="124897"/>
                    <a:pt x="51804" y="125278"/>
                  </a:cubicBezTo>
                  <a:cubicBezTo>
                    <a:pt x="51757" y="125671"/>
                    <a:pt x="51673" y="126064"/>
                    <a:pt x="51662" y="126445"/>
                  </a:cubicBezTo>
                  <a:lnTo>
                    <a:pt x="51578" y="127623"/>
                  </a:lnTo>
                  <a:lnTo>
                    <a:pt x="51531" y="128207"/>
                  </a:lnTo>
                  <a:lnTo>
                    <a:pt x="51531" y="128600"/>
                  </a:lnTo>
                  <a:lnTo>
                    <a:pt x="51531" y="129409"/>
                  </a:lnTo>
                  <a:lnTo>
                    <a:pt x="51531" y="131017"/>
                  </a:lnTo>
                  <a:lnTo>
                    <a:pt x="51531" y="143887"/>
                  </a:lnTo>
                  <a:lnTo>
                    <a:pt x="64187" y="143887"/>
                  </a:lnTo>
                  <a:lnTo>
                    <a:pt x="64187" y="131017"/>
                  </a:lnTo>
                  <a:lnTo>
                    <a:pt x="64187" y="129409"/>
                  </a:lnTo>
                  <a:lnTo>
                    <a:pt x="64187" y="128600"/>
                  </a:lnTo>
                  <a:lnTo>
                    <a:pt x="64187" y="128207"/>
                  </a:lnTo>
                  <a:lnTo>
                    <a:pt x="64163" y="127980"/>
                  </a:lnTo>
                  <a:cubicBezTo>
                    <a:pt x="64175" y="127838"/>
                    <a:pt x="64163" y="127695"/>
                    <a:pt x="64163" y="127540"/>
                  </a:cubicBezTo>
                  <a:cubicBezTo>
                    <a:pt x="64163" y="127397"/>
                    <a:pt x="64211" y="127266"/>
                    <a:pt x="64223" y="127123"/>
                  </a:cubicBezTo>
                  <a:cubicBezTo>
                    <a:pt x="64246" y="126980"/>
                    <a:pt x="64246" y="126837"/>
                    <a:pt x="64282" y="126695"/>
                  </a:cubicBezTo>
                  <a:cubicBezTo>
                    <a:pt x="64318" y="126564"/>
                    <a:pt x="64354" y="126421"/>
                    <a:pt x="64389" y="126290"/>
                  </a:cubicBezTo>
                  <a:cubicBezTo>
                    <a:pt x="64663" y="125194"/>
                    <a:pt x="65508" y="123909"/>
                    <a:pt x="66282" y="123063"/>
                  </a:cubicBezTo>
                  <a:cubicBezTo>
                    <a:pt x="66401" y="122956"/>
                    <a:pt x="66532" y="122849"/>
                    <a:pt x="66651" y="122730"/>
                  </a:cubicBezTo>
                  <a:cubicBezTo>
                    <a:pt x="66747" y="122623"/>
                    <a:pt x="66878" y="122563"/>
                    <a:pt x="66985" y="122468"/>
                  </a:cubicBezTo>
                  <a:cubicBezTo>
                    <a:pt x="67104" y="122396"/>
                    <a:pt x="67211" y="122289"/>
                    <a:pt x="67330" y="122218"/>
                  </a:cubicBezTo>
                  <a:cubicBezTo>
                    <a:pt x="67461" y="122146"/>
                    <a:pt x="67580" y="122075"/>
                    <a:pt x="67699" y="122004"/>
                  </a:cubicBezTo>
                  <a:cubicBezTo>
                    <a:pt x="67759" y="121956"/>
                    <a:pt x="67818" y="121920"/>
                    <a:pt x="67878" y="121884"/>
                  </a:cubicBezTo>
                  <a:lnTo>
                    <a:pt x="68080" y="121801"/>
                  </a:lnTo>
                  <a:cubicBezTo>
                    <a:pt x="68211" y="121742"/>
                    <a:pt x="68330" y="121670"/>
                    <a:pt x="68461" y="121611"/>
                  </a:cubicBezTo>
                  <a:lnTo>
                    <a:pt x="68866" y="121468"/>
                  </a:lnTo>
                  <a:cubicBezTo>
                    <a:pt x="69116" y="121349"/>
                    <a:pt x="69402" y="121301"/>
                    <a:pt x="69676" y="121218"/>
                  </a:cubicBezTo>
                  <a:cubicBezTo>
                    <a:pt x="69807" y="121170"/>
                    <a:pt x="69950" y="121170"/>
                    <a:pt x="70092" y="121146"/>
                  </a:cubicBezTo>
                  <a:cubicBezTo>
                    <a:pt x="70235" y="121122"/>
                    <a:pt x="70378" y="121099"/>
                    <a:pt x="70521" y="121075"/>
                  </a:cubicBezTo>
                  <a:cubicBezTo>
                    <a:pt x="70664" y="121075"/>
                    <a:pt x="70807" y="121063"/>
                    <a:pt x="70950" y="121063"/>
                  </a:cubicBezTo>
                  <a:lnTo>
                    <a:pt x="71164" y="121015"/>
                  </a:lnTo>
                  <a:lnTo>
                    <a:pt x="71283" y="120968"/>
                  </a:lnTo>
                  <a:lnTo>
                    <a:pt x="94393" y="120968"/>
                  </a:lnTo>
                  <a:cubicBezTo>
                    <a:pt x="94516" y="120968"/>
                    <a:pt x="94603" y="120994"/>
                    <a:pt x="94760" y="120994"/>
                  </a:cubicBezTo>
                  <a:cubicBezTo>
                    <a:pt x="94787" y="120994"/>
                    <a:pt x="94815" y="120993"/>
                    <a:pt x="94845" y="120991"/>
                  </a:cubicBezTo>
                  <a:lnTo>
                    <a:pt x="96024" y="120956"/>
                  </a:lnTo>
                  <a:lnTo>
                    <a:pt x="96608" y="120932"/>
                  </a:lnTo>
                  <a:cubicBezTo>
                    <a:pt x="96810" y="120908"/>
                    <a:pt x="97001" y="120884"/>
                    <a:pt x="97191" y="120861"/>
                  </a:cubicBezTo>
                  <a:lnTo>
                    <a:pt x="98358" y="120682"/>
                  </a:lnTo>
                  <a:cubicBezTo>
                    <a:pt x="98751" y="120622"/>
                    <a:pt x="99132" y="120503"/>
                    <a:pt x="99513" y="120420"/>
                  </a:cubicBezTo>
                  <a:cubicBezTo>
                    <a:pt x="99894" y="120313"/>
                    <a:pt x="100275" y="120229"/>
                    <a:pt x="100656" y="120099"/>
                  </a:cubicBezTo>
                  <a:cubicBezTo>
                    <a:pt x="103656" y="119134"/>
                    <a:pt x="106406" y="117443"/>
                    <a:pt x="108633" y="115229"/>
                  </a:cubicBezTo>
                  <a:cubicBezTo>
                    <a:pt x="110836" y="112990"/>
                    <a:pt x="112514" y="110228"/>
                    <a:pt x="113467" y="107228"/>
                  </a:cubicBezTo>
                  <a:cubicBezTo>
                    <a:pt x="113574" y="106847"/>
                    <a:pt x="113669" y="106466"/>
                    <a:pt x="113776" y="106085"/>
                  </a:cubicBezTo>
                  <a:cubicBezTo>
                    <a:pt x="113860" y="105692"/>
                    <a:pt x="113979" y="105323"/>
                    <a:pt x="114026" y="104930"/>
                  </a:cubicBezTo>
                  <a:cubicBezTo>
                    <a:pt x="114146" y="104144"/>
                    <a:pt x="114288" y="103370"/>
                    <a:pt x="114300" y="102584"/>
                  </a:cubicBezTo>
                  <a:lnTo>
                    <a:pt x="114348" y="101418"/>
                  </a:lnTo>
                  <a:cubicBezTo>
                    <a:pt x="114348" y="101358"/>
                    <a:pt x="114336" y="101322"/>
                    <a:pt x="114336" y="101287"/>
                  </a:cubicBezTo>
                  <a:lnTo>
                    <a:pt x="114336" y="101191"/>
                  </a:lnTo>
                  <a:lnTo>
                    <a:pt x="114336" y="100906"/>
                  </a:lnTo>
                  <a:lnTo>
                    <a:pt x="114324" y="100310"/>
                  </a:lnTo>
                  <a:cubicBezTo>
                    <a:pt x="114300" y="99929"/>
                    <a:pt x="114288" y="99536"/>
                    <a:pt x="114253" y="99144"/>
                  </a:cubicBezTo>
                  <a:lnTo>
                    <a:pt x="114086" y="97977"/>
                  </a:lnTo>
                  <a:cubicBezTo>
                    <a:pt x="113979" y="97191"/>
                    <a:pt x="113765" y="96429"/>
                    <a:pt x="113562" y="95667"/>
                  </a:cubicBezTo>
                  <a:cubicBezTo>
                    <a:pt x="113479" y="95286"/>
                    <a:pt x="113324" y="94917"/>
                    <a:pt x="113193" y="94548"/>
                  </a:cubicBezTo>
                  <a:cubicBezTo>
                    <a:pt x="113062" y="94179"/>
                    <a:pt x="112931" y="93810"/>
                    <a:pt x="112776" y="93440"/>
                  </a:cubicBezTo>
                  <a:cubicBezTo>
                    <a:pt x="112121" y="92012"/>
                    <a:pt x="111371" y="90619"/>
                    <a:pt x="110407" y="89369"/>
                  </a:cubicBezTo>
                  <a:cubicBezTo>
                    <a:pt x="109478" y="88095"/>
                    <a:pt x="108359" y="86987"/>
                    <a:pt x="107168" y="85963"/>
                  </a:cubicBezTo>
                  <a:cubicBezTo>
                    <a:pt x="105930" y="84999"/>
                    <a:pt x="104621" y="84106"/>
                    <a:pt x="103192" y="83451"/>
                  </a:cubicBezTo>
                  <a:cubicBezTo>
                    <a:pt x="101787" y="82737"/>
                    <a:pt x="100263" y="82272"/>
                    <a:pt x="98727" y="81915"/>
                  </a:cubicBezTo>
                  <a:cubicBezTo>
                    <a:pt x="98346" y="81844"/>
                    <a:pt x="97953" y="81784"/>
                    <a:pt x="97560" y="81725"/>
                  </a:cubicBezTo>
                  <a:lnTo>
                    <a:pt x="96977" y="81641"/>
                  </a:lnTo>
                  <a:cubicBezTo>
                    <a:pt x="96786" y="81606"/>
                    <a:pt x="96596" y="81582"/>
                    <a:pt x="96393" y="81582"/>
                  </a:cubicBezTo>
                  <a:lnTo>
                    <a:pt x="95226" y="81534"/>
                  </a:lnTo>
                  <a:lnTo>
                    <a:pt x="94643" y="81522"/>
                  </a:lnTo>
                  <a:lnTo>
                    <a:pt x="19872" y="81522"/>
                  </a:lnTo>
                  <a:lnTo>
                    <a:pt x="19693" y="81510"/>
                  </a:lnTo>
                  <a:lnTo>
                    <a:pt x="19574" y="81499"/>
                  </a:lnTo>
                  <a:cubicBezTo>
                    <a:pt x="19431" y="81487"/>
                    <a:pt x="19288" y="81475"/>
                    <a:pt x="19146" y="81463"/>
                  </a:cubicBezTo>
                  <a:cubicBezTo>
                    <a:pt x="19074" y="81463"/>
                    <a:pt x="19003" y="81463"/>
                    <a:pt x="18931" y="81451"/>
                  </a:cubicBezTo>
                  <a:lnTo>
                    <a:pt x="18717" y="81415"/>
                  </a:lnTo>
                  <a:cubicBezTo>
                    <a:pt x="18586" y="81391"/>
                    <a:pt x="18443" y="81368"/>
                    <a:pt x="18300" y="81356"/>
                  </a:cubicBezTo>
                  <a:cubicBezTo>
                    <a:pt x="17181" y="81129"/>
                    <a:pt x="16145" y="80629"/>
                    <a:pt x="15240" y="79915"/>
                  </a:cubicBezTo>
                  <a:cubicBezTo>
                    <a:pt x="14335" y="79213"/>
                    <a:pt x="13633" y="78260"/>
                    <a:pt x="13169" y="77224"/>
                  </a:cubicBezTo>
                  <a:cubicBezTo>
                    <a:pt x="13085" y="77105"/>
                    <a:pt x="13061" y="76962"/>
                    <a:pt x="13014" y="76831"/>
                  </a:cubicBezTo>
                  <a:cubicBezTo>
                    <a:pt x="12966" y="76700"/>
                    <a:pt x="12907" y="76569"/>
                    <a:pt x="12859" y="76426"/>
                  </a:cubicBezTo>
                  <a:cubicBezTo>
                    <a:pt x="12835" y="76296"/>
                    <a:pt x="12800" y="76153"/>
                    <a:pt x="12764" y="76022"/>
                  </a:cubicBezTo>
                  <a:lnTo>
                    <a:pt x="12704" y="75819"/>
                  </a:lnTo>
                  <a:cubicBezTo>
                    <a:pt x="12692" y="75748"/>
                    <a:pt x="12680" y="75676"/>
                    <a:pt x="12680" y="75605"/>
                  </a:cubicBezTo>
                  <a:cubicBezTo>
                    <a:pt x="12657" y="75462"/>
                    <a:pt x="12633" y="75319"/>
                    <a:pt x="12609" y="75176"/>
                  </a:cubicBezTo>
                  <a:cubicBezTo>
                    <a:pt x="12573" y="75045"/>
                    <a:pt x="12597" y="74891"/>
                    <a:pt x="12585" y="74748"/>
                  </a:cubicBezTo>
                  <a:lnTo>
                    <a:pt x="12549" y="74295"/>
                  </a:lnTo>
                  <a:cubicBezTo>
                    <a:pt x="12549" y="74033"/>
                    <a:pt x="12549" y="73700"/>
                    <a:pt x="12561" y="73617"/>
                  </a:cubicBezTo>
                  <a:cubicBezTo>
                    <a:pt x="12597" y="72462"/>
                    <a:pt x="12895" y="71343"/>
                    <a:pt x="13431" y="70342"/>
                  </a:cubicBezTo>
                  <a:cubicBezTo>
                    <a:pt x="13990" y="69354"/>
                    <a:pt x="14776" y="68473"/>
                    <a:pt x="15717" y="67830"/>
                  </a:cubicBezTo>
                  <a:cubicBezTo>
                    <a:pt x="16681" y="67199"/>
                    <a:pt x="17764" y="66806"/>
                    <a:pt x="18896" y="66663"/>
                  </a:cubicBezTo>
                  <a:cubicBezTo>
                    <a:pt x="19038" y="66640"/>
                    <a:pt x="19181" y="66651"/>
                    <a:pt x="19324" y="66640"/>
                  </a:cubicBezTo>
                  <a:lnTo>
                    <a:pt x="19538" y="66628"/>
                  </a:lnTo>
                  <a:lnTo>
                    <a:pt x="19646" y="66640"/>
                  </a:lnTo>
                  <a:lnTo>
                    <a:pt x="94572" y="66640"/>
                  </a:lnTo>
                  <a:lnTo>
                    <a:pt x="94679" y="66628"/>
                  </a:lnTo>
                  <a:lnTo>
                    <a:pt x="94822" y="66616"/>
                  </a:lnTo>
                  <a:lnTo>
                    <a:pt x="95119" y="66604"/>
                  </a:lnTo>
                  <a:lnTo>
                    <a:pt x="95703" y="66568"/>
                  </a:lnTo>
                  <a:cubicBezTo>
                    <a:pt x="96096" y="66544"/>
                    <a:pt x="96489" y="66544"/>
                    <a:pt x="96881" y="66485"/>
                  </a:cubicBezTo>
                  <a:lnTo>
                    <a:pt x="98048" y="66306"/>
                  </a:lnTo>
                  <a:lnTo>
                    <a:pt x="98632" y="66211"/>
                  </a:lnTo>
                  <a:lnTo>
                    <a:pt x="99203" y="66080"/>
                  </a:lnTo>
                  <a:lnTo>
                    <a:pt x="100346" y="65782"/>
                  </a:lnTo>
                  <a:cubicBezTo>
                    <a:pt x="100727" y="65675"/>
                    <a:pt x="101096" y="65520"/>
                    <a:pt x="101465" y="65389"/>
                  </a:cubicBezTo>
                  <a:cubicBezTo>
                    <a:pt x="101834" y="65247"/>
                    <a:pt x="102215" y="65127"/>
                    <a:pt x="102561" y="64961"/>
                  </a:cubicBezTo>
                  <a:cubicBezTo>
                    <a:pt x="103275" y="64616"/>
                    <a:pt x="104001" y="64306"/>
                    <a:pt x="104656" y="63877"/>
                  </a:cubicBezTo>
                  <a:cubicBezTo>
                    <a:pt x="107288" y="62318"/>
                    <a:pt x="109693" y="59960"/>
                    <a:pt x="111348" y="57365"/>
                  </a:cubicBezTo>
                  <a:cubicBezTo>
                    <a:pt x="111383" y="57317"/>
                    <a:pt x="111419" y="57257"/>
                    <a:pt x="111455" y="57198"/>
                  </a:cubicBezTo>
                  <a:cubicBezTo>
                    <a:pt x="111467" y="57174"/>
                    <a:pt x="111479" y="57150"/>
                    <a:pt x="111490" y="57138"/>
                  </a:cubicBezTo>
                  <a:lnTo>
                    <a:pt x="111490" y="57126"/>
                  </a:lnTo>
                  <a:cubicBezTo>
                    <a:pt x="113074" y="54519"/>
                    <a:pt x="114074" y="51531"/>
                    <a:pt x="114288" y="48483"/>
                  </a:cubicBezTo>
                  <a:cubicBezTo>
                    <a:pt x="114527" y="45363"/>
                    <a:pt x="114026" y="42172"/>
                    <a:pt x="112812" y="39255"/>
                  </a:cubicBezTo>
                  <a:cubicBezTo>
                    <a:pt x="111562" y="36362"/>
                    <a:pt x="109633" y="33778"/>
                    <a:pt x="107228" y="31766"/>
                  </a:cubicBezTo>
                  <a:cubicBezTo>
                    <a:pt x="104799" y="29766"/>
                    <a:pt x="101894" y="28349"/>
                    <a:pt x="98810" y="27682"/>
                  </a:cubicBezTo>
                  <a:cubicBezTo>
                    <a:pt x="98429" y="27587"/>
                    <a:pt x="98036" y="27540"/>
                    <a:pt x="97643" y="27480"/>
                  </a:cubicBezTo>
                  <a:cubicBezTo>
                    <a:pt x="97251" y="27420"/>
                    <a:pt x="96870" y="27349"/>
                    <a:pt x="96477" y="27325"/>
                  </a:cubicBezTo>
                  <a:lnTo>
                    <a:pt x="95298" y="27266"/>
                  </a:lnTo>
                  <a:lnTo>
                    <a:pt x="94715" y="27218"/>
                  </a:lnTo>
                  <a:lnTo>
                    <a:pt x="94298" y="27206"/>
                  </a:lnTo>
                  <a:lnTo>
                    <a:pt x="71783" y="27206"/>
                  </a:lnTo>
                  <a:cubicBezTo>
                    <a:pt x="71140" y="27206"/>
                    <a:pt x="70676" y="27182"/>
                    <a:pt x="70676" y="27182"/>
                  </a:cubicBezTo>
                  <a:cubicBezTo>
                    <a:pt x="70650" y="27185"/>
                    <a:pt x="70624" y="27186"/>
                    <a:pt x="70598" y="27186"/>
                  </a:cubicBezTo>
                  <a:cubicBezTo>
                    <a:pt x="70484" y="27186"/>
                    <a:pt x="70376" y="27166"/>
                    <a:pt x="70259" y="27147"/>
                  </a:cubicBezTo>
                  <a:cubicBezTo>
                    <a:pt x="70116" y="27123"/>
                    <a:pt x="69973" y="27111"/>
                    <a:pt x="69830" y="27087"/>
                  </a:cubicBezTo>
                  <a:lnTo>
                    <a:pt x="69426" y="26980"/>
                  </a:lnTo>
                  <a:cubicBezTo>
                    <a:pt x="69283" y="26944"/>
                    <a:pt x="69140" y="26932"/>
                    <a:pt x="69009" y="26861"/>
                  </a:cubicBezTo>
                  <a:cubicBezTo>
                    <a:pt x="68747" y="26754"/>
                    <a:pt x="68473" y="26694"/>
                    <a:pt x="68223" y="26551"/>
                  </a:cubicBezTo>
                  <a:lnTo>
                    <a:pt x="67842" y="26361"/>
                  </a:lnTo>
                  <a:cubicBezTo>
                    <a:pt x="67723" y="26289"/>
                    <a:pt x="67604" y="26206"/>
                    <a:pt x="67473" y="26135"/>
                  </a:cubicBezTo>
                  <a:lnTo>
                    <a:pt x="67294" y="26027"/>
                  </a:lnTo>
                  <a:cubicBezTo>
                    <a:pt x="67235" y="25992"/>
                    <a:pt x="67175" y="25944"/>
                    <a:pt x="67116" y="25896"/>
                  </a:cubicBezTo>
                  <a:cubicBezTo>
                    <a:pt x="67009" y="25813"/>
                    <a:pt x="66890" y="25730"/>
                    <a:pt x="66771" y="25646"/>
                  </a:cubicBezTo>
                  <a:cubicBezTo>
                    <a:pt x="66663" y="25563"/>
                    <a:pt x="66568" y="25444"/>
                    <a:pt x="66461" y="25361"/>
                  </a:cubicBezTo>
                  <a:cubicBezTo>
                    <a:pt x="66354" y="25254"/>
                    <a:pt x="66223" y="25182"/>
                    <a:pt x="66140" y="25063"/>
                  </a:cubicBezTo>
                  <a:cubicBezTo>
                    <a:pt x="65961" y="24837"/>
                    <a:pt x="65735" y="24658"/>
                    <a:pt x="65592" y="24408"/>
                  </a:cubicBezTo>
                  <a:cubicBezTo>
                    <a:pt x="64889" y="23503"/>
                    <a:pt x="64401" y="22444"/>
                    <a:pt x="64235" y="21313"/>
                  </a:cubicBezTo>
                  <a:cubicBezTo>
                    <a:pt x="64211" y="21170"/>
                    <a:pt x="64175" y="20110"/>
                    <a:pt x="64175" y="20074"/>
                  </a:cubicBezTo>
                  <a:lnTo>
                    <a:pt x="64175" y="19979"/>
                  </a:lnTo>
                  <a:lnTo>
                    <a:pt x="64175" y="19169"/>
                  </a:lnTo>
                  <a:lnTo>
                    <a:pt x="64175" y="15895"/>
                  </a:lnTo>
                  <a:lnTo>
                    <a:pt x="66890" y="15895"/>
                  </a:lnTo>
                  <a:lnTo>
                    <a:pt x="578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2;p15">
              <a:extLst>
                <a:ext uri="{FF2B5EF4-FFF2-40B4-BE49-F238E27FC236}">
                  <a16:creationId xmlns:a16="http://schemas.microsoft.com/office/drawing/2014/main" id="{747853F2-A60F-6872-398A-B8FA96E63CDD}"/>
                </a:ext>
              </a:extLst>
            </p:cNvPr>
            <p:cNvSpPr/>
            <p:nvPr/>
          </p:nvSpPr>
          <p:spPr>
            <a:xfrm>
              <a:off x="3124740" y="1467244"/>
              <a:ext cx="2847490" cy="3675956"/>
            </a:xfrm>
            <a:custGeom>
              <a:avLst/>
              <a:gdLst/>
              <a:ahLst/>
              <a:cxnLst/>
              <a:rect l="l" t="t" r="r" b="b"/>
              <a:pathLst>
                <a:path w="103002" h="132970" extrusionOk="0">
                  <a:moveTo>
                    <a:pt x="51507" y="1"/>
                  </a:moveTo>
                  <a:lnTo>
                    <a:pt x="51507" y="3727"/>
                  </a:lnTo>
                  <a:lnTo>
                    <a:pt x="52757" y="3727"/>
                  </a:lnTo>
                  <a:lnTo>
                    <a:pt x="52757" y="1"/>
                  </a:lnTo>
                  <a:close/>
                  <a:moveTo>
                    <a:pt x="51507" y="7442"/>
                  </a:moveTo>
                  <a:lnTo>
                    <a:pt x="51507" y="9180"/>
                  </a:lnTo>
                  <a:cubicBezTo>
                    <a:pt x="51507" y="9883"/>
                    <a:pt x="51566" y="10573"/>
                    <a:pt x="51662" y="11252"/>
                  </a:cubicBezTo>
                  <a:lnTo>
                    <a:pt x="52888" y="11073"/>
                  </a:lnTo>
                  <a:cubicBezTo>
                    <a:pt x="52793" y="10454"/>
                    <a:pt x="52757" y="9823"/>
                    <a:pt x="52757" y="9180"/>
                  </a:cubicBezTo>
                  <a:lnTo>
                    <a:pt x="52757" y="7442"/>
                  </a:lnTo>
                  <a:close/>
                  <a:moveTo>
                    <a:pt x="53888" y="14467"/>
                  </a:moveTo>
                  <a:lnTo>
                    <a:pt x="52757" y="14979"/>
                  </a:lnTo>
                  <a:cubicBezTo>
                    <a:pt x="53293" y="16157"/>
                    <a:pt x="53995" y="17265"/>
                    <a:pt x="54840" y="18265"/>
                  </a:cubicBezTo>
                  <a:lnTo>
                    <a:pt x="55781" y="17455"/>
                  </a:lnTo>
                  <a:cubicBezTo>
                    <a:pt x="55019" y="16550"/>
                    <a:pt x="54376" y="15550"/>
                    <a:pt x="53888" y="14467"/>
                  </a:cubicBezTo>
                  <a:close/>
                  <a:moveTo>
                    <a:pt x="58424" y="19812"/>
                  </a:moveTo>
                  <a:lnTo>
                    <a:pt x="57734" y="20848"/>
                  </a:lnTo>
                  <a:cubicBezTo>
                    <a:pt x="58817" y="21575"/>
                    <a:pt x="59984" y="22146"/>
                    <a:pt x="61222" y="22551"/>
                  </a:cubicBezTo>
                  <a:lnTo>
                    <a:pt x="61603" y="21360"/>
                  </a:lnTo>
                  <a:cubicBezTo>
                    <a:pt x="60484" y="21003"/>
                    <a:pt x="59412" y="20479"/>
                    <a:pt x="58424" y="19812"/>
                  </a:cubicBezTo>
                  <a:close/>
                  <a:moveTo>
                    <a:pt x="65092" y="21979"/>
                  </a:moveTo>
                  <a:lnTo>
                    <a:pt x="65056" y="23218"/>
                  </a:lnTo>
                  <a:cubicBezTo>
                    <a:pt x="65211" y="23218"/>
                    <a:pt x="65378" y="23230"/>
                    <a:pt x="65544" y="23230"/>
                  </a:cubicBezTo>
                  <a:lnTo>
                    <a:pt x="68795" y="23230"/>
                  </a:lnTo>
                  <a:lnTo>
                    <a:pt x="68795" y="21979"/>
                  </a:lnTo>
                  <a:close/>
                  <a:moveTo>
                    <a:pt x="72521" y="21979"/>
                  </a:moveTo>
                  <a:lnTo>
                    <a:pt x="72521" y="23230"/>
                  </a:lnTo>
                  <a:lnTo>
                    <a:pt x="76248" y="23230"/>
                  </a:lnTo>
                  <a:lnTo>
                    <a:pt x="76248" y="21979"/>
                  </a:lnTo>
                  <a:close/>
                  <a:moveTo>
                    <a:pt x="79975" y="21979"/>
                  </a:moveTo>
                  <a:lnTo>
                    <a:pt x="79975" y="23230"/>
                  </a:lnTo>
                  <a:lnTo>
                    <a:pt x="83689" y="23230"/>
                  </a:lnTo>
                  <a:lnTo>
                    <a:pt x="83689" y="21979"/>
                  </a:lnTo>
                  <a:close/>
                  <a:moveTo>
                    <a:pt x="87416" y="21979"/>
                  </a:moveTo>
                  <a:lnTo>
                    <a:pt x="87416" y="23230"/>
                  </a:lnTo>
                  <a:lnTo>
                    <a:pt x="88952" y="23230"/>
                  </a:lnTo>
                  <a:cubicBezTo>
                    <a:pt x="89654" y="23230"/>
                    <a:pt x="90357" y="23277"/>
                    <a:pt x="91035" y="23396"/>
                  </a:cubicBezTo>
                  <a:lnTo>
                    <a:pt x="91238" y="22170"/>
                  </a:lnTo>
                  <a:cubicBezTo>
                    <a:pt x="90488" y="22039"/>
                    <a:pt x="89726" y="21979"/>
                    <a:pt x="88952" y="21979"/>
                  </a:cubicBezTo>
                  <a:close/>
                  <a:moveTo>
                    <a:pt x="94941" y="23313"/>
                  </a:moveTo>
                  <a:lnTo>
                    <a:pt x="94417" y="24444"/>
                  </a:lnTo>
                  <a:cubicBezTo>
                    <a:pt x="95488" y="24944"/>
                    <a:pt x="96477" y="25599"/>
                    <a:pt x="97370" y="26385"/>
                  </a:cubicBezTo>
                  <a:lnTo>
                    <a:pt x="98191" y="25444"/>
                  </a:lnTo>
                  <a:cubicBezTo>
                    <a:pt x="97215" y="24587"/>
                    <a:pt x="96119" y="23873"/>
                    <a:pt x="94941" y="23313"/>
                  </a:cubicBezTo>
                  <a:close/>
                  <a:moveTo>
                    <a:pt x="100739" y="28373"/>
                  </a:moveTo>
                  <a:lnTo>
                    <a:pt x="99691" y="29052"/>
                  </a:lnTo>
                  <a:cubicBezTo>
                    <a:pt x="100346" y="30052"/>
                    <a:pt x="100846" y="31135"/>
                    <a:pt x="101192" y="32266"/>
                  </a:cubicBezTo>
                  <a:lnTo>
                    <a:pt x="102382" y="31897"/>
                  </a:lnTo>
                  <a:cubicBezTo>
                    <a:pt x="102001" y="30659"/>
                    <a:pt x="101442" y="29468"/>
                    <a:pt x="100739" y="28373"/>
                  </a:cubicBezTo>
                  <a:close/>
                  <a:moveTo>
                    <a:pt x="102989" y="35731"/>
                  </a:moveTo>
                  <a:lnTo>
                    <a:pt x="101751" y="35755"/>
                  </a:lnTo>
                  <a:cubicBezTo>
                    <a:pt x="101751" y="35850"/>
                    <a:pt x="101751" y="35934"/>
                    <a:pt x="101751" y="36017"/>
                  </a:cubicBezTo>
                  <a:cubicBezTo>
                    <a:pt x="101751" y="37124"/>
                    <a:pt x="101608" y="38220"/>
                    <a:pt x="101334" y="39267"/>
                  </a:cubicBezTo>
                  <a:lnTo>
                    <a:pt x="102537" y="39589"/>
                  </a:lnTo>
                  <a:cubicBezTo>
                    <a:pt x="102846" y="38434"/>
                    <a:pt x="103001" y="37231"/>
                    <a:pt x="103001" y="36017"/>
                  </a:cubicBezTo>
                  <a:cubicBezTo>
                    <a:pt x="103001" y="35922"/>
                    <a:pt x="102989" y="35826"/>
                    <a:pt x="102989" y="35731"/>
                  </a:cubicBezTo>
                  <a:close/>
                  <a:moveTo>
                    <a:pt x="99977" y="42541"/>
                  </a:moveTo>
                  <a:cubicBezTo>
                    <a:pt x="99370" y="43553"/>
                    <a:pt x="98620" y="44482"/>
                    <a:pt x="97763" y="45304"/>
                  </a:cubicBezTo>
                  <a:lnTo>
                    <a:pt x="98620" y="46209"/>
                  </a:lnTo>
                  <a:cubicBezTo>
                    <a:pt x="99560" y="45316"/>
                    <a:pt x="100382" y="44292"/>
                    <a:pt x="101037" y="43172"/>
                  </a:cubicBezTo>
                  <a:lnTo>
                    <a:pt x="99977" y="42541"/>
                  </a:lnTo>
                  <a:close/>
                  <a:moveTo>
                    <a:pt x="94881" y="47363"/>
                  </a:moveTo>
                  <a:cubicBezTo>
                    <a:pt x="93833" y="47911"/>
                    <a:pt x="92714" y="48316"/>
                    <a:pt x="91547" y="48554"/>
                  </a:cubicBezTo>
                  <a:lnTo>
                    <a:pt x="91797" y="49769"/>
                  </a:lnTo>
                  <a:cubicBezTo>
                    <a:pt x="93071" y="49507"/>
                    <a:pt x="94310" y="49066"/>
                    <a:pt x="95465" y="48471"/>
                  </a:cubicBezTo>
                  <a:lnTo>
                    <a:pt x="94881" y="47363"/>
                  </a:lnTo>
                  <a:close/>
                  <a:moveTo>
                    <a:pt x="17205" y="48816"/>
                  </a:moveTo>
                  <a:lnTo>
                    <a:pt x="17205" y="50054"/>
                  </a:lnTo>
                  <a:lnTo>
                    <a:pt x="20931" y="50054"/>
                  </a:lnTo>
                  <a:lnTo>
                    <a:pt x="20931" y="48816"/>
                  </a:lnTo>
                  <a:close/>
                  <a:moveTo>
                    <a:pt x="24658" y="48816"/>
                  </a:moveTo>
                  <a:lnTo>
                    <a:pt x="24658" y="50054"/>
                  </a:lnTo>
                  <a:lnTo>
                    <a:pt x="28373" y="50054"/>
                  </a:lnTo>
                  <a:lnTo>
                    <a:pt x="28373" y="48816"/>
                  </a:lnTo>
                  <a:close/>
                  <a:moveTo>
                    <a:pt x="32100" y="48816"/>
                  </a:moveTo>
                  <a:lnTo>
                    <a:pt x="32100" y="50054"/>
                  </a:lnTo>
                  <a:lnTo>
                    <a:pt x="35826" y="50054"/>
                  </a:lnTo>
                  <a:lnTo>
                    <a:pt x="35826" y="48816"/>
                  </a:lnTo>
                  <a:close/>
                  <a:moveTo>
                    <a:pt x="39553" y="48816"/>
                  </a:moveTo>
                  <a:lnTo>
                    <a:pt x="39553" y="50054"/>
                  </a:lnTo>
                  <a:lnTo>
                    <a:pt x="43280" y="50054"/>
                  </a:lnTo>
                  <a:lnTo>
                    <a:pt x="43280" y="48816"/>
                  </a:lnTo>
                  <a:close/>
                  <a:moveTo>
                    <a:pt x="47006" y="48816"/>
                  </a:moveTo>
                  <a:lnTo>
                    <a:pt x="47006" y="50054"/>
                  </a:lnTo>
                  <a:lnTo>
                    <a:pt x="50721" y="50054"/>
                  </a:lnTo>
                  <a:lnTo>
                    <a:pt x="50721" y="48816"/>
                  </a:lnTo>
                  <a:close/>
                  <a:moveTo>
                    <a:pt x="54448" y="48816"/>
                  </a:moveTo>
                  <a:lnTo>
                    <a:pt x="54448" y="50054"/>
                  </a:lnTo>
                  <a:lnTo>
                    <a:pt x="58174" y="50054"/>
                  </a:lnTo>
                  <a:lnTo>
                    <a:pt x="58174" y="48816"/>
                  </a:lnTo>
                  <a:close/>
                  <a:moveTo>
                    <a:pt x="61901" y="48816"/>
                  </a:moveTo>
                  <a:lnTo>
                    <a:pt x="61901" y="50054"/>
                  </a:lnTo>
                  <a:lnTo>
                    <a:pt x="65628" y="50054"/>
                  </a:lnTo>
                  <a:lnTo>
                    <a:pt x="65628" y="48816"/>
                  </a:lnTo>
                  <a:close/>
                  <a:moveTo>
                    <a:pt x="69342" y="48816"/>
                  </a:moveTo>
                  <a:lnTo>
                    <a:pt x="69342" y="50054"/>
                  </a:lnTo>
                  <a:lnTo>
                    <a:pt x="73069" y="50054"/>
                  </a:lnTo>
                  <a:lnTo>
                    <a:pt x="73069" y="48816"/>
                  </a:lnTo>
                  <a:close/>
                  <a:moveTo>
                    <a:pt x="76796" y="48816"/>
                  </a:moveTo>
                  <a:lnTo>
                    <a:pt x="76796" y="50054"/>
                  </a:lnTo>
                  <a:lnTo>
                    <a:pt x="80522" y="50054"/>
                  </a:lnTo>
                  <a:lnTo>
                    <a:pt x="80522" y="48816"/>
                  </a:lnTo>
                  <a:close/>
                  <a:moveTo>
                    <a:pt x="84249" y="48816"/>
                  </a:moveTo>
                  <a:lnTo>
                    <a:pt x="84249" y="50054"/>
                  </a:lnTo>
                  <a:lnTo>
                    <a:pt x="87976" y="50054"/>
                  </a:lnTo>
                  <a:lnTo>
                    <a:pt x="87976" y="48816"/>
                  </a:lnTo>
                  <a:close/>
                  <a:moveTo>
                    <a:pt x="13454" y="48828"/>
                  </a:moveTo>
                  <a:cubicBezTo>
                    <a:pt x="12157" y="48876"/>
                    <a:pt x="10871" y="49102"/>
                    <a:pt x="9632" y="49507"/>
                  </a:cubicBezTo>
                  <a:lnTo>
                    <a:pt x="10013" y="50685"/>
                  </a:lnTo>
                  <a:cubicBezTo>
                    <a:pt x="11145" y="50316"/>
                    <a:pt x="12311" y="50114"/>
                    <a:pt x="13502" y="50066"/>
                  </a:cubicBezTo>
                  <a:lnTo>
                    <a:pt x="13454" y="48828"/>
                  </a:lnTo>
                  <a:close/>
                  <a:moveTo>
                    <a:pt x="6144" y="51209"/>
                  </a:moveTo>
                  <a:cubicBezTo>
                    <a:pt x="5072" y="51935"/>
                    <a:pt x="4096" y="52805"/>
                    <a:pt x="3251" y="53805"/>
                  </a:cubicBezTo>
                  <a:lnTo>
                    <a:pt x="4203" y="54602"/>
                  </a:lnTo>
                  <a:cubicBezTo>
                    <a:pt x="4965" y="53698"/>
                    <a:pt x="5858" y="52900"/>
                    <a:pt x="6834" y="52233"/>
                  </a:cubicBezTo>
                  <a:lnTo>
                    <a:pt x="6144" y="51209"/>
                  </a:lnTo>
                  <a:close/>
                  <a:moveTo>
                    <a:pt x="1179" y="57091"/>
                  </a:moveTo>
                  <a:cubicBezTo>
                    <a:pt x="643" y="58270"/>
                    <a:pt x="286" y="59532"/>
                    <a:pt x="96" y="60818"/>
                  </a:cubicBezTo>
                  <a:lnTo>
                    <a:pt x="1322" y="60996"/>
                  </a:lnTo>
                  <a:cubicBezTo>
                    <a:pt x="1489" y="59817"/>
                    <a:pt x="1822" y="58674"/>
                    <a:pt x="2310" y="57603"/>
                  </a:cubicBezTo>
                  <a:lnTo>
                    <a:pt x="1179" y="57091"/>
                  </a:lnTo>
                  <a:close/>
                  <a:moveTo>
                    <a:pt x="1239" y="64568"/>
                  </a:moveTo>
                  <a:lnTo>
                    <a:pt x="0" y="64675"/>
                  </a:lnTo>
                  <a:cubicBezTo>
                    <a:pt x="107" y="65973"/>
                    <a:pt x="405" y="67247"/>
                    <a:pt x="869" y="68461"/>
                  </a:cubicBezTo>
                  <a:lnTo>
                    <a:pt x="2024" y="68021"/>
                  </a:lnTo>
                  <a:cubicBezTo>
                    <a:pt x="1608" y="66914"/>
                    <a:pt x="1346" y="65747"/>
                    <a:pt x="1239" y="64568"/>
                  </a:cubicBezTo>
                  <a:close/>
                  <a:moveTo>
                    <a:pt x="3739" y="71116"/>
                  </a:moveTo>
                  <a:lnTo>
                    <a:pt x="2751" y="71855"/>
                  </a:lnTo>
                  <a:cubicBezTo>
                    <a:pt x="3525" y="72902"/>
                    <a:pt x="4453" y="73831"/>
                    <a:pt x="5477" y="74617"/>
                  </a:cubicBezTo>
                  <a:lnTo>
                    <a:pt x="6239" y="73629"/>
                  </a:lnTo>
                  <a:cubicBezTo>
                    <a:pt x="5287" y="72902"/>
                    <a:pt x="4453" y="72057"/>
                    <a:pt x="3739" y="71116"/>
                  </a:cubicBezTo>
                  <a:close/>
                  <a:moveTo>
                    <a:pt x="9323" y="75367"/>
                  </a:moveTo>
                  <a:lnTo>
                    <a:pt x="8870" y="76522"/>
                  </a:lnTo>
                  <a:cubicBezTo>
                    <a:pt x="10073" y="76998"/>
                    <a:pt x="11347" y="77296"/>
                    <a:pt x="12645" y="77415"/>
                  </a:cubicBezTo>
                  <a:lnTo>
                    <a:pt x="12764" y="76177"/>
                  </a:lnTo>
                  <a:cubicBezTo>
                    <a:pt x="11585" y="76069"/>
                    <a:pt x="10418" y="75796"/>
                    <a:pt x="9323" y="75367"/>
                  </a:cubicBezTo>
                  <a:close/>
                  <a:moveTo>
                    <a:pt x="16431" y="76236"/>
                  </a:moveTo>
                  <a:lnTo>
                    <a:pt x="16431" y="77486"/>
                  </a:lnTo>
                  <a:lnTo>
                    <a:pt x="20158" y="77486"/>
                  </a:lnTo>
                  <a:lnTo>
                    <a:pt x="20158" y="76236"/>
                  </a:lnTo>
                  <a:close/>
                  <a:moveTo>
                    <a:pt x="23872" y="76236"/>
                  </a:moveTo>
                  <a:lnTo>
                    <a:pt x="23872" y="77486"/>
                  </a:lnTo>
                  <a:lnTo>
                    <a:pt x="27599" y="77486"/>
                  </a:lnTo>
                  <a:lnTo>
                    <a:pt x="27599" y="76236"/>
                  </a:lnTo>
                  <a:close/>
                  <a:moveTo>
                    <a:pt x="31326" y="76236"/>
                  </a:moveTo>
                  <a:lnTo>
                    <a:pt x="31326" y="77486"/>
                  </a:lnTo>
                  <a:lnTo>
                    <a:pt x="35052" y="77486"/>
                  </a:lnTo>
                  <a:lnTo>
                    <a:pt x="35052" y="76236"/>
                  </a:lnTo>
                  <a:close/>
                  <a:moveTo>
                    <a:pt x="38779" y="76236"/>
                  </a:moveTo>
                  <a:lnTo>
                    <a:pt x="38779" y="77486"/>
                  </a:lnTo>
                  <a:lnTo>
                    <a:pt x="42494" y="77486"/>
                  </a:lnTo>
                  <a:lnTo>
                    <a:pt x="42494" y="76236"/>
                  </a:lnTo>
                  <a:close/>
                  <a:moveTo>
                    <a:pt x="46220" y="76236"/>
                  </a:moveTo>
                  <a:lnTo>
                    <a:pt x="46220" y="77486"/>
                  </a:lnTo>
                  <a:lnTo>
                    <a:pt x="49947" y="77486"/>
                  </a:lnTo>
                  <a:lnTo>
                    <a:pt x="49947" y="76236"/>
                  </a:lnTo>
                  <a:close/>
                  <a:moveTo>
                    <a:pt x="53674" y="76236"/>
                  </a:moveTo>
                  <a:lnTo>
                    <a:pt x="53674" y="77486"/>
                  </a:lnTo>
                  <a:lnTo>
                    <a:pt x="57400" y="77486"/>
                  </a:lnTo>
                  <a:lnTo>
                    <a:pt x="57400" y="76236"/>
                  </a:lnTo>
                  <a:close/>
                  <a:moveTo>
                    <a:pt x="61127" y="76236"/>
                  </a:moveTo>
                  <a:lnTo>
                    <a:pt x="61127" y="77486"/>
                  </a:lnTo>
                  <a:lnTo>
                    <a:pt x="64842" y="77486"/>
                  </a:lnTo>
                  <a:lnTo>
                    <a:pt x="64842" y="76236"/>
                  </a:lnTo>
                  <a:close/>
                  <a:moveTo>
                    <a:pt x="68568" y="76236"/>
                  </a:moveTo>
                  <a:lnTo>
                    <a:pt x="68568" y="77486"/>
                  </a:lnTo>
                  <a:lnTo>
                    <a:pt x="72295" y="77486"/>
                  </a:lnTo>
                  <a:lnTo>
                    <a:pt x="72295" y="76236"/>
                  </a:lnTo>
                  <a:close/>
                  <a:moveTo>
                    <a:pt x="76022" y="76236"/>
                  </a:moveTo>
                  <a:lnTo>
                    <a:pt x="76022" y="77486"/>
                  </a:lnTo>
                  <a:lnTo>
                    <a:pt x="79748" y="77486"/>
                  </a:lnTo>
                  <a:lnTo>
                    <a:pt x="79748" y="76236"/>
                  </a:lnTo>
                  <a:close/>
                  <a:moveTo>
                    <a:pt x="83475" y="76236"/>
                  </a:moveTo>
                  <a:lnTo>
                    <a:pt x="83475" y="77486"/>
                  </a:lnTo>
                  <a:lnTo>
                    <a:pt x="87190" y="77486"/>
                  </a:lnTo>
                  <a:lnTo>
                    <a:pt x="87190" y="76236"/>
                  </a:lnTo>
                  <a:close/>
                  <a:moveTo>
                    <a:pt x="91000" y="76391"/>
                  </a:moveTo>
                  <a:lnTo>
                    <a:pt x="90821" y="77617"/>
                  </a:lnTo>
                  <a:cubicBezTo>
                    <a:pt x="92000" y="77784"/>
                    <a:pt x="93143" y="78117"/>
                    <a:pt x="94214" y="78605"/>
                  </a:cubicBezTo>
                  <a:lnTo>
                    <a:pt x="94726" y="77474"/>
                  </a:lnTo>
                  <a:cubicBezTo>
                    <a:pt x="93548" y="76939"/>
                    <a:pt x="92286" y="76569"/>
                    <a:pt x="91000" y="76391"/>
                  </a:cubicBezTo>
                  <a:close/>
                  <a:moveTo>
                    <a:pt x="98013" y="79546"/>
                  </a:moveTo>
                  <a:lnTo>
                    <a:pt x="97215" y="80499"/>
                  </a:lnTo>
                  <a:cubicBezTo>
                    <a:pt x="98120" y="81261"/>
                    <a:pt x="98917" y="82153"/>
                    <a:pt x="99572" y="83130"/>
                  </a:cubicBezTo>
                  <a:lnTo>
                    <a:pt x="100608" y="82439"/>
                  </a:lnTo>
                  <a:cubicBezTo>
                    <a:pt x="99882" y="81356"/>
                    <a:pt x="99001" y="80391"/>
                    <a:pt x="98013" y="79546"/>
                  </a:cubicBezTo>
                  <a:close/>
                  <a:moveTo>
                    <a:pt x="102311" y="85928"/>
                  </a:moveTo>
                  <a:lnTo>
                    <a:pt x="101132" y="86309"/>
                  </a:lnTo>
                  <a:cubicBezTo>
                    <a:pt x="101489" y="87440"/>
                    <a:pt x="101703" y="88607"/>
                    <a:pt x="101751" y="89797"/>
                  </a:cubicBezTo>
                  <a:lnTo>
                    <a:pt x="102989" y="89750"/>
                  </a:lnTo>
                  <a:cubicBezTo>
                    <a:pt x="102942" y="88452"/>
                    <a:pt x="102716" y="87166"/>
                    <a:pt x="102311" y="85928"/>
                  </a:cubicBezTo>
                  <a:close/>
                  <a:moveTo>
                    <a:pt x="101430" y="93333"/>
                  </a:moveTo>
                  <a:cubicBezTo>
                    <a:pt x="101156" y="94488"/>
                    <a:pt x="100727" y="95596"/>
                    <a:pt x="100156" y="96631"/>
                  </a:cubicBezTo>
                  <a:lnTo>
                    <a:pt x="101239" y="97239"/>
                  </a:lnTo>
                  <a:cubicBezTo>
                    <a:pt x="101870" y="96096"/>
                    <a:pt x="102346" y="94881"/>
                    <a:pt x="102632" y="93619"/>
                  </a:cubicBezTo>
                  <a:lnTo>
                    <a:pt x="101430" y="93333"/>
                  </a:lnTo>
                  <a:close/>
                  <a:moveTo>
                    <a:pt x="98024" y="99465"/>
                  </a:moveTo>
                  <a:cubicBezTo>
                    <a:pt x="97191" y="100310"/>
                    <a:pt x="96239" y="101025"/>
                    <a:pt x="95215" y="101608"/>
                  </a:cubicBezTo>
                  <a:lnTo>
                    <a:pt x="95822" y="102692"/>
                  </a:lnTo>
                  <a:cubicBezTo>
                    <a:pt x="96953" y="102061"/>
                    <a:pt x="97989" y="101263"/>
                    <a:pt x="98906" y="100346"/>
                  </a:cubicBezTo>
                  <a:lnTo>
                    <a:pt x="98024" y="99465"/>
                  </a:lnTo>
                  <a:close/>
                  <a:moveTo>
                    <a:pt x="66009" y="103239"/>
                  </a:moveTo>
                  <a:lnTo>
                    <a:pt x="66009" y="104478"/>
                  </a:lnTo>
                  <a:lnTo>
                    <a:pt x="69735" y="104478"/>
                  </a:lnTo>
                  <a:lnTo>
                    <a:pt x="69735" y="103239"/>
                  </a:lnTo>
                  <a:close/>
                  <a:moveTo>
                    <a:pt x="73462" y="103239"/>
                  </a:moveTo>
                  <a:lnTo>
                    <a:pt x="73462" y="104478"/>
                  </a:lnTo>
                  <a:lnTo>
                    <a:pt x="77189" y="104478"/>
                  </a:lnTo>
                  <a:lnTo>
                    <a:pt x="77189" y="103239"/>
                  </a:lnTo>
                  <a:close/>
                  <a:moveTo>
                    <a:pt x="80915" y="103239"/>
                  </a:moveTo>
                  <a:lnTo>
                    <a:pt x="80915" y="104478"/>
                  </a:lnTo>
                  <a:lnTo>
                    <a:pt x="84630" y="104478"/>
                  </a:lnTo>
                  <a:lnTo>
                    <a:pt x="84630" y="103239"/>
                  </a:lnTo>
                  <a:close/>
                  <a:moveTo>
                    <a:pt x="91917" y="102894"/>
                  </a:moveTo>
                  <a:cubicBezTo>
                    <a:pt x="90952" y="103120"/>
                    <a:pt x="89952" y="103239"/>
                    <a:pt x="88952" y="103239"/>
                  </a:cubicBezTo>
                  <a:lnTo>
                    <a:pt x="88357" y="103239"/>
                  </a:lnTo>
                  <a:lnTo>
                    <a:pt x="88357" y="104478"/>
                  </a:lnTo>
                  <a:lnTo>
                    <a:pt x="88952" y="104478"/>
                  </a:lnTo>
                  <a:cubicBezTo>
                    <a:pt x="90047" y="104478"/>
                    <a:pt x="91143" y="104359"/>
                    <a:pt x="92202" y="104109"/>
                  </a:cubicBezTo>
                  <a:lnTo>
                    <a:pt x="91917" y="102894"/>
                  </a:lnTo>
                  <a:close/>
                  <a:moveTo>
                    <a:pt x="62175" y="103644"/>
                  </a:moveTo>
                  <a:cubicBezTo>
                    <a:pt x="60913" y="103954"/>
                    <a:pt x="59698" y="104442"/>
                    <a:pt x="58567" y="105097"/>
                  </a:cubicBezTo>
                  <a:lnTo>
                    <a:pt x="59186" y="106168"/>
                  </a:lnTo>
                  <a:cubicBezTo>
                    <a:pt x="60210" y="105585"/>
                    <a:pt x="61317" y="105132"/>
                    <a:pt x="62472" y="104847"/>
                  </a:cubicBezTo>
                  <a:lnTo>
                    <a:pt x="62175" y="103644"/>
                  </a:lnTo>
                  <a:close/>
                  <a:moveTo>
                    <a:pt x="55495" y="107478"/>
                  </a:moveTo>
                  <a:cubicBezTo>
                    <a:pt x="54590" y="108407"/>
                    <a:pt x="53817" y="109454"/>
                    <a:pt x="53197" y="110597"/>
                  </a:cubicBezTo>
                  <a:lnTo>
                    <a:pt x="54293" y="111193"/>
                  </a:lnTo>
                  <a:cubicBezTo>
                    <a:pt x="54852" y="110145"/>
                    <a:pt x="55555" y="109193"/>
                    <a:pt x="56388" y="108335"/>
                  </a:cubicBezTo>
                  <a:lnTo>
                    <a:pt x="55495" y="107478"/>
                  </a:lnTo>
                  <a:close/>
                  <a:moveTo>
                    <a:pt x="51840" y="114241"/>
                  </a:moveTo>
                  <a:cubicBezTo>
                    <a:pt x="51626" y="115229"/>
                    <a:pt x="51507" y="116253"/>
                    <a:pt x="51507" y="117277"/>
                  </a:cubicBezTo>
                  <a:lnTo>
                    <a:pt x="51507" y="118075"/>
                  </a:lnTo>
                  <a:lnTo>
                    <a:pt x="52745" y="118075"/>
                  </a:lnTo>
                  <a:lnTo>
                    <a:pt x="52745" y="117277"/>
                  </a:lnTo>
                  <a:cubicBezTo>
                    <a:pt x="52745" y="116348"/>
                    <a:pt x="52852" y="115408"/>
                    <a:pt x="53055" y="114503"/>
                  </a:cubicBezTo>
                  <a:lnTo>
                    <a:pt x="51840" y="114241"/>
                  </a:lnTo>
                  <a:close/>
                  <a:moveTo>
                    <a:pt x="51507" y="121801"/>
                  </a:moveTo>
                  <a:lnTo>
                    <a:pt x="51507" y="125528"/>
                  </a:lnTo>
                  <a:lnTo>
                    <a:pt x="52757" y="125528"/>
                  </a:lnTo>
                  <a:lnTo>
                    <a:pt x="52757" y="121801"/>
                  </a:lnTo>
                  <a:close/>
                  <a:moveTo>
                    <a:pt x="51507" y="129243"/>
                  </a:moveTo>
                  <a:lnTo>
                    <a:pt x="51507" y="132969"/>
                  </a:lnTo>
                  <a:lnTo>
                    <a:pt x="52757" y="132969"/>
                  </a:lnTo>
                  <a:lnTo>
                    <a:pt x="52757" y="12924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a:extLst>
              <a:ext uri="{FF2B5EF4-FFF2-40B4-BE49-F238E27FC236}">
                <a16:creationId xmlns:a16="http://schemas.microsoft.com/office/drawing/2014/main" id="{EE521780-8311-787C-8396-E16FEB02FB7E}"/>
              </a:ext>
            </a:extLst>
          </p:cNvPr>
          <p:cNvSpPr>
            <a:spLocks noGrp="1"/>
          </p:cNvSpPr>
          <p:nvPr>
            <p:ph type="title"/>
          </p:nvPr>
        </p:nvSpPr>
        <p:spPr/>
        <p:txBody>
          <a:bodyPr/>
          <a:lstStyle/>
          <a:p>
            <a:r>
              <a:rPr lang="en-US" b="1" dirty="0"/>
              <a:t>Next Steps</a:t>
            </a:r>
          </a:p>
        </p:txBody>
      </p:sp>
      <p:sp>
        <p:nvSpPr>
          <p:cNvPr id="3" name="Content Placeholder 2">
            <a:extLst>
              <a:ext uri="{FF2B5EF4-FFF2-40B4-BE49-F238E27FC236}">
                <a16:creationId xmlns:a16="http://schemas.microsoft.com/office/drawing/2014/main" id="{69BB7C3F-4D34-0025-D2FD-8D8D9CE5A791}"/>
              </a:ext>
            </a:extLst>
          </p:cNvPr>
          <p:cNvSpPr>
            <a:spLocks noGrp="1"/>
          </p:cNvSpPr>
          <p:nvPr>
            <p:ph idx="1"/>
          </p:nvPr>
        </p:nvSpPr>
        <p:spPr>
          <a:xfrm>
            <a:off x="305525" y="1201536"/>
            <a:ext cx="5903643" cy="4742064"/>
          </a:xfrm>
        </p:spPr>
        <p:txBody>
          <a:bodyPr>
            <a:normAutofit fontScale="77500" lnSpcReduction="20000"/>
          </a:bodyPr>
          <a:lstStyle/>
          <a:p>
            <a:pPr>
              <a:spcAft>
                <a:spcPts val="1200"/>
              </a:spcAft>
              <a:buFont typeface="Wingdings" panose="05000000000000000000" pitchFamily="2" charset="2"/>
              <a:buChar char="Ø"/>
            </a:pPr>
            <a:r>
              <a:rPr lang="en-US" sz="2700" dirty="0"/>
              <a:t>Continue </a:t>
            </a:r>
            <a:r>
              <a:rPr lang="en-US" sz="2700" b="1" dirty="0"/>
              <a:t>Public Involvement</a:t>
            </a:r>
          </a:p>
          <a:p>
            <a:pPr>
              <a:spcAft>
                <a:spcPts val="1200"/>
              </a:spcAft>
              <a:buFont typeface="Wingdings" panose="05000000000000000000" pitchFamily="2" charset="2"/>
              <a:buChar char="Ø"/>
            </a:pPr>
            <a:r>
              <a:rPr lang="en-US" sz="2700" dirty="0"/>
              <a:t>Document</a:t>
            </a:r>
            <a:r>
              <a:rPr lang="en-US" sz="2700" b="1" dirty="0"/>
              <a:t> Engineering and Environmental Analyses </a:t>
            </a:r>
            <a:r>
              <a:rPr lang="en-US" sz="2700" dirty="0"/>
              <a:t>for</a:t>
            </a:r>
            <a:r>
              <a:rPr lang="en-US" sz="2700" b="1" dirty="0"/>
              <a:t> Public Review</a:t>
            </a:r>
          </a:p>
          <a:p>
            <a:pPr>
              <a:spcAft>
                <a:spcPts val="1200"/>
              </a:spcAft>
              <a:buFont typeface="Wingdings" panose="05000000000000000000" pitchFamily="2" charset="2"/>
              <a:buChar char="Ø"/>
            </a:pPr>
            <a:r>
              <a:rPr lang="en-US" sz="2700" dirty="0"/>
              <a:t>Select</a:t>
            </a:r>
            <a:r>
              <a:rPr lang="en-US" sz="2700" b="1" dirty="0"/>
              <a:t> Preferred Alternative </a:t>
            </a:r>
            <a:r>
              <a:rPr lang="en-US" sz="2700" dirty="0"/>
              <a:t>and Present at </a:t>
            </a:r>
            <a:r>
              <a:rPr lang="en-US" sz="2700" b="1" dirty="0"/>
              <a:t>Public Hearing</a:t>
            </a:r>
          </a:p>
          <a:p>
            <a:pPr>
              <a:spcAft>
                <a:spcPts val="1200"/>
              </a:spcAft>
              <a:buFont typeface="Wingdings" panose="05000000000000000000" pitchFamily="2" charset="2"/>
              <a:buChar char="Ø"/>
            </a:pPr>
            <a:r>
              <a:rPr lang="en-US" sz="2700" b="1" dirty="0"/>
              <a:t>FDOT Provides the opportunity and encourages the Public to give feedback throughout the project. </a:t>
            </a:r>
            <a:r>
              <a:rPr lang="en-US" sz="2700" dirty="0"/>
              <a:t>Please provide any comments, questions, or concerns by mail, email, phone, or by visiting the project website. We welcome and encourage you to share your input throughout the duration of the project.</a:t>
            </a:r>
          </a:p>
          <a:p>
            <a:pPr>
              <a:spcAft>
                <a:spcPts val="1200"/>
              </a:spcAft>
              <a:buFont typeface="Wingdings" panose="05000000000000000000" pitchFamily="2" charset="2"/>
              <a:buChar char="Ø"/>
            </a:pPr>
            <a:endParaRPr lang="en-US" sz="2700" dirty="0"/>
          </a:p>
        </p:txBody>
      </p:sp>
      <p:grpSp>
        <p:nvGrpSpPr>
          <p:cNvPr id="25" name="Google Shape;60;p15">
            <a:extLst>
              <a:ext uri="{FF2B5EF4-FFF2-40B4-BE49-F238E27FC236}">
                <a16:creationId xmlns:a16="http://schemas.microsoft.com/office/drawing/2014/main" id="{8182D2CE-5EDF-7228-1490-2760EA85B15D}"/>
              </a:ext>
            </a:extLst>
          </p:cNvPr>
          <p:cNvGrpSpPr/>
          <p:nvPr/>
        </p:nvGrpSpPr>
        <p:grpSpPr>
          <a:xfrm>
            <a:off x="6228218" y="632190"/>
            <a:ext cx="5265555" cy="5716953"/>
            <a:chOff x="2966750" y="1165750"/>
            <a:chExt cx="3166099" cy="3977784"/>
          </a:xfrm>
        </p:grpSpPr>
        <p:sp>
          <p:nvSpPr>
            <p:cNvPr id="26" name="Google Shape;61;p15">
              <a:extLst>
                <a:ext uri="{FF2B5EF4-FFF2-40B4-BE49-F238E27FC236}">
                  <a16:creationId xmlns:a16="http://schemas.microsoft.com/office/drawing/2014/main" id="{98C248BB-65A9-10C9-8A7C-EE92914A060C}"/>
                </a:ext>
              </a:extLst>
            </p:cNvPr>
            <p:cNvSpPr/>
            <p:nvPr/>
          </p:nvSpPr>
          <p:spPr>
            <a:xfrm>
              <a:off x="2966750" y="1165750"/>
              <a:ext cx="3166099" cy="3977784"/>
            </a:xfrm>
            <a:custGeom>
              <a:avLst/>
              <a:gdLst/>
              <a:ahLst/>
              <a:cxnLst/>
              <a:rect l="l" t="t" r="r" b="b"/>
              <a:pathLst>
                <a:path w="114527" h="143888" extrusionOk="0">
                  <a:moveTo>
                    <a:pt x="57841" y="0"/>
                  </a:moveTo>
                  <a:lnTo>
                    <a:pt x="48792" y="15895"/>
                  </a:lnTo>
                  <a:lnTo>
                    <a:pt x="51531" y="15895"/>
                  </a:lnTo>
                  <a:lnTo>
                    <a:pt x="51531" y="19181"/>
                  </a:lnTo>
                  <a:lnTo>
                    <a:pt x="51531" y="19979"/>
                  </a:lnTo>
                  <a:lnTo>
                    <a:pt x="51531" y="20086"/>
                  </a:lnTo>
                  <a:lnTo>
                    <a:pt x="51554" y="20217"/>
                  </a:lnTo>
                  <a:lnTo>
                    <a:pt x="51578" y="20515"/>
                  </a:lnTo>
                  <a:lnTo>
                    <a:pt x="51614" y="21098"/>
                  </a:lnTo>
                  <a:cubicBezTo>
                    <a:pt x="51638" y="21491"/>
                    <a:pt x="51650" y="21884"/>
                    <a:pt x="51697" y="22277"/>
                  </a:cubicBezTo>
                  <a:lnTo>
                    <a:pt x="51876" y="23444"/>
                  </a:lnTo>
                  <a:lnTo>
                    <a:pt x="51971" y="24027"/>
                  </a:lnTo>
                  <a:cubicBezTo>
                    <a:pt x="52007" y="24218"/>
                    <a:pt x="52066" y="24408"/>
                    <a:pt x="52102" y="24599"/>
                  </a:cubicBezTo>
                  <a:lnTo>
                    <a:pt x="52412" y="25742"/>
                  </a:lnTo>
                  <a:cubicBezTo>
                    <a:pt x="52507" y="26123"/>
                    <a:pt x="52662" y="26492"/>
                    <a:pt x="52793" y="26861"/>
                  </a:cubicBezTo>
                  <a:cubicBezTo>
                    <a:pt x="52935" y="27230"/>
                    <a:pt x="53055" y="27611"/>
                    <a:pt x="53221" y="27968"/>
                  </a:cubicBezTo>
                  <a:lnTo>
                    <a:pt x="53733" y="29028"/>
                  </a:lnTo>
                  <a:cubicBezTo>
                    <a:pt x="53817" y="29206"/>
                    <a:pt x="53900" y="29385"/>
                    <a:pt x="53995" y="29552"/>
                  </a:cubicBezTo>
                  <a:lnTo>
                    <a:pt x="54305" y="30064"/>
                  </a:lnTo>
                  <a:lnTo>
                    <a:pt x="54912" y="31064"/>
                  </a:lnTo>
                  <a:cubicBezTo>
                    <a:pt x="55138" y="31385"/>
                    <a:pt x="55376" y="31707"/>
                    <a:pt x="55614" y="32016"/>
                  </a:cubicBezTo>
                  <a:cubicBezTo>
                    <a:pt x="56067" y="32659"/>
                    <a:pt x="56615" y="33219"/>
                    <a:pt x="57150" y="33802"/>
                  </a:cubicBezTo>
                  <a:cubicBezTo>
                    <a:pt x="57400" y="34100"/>
                    <a:pt x="57710" y="34350"/>
                    <a:pt x="57996" y="34624"/>
                  </a:cubicBezTo>
                  <a:cubicBezTo>
                    <a:pt x="58293" y="34874"/>
                    <a:pt x="58567" y="35148"/>
                    <a:pt x="58877" y="35398"/>
                  </a:cubicBezTo>
                  <a:lnTo>
                    <a:pt x="59829" y="36100"/>
                  </a:lnTo>
                  <a:cubicBezTo>
                    <a:pt x="59984" y="36219"/>
                    <a:pt x="60139" y="36338"/>
                    <a:pt x="60305" y="36445"/>
                  </a:cubicBezTo>
                  <a:lnTo>
                    <a:pt x="60806" y="36755"/>
                  </a:lnTo>
                  <a:lnTo>
                    <a:pt x="61818" y="37362"/>
                  </a:lnTo>
                  <a:cubicBezTo>
                    <a:pt x="62163" y="37553"/>
                    <a:pt x="62520" y="37719"/>
                    <a:pt x="62877" y="37886"/>
                  </a:cubicBezTo>
                  <a:cubicBezTo>
                    <a:pt x="63568" y="38255"/>
                    <a:pt x="64318" y="38505"/>
                    <a:pt x="65068" y="38767"/>
                  </a:cubicBezTo>
                  <a:cubicBezTo>
                    <a:pt x="65437" y="38910"/>
                    <a:pt x="65818" y="39005"/>
                    <a:pt x="66199" y="39100"/>
                  </a:cubicBezTo>
                  <a:cubicBezTo>
                    <a:pt x="66580" y="39196"/>
                    <a:pt x="66961" y="39303"/>
                    <a:pt x="67342" y="39386"/>
                  </a:cubicBezTo>
                  <a:lnTo>
                    <a:pt x="68509" y="39577"/>
                  </a:lnTo>
                  <a:cubicBezTo>
                    <a:pt x="68902" y="39624"/>
                    <a:pt x="69295" y="39660"/>
                    <a:pt x="69676" y="39672"/>
                  </a:cubicBezTo>
                  <a:cubicBezTo>
                    <a:pt x="70176" y="39704"/>
                    <a:pt x="70946" y="39709"/>
                    <a:pt x="71403" y="39709"/>
                  </a:cubicBezTo>
                  <a:cubicBezTo>
                    <a:pt x="71632" y="39709"/>
                    <a:pt x="71783" y="39708"/>
                    <a:pt x="71783" y="39708"/>
                  </a:cubicBezTo>
                  <a:lnTo>
                    <a:pt x="94298" y="39708"/>
                  </a:lnTo>
                  <a:lnTo>
                    <a:pt x="94691" y="39743"/>
                  </a:lnTo>
                  <a:lnTo>
                    <a:pt x="94905" y="39779"/>
                  </a:lnTo>
                  <a:cubicBezTo>
                    <a:pt x="95048" y="39791"/>
                    <a:pt x="95191" y="39803"/>
                    <a:pt x="95334" y="39803"/>
                  </a:cubicBezTo>
                  <a:cubicBezTo>
                    <a:pt x="95477" y="39803"/>
                    <a:pt x="95619" y="39862"/>
                    <a:pt x="95762" y="39874"/>
                  </a:cubicBezTo>
                  <a:cubicBezTo>
                    <a:pt x="95893" y="39898"/>
                    <a:pt x="96048" y="39898"/>
                    <a:pt x="96179" y="39946"/>
                  </a:cubicBezTo>
                  <a:cubicBezTo>
                    <a:pt x="97286" y="40196"/>
                    <a:pt x="98334" y="40696"/>
                    <a:pt x="99227" y="41422"/>
                  </a:cubicBezTo>
                  <a:cubicBezTo>
                    <a:pt x="100096" y="42160"/>
                    <a:pt x="100799" y="43101"/>
                    <a:pt x="101263" y="44149"/>
                  </a:cubicBezTo>
                  <a:cubicBezTo>
                    <a:pt x="101680" y="45196"/>
                    <a:pt x="101870" y="46339"/>
                    <a:pt x="101787" y="47494"/>
                  </a:cubicBezTo>
                  <a:cubicBezTo>
                    <a:pt x="101727" y="48566"/>
                    <a:pt x="101370" y="49566"/>
                    <a:pt x="100846" y="50483"/>
                  </a:cubicBezTo>
                  <a:cubicBezTo>
                    <a:pt x="100263" y="51447"/>
                    <a:pt x="99251" y="52507"/>
                    <a:pt x="98286" y="53078"/>
                  </a:cubicBezTo>
                  <a:cubicBezTo>
                    <a:pt x="98060" y="53245"/>
                    <a:pt x="97774" y="53328"/>
                    <a:pt x="97536" y="53471"/>
                  </a:cubicBezTo>
                  <a:cubicBezTo>
                    <a:pt x="97405" y="53543"/>
                    <a:pt x="97262" y="53578"/>
                    <a:pt x="97131" y="53626"/>
                  </a:cubicBezTo>
                  <a:cubicBezTo>
                    <a:pt x="97001" y="53674"/>
                    <a:pt x="96870" y="53733"/>
                    <a:pt x="96739" y="53769"/>
                  </a:cubicBezTo>
                  <a:cubicBezTo>
                    <a:pt x="96596" y="53793"/>
                    <a:pt x="95119" y="54102"/>
                    <a:pt x="94572" y="54150"/>
                  </a:cubicBezTo>
                  <a:cubicBezTo>
                    <a:pt x="94504" y="54154"/>
                    <a:pt x="94416" y="54155"/>
                    <a:pt x="94320" y="54155"/>
                  </a:cubicBezTo>
                  <a:cubicBezTo>
                    <a:pt x="94128" y="54155"/>
                    <a:pt x="93909" y="54150"/>
                    <a:pt x="93774" y="54150"/>
                  </a:cubicBezTo>
                  <a:lnTo>
                    <a:pt x="19705" y="54150"/>
                  </a:lnTo>
                  <a:lnTo>
                    <a:pt x="19562" y="54114"/>
                  </a:lnTo>
                  <a:lnTo>
                    <a:pt x="19265" y="54102"/>
                  </a:lnTo>
                  <a:lnTo>
                    <a:pt x="18681" y="54126"/>
                  </a:lnTo>
                  <a:cubicBezTo>
                    <a:pt x="18288" y="54150"/>
                    <a:pt x="17895" y="54150"/>
                    <a:pt x="17514" y="54209"/>
                  </a:cubicBezTo>
                  <a:cubicBezTo>
                    <a:pt x="14383" y="54567"/>
                    <a:pt x="11335" y="55674"/>
                    <a:pt x="8716" y="57424"/>
                  </a:cubicBezTo>
                  <a:cubicBezTo>
                    <a:pt x="6120" y="59186"/>
                    <a:pt x="3953" y="61568"/>
                    <a:pt x="2417" y="64318"/>
                  </a:cubicBezTo>
                  <a:cubicBezTo>
                    <a:pt x="917" y="67080"/>
                    <a:pt x="96" y="70235"/>
                    <a:pt x="24" y="73367"/>
                  </a:cubicBezTo>
                  <a:cubicBezTo>
                    <a:pt x="0" y="73807"/>
                    <a:pt x="12" y="74010"/>
                    <a:pt x="12" y="74295"/>
                  </a:cubicBezTo>
                  <a:cubicBezTo>
                    <a:pt x="12" y="74343"/>
                    <a:pt x="12" y="74474"/>
                    <a:pt x="24" y="74557"/>
                  </a:cubicBezTo>
                  <a:lnTo>
                    <a:pt x="36" y="74855"/>
                  </a:lnTo>
                  <a:lnTo>
                    <a:pt x="60" y="75438"/>
                  </a:lnTo>
                  <a:cubicBezTo>
                    <a:pt x="84" y="75831"/>
                    <a:pt x="84" y="76224"/>
                    <a:pt x="143" y="76617"/>
                  </a:cubicBezTo>
                  <a:lnTo>
                    <a:pt x="322" y="77784"/>
                  </a:lnTo>
                  <a:cubicBezTo>
                    <a:pt x="357" y="77974"/>
                    <a:pt x="381" y="78165"/>
                    <a:pt x="429" y="78355"/>
                  </a:cubicBezTo>
                  <a:lnTo>
                    <a:pt x="560" y="78939"/>
                  </a:lnTo>
                  <a:lnTo>
                    <a:pt x="869" y="80082"/>
                  </a:lnTo>
                  <a:cubicBezTo>
                    <a:pt x="977" y="80451"/>
                    <a:pt x="1119" y="80820"/>
                    <a:pt x="1250" y="81189"/>
                  </a:cubicBezTo>
                  <a:cubicBezTo>
                    <a:pt x="1393" y="81558"/>
                    <a:pt x="1512" y="81939"/>
                    <a:pt x="1691" y="82296"/>
                  </a:cubicBezTo>
                  <a:cubicBezTo>
                    <a:pt x="2977" y="85166"/>
                    <a:pt x="4929" y="87737"/>
                    <a:pt x="7382" y="89702"/>
                  </a:cubicBezTo>
                  <a:cubicBezTo>
                    <a:pt x="9835" y="91655"/>
                    <a:pt x="12764" y="93048"/>
                    <a:pt x="15859" y="93655"/>
                  </a:cubicBezTo>
                  <a:lnTo>
                    <a:pt x="17026" y="93845"/>
                  </a:lnTo>
                  <a:lnTo>
                    <a:pt x="17610" y="93929"/>
                  </a:lnTo>
                  <a:cubicBezTo>
                    <a:pt x="17812" y="93952"/>
                    <a:pt x="18003" y="93952"/>
                    <a:pt x="18193" y="93964"/>
                  </a:cubicBezTo>
                  <a:lnTo>
                    <a:pt x="19372" y="94024"/>
                  </a:lnTo>
                  <a:lnTo>
                    <a:pt x="19669" y="94036"/>
                  </a:lnTo>
                  <a:lnTo>
                    <a:pt x="94643" y="94036"/>
                  </a:lnTo>
                  <a:lnTo>
                    <a:pt x="94869" y="94048"/>
                  </a:lnTo>
                  <a:cubicBezTo>
                    <a:pt x="95024" y="94060"/>
                    <a:pt x="95167" y="94072"/>
                    <a:pt x="95310" y="94072"/>
                  </a:cubicBezTo>
                  <a:cubicBezTo>
                    <a:pt x="95381" y="94072"/>
                    <a:pt x="95453" y="94083"/>
                    <a:pt x="95524" y="94095"/>
                  </a:cubicBezTo>
                  <a:lnTo>
                    <a:pt x="95727" y="94131"/>
                  </a:lnTo>
                  <a:cubicBezTo>
                    <a:pt x="95869" y="94155"/>
                    <a:pt x="96012" y="94167"/>
                    <a:pt x="96155" y="94191"/>
                  </a:cubicBezTo>
                  <a:cubicBezTo>
                    <a:pt x="96703" y="94345"/>
                    <a:pt x="97251" y="94476"/>
                    <a:pt x="97751" y="94750"/>
                  </a:cubicBezTo>
                  <a:cubicBezTo>
                    <a:pt x="98286" y="94976"/>
                    <a:pt x="98739" y="95322"/>
                    <a:pt x="99203" y="95655"/>
                  </a:cubicBezTo>
                  <a:cubicBezTo>
                    <a:pt x="99620" y="96048"/>
                    <a:pt x="100060" y="96429"/>
                    <a:pt x="100382" y="96905"/>
                  </a:cubicBezTo>
                  <a:cubicBezTo>
                    <a:pt x="100751" y="97346"/>
                    <a:pt x="100989" y="97870"/>
                    <a:pt x="101251" y="98382"/>
                  </a:cubicBezTo>
                  <a:cubicBezTo>
                    <a:pt x="101299" y="98513"/>
                    <a:pt x="101334" y="98643"/>
                    <a:pt x="101394" y="98774"/>
                  </a:cubicBezTo>
                  <a:cubicBezTo>
                    <a:pt x="101430" y="98917"/>
                    <a:pt x="101501" y="99036"/>
                    <a:pt x="101525" y="99179"/>
                  </a:cubicBezTo>
                  <a:cubicBezTo>
                    <a:pt x="101584" y="99453"/>
                    <a:pt x="101692" y="99727"/>
                    <a:pt x="101703" y="100013"/>
                  </a:cubicBezTo>
                  <a:cubicBezTo>
                    <a:pt x="101727" y="100156"/>
                    <a:pt x="101751" y="100287"/>
                    <a:pt x="101775" y="100429"/>
                  </a:cubicBezTo>
                  <a:lnTo>
                    <a:pt x="101799" y="100870"/>
                  </a:lnTo>
                  <a:lnTo>
                    <a:pt x="101823" y="101084"/>
                  </a:lnTo>
                  <a:lnTo>
                    <a:pt x="101834" y="101191"/>
                  </a:lnTo>
                  <a:lnTo>
                    <a:pt x="101834" y="101299"/>
                  </a:lnTo>
                  <a:cubicBezTo>
                    <a:pt x="101834" y="101334"/>
                    <a:pt x="101823" y="101358"/>
                    <a:pt x="101823" y="101370"/>
                  </a:cubicBezTo>
                  <a:cubicBezTo>
                    <a:pt x="101811" y="101513"/>
                    <a:pt x="101799" y="101656"/>
                    <a:pt x="101787" y="101799"/>
                  </a:cubicBezTo>
                  <a:cubicBezTo>
                    <a:pt x="101811" y="102096"/>
                    <a:pt x="101715" y="102370"/>
                    <a:pt x="101692" y="102656"/>
                  </a:cubicBezTo>
                  <a:cubicBezTo>
                    <a:pt x="101692" y="102799"/>
                    <a:pt x="101632" y="102930"/>
                    <a:pt x="101596" y="103073"/>
                  </a:cubicBezTo>
                  <a:cubicBezTo>
                    <a:pt x="101561" y="103204"/>
                    <a:pt x="101525" y="103346"/>
                    <a:pt x="101501" y="103477"/>
                  </a:cubicBezTo>
                  <a:cubicBezTo>
                    <a:pt x="101144" y="104561"/>
                    <a:pt x="100537" y="105561"/>
                    <a:pt x="99739" y="106383"/>
                  </a:cubicBezTo>
                  <a:cubicBezTo>
                    <a:pt x="98917" y="107192"/>
                    <a:pt x="97917" y="107799"/>
                    <a:pt x="96846" y="108157"/>
                  </a:cubicBezTo>
                  <a:cubicBezTo>
                    <a:pt x="96715" y="108204"/>
                    <a:pt x="96572" y="108216"/>
                    <a:pt x="96429" y="108264"/>
                  </a:cubicBezTo>
                  <a:cubicBezTo>
                    <a:pt x="96298" y="108288"/>
                    <a:pt x="96167" y="108359"/>
                    <a:pt x="96024" y="108359"/>
                  </a:cubicBezTo>
                  <a:cubicBezTo>
                    <a:pt x="95881" y="108383"/>
                    <a:pt x="95738" y="108395"/>
                    <a:pt x="95596" y="108419"/>
                  </a:cubicBezTo>
                  <a:cubicBezTo>
                    <a:pt x="95524" y="108430"/>
                    <a:pt x="95453" y="108454"/>
                    <a:pt x="95381" y="108454"/>
                  </a:cubicBezTo>
                  <a:lnTo>
                    <a:pt x="95167" y="108466"/>
                  </a:lnTo>
                  <a:cubicBezTo>
                    <a:pt x="95024" y="108466"/>
                    <a:pt x="94881" y="108466"/>
                    <a:pt x="94738" y="108478"/>
                  </a:cubicBezTo>
                  <a:cubicBezTo>
                    <a:pt x="94691" y="108478"/>
                    <a:pt x="94512" y="108466"/>
                    <a:pt x="94393" y="108466"/>
                  </a:cubicBezTo>
                  <a:lnTo>
                    <a:pt x="71283" y="108466"/>
                  </a:lnTo>
                  <a:lnTo>
                    <a:pt x="70985" y="108490"/>
                  </a:lnTo>
                  <a:lnTo>
                    <a:pt x="70402" y="108526"/>
                  </a:lnTo>
                  <a:cubicBezTo>
                    <a:pt x="70009" y="108538"/>
                    <a:pt x="69616" y="108561"/>
                    <a:pt x="69235" y="108597"/>
                  </a:cubicBezTo>
                  <a:lnTo>
                    <a:pt x="68068" y="108764"/>
                  </a:lnTo>
                  <a:cubicBezTo>
                    <a:pt x="67675" y="108835"/>
                    <a:pt x="67283" y="108883"/>
                    <a:pt x="66902" y="108990"/>
                  </a:cubicBezTo>
                  <a:cubicBezTo>
                    <a:pt x="66140" y="109181"/>
                    <a:pt x="65366" y="109359"/>
                    <a:pt x="64639" y="109657"/>
                  </a:cubicBezTo>
                  <a:cubicBezTo>
                    <a:pt x="64270" y="109788"/>
                    <a:pt x="63889" y="109919"/>
                    <a:pt x="63532" y="110073"/>
                  </a:cubicBezTo>
                  <a:lnTo>
                    <a:pt x="62460" y="110585"/>
                  </a:lnTo>
                  <a:lnTo>
                    <a:pt x="61937" y="110847"/>
                  </a:lnTo>
                  <a:cubicBezTo>
                    <a:pt x="61758" y="110931"/>
                    <a:pt x="61591" y="111038"/>
                    <a:pt x="61425" y="111145"/>
                  </a:cubicBezTo>
                  <a:lnTo>
                    <a:pt x="60413" y="111752"/>
                  </a:lnTo>
                  <a:cubicBezTo>
                    <a:pt x="60079" y="111967"/>
                    <a:pt x="59782" y="112217"/>
                    <a:pt x="59460" y="112443"/>
                  </a:cubicBezTo>
                  <a:cubicBezTo>
                    <a:pt x="59151" y="112681"/>
                    <a:pt x="58817" y="112907"/>
                    <a:pt x="58531" y="113169"/>
                  </a:cubicBezTo>
                  <a:cubicBezTo>
                    <a:pt x="58079" y="113586"/>
                    <a:pt x="57603" y="114003"/>
                    <a:pt x="57174" y="114443"/>
                  </a:cubicBezTo>
                  <a:cubicBezTo>
                    <a:pt x="57115" y="114503"/>
                    <a:pt x="57043" y="114586"/>
                    <a:pt x="56960" y="114681"/>
                  </a:cubicBezTo>
                  <a:cubicBezTo>
                    <a:pt x="56912" y="114717"/>
                    <a:pt x="56876" y="114765"/>
                    <a:pt x="56841" y="114800"/>
                  </a:cubicBezTo>
                  <a:cubicBezTo>
                    <a:pt x="56567" y="115110"/>
                    <a:pt x="56234" y="115479"/>
                    <a:pt x="56055" y="115681"/>
                  </a:cubicBezTo>
                  <a:lnTo>
                    <a:pt x="55341" y="116622"/>
                  </a:lnTo>
                  <a:lnTo>
                    <a:pt x="54995" y="117098"/>
                  </a:lnTo>
                  <a:cubicBezTo>
                    <a:pt x="54876" y="117253"/>
                    <a:pt x="54781" y="117432"/>
                    <a:pt x="54674" y="117586"/>
                  </a:cubicBezTo>
                  <a:lnTo>
                    <a:pt x="54067" y="118598"/>
                  </a:lnTo>
                  <a:cubicBezTo>
                    <a:pt x="53864" y="118944"/>
                    <a:pt x="53709" y="119301"/>
                    <a:pt x="53531" y="119658"/>
                  </a:cubicBezTo>
                  <a:cubicBezTo>
                    <a:pt x="53364" y="120015"/>
                    <a:pt x="53174" y="120360"/>
                    <a:pt x="53043" y="120730"/>
                  </a:cubicBezTo>
                  <a:lnTo>
                    <a:pt x="52638" y="121837"/>
                  </a:lnTo>
                  <a:cubicBezTo>
                    <a:pt x="52566" y="122027"/>
                    <a:pt x="52495" y="122206"/>
                    <a:pt x="52447" y="122396"/>
                  </a:cubicBezTo>
                  <a:lnTo>
                    <a:pt x="52293" y="122968"/>
                  </a:lnTo>
                  <a:lnTo>
                    <a:pt x="51995" y="124111"/>
                  </a:lnTo>
                  <a:cubicBezTo>
                    <a:pt x="51923" y="124504"/>
                    <a:pt x="51864" y="124897"/>
                    <a:pt x="51804" y="125278"/>
                  </a:cubicBezTo>
                  <a:cubicBezTo>
                    <a:pt x="51757" y="125671"/>
                    <a:pt x="51673" y="126064"/>
                    <a:pt x="51662" y="126445"/>
                  </a:cubicBezTo>
                  <a:lnTo>
                    <a:pt x="51578" y="127623"/>
                  </a:lnTo>
                  <a:lnTo>
                    <a:pt x="51531" y="128207"/>
                  </a:lnTo>
                  <a:lnTo>
                    <a:pt x="51531" y="128600"/>
                  </a:lnTo>
                  <a:lnTo>
                    <a:pt x="51531" y="129409"/>
                  </a:lnTo>
                  <a:lnTo>
                    <a:pt x="51531" y="131017"/>
                  </a:lnTo>
                  <a:lnTo>
                    <a:pt x="51531" y="143887"/>
                  </a:lnTo>
                  <a:lnTo>
                    <a:pt x="64187" y="143887"/>
                  </a:lnTo>
                  <a:lnTo>
                    <a:pt x="64187" y="131017"/>
                  </a:lnTo>
                  <a:lnTo>
                    <a:pt x="64187" y="129409"/>
                  </a:lnTo>
                  <a:lnTo>
                    <a:pt x="64187" y="128600"/>
                  </a:lnTo>
                  <a:lnTo>
                    <a:pt x="64187" y="128207"/>
                  </a:lnTo>
                  <a:lnTo>
                    <a:pt x="64163" y="127980"/>
                  </a:lnTo>
                  <a:cubicBezTo>
                    <a:pt x="64175" y="127838"/>
                    <a:pt x="64163" y="127695"/>
                    <a:pt x="64163" y="127540"/>
                  </a:cubicBezTo>
                  <a:cubicBezTo>
                    <a:pt x="64163" y="127397"/>
                    <a:pt x="64211" y="127266"/>
                    <a:pt x="64223" y="127123"/>
                  </a:cubicBezTo>
                  <a:cubicBezTo>
                    <a:pt x="64246" y="126980"/>
                    <a:pt x="64246" y="126837"/>
                    <a:pt x="64282" y="126695"/>
                  </a:cubicBezTo>
                  <a:cubicBezTo>
                    <a:pt x="64318" y="126564"/>
                    <a:pt x="64354" y="126421"/>
                    <a:pt x="64389" y="126290"/>
                  </a:cubicBezTo>
                  <a:cubicBezTo>
                    <a:pt x="64663" y="125194"/>
                    <a:pt x="65508" y="123909"/>
                    <a:pt x="66282" y="123063"/>
                  </a:cubicBezTo>
                  <a:cubicBezTo>
                    <a:pt x="66401" y="122956"/>
                    <a:pt x="66532" y="122849"/>
                    <a:pt x="66651" y="122730"/>
                  </a:cubicBezTo>
                  <a:cubicBezTo>
                    <a:pt x="66747" y="122623"/>
                    <a:pt x="66878" y="122563"/>
                    <a:pt x="66985" y="122468"/>
                  </a:cubicBezTo>
                  <a:cubicBezTo>
                    <a:pt x="67104" y="122396"/>
                    <a:pt x="67211" y="122289"/>
                    <a:pt x="67330" y="122218"/>
                  </a:cubicBezTo>
                  <a:cubicBezTo>
                    <a:pt x="67461" y="122146"/>
                    <a:pt x="67580" y="122075"/>
                    <a:pt x="67699" y="122004"/>
                  </a:cubicBezTo>
                  <a:cubicBezTo>
                    <a:pt x="67759" y="121956"/>
                    <a:pt x="67818" y="121920"/>
                    <a:pt x="67878" y="121884"/>
                  </a:cubicBezTo>
                  <a:lnTo>
                    <a:pt x="68080" y="121801"/>
                  </a:lnTo>
                  <a:cubicBezTo>
                    <a:pt x="68211" y="121742"/>
                    <a:pt x="68330" y="121670"/>
                    <a:pt x="68461" y="121611"/>
                  </a:cubicBezTo>
                  <a:lnTo>
                    <a:pt x="68866" y="121468"/>
                  </a:lnTo>
                  <a:cubicBezTo>
                    <a:pt x="69116" y="121349"/>
                    <a:pt x="69402" y="121301"/>
                    <a:pt x="69676" y="121218"/>
                  </a:cubicBezTo>
                  <a:cubicBezTo>
                    <a:pt x="69807" y="121170"/>
                    <a:pt x="69950" y="121170"/>
                    <a:pt x="70092" y="121146"/>
                  </a:cubicBezTo>
                  <a:cubicBezTo>
                    <a:pt x="70235" y="121122"/>
                    <a:pt x="70378" y="121099"/>
                    <a:pt x="70521" y="121075"/>
                  </a:cubicBezTo>
                  <a:cubicBezTo>
                    <a:pt x="70664" y="121075"/>
                    <a:pt x="70807" y="121063"/>
                    <a:pt x="70950" y="121063"/>
                  </a:cubicBezTo>
                  <a:lnTo>
                    <a:pt x="71164" y="121015"/>
                  </a:lnTo>
                  <a:lnTo>
                    <a:pt x="71283" y="120968"/>
                  </a:lnTo>
                  <a:lnTo>
                    <a:pt x="94393" y="120968"/>
                  </a:lnTo>
                  <a:cubicBezTo>
                    <a:pt x="94516" y="120968"/>
                    <a:pt x="94603" y="120994"/>
                    <a:pt x="94760" y="120994"/>
                  </a:cubicBezTo>
                  <a:cubicBezTo>
                    <a:pt x="94787" y="120994"/>
                    <a:pt x="94815" y="120993"/>
                    <a:pt x="94845" y="120991"/>
                  </a:cubicBezTo>
                  <a:lnTo>
                    <a:pt x="96024" y="120956"/>
                  </a:lnTo>
                  <a:lnTo>
                    <a:pt x="96608" y="120932"/>
                  </a:lnTo>
                  <a:cubicBezTo>
                    <a:pt x="96810" y="120908"/>
                    <a:pt x="97001" y="120884"/>
                    <a:pt x="97191" y="120861"/>
                  </a:cubicBezTo>
                  <a:lnTo>
                    <a:pt x="98358" y="120682"/>
                  </a:lnTo>
                  <a:cubicBezTo>
                    <a:pt x="98751" y="120622"/>
                    <a:pt x="99132" y="120503"/>
                    <a:pt x="99513" y="120420"/>
                  </a:cubicBezTo>
                  <a:cubicBezTo>
                    <a:pt x="99894" y="120313"/>
                    <a:pt x="100275" y="120229"/>
                    <a:pt x="100656" y="120099"/>
                  </a:cubicBezTo>
                  <a:cubicBezTo>
                    <a:pt x="103656" y="119134"/>
                    <a:pt x="106406" y="117443"/>
                    <a:pt x="108633" y="115229"/>
                  </a:cubicBezTo>
                  <a:cubicBezTo>
                    <a:pt x="110836" y="112990"/>
                    <a:pt x="112514" y="110228"/>
                    <a:pt x="113467" y="107228"/>
                  </a:cubicBezTo>
                  <a:cubicBezTo>
                    <a:pt x="113574" y="106847"/>
                    <a:pt x="113669" y="106466"/>
                    <a:pt x="113776" y="106085"/>
                  </a:cubicBezTo>
                  <a:cubicBezTo>
                    <a:pt x="113860" y="105692"/>
                    <a:pt x="113979" y="105323"/>
                    <a:pt x="114026" y="104930"/>
                  </a:cubicBezTo>
                  <a:cubicBezTo>
                    <a:pt x="114146" y="104144"/>
                    <a:pt x="114288" y="103370"/>
                    <a:pt x="114300" y="102584"/>
                  </a:cubicBezTo>
                  <a:lnTo>
                    <a:pt x="114348" y="101418"/>
                  </a:lnTo>
                  <a:cubicBezTo>
                    <a:pt x="114348" y="101358"/>
                    <a:pt x="114336" y="101322"/>
                    <a:pt x="114336" y="101287"/>
                  </a:cubicBezTo>
                  <a:lnTo>
                    <a:pt x="114336" y="101191"/>
                  </a:lnTo>
                  <a:lnTo>
                    <a:pt x="114336" y="100906"/>
                  </a:lnTo>
                  <a:lnTo>
                    <a:pt x="114324" y="100310"/>
                  </a:lnTo>
                  <a:cubicBezTo>
                    <a:pt x="114300" y="99929"/>
                    <a:pt x="114288" y="99536"/>
                    <a:pt x="114253" y="99144"/>
                  </a:cubicBezTo>
                  <a:lnTo>
                    <a:pt x="114086" y="97977"/>
                  </a:lnTo>
                  <a:cubicBezTo>
                    <a:pt x="113979" y="97191"/>
                    <a:pt x="113765" y="96429"/>
                    <a:pt x="113562" y="95667"/>
                  </a:cubicBezTo>
                  <a:cubicBezTo>
                    <a:pt x="113479" y="95286"/>
                    <a:pt x="113324" y="94917"/>
                    <a:pt x="113193" y="94548"/>
                  </a:cubicBezTo>
                  <a:cubicBezTo>
                    <a:pt x="113062" y="94179"/>
                    <a:pt x="112931" y="93810"/>
                    <a:pt x="112776" y="93440"/>
                  </a:cubicBezTo>
                  <a:cubicBezTo>
                    <a:pt x="112121" y="92012"/>
                    <a:pt x="111371" y="90619"/>
                    <a:pt x="110407" y="89369"/>
                  </a:cubicBezTo>
                  <a:cubicBezTo>
                    <a:pt x="109478" y="88095"/>
                    <a:pt x="108359" y="86987"/>
                    <a:pt x="107168" y="85963"/>
                  </a:cubicBezTo>
                  <a:cubicBezTo>
                    <a:pt x="105930" y="84999"/>
                    <a:pt x="104621" y="84106"/>
                    <a:pt x="103192" y="83451"/>
                  </a:cubicBezTo>
                  <a:cubicBezTo>
                    <a:pt x="101787" y="82737"/>
                    <a:pt x="100263" y="82272"/>
                    <a:pt x="98727" y="81915"/>
                  </a:cubicBezTo>
                  <a:cubicBezTo>
                    <a:pt x="98346" y="81844"/>
                    <a:pt x="97953" y="81784"/>
                    <a:pt x="97560" y="81725"/>
                  </a:cubicBezTo>
                  <a:lnTo>
                    <a:pt x="96977" y="81641"/>
                  </a:lnTo>
                  <a:cubicBezTo>
                    <a:pt x="96786" y="81606"/>
                    <a:pt x="96596" y="81582"/>
                    <a:pt x="96393" y="81582"/>
                  </a:cubicBezTo>
                  <a:lnTo>
                    <a:pt x="95226" y="81534"/>
                  </a:lnTo>
                  <a:lnTo>
                    <a:pt x="94643" y="81522"/>
                  </a:lnTo>
                  <a:lnTo>
                    <a:pt x="19872" y="81522"/>
                  </a:lnTo>
                  <a:lnTo>
                    <a:pt x="19693" y="81510"/>
                  </a:lnTo>
                  <a:lnTo>
                    <a:pt x="19574" y="81499"/>
                  </a:lnTo>
                  <a:cubicBezTo>
                    <a:pt x="19431" y="81487"/>
                    <a:pt x="19288" y="81475"/>
                    <a:pt x="19146" y="81463"/>
                  </a:cubicBezTo>
                  <a:cubicBezTo>
                    <a:pt x="19074" y="81463"/>
                    <a:pt x="19003" y="81463"/>
                    <a:pt x="18931" y="81451"/>
                  </a:cubicBezTo>
                  <a:lnTo>
                    <a:pt x="18717" y="81415"/>
                  </a:lnTo>
                  <a:cubicBezTo>
                    <a:pt x="18586" y="81391"/>
                    <a:pt x="18443" y="81368"/>
                    <a:pt x="18300" y="81356"/>
                  </a:cubicBezTo>
                  <a:cubicBezTo>
                    <a:pt x="17181" y="81129"/>
                    <a:pt x="16145" y="80629"/>
                    <a:pt x="15240" y="79915"/>
                  </a:cubicBezTo>
                  <a:cubicBezTo>
                    <a:pt x="14335" y="79213"/>
                    <a:pt x="13633" y="78260"/>
                    <a:pt x="13169" y="77224"/>
                  </a:cubicBezTo>
                  <a:cubicBezTo>
                    <a:pt x="13085" y="77105"/>
                    <a:pt x="13061" y="76962"/>
                    <a:pt x="13014" y="76831"/>
                  </a:cubicBezTo>
                  <a:cubicBezTo>
                    <a:pt x="12966" y="76700"/>
                    <a:pt x="12907" y="76569"/>
                    <a:pt x="12859" y="76426"/>
                  </a:cubicBezTo>
                  <a:cubicBezTo>
                    <a:pt x="12835" y="76296"/>
                    <a:pt x="12800" y="76153"/>
                    <a:pt x="12764" y="76022"/>
                  </a:cubicBezTo>
                  <a:lnTo>
                    <a:pt x="12704" y="75819"/>
                  </a:lnTo>
                  <a:cubicBezTo>
                    <a:pt x="12692" y="75748"/>
                    <a:pt x="12680" y="75676"/>
                    <a:pt x="12680" y="75605"/>
                  </a:cubicBezTo>
                  <a:cubicBezTo>
                    <a:pt x="12657" y="75462"/>
                    <a:pt x="12633" y="75319"/>
                    <a:pt x="12609" y="75176"/>
                  </a:cubicBezTo>
                  <a:cubicBezTo>
                    <a:pt x="12573" y="75045"/>
                    <a:pt x="12597" y="74891"/>
                    <a:pt x="12585" y="74748"/>
                  </a:cubicBezTo>
                  <a:lnTo>
                    <a:pt x="12549" y="74295"/>
                  </a:lnTo>
                  <a:cubicBezTo>
                    <a:pt x="12549" y="74033"/>
                    <a:pt x="12549" y="73700"/>
                    <a:pt x="12561" y="73617"/>
                  </a:cubicBezTo>
                  <a:cubicBezTo>
                    <a:pt x="12597" y="72462"/>
                    <a:pt x="12895" y="71343"/>
                    <a:pt x="13431" y="70342"/>
                  </a:cubicBezTo>
                  <a:cubicBezTo>
                    <a:pt x="13990" y="69354"/>
                    <a:pt x="14776" y="68473"/>
                    <a:pt x="15717" y="67830"/>
                  </a:cubicBezTo>
                  <a:cubicBezTo>
                    <a:pt x="16681" y="67199"/>
                    <a:pt x="17764" y="66806"/>
                    <a:pt x="18896" y="66663"/>
                  </a:cubicBezTo>
                  <a:cubicBezTo>
                    <a:pt x="19038" y="66640"/>
                    <a:pt x="19181" y="66651"/>
                    <a:pt x="19324" y="66640"/>
                  </a:cubicBezTo>
                  <a:lnTo>
                    <a:pt x="19538" y="66628"/>
                  </a:lnTo>
                  <a:lnTo>
                    <a:pt x="19646" y="66640"/>
                  </a:lnTo>
                  <a:lnTo>
                    <a:pt x="94572" y="66640"/>
                  </a:lnTo>
                  <a:lnTo>
                    <a:pt x="94679" y="66628"/>
                  </a:lnTo>
                  <a:lnTo>
                    <a:pt x="94822" y="66616"/>
                  </a:lnTo>
                  <a:lnTo>
                    <a:pt x="95119" y="66604"/>
                  </a:lnTo>
                  <a:lnTo>
                    <a:pt x="95703" y="66568"/>
                  </a:lnTo>
                  <a:cubicBezTo>
                    <a:pt x="96096" y="66544"/>
                    <a:pt x="96489" y="66544"/>
                    <a:pt x="96881" y="66485"/>
                  </a:cubicBezTo>
                  <a:lnTo>
                    <a:pt x="98048" y="66306"/>
                  </a:lnTo>
                  <a:lnTo>
                    <a:pt x="98632" y="66211"/>
                  </a:lnTo>
                  <a:lnTo>
                    <a:pt x="99203" y="66080"/>
                  </a:lnTo>
                  <a:lnTo>
                    <a:pt x="100346" y="65782"/>
                  </a:lnTo>
                  <a:cubicBezTo>
                    <a:pt x="100727" y="65675"/>
                    <a:pt x="101096" y="65520"/>
                    <a:pt x="101465" y="65389"/>
                  </a:cubicBezTo>
                  <a:cubicBezTo>
                    <a:pt x="101834" y="65247"/>
                    <a:pt x="102215" y="65127"/>
                    <a:pt x="102561" y="64961"/>
                  </a:cubicBezTo>
                  <a:cubicBezTo>
                    <a:pt x="103275" y="64616"/>
                    <a:pt x="104001" y="64306"/>
                    <a:pt x="104656" y="63877"/>
                  </a:cubicBezTo>
                  <a:cubicBezTo>
                    <a:pt x="107288" y="62318"/>
                    <a:pt x="109693" y="59960"/>
                    <a:pt x="111348" y="57365"/>
                  </a:cubicBezTo>
                  <a:cubicBezTo>
                    <a:pt x="111383" y="57317"/>
                    <a:pt x="111419" y="57257"/>
                    <a:pt x="111455" y="57198"/>
                  </a:cubicBezTo>
                  <a:cubicBezTo>
                    <a:pt x="111467" y="57174"/>
                    <a:pt x="111479" y="57150"/>
                    <a:pt x="111490" y="57138"/>
                  </a:cubicBezTo>
                  <a:lnTo>
                    <a:pt x="111490" y="57126"/>
                  </a:lnTo>
                  <a:cubicBezTo>
                    <a:pt x="113074" y="54519"/>
                    <a:pt x="114074" y="51531"/>
                    <a:pt x="114288" y="48483"/>
                  </a:cubicBezTo>
                  <a:cubicBezTo>
                    <a:pt x="114527" y="45363"/>
                    <a:pt x="114026" y="42172"/>
                    <a:pt x="112812" y="39255"/>
                  </a:cubicBezTo>
                  <a:cubicBezTo>
                    <a:pt x="111562" y="36362"/>
                    <a:pt x="109633" y="33778"/>
                    <a:pt x="107228" y="31766"/>
                  </a:cubicBezTo>
                  <a:cubicBezTo>
                    <a:pt x="104799" y="29766"/>
                    <a:pt x="101894" y="28349"/>
                    <a:pt x="98810" y="27682"/>
                  </a:cubicBezTo>
                  <a:cubicBezTo>
                    <a:pt x="98429" y="27587"/>
                    <a:pt x="98036" y="27540"/>
                    <a:pt x="97643" y="27480"/>
                  </a:cubicBezTo>
                  <a:cubicBezTo>
                    <a:pt x="97251" y="27420"/>
                    <a:pt x="96870" y="27349"/>
                    <a:pt x="96477" y="27325"/>
                  </a:cubicBezTo>
                  <a:lnTo>
                    <a:pt x="95298" y="27266"/>
                  </a:lnTo>
                  <a:lnTo>
                    <a:pt x="94715" y="27218"/>
                  </a:lnTo>
                  <a:lnTo>
                    <a:pt x="94298" y="27206"/>
                  </a:lnTo>
                  <a:lnTo>
                    <a:pt x="71783" y="27206"/>
                  </a:lnTo>
                  <a:cubicBezTo>
                    <a:pt x="71140" y="27206"/>
                    <a:pt x="70676" y="27182"/>
                    <a:pt x="70676" y="27182"/>
                  </a:cubicBezTo>
                  <a:cubicBezTo>
                    <a:pt x="70650" y="27185"/>
                    <a:pt x="70624" y="27186"/>
                    <a:pt x="70598" y="27186"/>
                  </a:cubicBezTo>
                  <a:cubicBezTo>
                    <a:pt x="70484" y="27186"/>
                    <a:pt x="70376" y="27166"/>
                    <a:pt x="70259" y="27147"/>
                  </a:cubicBezTo>
                  <a:cubicBezTo>
                    <a:pt x="70116" y="27123"/>
                    <a:pt x="69973" y="27111"/>
                    <a:pt x="69830" y="27087"/>
                  </a:cubicBezTo>
                  <a:lnTo>
                    <a:pt x="69426" y="26980"/>
                  </a:lnTo>
                  <a:cubicBezTo>
                    <a:pt x="69283" y="26944"/>
                    <a:pt x="69140" y="26932"/>
                    <a:pt x="69009" y="26861"/>
                  </a:cubicBezTo>
                  <a:cubicBezTo>
                    <a:pt x="68747" y="26754"/>
                    <a:pt x="68473" y="26694"/>
                    <a:pt x="68223" y="26551"/>
                  </a:cubicBezTo>
                  <a:lnTo>
                    <a:pt x="67842" y="26361"/>
                  </a:lnTo>
                  <a:cubicBezTo>
                    <a:pt x="67723" y="26289"/>
                    <a:pt x="67604" y="26206"/>
                    <a:pt x="67473" y="26135"/>
                  </a:cubicBezTo>
                  <a:lnTo>
                    <a:pt x="67294" y="26027"/>
                  </a:lnTo>
                  <a:cubicBezTo>
                    <a:pt x="67235" y="25992"/>
                    <a:pt x="67175" y="25944"/>
                    <a:pt x="67116" y="25896"/>
                  </a:cubicBezTo>
                  <a:cubicBezTo>
                    <a:pt x="67009" y="25813"/>
                    <a:pt x="66890" y="25730"/>
                    <a:pt x="66771" y="25646"/>
                  </a:cubicBezTo>
                  <a:cubicBezTo>
                    <a:pt x="66663" y="25563"/>
                    <a:pt x="66568" y="25444"/>
                    <a:pt x="66461" y="25361"/>
                  </a:cubicBezTo>
                  <a:cubicBezTo>
                    <a:pt x="66354" y="25254"/>
                    <a:pt x="66223" y="25182"/>
                    <a:pt x="66140" y="25063"/>
                  </a:cubicBezTo>
                  <a:cubicBezTo>
                    <a:pt x="65961" y="24837"/>
                    <a:pt x="65735" y="24658"/>
                    <a:pt x="65592" y="24408"/>
                  </a:cubicBezTo>
                  <a:cubicBezTo>
                    <a:pt x="64889" y="23503"/>
                    <a:pt x="64401" y="22444"/>
                    <a:pt x="64235" y="21313"/>
                  </a:cubicBezTo>
                  <a:cubicBezTo>
                    <a:pt x="64211" y="21170"/>
                    <a:pt x="64175" y="20110"/>
                    <a:pt x="64175" y="20074"/>
                  </a:cubicBezTo>
                  <a:lnTo>
                    <a:pt x="64175" y="19979"/>
                  </a:lnTo>
                  <a:lnTo>
                    <a:pt x="64175" y="19169"/>
                  </a:lnTo>
                  <a:lnTo>
                    <a:pt x="64175" y="15895"/>
                  </a:lnTo>
                  <a:lnTo>
                    <a:pt x="66890" y="15895"/>
                  </a:lnTo>
                  <a:lnTo>
                    <a:pt x="578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2;p15">
              <a:extLst>
                <a:ext uri="{FF2B5EF4-FFF2-40B4-BE49-F238E27FC236}">
                  <a16:creationId xmlns:a16="http://schemas.microsoft.com/office/drawing/2014/main" id="{620122A7-AA6D-3830-81D2-5745AA942863}"/>
                </a:ext>
              </a:extLst>
            </p:cNvPr>
            <p:cNvSpPr/>
            <p:nvPr/>
          </p:nvSpPr>
          <p:spPr>
            <a:xfrm>
              <a:off x="3124740" y="1467244"/>
              <a:ext cx="2847490" cy="3675956"/>
            </a:xfrm>
            <a:custGeom>
              <a:avLst/>
              <a:gdLst/>
              <a:ahLst/>
              <a:cxnLst/>
              <a:rect l="l" t="t" r="r" b="b"/>
              <a:pathLst>
                <a:path w="103002" h="132970" extrusionOk="0">
                  <a:moveTo>
                    <a:pt x="51507" y="1"/>
                  </a:moveTo>
                  <a:lnTo>
                    <a:pt x="51507" y="3727"/>
                  </a:lnTo>
                  <a:lnTo>
                    <a:pt x="52757" y="3727"/>
                  </a:lnTo>
                  <a:lnTo>
                    <a:pt x="52757" y="1"/>
                  </a:lnTo>
                  <a:close/>
                  <a:moveTo>
                    <a:pt x="51507" y="7442"/>
                  </a:moveTo>
                  <a:lnTo>
                    <a:pt x="51507" y="9180"/>
                  </a:lnTo>
                  <a:cubicBezTo>
                    <a:pt x="51507" y="9883"/>
                    <a:pt x="51566" y="10573"/>
                    <a:pt x="51662" y="11252"/>
                  </a:cubicBezTo>
                  <a:lnTo>
                    <a:pt x="52888" y="11073"/>
                  </a:lnTo>
                  <a:cubicBezTo>
                    <a:pt x="52793" y="10454"/>
                    <a:pt x="52757" y="9823"/>
                    <a:pt x="52757" y="9180"/>
                  </a:cubicBezTo>
                  <a:lnTo>
                    <a:pt x="52757" y="7442"/>
                  </a:lnTo>
                  <a:close/>
                  <a:moveTo>
                    <a:pt x="53888" y="14467"/>
                  </a:moveTo>
                  <a:lnTo>
                    <a:pt x="52757" y="14979"/>
                  </a:lnTo>
                  <a:cubicBezTo>
                    <a:pt x="53293" y="16157"/>
                    <a:pt x="53995" y="17265"/>
                    <a:pt x="54840" y="18265"/>
                  </a:cubicBezTo>
                  <a:lnTo>
                    <a:pt x="55781" y="17455"/>
                  </a:lnTo>
                  <a:cubicBezTo>
                    <a:pt x="55019" y="16550"/>
                    <a:pt x="54376" y="15550"/>
                    <a:pt x="53888" y="14467"/>
                  </a:cubicBezTo>
                  <a:close/>
                  <a:moveTo>
                    <a:pt x="58424" y="19812"/>
                  </a:moveTo>
                  <a:lnTo>
                    <a:pt x="57734" y="20848"/>
                  </a:lnTo>
                  <a:cubicBezTo>
                    <a:pt x="58817" y="21575"/>
                    <a:pt x="59984" y="22146"/>
                    <a:pt x="61222" y="22551"/>
                  </a:cubicBezTo>
                  <a:lnTo>
                    <a:pt x="61603" y="21360"/>
                  </a:lnTo>
                  <a:cubicBezTo>
                    <a:pt x="60484" y="21003"/>
                    <a:pt x="59412" y="20479"/>
                    <a:pt x="58424" y="19812"/>
                  </a:cubicBezTo>
                  <a:close/>
                  <a:moveTo>
                    <a:pt x="65092" y="21979"/>
                  </a:moveTo>
                  <a:lnTo>
                    <a:pt x="65056" y="23218"/>
                  </a:lnTo>
                  <a:cubicBezTo>
                    <a:pt x="65211" y="23218"/>
                    <a:pt x="65378" y="23230"/>
                    <a:pt x="65544" y="23230"/>
                  </a:cubicBezTo>
                  <a:lnTo>
                    <a:pt x="68795" y="23230"/>
                  </a:lnTo>
                  <a:lnTo>
                    <a:pt x="68795" y="21979"/>
                  </a:lnTo>
                  <a:close/>
                  <a:moveTo>
                    <a:pt x="72521" y="21979"/>
                  </a:moveTo>
                  <a:lnTo>
                    <a:pt x="72521" y="23230"/>
                  </a:lnTo>
                  <a:lnTo>
                    <a:pt x="76248" y="23230"/>
                  </a:lnTo>
                  <a:lnTo>
                    <a:pt x="76248" y="21979"/>
                  </a:lnTo>
                  <a:close/>
                  <a:moveTo>
                    <a:pt x="79975" y="21979"/>
                  </a:moveTo>
                  <a:lnTo>
                    <a:pt x="79975" y="23230"/>
                  </a:lnTo>
                  <a:lnTo>
                    <a:pt x="83689" y="23230"/>
                  </a:lnTo>
                  <a:lnTo>
                    <a:pt x="83689" y="21979"/>
                  </a:lnTo>
                  <a:close/>
                  <a:moveTo>
                    <a:pt x="87416" y="21979"/>
                  </a:moveTo>
                  <a:lnTo>
                    <a:pt x="87416" y="23230"/>
                  </a:lnTo>
                  <a:lnTo>
                    <a:pt x="88952" y="23230"/>
                  </a:lnTo>
                  <a:cubicBezTo>
                    <a:pt x="89654" y="23230"/>
                    <a:pt x="90357" y="23277"/>
                    <a:pt x="91035" y="23396"/>
                  </a:cubicBezTo>
                  <a:lnTo>
                    <a:pt x="91238" y="22170"/>
                  </a:lnTo>
                  <a:cubicBezTo>
                    <a:pt x="90488" y="22039"/>
                    <a:pt x="89726" y="21979"/>
                    <a:pt x="88952" y="21979"/>
                  </a:cubicBezTo>
                  <a:close/>
                  <a:moveTo>
                    <a:pt x="94941" y="23313"/>
                  </a:moveTo>
                  <a:lnTo>
                    <a:pt x="94417" y="24444"/>
                  </a:lnTo>
                  <a:cubicBezTo>
                    <a:pt x="95488" y="24944"/>
                    <a:pt x="96477" y="25599"/>
                    <a:pt x="97370" y="26385"/>
                  </a:cubicBezTo>
                  <a:lnTo>
                    <a:pt x="98191" y="25444"/>
                  </a:lnTo>
                  <a:cubicBezTo>
                    <a:pt x="97215" y="24587"/>
                    <a:pt x="96119" y="23873"/>
                    <a:pt x="94941" y="23313"/>
                  </a:cubicBezTo>
                  <a:close/>
                  <a:moveTo>
                    <a:pt x="100739" y="28373"/>
                  </a:moveTo>
                  <a:lnTo>
                    <a:pt x="99691" y="29052"/>
                  </a:lnTo>
                  <a:cubicBezTo>
                    <a:pt x="100346" y="30052"/>
                    <a:pt x="100846" y="31135"/>
                    <a:pt x="101192" y="32266"/>
                  </a:cubicBezTo>
                  <a:lnTo>
                    <a:pt x="102382" y="31897"/>
                  </a:lnTo>
                  <a:cubicBezTo>
                    <a:pt x="102001" y="30659"/>
                    <a:pt x="101442" y="29468"/>
                    <a:pt x="100739" y="28373"/>
                  </a:cubicBezTo>
                  <a:close/>
                  <a:moveTo>
                    <a:pt x="102989" y="35731"/>
                  </a:moveTo>
                  <a:lnTo>
                    <a:pt x="101751" y="35755"/>
                  </a:lnTo>
                  <a:cubicBezTo>
                    <a:pt x="101751" y="35850"/>
                    <a:pt x="101751" y="35934"/>
                    <a:pt x="101751" y="36017"/>
                  </a:cubicBezTo>
                  <a:cubicBezTo>
                    <a:pt x="101751" y="37124"/>
                    <a:pt x="101608" y="38220"/>
                    <a:pt x="101334" y="39267"/>
                  </a:cubicBezTo>
                  <a:lnTo>
                    <a:pt x="102537" y="39589"/>
                  </a:lnTo>
                  <a:cubicBezTo>
                    <a:pt x="102846" y="38434"/>
                    <a:pt x="103001" y="37231"/>
                    <a:pt x="103001" y="36017"/>
                  </a:cubicBezTo>
                  <a:cubicBezTo>
                    <a:pt x="103001" y="35922"/>
                    <a:pt x="102989" y="35826"/>
                    <a:pt x="102989" y="35731"/>
                  </a:cubicBezTo>
                  <a:close/>
                  <a:moveTo>
                    <a:pt x="99977" y="42541"/>
                  </a:moveTo>
                  <a:cubicBezTo>
                    <a:pt x="99370" y="43553"/>
                    <a:pt x="98620" y="44482"/>
                    <a:pt x="97763" y="45304"/>
                  </a:cubicBezTo>
                  <a:lnTo>
                    <a:pt x="98620" y="46209"/>
                  </a:lnTo>
                  <a:cubicBezTo>
                    <a:pt x="99560" y="45316"/>
                    <a:pt x="100382" y="44292"/>
                    <a:pt x="101037" y="43172"/>
                  </a:cubicBezTo>
                  <a:lnTo>
                    <a:pt x="99977" y="42541"/>
                  </a:lnTo>
                  <a:close/>
                  <a:moveTo>
                    <a:pt x="94881" y="47363"/>
                  </a:moveTo>
                  <a:cubicBezTo>
                    <a:pt x="93833" y="47911"/>
                    <a:pt x="92714" y="48316"/>
                    <a:pt x="91547" y="48554"/>
                  </a:cubicBezTo>
                  <a:lnTo>
                    <a:pt x="91797" y="49769"/>
                  </a:lnTo>
                  <a:cubicBezTo>
                    <a:pt x="93071" y="49507"/>
                    <a:pt x="94310" y="49066"/>
                    <a:pt x="95465" y="48471"/>
                  </a:cubicBezTo>
                  <a:lnTo>
                    <a:pt x="94881" y="47363"/>
                  </a:lnTo>
                  <a:close/>
                  <a:moveTo>
                    <a:pt x="17205" y="48816"/>
                  </a:moveTo>
                  <a:lnTo>
                    <a:pt x="17205" y="50054"/>
                  </a:lnTo>
                  <a:lnTo>
                    <a:pt x="20931" y="50054"/>
                  </a:lnTo>
                  <a:lnTo>
                    <a:pt x="20931" y="48816"/>
                  </a:lnTo>
                  <a:close/>
                  <a:moveTo>
                    <a:pt x="24658" y="48816"/>
                  </a:moveTo>
                  <a:lnTo>
                    <a:pt x="24658" y="50054"/>
                  </a:lnTo>
                  <a:lnTo>
                    <a:pt x="28373" y="50054"/>
                  </a:lnTo>
                  <a:lnTo>
                    <a:pt x="28373" y="48816"/>
                  </a:lnTo>
                  <a:close/>
                  <a:moveTo>
                    <a:pt x="32100" y="48816"/>
                  </a:moveTo>
                  <a:lnTo>
                    <a:pt x="32100" y="50054"/>
                  </a:lnTo>
                  <a:lnTo>
                    <a:pt x="35826" y="50054"/>
                  </a:lnTo>
                  <a:lnTo>
                    <a:pt x="35826" y="48816"/>
                  </a:lnTo>
                  <a:close/>
                  <a:moveTo>
                    <a:pt x="39553" y="48816"/>
                  </a:moveTo>
                  <a:lnTo>
                    <a:pt x="39553" y="50054"/>
                  </a:lnTo>
                  <a:lnTo>
                    <a:pt x="43280" y="50054"/>
                  </a:lnTo>
                  <a:lnTo>
                    <a:pt x="43280" y="48816"/>
                  </a:lnTo>
                  <a:close/>
                  <a:moveTo>
                    <a:pt x="47006" y="48816"/>
                  </a:moveTo>
                  <a:lnTo>
                    <a:pt x="47006" y="50054"/>
                  </a:lnTo>
                  <a:lnTo>
                    <a:pt x="50721" y="50054"/>
                  </a:lnTo>
                  <a:lnTo>
                    <a:pt x="50721" y="48816"/>
                  </a:lnTo>
                  <a:close/>
                  <a:moveTo>
                    <a:pt x="54448" y="48816"/>
                  </a:moveTo>
                  <a:lnTo>
                    <a:pt x="54448" y="50054"/>
                  </a:lnTo>
                  <a:lnTo>
                    <a:pt x="58174" y="50054"/>
                  </a:lnTo>
                  <a:lnTo>
                    <a:pt x="58174" y="48816"/>
                  </a:lnTo>
                  <a:close/>
                  <a:moveTo>
                    <a:pt x="61901" y="48816"/>
                  </a:moveTo>
                  <a:lnTo>
                    <a:pt x="61901" y="50054"/>
                  </a:lnTo>
                  <a:lnTo>
                    <a:pt x="65628" y="50054"/>
                  </a:lnTo>
                  <a:lnTo>
                    <a:pt x="65628" y="48816"/>
                  </a:lnTo>
                  <a:close/>
                  <a:moveTo>
                    <a:pt x="69342" y="48816"/>
                  </a:moveTo>
                  <a:lnTo>
                    <a:pt x="69342" y="50054"/>
                  </a:lnTo>
                  <a:lnTo>
                    <a:pt x="73069" y="50054"/>
                  </a:lnTo>
                  <a:lnTo>
                    <a:pt x="73069" y="48816"/>
                  </a:lnTo>
                  <a:close/>
                  <a:moveTo>
                    <a:pt x="76796" y="48816"/>
                  </a:moveTo>
                  <a:lnTo>
                    <a:pt x="76796" y="50054"/>
                  </a:lnTo>
                  <a:lnTo>
                    <a:pt x="80522" y="50054"/>
                  </a:lnTo>
                  <a:lnTo>
                    <a:pt x="80522" y="48816"/>
                  </a:lnTo>
                  <a:close/>
                  <a:moveTo>
                    <a:pt x="84249" y="48816"/>
                  </a:moveTo>
                  <a:lnTo>
                    <a:pt x="84249" y="50054"/>
                  </a:lnTo>
                  <a:lnTo>
                    <a:pt x="87976" y="50054"/>
                  </a:lnTo>
                  <a:lnTo>
                    <a:pt x="87976" y="48816"/>
                  </a:lnTo>
                  <a:close/>
                  <a:moveTo>
                    <a:pt x="13454" y="48828"/>
                  </a:moveTo>
                  <a:cubicBezTo>
                    <a:pt x="12157" y="48876"/>
                    <a:pt x="10871" y="49102"/>
                    <a:pt x="9632" y="49507"/>
                  </a:cubicBezTo>
                  <a:lnTo>
                    <a:pt x="10013" y="50685"/>
                  </a:lnTo>
                  <a:cubicBezTo>
                    <a:pt x="11145" y="50316"/>
                    <a:pt x="12311" y="50114"/>
                    <a:pt x="13502" y="50066"/>
                  </a:cubicBezTo>
                  <a:lnTo>
                    <a:pt x="13454" y="48828"/>
                  </a:lnTo>
                  <a:close/>
                  <a:moveTo>
                    <a:pt x="6144" y="51209"/>
                  </a:moveTo>
                  <a:cubicBezTo>
                    <a:pt x="5072" y="51935"/>
                    <a:pt x="4096" y="52805"/>
                    <a:pt x="3251" y="53805"/>
                  </a:cubicBezTo>
                  <a:lnTo>
                    <a:pt x="4203" y="54602"/>
                  </a:lnTo>
                  <a:cubicBezTo>
                    <a:pt x="4965" y="53698"/>
                    <a:pt x="5858" y="52900"/>
                    <a:pt x="6834" y="52233"/>
                  </a:cubicBezTo>
                  <a:lnTo>
                    <a:pt x="6144" y="51209"/>
                  </a:lnTo>
                  <a:close/>
                  <a:moveTo>
                    <a:pt x="1179" y="57091"/>
                  </a:moveTo>
                  <a:cubicBezTo>
                    <a:pt x="643" y="58270"/>
                    <a:pt x="286" y="59532"/>
                    <a:pt x="96" y="60818"/>
                  </a:cubicBezTo>
                  <a:lnTo>
                    <a:pt x="1322" y="60996"/>
                  </a:lnTo>
                  <a:cubicBezTo>
                    <a:pt x="1489" y="59817"/>
                    <a:pt x="1822" y="58674"/>
                    <a:pt x="2310" y="57603"/>
                  </a:cubicBezTo>
                  <a:lnTo>
                    <a:pt x="1179" y="57091"/>
                  </a:lnTo>
                  <a:close/>
                  <a:moveTo>
                    <a:pt x="1239" y="64568"/>
                  </a:moveTo>
                  <a:lnTo>
                    <a:pt x="0" y="64675"/>
                  </a:lnTo>
                  <a:cubicBezTo>
                    <a:pt x="107" y="65973"/>
                    <a:pt x="405" y="67247"/>
                    <a:pt x="869" y="68461"/>
                  </a:cubicBezTo>
                  <a:lnTo>
                    <a:pt x="2024" y="68021"/>
                  </a:lnTo>
                  <a:cubicBezTo>
                    <a:pt x="1608" y="66914"/>
                    <a:pt x="1346" y="65747"/>
                    <a:pt x="1239" y="64568"/>
                  </a:cubicBezTo>
                  <a:close/>
                  <a:moveTo>
                    <a:pt x="3739" y="71116"/>
                  </a:moveTo>
                  <a:lnTo>
                    <a:pt x="2751" y="71855"/>
                  </a:lnTo>
                  <a:cubicBezTo>
                    <a:pt x="3525" y="72902"/>
                    <a:pt x="4453" y="73831"/>
                    <a:pt x="5477" y="74617"/>
                  </a:cubicBezTo>
                  <a:lnTo>
                    <a:pt x="6239" y="73629"/>
                  </a:lnTo>
                  <a:cubicBezTo>
                    <a:pt x="5287" y="72902"/>
                    <a:pt x="4453" y="72057"/>
                    <a:pt x="3739" y="71116"/>
                  </a:cubicBezTo>
                  <a:close/>
                  <a:moveTo>
                    <a:pt x="9323" y="75367"/>
                  </a:moveTo>
                  <a:lnTo>
                    <a:pt x="8870" y="76522"/>
                  </a:lnTo>
                  <a:cubicBezTo>
                    <a:pt x="10073" y="76998"/>
                    <a:pt x="11347" y="77296"/>
                    <a:pt x="12645" y="77415"/>
                  </a:cubicBezTo>
                  <a:lnTo>
                    <a:pt x="12764" y="76177"/>
                  </a:lnTo>
                  <a:cubicBezTo>
                    <a:pt x="11585" y="76069"/>
                    <a:pt x="10418" y="75796"/>
                    <a:pt x="9323" y="75367"/>
                  </a:cubicBezTo>
                  <a:close/>
                  <a:moveTo>
                    <a:pt x="16431" y="76236"/>
                  </a:moveTo>
                  <a:lnTo>
                    <a:pt x="16431" y="77486"/>
                  </a:lnTo>
                  <a:lnTo>
                    <a:pt x="20158" y="77486"/>
                  </a:lnTo>
                  <a:lnTo>
                    <a:pt x="20158" y="76236"/>
                  </a:lnTo>
                  <a:close/>
                  <a:moveTo>
                    <a:pt x="23872" y="76236"/>
                  </a:moveTo>
                  <a:lnTo>
                    <a:pt x="23872" y="77486"/>
                  </a:lnTo>
                  <a:lnTo>
                    <a:pt x="27599" y="77486"/>
                  </a:lnTo>
                  <a:lnTo>
                    <a:pt x="27599" y="76236"/>
                  </a:lnTo>
                  <a:close/>
                  <a:moveTo>
                    <a:pt x="31326" y="76236"/>
                  </a:moveTo>
                  <a:lnTo>
                    <a:pt x="31326" y="77486"/>
                  </a:lnTo>
                  <a:lnTo>
                    <a:pt x="35052" y="77486"/>
                  </a:lnTo>
                  <a:lnTo>
                    <a:pt x="35052" y="76236"/>
                  </a:lnTo>
                  <a:close/>
                  <a:moveTo>
                    <a:pt x="38779" y="76236"/>
                  </a:moveTo>
                  <a:lnTo>
                    <a:pt x="38779" y="77486"/>
                  </a:lnTo>
                  <a:lnTo>
                    <a:pt x="42494" y="77486"/>
                  </a:lnTo>
                  <a:lnTo>
                    <a:pt x="42494" y="76236"/>
                  </a:lnTo>
                  <a:close/>
                  <a:moveTo>
                    <a:pt x="46220" y="76236"/>
                  </a:moveTo>
                  <a:lnTo>
                    <a:pt x="46220" y="77486"/>
                  </a:lnTo>
                  <a:lnTo>
                    <a:pt x="49947" y="77486"/>
                  </a:lnTo>
                  <a:lnTo>
                    <a:pt x="49947" y="76236"/>
                  </a:lnTo>
                  <a:close/>
                  <a:moveTo>
                    <a:pt x="53674" y="76236"/>
                  </a:moveTo>
                  <a:lnTo>
                    <a:pt x="53674" y="77486"/>
                  </a:lnTo>
                  <a:lnTo>
                    <a:pt x="57400" y="77486"/>
                  </a:lnTo>
                  <a:lnTo>
                    <a:pt x="57400" y="76236"/>
                  </a:lnTo>
                  <a:close/>
                  <a:moveTo>
                    <a:pt x="61127" y="76236"/>
                  </a:moveTo>
                  <a:lnTo>
                    <a:pt x="61127" y="77486"/>
                  </a:lnTo>
                  <a:lnTo>
                    <a:pt x="64842" y="77486"/>
                  </a:lnTo>
                  <a:lnTo>
                    <a:pt x="64842" y="76236"/>
                  </a:lnTo>
                  <a:close/>
                  <a:moveTo>
                    <a:pt x="68568" y="76236"/>
                  </a:moveTo>
                  <a:lnTo>
                    <a:pt x="68568" y="77486"/>
                  </a:lnTo>
                  <a:lnTo>
                    <a:pt x="72295" y="77486"/>
                  </a:lnTo>
                  <a:lnTo>
                    <a:pt x="72295" y="76236"/>
                  </a:lnTo>
                  <a:close/>
                  <a:moveTo>
                    <a:pt x="76022" y="76236"/>
                  </a:moveTo>
                  <a:lnTo>
                    <a:pt x="76022" y="77486"/>
                  </a:lnTo>
                  <a:lnTo>
                    <a:pt x="79748" y="77486"/>
                  </a:lnTo>
                  <a:lnTo>
                    <a:pt x="79748" y="76236"/>
                  </a:lnTo>
                  <a:close/>
                  <a:moveTo>
                    <a:pt x="83475" y="76236"/>
                  </a:moveTo>
                  <a:lnTo>
                    <a:pt x="83475" y="77486"/>
                  </a:lnTo>
                  <a:lnTo>
                    <a:pt x="87190" y="77486"/>
                  </a:lnTo>
                  <a:lnTo>
                    <a:pt x="87190" y="76236"/>
                  </a:lnTo>
                  <a:close/>
                  <a:moveTo>
                    <a:pt x="91000" y="76391"/>
                  </a:moveTo>
                  <a:lnTo>
                    <a:pt x="90821" y="77617"/>
                  </a:lnTo>
                  <a:cubicBezTo>
                    <a:pt x="92000" y="77784"/>
                    <a:pt x="93143" y="78117"/>
                    <a:pt x="94214" y="78605"/>
                  </a:cubicBezTo>
                  <a:lnTo>
                    <a:pt x="94726" y="77474"/>
                  </a:lnTo>
                  <a:cubicBezTo>
                    <a:pt x="93548" y="76939"/>
                    <a:pt x="92286" y="76569"/>
                    <a:pt x="91000" y="76391"/>
                  </a:cubicBezTo>
                  <a:close/>
                  <a:moveTo>
                    <a:pt x="98013" y="79546"/>
                  </a:moveTo>
                  <a:lnTo>
                    <a:pt x="97215" y="80499"/>
                  </a:lnTo>
                  <a:cubicBezTo>
                    <a:pt x="98120" y="81261"/>
                    <a:pt x="98917" y="82153"/>
                    <a:pt x="99572" y="83130"/>
                  </a:cubicBezTo>
                  <a:lnTo>
                    <a:pt x="100608" y="82439"/>
                  </a:lnTo>
                  <a:cubicBezTo>
                    <a:pt x="99882" y="81356"/>
                    <a:pt x="99001" y="80391"/>
                    <a:pt x="98013" y="79546"/>
                  </a:cubicBezTo>
                  <a:close/>
                  <a:moveTo>
                    <a:pt x="102311" y="85928"/>
                  </a:moveTo>
                  <a:lnTo>
                    <a:pt x="101132" y="86309"/>
                  </a:lnTo>
                  <a:cubicBezTo>
                    <a:pt x="101489" y="87440"/>
                    <a:pt x="101703" y="88607"/>
                    <a:pt x="101751" y="89797"/>
                  </a:cubicBezTo>
                  <a:lnTo>
                    <a:pt x="102989" y="89750"/>
                  </a:lnTo>
                  <a:cubicBezTo>
                    <a:pt x="102942" y="88452"/>
                    <a:pt x="102716" y="87166"/>
                    <a:pt x="102311" y="85928"/>
                  </a:cubicBezTo>
                  <a:close/>
                  <a:moveTo>
                    <a:pt x="101430" y="93333"/>
                  </a:moveTo>
                  <a:cubicBezTo>
                    <a:pt x="101156" y="94488"/>
                    <a:pt x="100727" y="95596"/>
                    <a:pt x="100156" y="96631"/>
                  </a:cubicBezTo>
                  <a:lnTo>
                    <a:pt x="101239" y="97239"/>
                  </a:lnTo>
                  <a:cubicBezTo>
                    <a:pt x="101870" y="96096"/>
                    <a:pt x="102346" y="94881"/>
                    <a:pt x="102632" y="93619"/>
                  </a:cubicBezTo>
                  <a:lnTo>
                    <a:pt x="101430" y="93333"/>
                  </a:lnTo>
                  <a:close/>
                  <a:moveTo>
                    <a:pt x="98024" y="99465"/>
                  </a:moveTo>
                  <a:cubicBezTo>
                    <a:pt x="97191" y="100310"/>
                    <a:pt x="96239" y="101025"/>
                    <a:pt x="95215" y="101608"/>
                  </a:cubicBezTo>
                  <a:lnTo>
                    <a:pt x="95822" y="102692"/>
                  </a:lnTo>
                  <a:cubicBezTo>
                    <a:pt x="96953" y="102061"/>
                    <a:pt x="97989" y="101263"/>
                    <a:pt x="98906" y="100346"/>
                  </a:cubicBezTo>
                  <a:lnTo>
                    <a:pt x="98024" y="99465"/>
                  </a:lnTo>
                  <a:close/>
                  <a:moveTo>
                    <a:pt x="66009" y="103239"/>
                  </a:moveTo>
                  <a:lnTo>
                    <a:pt x="66009" y="104478"/>
                  </a:lnTo>
                  <a:lnTo>
                    <a:pt x="69735" y="104478"/>
                  </a:lnTo>
                  <a:lnTo>
                    <a:pt x="69735" y="103239"/>
                  </a:lnTo>
                  <a:close/>
                  <a:moveTo>
                    <a:pt x="73462" y="103239"/>
                  </a:moveTo>
                  <a:lnTo>
                    <a:pt x="73462" y="104478"/>
                  </a:lnTo>
                  <a:lnTo>
                    <a:pt x="77189" y="104478"/>
                  </a:lnTo>
                  <a:lnTo>
                    <a:pt x="77189" y="103239"/>
                  </a:lnTo>
                  <a:close/>
                  <a:moveTo>
                    <a:pt x="80915" y="103239"/>
                  </a:moveTo>
                  <a:lnTo>
                    <a:pt x="80915" y="104478"/>
                  </a:lnTo>
                  <a:lnTo>
                    <a:pt x="84630" y="104478"/>
                  </a:lnTo>
                  <a:lnTo>
                    <a:pt x="84630" y="103239"/>
                  </a:lnTo>
                  <a:close/>
                  <a:moveTo>
                    <a:pt x="91917" y="102894"/>
                  </a:moveTo>
                  <a:cubicBezTo>
                    <a:pt x="90952" y="103120"/>
                    <a:pt x="89952" y="103239"/>
                    <a:pt x="88952" y="103239"/>
                  </a:cubicBezTo>
                  <a:lnTo>
                    <a:pt x="88357" y="103239"/>
                  </a:lnTo>
                  <a:lnTo>
                    <a:pt x="88357" y="104478"/>
                  </a:lnTo>
                  <a:lnTo>
                    <a:pt x="88952" y="104478"/>
                  </a:lnTo>
                  <a:cubicBezTo>
                    <a:pt x="90047" y="104478"/>
                    <a:pt x="91143" y="104359"/>
                    <a:pt x="92202" y="104109"/>
                  </a:cubicBezTo>
                  <a:lnTo>
                    <a:pt x="91917" y="102894"/>
                  </a:lnTo>
                  <a:close/>
                  <a:moveTo>
                    <a:pt x="62175" y="103644"/>
                  </a:moveTo>
                  <a:cubicBezTo>
                    <a:pt x="60913" y="103954"/>
                    <a:pt x="59698" y="104442"/>
                    <a:pt x="58567" y="105097"/>
                  </a:cubicBezTo>
                  <a:lnTo>
                    <a:pt x="59186" y="106168"/>
                  </a:lnTo>
                  <a:cubicBezTo>
                    <a:pt x="60210" y="105585"/>
                    <a:pt x="61317" y="105132"/>
                    <a:pt x="62472" y="104847"/>
                  </a:cubicBezTo>
                  <a:lnTo>
                    <a:pt x="62175" y="103644"/>
                  </a:lnTo>
                  <a:close/>
                  <a:moveTo>
                    <a:pt x="55495" y="107478"/>
                  </a:moveTo>
                  <a:cubicBezTo>
                    <a:pt x="54590" y="108407"/>
                    <a:pt x="53817" y="109454"/>
                    <a:pt x="53197" y="110597"/>
                  </a:cubicBezTo>
                  <a:lnTo>
                    <a:pt x="54293" y="111193"/>
                  </a:lnTo>
                  <a:cubicBezTo>
                    <a:pt x="54852" y="110145"/>
                    <a:pt x="55555" y="109193"/>
                    <a:pt x="56388" y="108335"/>
                  </a:cubicBezTo>
                  <a:lnTo>
                    <a:pt x="55495" y="107478"/>
                  </a:lnTo>
                  <a:close/>
                  <a:moveTo>
                    <a:pt x="51840" y="114241"/>
                  </a:moveTo>
                  <a:cubicBezTo>
                    <a:pt x="51626" y="115229"/>
                    <a:pt x="51507" y="116253"/>
                    <a:pt x="51507" y="117277"/>
                  </a:cubicBezTo>
                  <a:lnTo>
                    <a:pt x="51507" y="118075"/>
                  </a:lnTo>
                  <a:lnTo>
                    <a:pt x="52745" y="118075"/>
                  </a:lnTo>
                  <a:lnTo>
                    <a:pt x="52745" y="117277"/>
                  </a:lnTo>
                  <a:cubicBezTo>
                    <a:pt x="52745" y="116348"/>
                    <a:pt x="52852" y="115408"/>
                    <a:pt x="53055" y="114503"/>
                  </a:cubicBezTo>
                  <a:lnTo>
                    <a:pt x="51840" y="114241"/>
                  </a:lnTo>
                  <a:close/>
                  <a:moveTo>
                    <a:pt x="51507" y="121801"/>
                  </a:moveTo>
                  <a:lnTo>
                    <a:pt x="51507" y="125528"/>
                  </a:lnTo>
                  <a:lnTo>
                    <a:pt x="52757" y="125528"/>
                  </a:lnTo>
                  <a:lnTo>
                    <a:pt x="52757" y="121801"/>
                  </a:lnTo>
                  <a:close/>
                  <a:moveTo>
                    <a:pt x="51507" y="129243"/>
                  </a:moveTo>
                  <a:lnTo>
                    <a:pt x="51507" y="132969"/>
                  </a:lnTo>
                  <a:lnTo>
                    <a:pt x="52757" y="132969"/>
                  </a:lnTo>
                  <a:lnTo>
                    <a:pt x="52757" y="12924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65;p15">
            <a:extLst>
              <a:ext uri="{FF2B5EF4-FFF2-40B4-BE49-F238E27FC236}">
                <a16:creationId xmlns:a16="http://schemas.microsoft.com/office/drawing/2014/main" id="{878A6E6D-4678-8AC4-8630-534E5AB1AA81}"/>
              </a:ext>
            </a:extLst>
          </p:cNvPr>
          <p:cNvSpPr/>
          <p:nvPr/>
        </p:nvSpPr>
        <p:spPr>
          <a:xfrm>
            <a:off x="7878996" y="3148909"/>
            <a:ext cx="1513183" cy="846383"/>
          </a:xfrm>
          <a:prstGeom prst="roundRect">
            <a:avLst>
              <a:gd name="adj" fmla="val 25152"/>
            </a:avLst>
          </a:prstGeom>
          <a:solidFill>
            <a:schemeClr val="accent2"/>
          </a:solidFill>
          <a:ln w="38100" cap="flat" cmpd="sng">
            <a:solidFill>
              <a:schemeClr val="lt1"/>
            </a:solidFill>
            <a:prstDash val="solid"/>
            <a:round/>
            <a:headEnd type="none" w="sm" len="sm"/>
            <a:tailEnd type="none" w="sm" len="sm"/>
          </a:ln>
        </p:spPr>
        <p:txBody>
          <a:bodyPr spcFirstLastPara="1" wrap="square" lIns="0" tIns="0" rIns="0" bIns="0" anchor="ctr" anchorCtr="0">
            <a:noAutofit/>
          </a:bodyPr>
          <a:lstStyle/>
          <a:p>
            <a:pPr algn="ctr"/>
            <a:r>
              <a:rPr lang="en-US" b="1" dirty="0">
                <a:solidFill>
                  <a:schemeClr val="bg1">
                    <a:lumMod val="95000"/>
                  </a:schemeClr>
                </a:solidFill>
              </a:rPr>
              <a:t>Public Involvement</a:t>
            </a:r>
          </a:p>
        </p:txBody>
      </p:sp>
    </p:spTree>
    <p:extLst>
      <p:ext uri="{BB962C8B-B14F-4D97-AF65-F5344CB8AC3E}">
        <p14:creationId xmlns:p14="http://schemas.microsoft.com/office/powerpoint/2010/main" val="21320216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283500-E5C1-3FDC-FB8E-2BD8FF75A379}"/>
              </a:ext>
            </a:extLst>
          </p:cNvPr>
          <p:cNvSpPr>
            <a:spLocks noGrp="1"/>
          </p:cNvSpPr>
          <p:nvPr>
            <p:ph type="title"/>
          </p:nvPr>
        </p:nvSpPr>
        <p:spPr/>
        <p:txBody>
          <a:bodyPr/>
          <a:lstStyle/>
          <a:p>
            <a:r>
              <a:rPr lang="en-US" b="1" dirty="0"/>
              <a:t>Submitting Comments and Questions</a:t>
            </a:r>
          </a:p>
        </p:txBody>
      </p:sp>
      <p:sp>
        <p:nvSpPr>
          <p:cNvPr id="6" name="Content Placeholder 5">
            <a:extLst>
              <a:ext uri="{FF2B5EF4-FFF2-40B4-BE49-F238E27FC236}">
                <a16:creationId xmlns:a16="http://schemas.microsoft.com/office/drawing/2014/main" id="{63027EA2-F000-290C-15ED-6C2006D14793}"/>
              </a:ext>
            </a:extLst>
          </p:cNvPr>
          <p:cNvSpPr>
            <a:spLocks noGrp="1"/>
          </p:cNvSpPr>
          <p:nvPr>
            <p:ph idx="1"/>
          </p:nvPr>
        </p:nvSpPr>
        <p:spPr>
          <a:xfrm>
            <a:off x="305528" y="1169039"/>
            <a:ext cx="5253944" cy="5052849"/>
          </a:xfrm>
        </p:spPr>
        <p:txBody>
          <a:bodyPr/>
          <a:lstStyle/>
          <a:p>
            <a:pPr marL="0" indent="0">
              <a:buNone/>
            </a:pPr>
            <a:r>
              <a:rPr lang="en-US" b="1" dirty="0"/>
              <a:t>Multiple ways to submit:</a:t>
            </a:r>
          </a:p>
          <a:p>
            <a:pPr marL="400050" indent="-285750">
              <a:lnSpc>
                <a:spcPct val="150000"/>
              </a:lnSpc>
              <a:buSzPct val="100000"/>
              <a:buFont typeface="+mj-lt"/>
              <a:buAutoNum type="arabicPeriod"/>
            </a:pPr>
            <a:r>
              <a:rPr lang="en-US" dirty="0"/>
              <a:t>By submitting comments and questions in tonight’s meeting</a:t>
            </a:r>
          </a:p>
          <a:p>
            <a:pPr marL="400050" indent="-285750">
              <a:lnSpc>
                <a:spcPct val="150000"/>
              </a:lnSpc>
              <a:buSzPct val="100000"/>
              <a:buFont typeface="+mj-lt"/>
              <a:buAutoNum type="arabicPeriod"/>
            </a:pPr>
            <a:r>
              <a:rPr lang="en-US" dirty="0"/>
              <a:t>By email to FDOT Project Manager</a:t>
            </a:r>
          </a:p>
          <a:p>
            <a:pPr marL="400050" indent="-285750">
              <a:lnSpc>
                <a:spcPct val="150000"/>
              </a:lnSpc>
              <a:buSzPct val="100000"/>
              <a:buFont typeface="+mj-lt"/>
              <a:buAutoNum type="arabicPeriod"/>
            </a:pPr>
            <a:r>
              <a:rPr lang="en-US" dirty="0"/>
              <a:t>By U.S. mail to FDOT Project Manager</a:t>
            </a:r>
          </a:p>
          <a:p>
            <a:pPr marL="400050" indent="-285750">
              <a:lnSpc>
                <a:spcPct val="150000"/>
              </a:lnSpc>
              <a:buSzPct val="100000"/>
              <a:buFont typeface="+mj-lt"/>
              <a:buAutoNum type="arabicPeriod"/>
            </a:pPr>
            <a:r>
              <a:rPr lang="en-US" dirty="0"/>
              <a:t>By phone, after the meeting</a:t>
            </a:r>
          </a:p>
        </p:txBody>
      </p:sp>
      <p:sp>
        <p:nvSpPr>
          <p:cNvPr id="7" name="Text Placeholder 10">
            <a:extLst>
              <a:ext uri="{FF2B5EF4-FFF2-40B4-BE49-F238E27FC236}">
                <a16:creationId xmlns:a16="http://schemas.microsoft.com/office/drawing/2014/main" id="{EDBA658F-E540-6ABC-E70B-4C68E6F2D2BE}"/>
              </a:ext>
            </a:extLst>
          </p:cNvPr>
          <p:cNvSpPr txBox="1">
            <a:spLocks/>
          </p:cNvSpPr>
          <p:nvPr/>
        </p:nvSpPr>
        <p:spPr>
          <a:xfrm>
            <a:off x="5562783" y="3927258"/>
            <a:ext cx="6035040" cy="2178267"/>
          </a:xfrm>
          <a:prstGeom prst="rect">
            <a:avLst/>
          </a:prstGeom>
          <a:noFill/>
          <a:ln>
            <a:solidFill>
              <a:schemeClr val="bg1">
                <a:lumMod val="65000"/>
              </a:schemeClr>
            </a:solidFill>
          </a:ln>
        </p:spPr>
        <p:txBody>
          <a:bodyPr lIns="182880" tIns="91440" rIns="91440" bIns="27432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100000"/>
              </a:lnSpc>
              <a:spcBef>
                <a:spcPts val="0"/>
              </a:spcBef>
              <a:buNone/>
              <a:defRPr/>
            </a:pPr>
            <a:r>
              <a:rPr lang="pt-BR" sz="2000" b="1" dirty="0">
                <a:solidFill>
                  <a:schemeClr val="tx1">
                    <a:lumMod val="75000"/>
                    <a:lumOff val="25000"/>
                  </a:schemeClr>
                </a:solidFill>
                <a:latin typeface="Arial"/>
                <a:cs typeface="Arial"/>
              </a:rPr>
              <a:t>Vanita Saini, P.E.</a:t>
            </a:r>
          </a:p>
          <a:p>
            <a:pPr marL="0" indent="0" defTabSz="914377">
              <a:lnSpc>
                <a:spcPct val="100000"/>
              </a:lnSpc>
              <a:spcBef>
                <a:spcPts val="0"/>
              </a:spcBef>
              <a:buNone/>
              <a:defRPr/>
            </a:pPr>
            <a:r>
              <a:rPr lang="en-US" sz="2000" dirty="0">
                <a:solidFill>
                  <a:schemeClr val="tx1">
                    <a:lumMod val="75000"/>
                    <a:lumOff val="25000"/>
                  </a:schemeClr>
                </a:solidFill>
                <a:latin typeface="Arial"/>
                <a:cs typeface="Arial"/>
              </a:rPr>
              <a:t>Florida Department of Transportation</a:t>
            </a:r>
          </a:p>
          <a:p>
            <a:pPr marL="0" indent="0" defTabSz="914377">
              <a:lnSpc>
                <a:spcPct val="100000"/>
              </a:lnSpc>
              <a:spcBef>
                <a:spcPts val="0"/>
              </a:spcBef>
              <a:buNone/>
              <a:defRPr/>
            </a:pPr>
            <a:r>
              <a:rPr lang="en-US" sz="2000" dirty="0">
                <a:solidFill>
                  <a:schemeClr val="tx1">
                    <a:lumMod val="75000"/>
                    <a:lumOff val="25000"/>
                  </a:schemeClr>
                </a:solidFill>
                <a:latin typeface="Arial"/>
                <a:cs typeface="Arial"/>
              </a:rPr>
              <a:t>3400 West Commercial Boulevard</a:t>
            </a:r>
          </a:p>
          <a:p>
            <a:pPr marL="0" indent="0" defTabSz="914377">
              <a:lnSpc>
                <a:spcPct val="100000"/>
              </a:lnSpc>
              <a:spcBef>
                <a:spcPts val="0"/>
              </a:spcBef>
              <a:buNone/>
              <a:defRPr/>
            </a:pPr>
            <a:r>
              <a:rPr lang="en-US" sz="2000" dirty="0">
                <a:solidFill>
                  <a:schemeClr val="tx1">
                    <a:lumMod val="75000"/>
                    <a:lumOff val="25000"/>
                  </a:schemeClr>
                </a:solidFill>
                <a:latin typeface="Arial"/>
                <a:cs typeface="Arial"/>
              </a:rPr>
              <a:t>Fort Lauderdale, Florida 33309</a:t>
            </a:r>
          </a:p>
          <a:p>
            <a:pPr marL="0" indent="0">
              <a:lnSpc>
                <a:spcPct val="100000"/>
              </a:lnSpc>
              <a:spcBef>
                <a:spcPts val="0"/>
              </a:spcBef>
              <a:buNone/>
              <a:defRPr/>
            </a:pPr>
            <a:r>
              <a:rPr lang="en-US" sz="2000" dirty="0">
                <a:solidFill>
                  <a:schemeClr val="tx1">
                    <a:lumMod val="75000"/>
                    <a:lumOff val="25000"/>
                  </a:schemeClr>
                </a:solidFill>
                <a:latin typeface="Arial"/>
                <a:cs typeface="Arial"/>
              </a:rPr>
              <a:t>(954) 777-4468</a:t>
            </a:r>
          </a:p>
          <a:p>
            <a:pPr marL="0" indent="0">
              <a:lnSpc>
                <a:spcPct val="100000"/>
              </a:lnSpc>
              <a:spcBef>
                <a:spcPts val="0"/>
              </a:spcBef>
              <a:buNone/>
              <a:defRPr/>
            </a:pPr>
            <a:r>
              <a:rPr lang="en-US" sz="2000" dirty="0">
                <a:solidFill>
                  <a:schemeClr val="tx1">
                    <a:lumMod val="75000"/>
                    <a:lumOff val="25000"/>
                  </a:schemeClr>
                </a:solidFill>
                <a:latin typeface="Arial"/>
                <a:cs typeface="Arial"/>
                <a:hlinkClick r:id="rId2"/>
              </a:rPr>
              <a:t>Vanita.Saini@dot.state.fl.us</a:t>
            </a:r>
            <a:r>
              <a:rPr lang="en-US" sz="2000" dirty="0">
                <a:solidFill>
                  <a:schemeClr val="tx1">
                    <a:lumMod val="75000"/>
                    <a:lumOff val="25000"/>
                  </a:schemeClr>
                </a:solidFill>
                <a:latin typeface="Arial"/>
                <a:cs typeface="Arial"/>
              </a:rPr>
              <a:t> </a:t>
            </a:r>
          </a:p>
        </p:txBody>
      </p:sp>
      <p:sp>
        <p:nvSpPr>
          <p:cNvPr id="8" name="Text Placeholder 10">
            <a:extLst>
              <a:ext uri="{FF2B5EF4-FFF2-40B4-BE49-F238E27FC236}">
                <a16:creationId xmlns:a16="http://schemas.microsoft.com/office/drawing/2014/main" id="{719030D8-D9CE-5B72-1047-3FD2BC9245FA}"/>
              </a:ext>
            </a:extLst>
          </p:cNvPr>
          <p:cNvSpPr txBox="1">
            <a:spLocks/>
          </p:cNvSpPr>
          <p:nvPr/>
        </p:nvSpPr>
        <p:spPr>
          <a:xfrm>
            <a:off x="5562783" y="3390900"/>
            <a:ext cx="6035040" cy="536360"/>
          </a:xfrm>
          <a:prstGeom prst="rect">
            <a:avLst/>
          </a:prstGeom>
          <a:solidFill>
            <a:schemeClr val="tx1">
              <a:lumMod val="75000"/>
              <a:lumOff val="25000"/>
            </a:schemeClr>
          </a:solidFill>
          <a:ln>
            <a:solidFill>
              <a:schemeClr val="tx1">
                <a:lumMod val="50000"/>
                <a:lumOff val="50000"/>
              </a:schemeClr>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000" dirty="0">
                <a:solidFill>
                  <a:prstClr val="white"/>
                </a:solidFill>
                <a:latin typeface="Arial"/>
                <a:cs typeface="Arial"/>
              </a:rPr>
              <a:t>FDOT Project Manager Contact Information</a:t>
            </a:r>
          </a:p>
        </p:txBody>
      </p:sp>
      <p:sp>
        <p:nvSpPr>
          <p:cNvPr id="9" name="Text Placeholder 10">
            <a:extLst>
              <a:ext uri="{FF2B5EF4-FFF2-40B4-BE49-F238E27FC236}">
                <a16:creationId xmlns:a16="http://schemas.microsoft.com/office/drawing/2014/main" id="{6A3897E8-265C-914E-4157-7716689DAA31}"/>
              </a:ext>
            </a:extLst>
          </p:cNvPr>
          <p:cNvSpPr txBox="1">
            <a:spLocks/>
          </p:cNvSpPr>
          <p:nvPr/>
        </p:nvSpPr>
        <p:spPr>
          <a:xfrm>
            <a:off x="5562783" y="2098458"/>
            <a:ext cx="6035040" cy="1292441"/>
          </a:xfrm>
          <a:prstGeom prst="rect">
            <a:avLst/>
          </a:prstGeom>
          <a:noFill/>
          <a:ln>
            <a:solidFill>
              <a:schemeClr val="bg1">
                <a:lumMod val="65000"/>
              </a:schemeClr>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nSpc>
                <a:spcPct val="119000"/>
              </a:lnSpc>
              <a:spcBef>
                <a:spcPts val="0"/>
              </a:spcBef>
              <a:spcAft>
                <a:spcPts val="600"/>
              </a:spcAft>
              <a:buNone/>
            </a:pP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hlinkClick r:id="rId3"/>
              </a:rPr>
              <a:t>https://www.fdot.gov/</a:t>
            </a:r>
            <a:b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rPr>
            </a:b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rPr>
              <a:t>projects/willoughbypde/</a:t>
            </a:r>
            <a:endParaRPr lang="en-US" sz="2000" b="1" dirty="0">
              <a:solidFill>
                <a:schemeClr val="bg1"/>
              </a:solidFill>
              <a:highlight>
                <a:srgbClr val="FFFF00"/>
              </a:highlight>
              <a:latin typeface="Arial" panose="020B0604020202020204" pitchFamily="34" charset="0"/>
              <a:cs typeface="Arial" panose="020B0604020202020204" pitchFamily="34" charset="0"/>
            </a:endParaRPr>
          </a:p>
        </p:txBody>
      </p:sp>
      <p:sp>
        <p:nvSpPr>
          <p:cNvPr id="10" name="Text Placeholder 10">
            <a:extLst>
              <a:ext uri="{FF2B5EF4-FFF2-40B4-BE49-F238E27FC236}">
                <a16:creationId xmlns:a16="http://schemas.microsoft.com/office/drawing/2014/main" id="{0839298C-BB57-B13E-3FB0-17EE53B5B887}"/>
              </a:ext>
            </a:extLst>
          </p:cNvPr>
          <p:cNvSpPr txBox="1">
            <a:spLocks/>
          </p:cNvSpPr>
          <p:nvPr/>
        </p:nvSpPr>
        <p:spPr>
          <a:xfrm>
            <a:off x="5566095" y="1184059"/>
            <a:ext cx="6035040" cy="914401"/>
          </a:xfrm>
          <a:prstGeom prst="rect">
            <a:avLst/>
          </a:prstGeom>
          <a:solidFill>
            <a:schemeClr val="tx1">
              <a:lumMod val="75000"/>
              <a:lumOff val="25000"/>
            </a:schemeClr>
          </a:solidFill>
          <a:ln>
            <a:solidFill>
              <a:schemeClr val="bg1">
                <a:lumMod val="65000"/>
              </a:schemeClr>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000" dirty="0">
                <a:solidFill>
                  <a:prstClr val="white"/>
                </a:solidFill>
                <a:latin typeface="Arial"/>
                <a:cs typeface="Arial"/>
              </a:rPr>
              <a:t>Project Website</a:t>
            </a:r>
          </a:p>
        </p:txBody>
      </p:sp>
      <p:pic>
        <p:nvPicPr>
          <p:cNvPr id="4" name="Picture 3" descr="A qr code with black dots&#10;&#10;AI-generated content may be incorrect.">
            <a:extLst>
              <a:ext uri="{FF2B5EF4-FFF2-40B4-BE49-F238E27FC236}">
                <a16:creationId xmlns:a16="http://schemas.microsoft.com/office/drawing/2014/main" id="{F613162D-0BB3-14C2-5A3B-32113F1AF2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0649" y="752475"/>
            <a:ext cx="2421331" cy="2421331"/>
          </a:xfrm>
          <a:prstGeom prst="rect">
            <a:avLst/>
          </a:prstGeom>
          <a:ln w="101600">
            <a:solidFill>
              <a:schemeClr val="tx1"/>
            </a:solidFill>
          </a:ln>
        </p:spPr>
      </p:pic>
    </p:spTree>
    <p:extLst>
      <p:ext uri="{BB962C8B-B14F-4D97-AF65-F5344CB8AC3E}">
        <p14:creationId xmlns:p14="http://schemas.microsoft.com/office/powerpoint/2010/main" val="3657013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DC307-0282-95D2-58D3-634244EABC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A7D456-F13B-B229-B0F9-B2E577046385}"/>
              </a:ext>
            </a:extLst>
          </p:cNvPr>
          <p:cNvSpPr>
            <a:spLocks noGrp="1"/>
          </p:cNvSpPr>
          <p:nvPr>
            <p:ph type="title"/>
          </p:nvPr>
        </p:nvSpPr>
        <p:spPr>
          <a:xfrm>
            <a:off x="305527" y="603615"/>
            <a:ext cx="6561998" cy="507297"/>
          </a:xfrm>
        </p:spPr>
        <p:txBody>
          <a:bodyPr lIns="91440" tIns="45720" rIns="91440" bIns="45720" anchor="t"/>
          <a:lstStyle/>
          <a:p>
            <a:r>
              <a:rPr lang="en-US" b="1" dirty="0">
                <a:latin typeface="Arial"/>
                <a:cs typeface="Arial"/>
              </a:rPr>
              <a:t>Rules of Engagement Reminders </a:t>
            </a:r>
            <a:endParaRPr lang="en-US" b="1" dirty="0"/>
          </a:p>
        </p:txBody>
      </p:sp>
      <p:sp>
        <p:nvSpPr>
          <p:cNvPr id="3" name="Content Placeholder 2">
            <a:extLst>
              <a:ext uri="{FF2B5EF4-FFF2-40B4-BE49-F238E27FC236}">
                <a16:creationId xmlns:a16="http://schemas.microsoft.com/office/drawing/2014/main" id="{DC405164-A57C-72AA-A37F-90097C98955E}"/>
              </a:ext>
            </a:extLst>
          </p:cNvPr>
          <p:cNvSpPr>
            <a:spLocks noGrp="1"/>
          </p:cNvSpPr>
          <p:nvPr>
            <p:ph idx="1"/>
          </p:nvPr>
        </p:nvSpPr>
        <p:spPr>
          <a:xfrm>
            <a:off x="541760" y="1255972"/>
            <a:ext cx="10953141" cy="4824715"/>
          </a:xfrm>
          <a:prstGeom prst="roundRect">
            <a:avLst/>
          </a:prstGeom>
          <a:solidFill>
            <a:schemeClr val="bg1">
              <a:lumMod val="95000"/>
            </a:schemeClr>
          </a:solidFill>
        </p:spPr>
        <p:txBody>
          <a:bodyPr vert="horz" lIns="91440" tIns="45720" rIns="91440" bIns="45720" rtlCol="0" anchor="ctr">
            <a:noAutofit/>
          </a:bodyPr>
          <a:lstStyle/>
          <a:p>
            <a:pPr marL="0" indent="0">
              <a:lnSpc>
                <a:spcPct val="170000"/>
              </a:lnSpc>
              <a:buClr>
                <a:srgbClr val="000000"/>
              </a:buClr>
              <a:buNone/>
            </a:pPr>
            <a:endParaRPr lang="en-US" sz="1500">
              <a:solidFill>
                <a:schemeClr val="tx1">
                  <a:lumMod val="75000"/>
                  <a:lumOff val="25000"/>
                </a:schemeClr>
              </a:solidFill>
              <a:latin typeface="Arial"/>
              <a:cs typeface="Arial"/>
            </a:endParaRPr>
          </a:p>
          <a:p>
            <a:pPr marL="257175" indent="-257175">
              <a:lnSpc>
                <a:spcPct val="170000"/>
              </a:lnSpc>
              <a:buClr>
                <a:srgbClr val="000000"/>
              </a:buClr>
              <a:buFont typeface="Wingdings"/>
              <a:buChar char="v"/>
            </a:pPr>
            <a:r>
              <a:rPr lang="en-US" sz="1500">
                <a:solidFill>
                  <a:schemeClr val="tx1">
                    <a:lumMod val="75000"/>
                    <a:lumOff val="25000"/>
                  </a:schemeClr>
                </a:solidFill>
                <a:latin typeface="Arial"/>
                <a:cs typeface="Arial"/>
              </a:rPr>
              <a:t>If you experience technical difficulties, please contact 954-548-2754 so that a member of our technical support team may assist you.</a:t>
            </a:r>
          </a:p>
          <a:p>
            <a:pPr marL="257175" indent="-257175">
              <a:lnSpc>
                <a:spcPct val="170000"/>
              </a:lnSpc>
              <a:buClr>
                <a:srgbClr val="000000"/>
              </a:buClr>
              <a:buFont typeface="Wingdings"/>
              <a:buChar char="v"/>
            </a:pPr>
            <a:r>
              <a:rPr lang="en-US" sz="1500">
                <a:solidFill>
                  <a:schemeClr val="tx1">
                    <a:lumMod val="75000"/>
                    <a:lumOff val="25000"/>
                  </a:schemeClr>
                </a:solidFill>
                <a:latin typeface="Arial"/>
                <a:cs typeface="Arial"/>
              </a:rPr>
              <a:t>All </a:t>
            </a:r>
            <a:r>
              <a:rPr lang="en-US" sz="1500" b="1">
                <a:solidFill>
                  <a:schemeClr val="tx1">
                    <a:lumMod val="75000"/>
                    <a:lumOff val="25000"/>
                  </a:schemeClr>
                </a:solidFill>
                <a:latin typeface="Arial"/>
                <a:cs typeface="Arial"/>
              </a:rPr>
              <a:t>Virtual </a:t>
            </a:r>
            <a:r>
              <a:rPr lang="en-US" sz="1500">
                <a:solidFill>
                  <a:schemeClr val="tx1">
                    <a:lumMod val="75000"/>
                    <a:lumOff val="25000"/>
                  </a:schemeClr>
                </a:solidFill>
                <a:latin typeface="Arial"/>
                <a:cs typeface="Arial"/>
              </a:rPr>
              <a:t>attendees </a:t>
            </a:r>
            <a:r>
              <a:rPr lang="en-US" sz="1500" b="1">
                <a:solidFill>
                  <a:schemeClr val="tx1">
                    <a:lumMod val="75000"/>
                    <a:lumOff val="25000"/>
                  </a:schemeClr>
                </a:solidFill>
                <a:latin typeface="Arial"/>
                <a:cs typeface="Arial"/>
              </a:rPr>
              <a:t>will remain muted</a:t>
            </a:r>
            <a:r>
              <a:rPr lang="en-US" sz="1500">
                <a:solidFill>
                  <a:schemeClr val="tx1">
                    <a:lumMod val="75000"/>
                    <a:lumOff val="25000"/>
                  </a:schemeClr>
                </a:solidFill>
                <a:latin typeface="Arial"/>
                <a:cs typeface="Arial"/>
              </a:rPr>
              <a:t> throughout the Meeting.</a:t>
            </a:r>
          </a:p>
          <a:p>
            <a:pPr marL="257175" indent="-257175">
              <a:lnSpc>
                <a:spcPct val="170000"/>
              </a:lnSpc>
              <a:buClr>
                <a:srgbClr val="000000"/>
              </a:buClr>
              <a:buFont typeface="Wingdings"/>
              <a:buChar char="v"/>
            </a:pPr>
            <a:r>
              <a:rPr lang="en-US" sz="1500" b="1">
                <a:solidFill>
                  <a:schemeClr val="tx1">
                    <a:lumMod val="75000"/>
                    <a:lumOff val="25000"/>
                  </a:schemeClr>
                </a:solidFill>
                <a:latin typeface="Arial"/>
                <a:cs typeface="Arial"/>
              </a:rPr>
              <a:t>Virtual</a:t>
            </a:r>
            <a:r>
              <a:rPr lang="en-US" sz="1500">
                <a:solidFill>
                  <a:schemeClr val="tx1">
                    <a:lumMod val="75000"/>
                    <a:lumOff val="25000"/>
                  </a:schemeClr>
                </a:solidFill>
                <a:latin typeface="Arial"/>
                <a:cs typeface="Arial"/>
              </a:rPr>
              <a:t> attendees are also welcome to submit any questions/comments using the Teams control panel at any time or use the </a:t>
            </a:r>
            <a:r>
              <a:rPr lang="en-US" sz="1500" b="1">
                <a:solidFill>
                  <a:schemeClr val="tx1">
                    <a:lumMod val="75000"/>
                    <a:lumOff val="25000"/>
                  </a:schemeClr>
                </a:solidFill>
                <a:latin typeface="Arial"/>
                <a:cs typeface="Arial"/>
              </a:rPr>
              <a:t>“Raise Hand” </a:t>
            </a:r>
            <a:r>
              <a:rPr lang="en-US" sz="1500">
                <a:solidFill>
                  <a:schemeClr val="tx1">
                    <a:lumMod val="75000"/>
                    <a:lumOff val="25000"/>
                  </a:schemeClr>
                </a:solidFill>
                <a:latin typeface="Arial"/>
                <a:cs typeface="Arial"/>
              </a:rPr>
              <a:t>button on your control panel and a member of our team will respond to/unmute you during the open discussion. </a:t>
            </a:r>
            <a:endParaRPr lang="en-US" sz="1500">
              <a:solidFill>
                <a:schemeClr val="tx1">
                  <a:lumMod val="75000"/>
                  <a:lumOff val="25000"/>
                </a:schemeClr>
              </a:solidFill>
            </a:endParaRPr>
          </a:p>
          <a:p>
            <a:pPr marL="0" indent="0">
              <a:lnSpc>
                <a:spcPct val="170000"/>
              </a:lnSpc>
              <a:buClr>
                <a:srgbClr val="000000"/>
              </a:buClr>
              <a:buNone/>
            </a:pPr>
            <a:endParaRPr lang="en-US" sz="1500">
              <a:solidFill>
                <a:schemeClr val="tx1">
                  <a:lumMod val="75000"/>
                  <a:lumOff val="25000"/>
                </a:schemeClr>
              </a:solidFill>
              <a:latin typeface="Arial"/>
              <a:cs typeface="Arial"/>
            </a:endParaRPr>
          </a:p>
          <a:p>
            <a:pPr marL="257175" indent="-257175">
              <a:lnSpc>
                <a:spcPct val="170000"/>
              </a:lnSpc>
              <a:buClr>
                <a:srgbClr val="000000"/>
              </a:buClr>
              <a:buFont typeface="Wingdings"/>
            </a:pPr>
            <a:endParaRPr lang="en-US" sz="1500">
              <a:solidFill>
                <a:schemeClr val="tx1">
                  <a:lumMod val="75000"/>
                  <a:lumOff val="25000"/>
                </a:schemeClr>
              </a:solidFill>
              <a:latin typeface="Arial"/>
              <a:cs typeface="Arial"/>
            </a:endParaRPr>
          </a:p>
          <a:p>
            <a:pPr marL="257175" indent="-257175">
              <a:lnSpc>
                <a:spcPct val="170000"/>
              </a:lnSpc>
              <a:buClr>
                <a:srgbClr val="000000"/>
              </a:buClr>
              <a:buFont typeface="Wingdings"/>
            </a:pPr>
            <a:r>
              <a:rPr lang="en-US" sz="1500">
                <a:solidFill>
                  <a:schemeClr val="tx1">
                    <a:lumMod val="75000"/>
                    <a:lumOff val="25000"/>
                  </a:schemeClr>
                </a:solidFill>
                <a:latin typeface="Arial"/>
                <a:cs typeface="Arial"/>
              </a:rPr>
              <a:t>If you are participating via Telephone and have questions/comments, feel free to submit them to the </a:t>
            </a:r>
            <a:r>
              <a:rPr lang="en-US" sz="1500" b="1">
                <a:solidFill>
                  <a:schemeClr val="tx1">
                    <a:lumMod val="75000"/>
                    <a:lumOff val="25000"/>
                  </a:schemeClr>
                </a:solidFill>
                <a:latin typeface="Arial"/>
                <a:cs typeface="Arial"/>
              </a:rPr>
              <a:t>FDOT Project Manager Vanita Saini, P.E., </a:t>
            </a:r>
            <a:r>
              <a:rPr lang="en-US" sz="1500">
                <a:solidFill>
                  <a:schemeClr val="tx1">
                    <a:lumMod val="75000"/>
                    <a:lumOff val="25000"/>
                  </a:schemeClr>
                </a:solidFill>
                <a:latin typeface="Arial"/>
                <a:cs typeface="Arial"/>
              </a:rPr>
              <a:t>via email after the meeting and a response will be provided. </a:t>
            </a:r>
            <a:endParaRPr lang="en-US">
              <a:solidFill>
                <a:schemeClr val="tx1">
                  <a:lumMod val="75000"/>
                  <a:lumOff val="25000"/>
                </a:schemeClr>
              </a:solidFill>
            </a:endParaRPr>
          </a:p>
          <a:p>
            <a:pPr>
              <a:lnSpc>
                <a:spcPct val="100000"/>
              </a:lnSpc>
              <a:spcBef>
                <a:spcPct val="20000"/>
              </a:spcBef>
              <a:buClr>
                <a:srgbClr val="000000"/>
              </a:buClr>
              <a:buFont typeface="Wingdings"/>
            </a:pPr>
            <a:endParaRPr lang="en-US" sz="1500">
              <a:latin typeface="Segoe UI"/>
              <a:cs typeface="Segoe UI"/>
            </a:endParaRPr>
          </a:p>
          <a:p>
            <a:pPr marL="0" indent="0">
              <a:buNone/>
            </a:pPr>
            <a:endParaRPr lang="en-US" sz="1500" b="1">
              <a:solidFill>
                <a:srgbClr val="C00000"/>
              </a:solidFill>
            </a:endParaRPr>
          </a:p>
        </p:txBody>
      </p:sp>
      <p:pic>
        <p:nvPicPr>
          <p:cNvPr id="9" name="Picture 8" descr="A screenshot of a computer&#10;&#10;AI-generated content may be incorrect.">
            <a:extLst>
              <a:ext uri="{FF2B5EF4-FFF2-40B4-BE49-F238E27FC236}">
                <a16:creationId xmlns:a16="http://schemas.microsoft.com/office/drawing/2014/main" id="{09742CB7-E979-FE0F-9507-82E864D13046}"/>
              </a:ext>
            </a:extLst>
          </p:cNvPr>
          <p:cNvPicPr>
            <a:picLocks noChangeAspect="1"/>
          </p:cNvPicPr>
          <p:nvPr/>
        </p:nvPicPr>
        <p:blipFill>
          <a:blip r:embed="rId3"/>
          <a:srcRect t="7317" r="-50" b="46098"/>
          <a:stretch>
            <a:fillRect/>
          </a:stretch>
        </p:blipFill>
        <p:spPr>
          <a:xfrm>
            <a:off x="1779607" y="3989934"/>
            <a:ext cx="7833430" cy="790301"/>
          </a:xfrm>
          <a:prstGeom prst="rect">
            <a:avLst/>
          </a:prstGeom>
        </p:spPr>
      </p:pic>
      <p:sp>
        <p:nvSpPr>
          <p:cNvPr id="10" name="Rectangle 9">
            <a:extLst>
              <a:ext uri="{FF2B5EF4-FFF2-40B4-BE49-F238E27FC236}">
                <a16:creationId xmlns:a16="http://schemas.microsoft.com/office/drawing/2014/main" id="{6DBC01FA-9D62-C1E0-0F61-E2B55FAD169F}"/>
              </a:ext>
            </a:extLst>
          </p:cNvPr>
          <p:cNvSpPr/>
          <p:nvPr/>
        </p:nvSpPr>
        <p:spPr>
          <a:xfrm>
            <a:off x="2787493" y="4150809"/>
            <a:ext cx="520095" cy="471714"/>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3401976"/>
      </p:ext>
    </p:extLst>
  </p:cSld>
  <p:clrMapOvr>
    <a:masterClrMapping/>
  </p:clrMapOvr>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D17DB5-C2EE-DD8D-1E14-D93F4E74B6D0}"/>
              </a:ext>
            </a:extLst>
          </p:cNvPr>
          <p:cNvSpPr>
            <a:spLocks noGrp="1"/>
          </p:cNvSpPr>
          <p:nvPr>
            <p:ph type="title"/>
          </p:nvPr>
        </p:nvSpPr>
        <p:spPr/>
        <p:txBody>
          <a:bodyPr/>
          <a:lstStyle/>
          <a:p>
            <a:r>
              <a:rPr lang="en-US" b="1" dirty="0"/>
              <a:t>Thank you for participating</a:t>
            </a:r>
            <a:r>
              <a:rPr lang="en-US" dirty="0">
                <a:latin typeface="Aptos Black" panose="020B0004020202020204" pitchFamily="34" charset="0"/>
                <a:cs typeface="Aldhabi" panose="01000000000000000000" pitchFamily="2" charset="-78"/>
              </a:rPr>
              <a:t>!</a:t>
            </a:r>
          </a:p>
        </p:txBody>
      </p:sp>
      <p:sp>
        <p:nvSpPr>
          <p:cNvPr id="7" name="Text Placeholder 10">
            <a:extLst>
              <a:ext uri="{FF2B5EF4-FFF2-40B4-BE49-F238E27FC236}">
                <a16:creationId xmlns:a16="http://schemas.microsoft.com/office/drawing/2014/main" id="{E57A72D4-5507-DEFE-5A7E-E6062AD855A9}"/>
              </a:ext>
            </a:extLst>
          </p:cNvPr>
          <p:cNvSpPr txBox="1">
            <a:spLocks/>
          </p:cNvSpPr>
          <p:nvPr/>
        </p:nvSpPr>
        <p:spPr>
          <a:xfrm>
            <a:off x="6959783" y="2799735"/>
            <a:ext cx="4444817" cy="2193180"/>
          </a:xfrm>
          <a:prstGeom prst="rect">
            <a:avLst/>
          </a:prstGeom>
          <a:noFill/>
          <a:ln w="38100">
            <a:solidFill>
              <a:srgbClr val="1C4384"/>
            </a:solidFill>
          </a:ln>
        </p:spPr>
        <p:txBody>
          <a:bodyPr lIns="182880" tIns="91440" rIns="91440" bIns="27432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100000"/>
              </a:lnSpc>
              <a:spcBef>
                <a:spcPts val="0"/>
              </a:spcBef>
              <a:buNone/>
              <a:defRPr/>
            </a:pPr>
            <a:r>
              <a:rPr lang="pt-BR" sz="2400" b="1" dirty="0">
                <a:solidFill>
                  <a:srgbClr val="C00000"/>
                </a:solidFill>
                <a:latin typeface="Arial"/>
                <a:cs typeface="Arial"/>
              </a:rPr>
              <a:t>Vanita Saini, P.E.</a:t>
            </a:r>
          </a:p>
          <a:p>
            <a:pPr marL="0" indent="0" defTabSz="914377">
              <a:lnSpc>
                <a:spcPct val="100000"/>
              </a:lnSpc>
              <a:spcBef>
                <a:spcPts val="0"/>
              </a:spcBef>
              <a:buNone/>
              <a:defRPr/>
            </a:pPr>
            <a:r>
              <a:rPr lang="en-US" sz="2000" dirty="0">
                <a:latin typeface="Arial"/>
                <a:cs typeface="Arial"/>
              </a:rPr>
              <a:t>Florida Department of Transportation</a:t>
            </a:r>
          </a:p>
          <a:p>
            <a:pPr marL="0" indent="0" defTabSz="914377">
              <a:lnSpc>
                <a:spcPct val="100000"/>
              </a:lnSpc>
              <a:spcBef>
                <a:spcPts val="0"/>
              </a:spcBef>
              <a:buNone/>
              <a:defRPr/>
            </a:pPr>
            <a:r>
              <a:rPr lang="en-US" sz="2000" dirty="0">
                <a:latin typeface="Arial"/>
                <a:cs typeface="Arial"/>
              </a:rPr>
              <a:t>3400 West Commercial Boulevard</a:t>
            </a:r>
          </a:p>
          <a:p>
            <a:pPr marL="0" indent="0" defTabSz="914377">
              <a:lnSpc>
                <a:spcPct val="100000"/>
              </a:lnSpc>
              <a:spcBef>
                <a:spcPts val="0"/>
              </a:spcBef>
              <a:buNone/>
              <a:defRPr/>
            </a:pPr>
            <a:r>
              <a:rPr lang="en-US" sz="2000" dirty="0">
                <a:latin typeface="Arial"/>
                <a:cs typeface="Arial"/>
              </a:rPr>
              <a:t>Fort Lauderdale, Florida 33309</a:t>
            </a:r>
          </a:p>
          <a:p>
            <a:pPr marL="0" indent="0">
              <a:lnSpc>
                <a:spcPct val="100000"/>
              </a:lnSpc>
              <a:spcBef>
                <a:spcPts val="0"/>
              </a:spcBef>
              <a:buNone/>
              <a:defRPr/>
            </a:pPr>
            <a:r>
              <a:rPr lang="en-US" sz="2000" dirty="0">
                <a:latin typeface="Arial"/>
                <a:cs typeface="Arial"/>
              </a:rPr>
              <a:t>(954) 777-4468</a:t>
            </a:r>
          </a:p>
          <a:p>
            <a:pPr marL="0" indent="0">
              <a:lnSpc>
                <a:spcPct val="100000"/>
              </a:lnSpc>
              <a:spcBef>
                <a:spcPts val="0"/>
              </a:spcBef>
              <a:buNone/>
              <a:defRPr/>
            </a:pPr>
            <a:r>
              <a:rPr lang="en-US" sz="2000" i="1" u="sng" dirty="0">
                <a:latin typeface="Arial"/>
                <a:cs typeface="Arial"/>
                <a:hlinkClick r:id="rId2">
                  <a:extLst>
                    <a:ext uri="{A12FA001-AC4F-418D-AE19-62706E023703}">
                      <ahyp:hlinkClr xmlns:ahyp="http://schemas.microsoft.com/office/drawing/2018/hyperlinkcolor" val="tx"/>
                    </a:ext>
                  </a:extLst>
                </a:hlinkClick>
              </a:rPr>
              <a:t>Vanita.Saini@dot.state.fl.us</a:t>
            </a:r>
            <a:r>
              <a:rPr lang="en-US" sz="2000" i="1" u="sng" dirty="0">
                <a:latin typeface="Arial"/>
                <a:cs typeface="Arial"/>
              </a:rPr>
              <a:t> </a:t>
            </a:r>
          </a:p>
        </p:txBody>
      </p:sp>
      <p:sp>
        <p:nvSpPr>
          <p:cNvPr id="8" name="Text Placeholder 10">
            <a:extLst>
              <a:ext uri="{FF2B5EF4-FFF2-40B4-BE49-F238E27FC236}">
                <a16:creationId xmlns:a16="http://schemas.microsoft.com/office/drawing/2014/main" id="{E31C1929-2615-E164-12FB-6D83C2452E80}"/>
              </a:ext>
            </a:extLst>
          </p:cNvPr>
          <p:cNvSpPr txBox="1">
            <a:spLocks/>
          </p:cNvSpPr>
          <p:nvPr/>
        </p:nvSpPr>
        <p:spPr>
          <a:xfrm>
            <a:off x="6959782" y="1885333"/>
            <a:ext cx="4444818" cy="914401"/>
          </a:xfrm>
          <a:prstGeom prst="rect">
            <a:avLst/>
          </a:prstGeom>
          <a:solidFill>
            <a:srgbClr val="1C4384"/>
          </a:solidFill>
          <a:ln w="38100">
            <a:solidFill>
              <a:srgbClr val="1C4384"/>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000" dirty="0">
                <a:solidFill>
                  <a:prstClr val="white"/>
                </a:solidFill>
                <a:latin typeface="Arial"/>
                <a:cs typeface="Arial"/>
              </a:rPr>
              <a:t>FDOT Project Manager </a:t>
            </a:r>
            <a:br>
              <a:rPr lang="en-US" sz="2000" dirty="0">
                <a:solidFill>
                  <a:prstClr val="white"/>
                </a:solidFill>
                <a:latin typeface="Arial"/>
                <a:cs typeface="Arial"/>
              </a:rPr>
            </a:br>
            <a:r>
              <a:rPr lang="en-US" sz="2000" dirty="0">
                <a:solidFill>
                  <a:prstClr val="white"/>
                </a:solidFill>
                <a:latin typeface="Arial"/>
                <a:cs typeface="Arial"/>
              </a:rPr>
              <a:t>Contact Information</a:t>
            </a:r>
          </a:p>
        </p:txBody>
      </p:sp>
      <p:sp>
        <p:nvSpPr>
          <p:cNvPr id="9" name="Text Placeholder 10">
            <a:extLst>
              <a:ext uri="{FF2B5EF4-FFF2-40B4-BE49-F238E27FC236}">
                <a16:creationId xmlns:a16="http://schemas.microsoft.com/office/drawing/2014/main" id="{799595E2-F971-AB12-415A-D55BD91D5BB0}"/>
              </a:ext>
            </a:extLst>
          </p:cNvPr>
          <p:cNvSpPr txBox="1">
            <a:spLocks/>
          </p:cNvSpPr>
          <p:nvPr/>
        </p:nvSpPr>
        <p:spPr>
          <a:xfrm>
            <a:off x="406399" y="2799734"/>
            <a:ext cx="6261101" cy="726431"/>
          </a:xfrm>
          <a:prstGeom prst="rect">
            <a:avLst/>
          </a:prstGeom>
          <a:noFill/>
          <a:ln w="38100">
            <a:solidFill>
              <a:srgbClr val="1C4384"/>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nSpc>
                <a:spcPct val="119000"/>
              </a:lnSpc>
              <a:spcBef>
                <a:spcPts val="0"/>
              </a:spcBef>
              <a:spcAft>
                <a:spcPts val="600"/>
              </a:spcAft>
              <a:buNone/>
            </a:pP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hlinkClick r:id="rId3"/>
              </a:rPr>
              <a:t>https://www.fdot.gov/</a:t>
            </a: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rPr>
              <a:t>projects/willoughbypde/</a:t>
            </a:r>
            <a:endParaRPr lang="en-US" sz="2000" b="1" dirty="0">
              <a:solidFill>
                <a:schemeClr val="bg1"/>
              </a:solidFill>
              <a:highlight>
                <a:srgbClr val="FFFF00"/>
              </a:highlight>
              <a:latin typeface="Arial" panose="020B0604020202020204" pitchFamily="34" charset="0"/>
              <a:cs typeface="Arial" panose="020B0604020202020204" pitchFamily="34" charset="0"/>
            </a:endParaRPr>
          </a:p>
        </p:txBody>
      </p:sp>
      <p:sp>
        <p:nvSpPr>
          <p:cNvPr id="10" name="Text Placeholder 10">
            <a:extLst>
              <a:ext uri="{FF2B5EF4-FFF2-40B4-BE49-F238E27FC236}">
                <a16:creationId xmlns:a16="http://schemas.microsoft.com/office/drawing/2014/main" id="{C35F3763-2C66-DC57-5A4F-4BCA106F983D}"/>
              </a:ext>
            </a:extLst>
          </p:cNvPr>
          <p:cNvSpPr txBox="1">
            <a:spLocks/>
          </p:cNvSpPr>
          <p:nvPr/>
        </p:nvSpPr>
        <p:spPr>
          <a:xfrm>
            <a:off x="406399" y="1885333"/>
            <a:ext cx="6261101" cy="914401"/>
          </a:xfrm>
          <a:prstGeom prst="rect">
            <a:avLst/>
          </a:prstGeom>
          <a:solidFill>
            <a:srgbClr val="1C4384"/>
          </a:solidFill>
          <a:ln w="38100">
            <a:solidFill>
              <a:srgbClr val="1C4384"/>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400" dirty="0">
                <a:solidFill>
                  <a:prstClr val="white"/>
                </a:solidFill>
                <a:latin typeface="Arial"/>
                <a:cs typeface="Arial"/>
              </a:rPr>
              <a:t>Project Website</a:t>
            </a:r>
          </a:p>
        </p:txBody>
      </p:sp>
      <p:sp>
        <p:nvSpPr>
          <p:cNvPr id="14" name="Content Placeholder 2">
            <a:extLst>
              <a:ext uri="{FF2B5EF4-FFF2-40B4-BE49-F238E27FC236}">
                <a16:creationId xmlns:a16="http://schemas.microsoft.com/office/drawing/2014/main" id="{DA0202DA-D5BA-0F3A-43F7-422A44E26428}"/>
              </a:ext>
            </a:extLst>
          </p:cNvPr>
          <p:cNvSpPr>
            <a:spLocks noGrp="1"/>
          </p:cNvSpPr>
          <p:nvPr>
            <p:ph idx="1"/>
          </p:nvPr>
        </p:nvSpPr>
        <p:spPr>
          <a:xfrm>
            <a:off x="305526" y="1201537"/>
            <a:ext cx="7365273" cy="593171"/>
          </a:xfrm>
        </p:spPr>
        <p:txBody>
          <a:bodyPr>
            <a:normAutofit/>
          </a:bodyPr>
          <a:lstStyle/>
          <a:p>
            <a:pPr marL="0" indent="0">
              <a:spcAft>
                <a:spcPts val="1200"/>
              </a:spcAft>
              <a:buNone/>
            </a:pPr>
            <a:r>
              <a:rPr lang="en-US" sz="2400" dirty="0"/>
              <a:t>Please submit your comments and questions</a:t>
            </a:r>
          </a:p>
        </p:txBody>
      </p:sp>
      <p:pic>
        <p:nvPicPr>
          <p:cNvPr id="2" name="Picture 1" descr="A qr code with black dots&#10;&#10;AI-generated content may be incorrect.">
            <a:extLst>
              <a:ext uri="{FF2B5EF4-FFF2-40B4-BE49-F238E27FC236}">
                <a16:creationId xmlns:a16="http://schemas.microsoft.com/office/drawing/2014/main" id="{9766F8EB-7B93-36ED-1E62-77ED28924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2175" y="3714135"/>
            <a:ext cx="2420582" cy="2420582"/>
          </a:xfrm>
          <a:prstGeom prst="rect">
            <a:avLst/>
          </a:prstGeom>
          <a:ln w="101600">
            <a:solidFill>
              <a:schemeClr val="tx1"/>
            </a:solidFill>
          </a:ln>
        </p:spPr>
      </p:pic>
    </p:spTree>
    <p:extLst>
      <p:ext uri="{BB962C8B-B14F-4D97-AF65-F5344CB8AC3E}">
        <p14:creationId xmlns:p14="http://schemas.microsoft.com/office/powerpoint/2010/main" val="23137437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3B9E85-CBC1-1181-FB92-50D56F600D47}"/>
              </a:ext>
            </a:extLst>
          </p:cNvPr>
          <p:cNvSpPr txBox="1"/>
          <p:nvPr/>
        </p:nvSpPr>
        <p:spPr>
          <a:xfrm>
            <a:off x="1174750" y="2028616"/>
            <a:ext cx="9842500" cy="2800767"/>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rPr>
              <a:t>Thank you </a:t>
            </a:r>
          </a:p>
          <a:p>
            <a:pPr algn="ctr"/>
            <a:r>
              <a:rPr lang="en-US" sz="4400" dirty="0">
                <a:solidFill>
                  <a:schemeClr val="bg1"/>
                </a:solidFill>
                <a:latin typeface="Arial" panose="020B0604020202020204" pitchFamily="34" charset="0"/>
              </a:rPr>
              <a:t>for attending the </a:t>
            </a:r>
          </a:p>
          <a:p>
            <a:pPr algn="ctr"/>
            <a:r>
              <a:rPr lang="en-US" sz="4400" dirty="0">
                <a:solidFill>
                  <a:schemeClr val="bg1"/>
                </a:solidFill>
                <a:latin typeface="Arial" panose="020B0604020202020204" pitchFamily="34" charset="0"/>
              </a:rPr>
              <a:t>Alternatives Public Workshop for the </a:t>
            </a:r>
          </a:p>
          <a:p>
            <a:pPr algn="ctr"/>
            <a:r>
              <a:rPr lang="en-US" sz="4400" dirty="0">
                <a:solidFill>
                  <a:schemeClr val="bg1"/>
                </a:solidFill>
                <a:latin typeface="Arial" panose="020B0604020202020204" pitchFamily="34" charset="0"/>
              </a:rPr>
              <a:t>Willoughby Boulevard PD&amp;E Study</a:t>
            </a:r>
          </a:p>
        </p:txBody>
      </p:sp>
    </p:spTree>
    <p:extLst>
      <p:ext uri="{BB962C8B-B14F-4D97-AF65-F5344CB8AC3E}">
        <p14:creationId xmlns:p14="http://schemas.microsoft.com/office/powerpoint/2010/main" val="16864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85248-CE7A-616B-F3DB-E5C32DE1C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C330AC-FADD-E681-0513-013A02B85CD0}"/>
              </a:ext>
            </a:extLst>
          </p:cNvPr>
          <p:cNvSpPr>
            <a:spLocks noGrp="1"/>
          </p:cNvSpPr>
          <p:nvPr>
            <p:ph type="title"/>
          </p:nvPr>
        </p:nvSpPr>
        <p:spPr/>
        <p:txBody>
          <a:bodyPr lIns="91440" tIns="45720" rIns="91440" bIns="45720" anchor="t"/>
          <a:lstStyle/>
          <a:p>
            <a:r>
              <a:rPr lang="en-US" b="1" dirty="0">
                <a:latin typeface="Arial"/>
                <a:cs typeface="Arial"/>
              </a:rPr>
              <a:t>Rules of Engagement </a:t>
            </a:r>
            <a:endParaRPr lang="en-US" b="1" dirty="0"/>
          </a:p>
        </p:txBody>
      </p:sp>
      <p:sp>
        <p:nvSpPr>
          <p:cNvPr id="3" name="Content Placeholder 2">
            <a:extLst>
              <a:ext uri="{FF2B5EF4-FFF2-40B4-BE49-F238E27FC236}">
                <a16:creationId xmlns:a16="http://schemas.microsoft.com/office/drawing/2014/main" id="{D6D378E4-E03A-F251-B61A-D9A49AFBFEFD}"/>
              </a:ext>
            </a:extLst>
          </p:cNvPr>
          <p:cNvSpPr>
            <a:spLocks noGrp="1"/>
          </p:cNvSpPr>
          <p:nvPr>
            <p:ph idx="1"/>
          </p:nvPr>
        </p:nvSpPr>
        <p:spPr>
          <a:xfrm>
            <a:off x="541760" y="1255972"/>
            <a:ext cx="10953141" cy="4824715"/>
          </a:xfrm>
          <a:prstGeom prst="roundRect">
            <a:avLst/>
          </a:prstGeom>
          <a:solidFill>
            <a:schemeClr val="bg1">
              <a:lumMod val="95000"/>
            </a:schemeClr>
          </a:solidFill>
        </p:spPr>
        <p:txBody>
          <a:bodyPr vert="horz" lIns="91440" tIns="45720" rIns="91440" bIns="45720" rtlCol="0" anchor="ctr">
            <a:noAutofit/>
          </a:bodyPr>
          <a:lstStyle/>
          <a:p>
            <a:pPr marL="257175" indent="-257175">
              <a:lnSpc>
                <a:spcPct val="170000"/>
              </a:lnSpc>
              <a:buClr>
                <a:srgbClr val="000000"/>
              </a:buClr>
              <a:buFont typeface="Wingdings"/>
              <a:buChar char="v"/>
            </a:pPr>
            <a:r>
              <a:rPr lang="en-US" sz="1500" dirty="0">
                <a:solidFill>
                  <a:schemeClr val="tx1">
                    <a:lumMod val="75000"/>
                    <a:lumOff val="25000"/>
                  </a:schemeClr>
                </a:solidFill>
                <a:latin typeface="Arial"/>
                <a:cs typeface="Arial"/>
              </a:rPr>
              <a:t>This Public Workshop is being recorded.</a:t>
            </a:r>
          </a:p>
          <a:p>
            <a:pPr marL="257175" indent="-257175">
              <a:lnSpc>
                <a:spcPct val="170000"/>
              </a:lnSpc>
              <a:buClr>
                <a:srgbClr val="000000"/>
              </a:buClr>
              <a:buFont typeface="Wingdings"/>
              <a:buChar char="v"/>
            </a:pPr>
            <a:r>
              <a:rPr lang="en-US" sz="1500" dirty="0">
                <a:solidFill>
                  <a:schemeClr val="tx1">
                    <a:lumMod val="75000"/>
                    <a:lumOff val="25000"/>
                  </a:schemeClr>
                </a:solidFill>
                <a:latin typeface="Arial"/>
                <a:cs typeface="Arial"/>
              </a:rPr>
              <a:t>If you experience technical difficulties, please contact 954-548-2754 so that a member of our technical support team may assist you.</a:t>
            </a:r>
          </a:p>
          <a:p>
            <a:pPr marL="257175" indent="-257175">
              <a:lnSpc>
                <a:spcPct val="170000"/>
              </a:lnSpc>
              <a:buClr>
                <a:srgbClr val="000000"/>
              </a:buClr>
              <a:buFont typeface="Wingdings"/>
              <a:buChar char="v"/>
            </a:pPr>
            <a:r>
              <a:rPr lang="en-US" sz="1500" dirty="0">
                <a:solidFill>
                  <a:schemeClr val="tx1">
                    <a:lumMod val="75000"/>
                    <a:lumOff val="25000"/>
                  </a:schemeClr>
                </a:solidFill>
                <a:latin typeface="Arial"/>
                <a:cs typeface="Arial"/>
              </a:rPr>
              <a:t>All </a:t>
            </a:r>
            <a:r>
              <a:rPr lang="en-US" sz="1500" b="1" dirty="0">
                <a:solidFill>
                  <a:schemeClr val="tx1">
                    <a:lumMod val="75000"/>
                    <a:lumOff val="25000"/>
                  </a:schemeClr>
                </a:solidFill>
                <a:latin typeface="Arial"/>
                <a:cs typeface="Arial"/>
              </a:rPr>
              <a:t>Virtual </a:t>
            </a:r>
            <a:r>
              <a:rPr lang="en-US" sz="1500" dirty="0">
                <a:solidFill>
                  <a:schemeClr val="tx1">
                    <a:lumMod val="75000"/>
                    <a:lumOff val="25000"/>
                  </a:schemeClr>
                </a:solidFill>
                <a:latin typeface="Arial"/>
                <a:cs typeface="Arial"/>
              </a:rPr>
              <a:t>attendees </a:t>
            </a:r>
            <a:r>
              <a:rPr lang="en-US" sz="1500" b="1" dirty="0">
                <a:solidFill>
                  <a:schemeClr val="tx1">
                    <a:lumMod val="75000"/>
                    <a:lumOff val="25000"/>
                  </a:schemeClr>
                </a:solidFill>
                <a:latin typeface="Arial"/>
                <a:cs typeface="Arial"/>
              </a:rPr>
              <a:t>will remain muted</a:t>
            </a:r>
            <a:r>
              <a:rPr lang="en-US" sz="1500" dirty="0">
                <a:solidFill>
                  <a:schemeClr val="tx1">
                    <a:lumMod val="75000"/>
                    <a:lumOff val="25000"/>
                  </a:schemeClr>
                </a:solidFill>
                <a:latin typeface="Arial"/>
                <a:cs typeface="Arial"/>
              </a:rPr>
              <a:t> throughout the Meeting.</a:t>
            </a:r>
          </a:p>
          <a:p>
            <a:pPr marL="257175" indent="-257175">
              <a:lnSpc>
                <a:spcPct val="170000"/>
              </a:lnSpc>
              <a:buClr>
                <a:srgbClr val="000000"/>
              </a:buClr>
              <a:buFont typeface="Wingdings"/>
              <a:buChar char="v"/>
            </a:pPr>
            <a:r>
              <a:rPr lang="en-US" sz="1500" b="1" dirty="0">
                <a:solidFill>
                  <a:schemeClr val="tx1">
                    <a:lumMod val="75000"/>
                    <a:lumOff val="25000"/>
                  </a:schemeClr>
                </a:solidFill>
                <a:latin typeface="Arial"/>
                <a:cs typeface="Arial"/>
              </a:rPr>
              <a:t>Virtual</a:t>
            </a:r>
            <a:r>
              <a:rPr lang="en-US" sz="1500" dirty="0">
                <a:solidFill>
                  <a:schemeClr val="tx1">
                    <a:lumMod val="75000"/>
                    <a:lumOff val="25000"/>
                  </a:schemeClr>
                </a:solidFill>
                <a:latin typeface="Arial"/>
                <a:cs typeface="Arial"/>
              </a:rPr>
              <a:t> attendees are also welcome to submit any questions/comments using the Teams control panel at any time or use the </a:t>
            </a:r>
            <a:r>
              <a:rPr lang="en-US" sz="1500" b="1" dirty="0">
                <a:solidFill>
                  <a:schemeClr val="tx1">
                    <a:lumMod val="75000"/>
                    <a:lumOff val="25000"/>
                  </a:schemeClr>
                </a:solidFill>
                <a:latin typeface="Arial"/>
                <a:cs typeface="Arial"/>
              </a:rPr>
              <a:t>“Raise Hand” </a:t>
            </a:r>
            <a:r>
              <a:rPr lang="en-US" sz="1500" dirty="0">
                <a:solidFill>
                  <a:schemeClr val="tx1">
                    <a:lumMod val="75000"/>
                    <a:lumOff val="25000"/>
                  </a:schemeClr>
                </a:solidFill>
                <a:latin typeface="Arial"/>
                <a:cs typeface="Arial"/>
              </a:rPr>
              <a:t>button on your control panel and a member of our team will respond to/unmute you during the open discussion. </a:t>
            </a:r>
            <a:endParaRPr lang="en-US" sz="1500" dirty="0">
              <a:solidFill>
                <a:schemeClr val="tx1">
                  <a:lumMod val="75000"/>
                  <a:lumOff val="25000"/>
                </a:schemeClr>
              </a:solidFill>
            </a:endParaRPr>
          </a:p>
          <a:p>
            <a:pPr marL="0" indent="0">
              <a:lnSpc>
                <a:spcPct val="170000"/>
              </a:lnSpc>
              <a:buClr>
                <a:srgbClr val="000000"/>
              </a:buClr>
              <a:buNone/>
            </a:pPr>
            <a:endParaRPr lang="en-US" sz="1500">
              <a:solidFill>
                <a:schemeClr val="tx1">
                  <a:lumMod val="75000"/>
                  <a:lumOff val="25000"/>
                </a:schemeClr>
              </a:solidFill>
              <a:latin typeface="Arial"/>
              <a:cs typeface="Arial"/>
            </a:endParaRPr>
          </a:p>
          <a:p>
            <a:pPr marL="257175" indent="-257175">
              <a:lnSpc>
                <a:spcPct val="170000"/>
              </a:lnSpc>
              <a:buClr>
                <a:srgbClr val="000000"/>
              </a:buClr>
              <a:buFont typeface="Wingdings"/>
            </a:pPr>
            <a:endParaRPr lang="en-US" sz="1500">
              <a:solidFill>
                <a:schemeClr val="tx1">
                  <a:lumMod val="75000"/>
                  <a:lumOff val="25000"/>
                </a:schemeClr>
              </a:solidFill>
              <a:latin typeface="Arial"/>
              <a:cs typeface="Arial"/>
            </a:endParaRPr>
          </a:p>
          <a:p>
            <a:pPr marL="257175" indent="-257175">
              <a:lnSpc>
                <a:spcPct val="170000"/>
              </a:lnSpc>
              <a:buClr>
                <a:srgbClr val="000000"/>
              </a:buClr>
              <a:buFont typeface="Wingdings"/>
            </a:pPr>
            <a:r>
              <a:rPr lang="en-US" sz="1500" dirty="0">
                <a:solidFill>
                  <a:schemeClr val="tx1">
                    <a:lumMod val="75000"/>
                    <a:lumOff val="25000"/>
                  </a:schemeClr>
                </a:solidFill>
                <a:latin typeface="Arial"/>
                <a:cs typeface="Arial"/>
              </a:rPr>
              <a:t>If you are participating via Telephone and have questions/comments, feel free to submit them to the </a:t>
            </a:r>
            <a:r>
              <a:rPr lang="en-US" sz="1500" b="1" dirty="0">
                <a:solidFill>
                  <a:schemeClr val="tx1">
                    <a:lumMod val="75000"/>
                    <a:lumOff val="25000"/>
                  </a:schemeClr>
                </a:solidFill>
                <a:latin typeface="Arial"/>
                <a:cs typeface="Arial"/>
              </a:rPr>
              <a:t>FDOT Project Manager Vanita Saini, P.E., </a:t>
            </a:r>
            <a:r>
              <a:rPr lang="en-US" sz="1500" dirty="0">
                <a:solidFill>
                  <a:schemeClr val="tx1">
                    <a:lumMod val="75000"/>
                    <a:lumOff val="25000"/>
                  </a:schemeClr>
                </a:solidFill>
                <a:latin typeface="Arial"/>
                <a:cs typeface="Arial"/>
              </a:rPr>
              <a:t>via email after the meeting and a response will be provided. </a:t>
            </a:r>
            <a:endParaRPr lang="en-US">
              <a:solidFill>
                <a:schemeClr val="tx1">
                  <a:lumMod val="75000"/>
                  <a:lumOff val="25000"/>
                </a:schemeClr>
              </a:solidFill>
            </a:endParaRPr>
          </a:p>
          <a:p>
            <a:pPr>
              <a:lnSpc>
                <a:spcPct val="100000"/>
              </a:lnSpc>
              <a:spcBef>
                <a:spcPct val="20000"/>
              </a:spcBef>
              <a:buClr>
                <a:srgbClr val="000000"/>
              </a:buClr>
              <a:buFont typeface="Wingdings"/>
            </a:pPr>
            <a:endParaRPr lang="en-US" sz="1500" dirty="0">
              <a:latin typeface="Segoe UI"/>
              <a:cs typeface="Segoe UI"/>
            </a:endParaRPr>
          </a:p>
          <a:p>
            <a:pPr marL="0" indent="0">
              <a:buNone/>
            </a:pPr>
            <a:endParaRPr lang="en-US" sz="1500" b="1" dirty="0">
              <a:solidFill>
                <a:srgbClr val="C00000"/>
              </a:solidFill>
            </a:endParaRPr>
          </a:p>
        </p:txBody>
      </p:sp>
      <p:pic>
        <p:nvPicPr>
          <p:cNvPr id="9" name="Picture 8" descr="A screenshot of a computer&#10;&#10;AI-generated content may be incorrect.">
            <a:extLst>
              <a:ext uri="{FF2B5EF4-FFF2-40B4-BE49-F238E27FC236}">
                <a16:creationId xmlns:a16="http://schemas.microsoft.com/office/drawing/2014/main" id="{834E9670-C896-8590-EF90-EDE837CEEA19}"/>
              </a:ext>
            </a:extLst>
          </p:cNvPr>
          <p:cNvPicPr>
            <a:picLocks noChangeAspect="1"/>
          </p:cNvPicPr>
          <p:nvPr/>
        </p:nvPicPr>
        <p:blipFill>
          <a:blip r:embed="rId3"/>
          <a:srcRect t="7317" r="-50" b="46098"/>
          <a:stretch>
            <a:fillRect/>
          </a:stretch>
        </p:blipFill>
        <p:spPr>
          <a:xfrm>
            <a:off x="1779607" y="3989934"/>
            <a:ext cx="7833430" cy="790301"/>
          </a:xfrm>
          <a:prstGeom prst="rect">
            <a:avLst/>
          </a:prstGeom>
        </p:spPr>
      </p:pic>
      <p:sp>
        <p:nvSpPr>
          <p:cNvPr id="10" name="Rectangle 9">
            <a:extLst>
              <a:ext uri="{FF2B5EF4-FFF2-40B4-BE49-F238E27FC236}">
                <a16:creationId xmlns:a16="http://schemas.microsoft.com/office/drawing/2014/main" id="{29AF85D0-1E5F-E7C2-3E6C-FB4A1D817C8A}"/>
              </a:ext>
            </a:extLst>
          </p:cNvPr>
          <p:cNvSpPr/>
          <p:nvPr/>
        </p:nvSpPr>
        <p:spPr>
          <a:xfrm>
            <a:off x="2787493" y="4150809"/>
            <a:ext cx="520095" cy="471714"/>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5281016"/>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232FB8-7AD1-2C12-3BDB-8367E0117293}"/>
              </a:ext>
            </a:extLst>
          </p:cNvPr>
          <p:cNvSpPr>
            <a:spLocks noGrp="1"/>
          </p:cNvSpPr>
          <p:nvPr>
            <p:ph type="title"/>
          </p:nvPr>
        </p:nvSpPr>
        <p:spPr/>
        <p:txBody>
          <a:bodyPr/>
          <a:lstStyle/>
          <a:p>
            <a:r>
              <a:rPr lang="en-US" b="1" dirty="0"/>
              <a:t>About Your Comments and Questions</a:t>
            </a:r>
          </a:p>
        </p:txBody>
      </p:sp>
      <p:grpSp>
        <p:nvGrpSpPr>
          <p:cNvPr id="7" name="Group 6">
            <a:extLst>
              <a:ext uri="{FF2B5EF4-FFF2-40B4-BE49-F238E27FC236}">
                <a16:creationId xmlns:a16="http://schemas.microsoft.com/office/drawing/2014/main" id="{7C2C7827-08BB-CD5B-CC86-A8FC5911B24C}"/>
              </a:ext>
            </a:extLst>
          </p:cNvPr>
          <p:cNvGrpSpPr/>
          <p:nvPr/>
        </p:nvGrpSpPr>
        <p:grpSpPr>
          <a:xfrm>
            <a:off x="838201" y="1600201"/>
            <a:ext cx="3408921" cy="4099636"/>
            <a:chOff x="4876800" y="1828800"/>
            <a:chExt cx="3408921" cy="4099636"/>
          </a:xfrm>
        </p:grpSpPr>
        <p:sp>
          <p:nvSpPr>
            <p:cNvPr id="8" name="Text Placeholder 10">
              <a:extLst>
                <a:ext uri="{FF2B5EF4-FFF2-40B4-BE49-F238E27FC236}">
                  <a16:creationId xmlns:a16="http://schemas.microsoft.com/office/drawing/2014/main" id="{C5A62E36-E28A-2A20-1D85-9B131A362252}"/>
                </a:ext>
              </a:extLst>
            </p:cNvPr>
            <p:cNvSpPr txBox="1">
              <a:spLocks/>
            </p:cNvSpPr>
            <p:nvPr/>
          </p:nvSpPr>
          <p:spPr>
            <a:xfrm>
              <a:off x="4876800" y="1828800"/>
              <a:ext cx="3408921" cy="4099636"/>
            </a:xfrm>
            <a:prstGeom prst="rect">
              <a:avLst/>
            </a:prstGeom>
            <a:noFill/>
            <a:ln>
              <a:solidFill>
                <a:schemeClr val="bg1">
                  <a:lumMod val="65000"/>
                </a:schemeClr>
              </a:solidFill>
            </a:ln>
          </p:spPr>
          <p:txBody>
            <a:bodyPr lIns="457200" tIns="91440" rIns="365760" bIns="274320" anchor="b"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gn="ctr" defTabSz="914377">
                <a:lnSpc>
                  <a:spcPct val="100000"/>
                </a:lnSpc>
                <a:spcBef>
                  <a:spcPts val="0"/>
                </a:spcBef>
                <a:spcAft>
                  <a:spcPts val="600"/>
                </a:spcAft>
                <a:buNone/>
                <a:defRPr/>
              </a:pPr>
              <a:r>
                <a:rPr lang="en-US" sz="2667" dirty="0">
                  <a:solidFill>
                    <a:srgbClr val="000000"/>
                  </a:solidFill>
                  <a:latin typeface="Arial"/>
                  <a:cs typeface="Arial"/>
                </a:rPr>
                <a:t>All </a:t>
              </a:r>
              <a:r>
                <a:rPr lang="en-US" sz="2667" b="1" dirty="0">
                  <a:solidFill>
                    <a:srgbClr val="000000"/>
                  </a:solidFill>
                  <a:latin typeface="Arial"/>
                  <a:cs typeface="Arial"/>
                </a:rPr>
                <a:t>written</a:t>
              </a:r>
              <a:r>
                <a:rPr lang="en-US" sz="2667" dirty="0">
                  <a:solidFill>
                    <a:srgbClr val="000000"/>
                  </a:solidFill>
                  <a:latin typeface="Arial"/>
                  <a:cs typeface="Arial"/>
                </a:rPr>
                <a:t> comments are part of the </a:t>
              </a:r>
              <a:r>
                <a:rPr lang="en-US" sz="2667" b="1" dirty="0">
                  <a:solidFill>
                    <a:srgbClr val="000000"/>
                  </a:solidFill>
                  <a:latin typeface="Arial"/>
                  <a:cs typeface="Arial"/>
                </a:rPr>
                <a:t>Public Record</a:t>
              </a:r>
              <a:r>
                <a:rPr lang="en-US" sz="2667" dirty="0">
                  <a:solidFill>
                    <a:srgbClr val="000000"/>
                  </a:solidFill>
                  <a:latin typeface="Arial"/>
                  <a:cs typeface="Arial"/>
                </a:rPr>
                <a:t>. </a:t>
              </a:r>
              <a:endParaRPr lang="en-US" sz="2667" dirty="0">
                <a:solidFill>
                  <a:srgbClr val="000000"/>
                </a:solidFill>
                <a:latin typeface="Arial" panose="020B0604020202020204" pitchFamily="34" charset="0"/>
                <a:cs typeface="Arial" panose="020B0604020202020204" pitchFamily="34" charset="0"/>
              </a:endParaRPr>
            </a:p>
          </p:txBody>
        </p:sp>
        <p:pic>
          <p:nvPicPr>
            <p:cNvPr id="9" name="Picture 8" descr="A close up of a logo&#10;&#10;Description automatically generated">
              <a:extLst>
                <a:ext uri="{FF2B5EF4-FFF2-40B4-BE49-F238E27FC236}">
                  <a16:creationId xmlns:a16="http://schemas.microsoft.com/office/drawing/2014/main" id="{C97B0B81-5E7D-490A-2CB6-DE8D61C6B595}"/>
                </a:ext>
              </a:extLst>
            </p:cNvPr>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839733" y="2250037"/>
              <a:ext cx="1592807" cy="1592807"/>
            </a:xfrm>
            <a:prstGeom prst="rect">
              <a:avLst/>
            </a:prstGeom>
            <a:noFill/>
          </p:spPr>
        </p:pic>
      </p:grpSp>
      <p:sp>
        <p:nvSpPr>
          <p:cNvPr id="10" name="Text Placeholder 10">
            <a:extLst>
              <a:ext uri="{FF2B5EF4-FFF2-40B4-BE49-F238E27FC236}">
                <a16:creationId xmlns:a16="http://schemas.microsoft.com/office/drawing/2014/main" id="{65C6451A-6EEA-D8DD-94C2-AADCBD5667CE}"/>
              </a:ext>
            </a:extLst>
          </p:cNvPr>
          <p:cNvSpPr txBox="1">
            <a:spLocks/>
          </p:cNvSpPr>
          <p:nvPr/>
        </p:nvSpPr>
        <p:spPr>
          <a:xfrm>
            <a:off x="7970521" y="1600201"/>
            <a:ext cx="3417113" cy="4099636"/>
          </a:xfrm>
          <a:prstGeom prst="rect">
            <a:avLst/>
          </a:prstGeom>
          <a:noFill/>
          <a:ln>
            <a:solidFill>
              <a:schemeClr val="bg1">
                <a:lumMod val="65000"/>
              </a:schemeClr>
            </a:solidFill>
          </a:ln>
        </p:spPr>
        <p:txBody>
          <a:bodyPr lIns="365760" tIns="91440" rIns="365760" bIns="274320" anchor="b" anchorCtr="0"/>
          <a:lstStyle>
            <a:defPPr>
              <a:defRPr lang="en-US"/>
            </a:defPPr>
            <a:lvl1pPr indent="0" algn="ctr" defTabSz="914400">
              <a:lnSpc>
                <a:spcPct val="100000"/>
              </a:lnSpc>
              <a:spcBef>
                <a:spcPts val="1000"/>
              </a:spcBef>
              <a:spcAft>
                <a:spcPts val="600"/>
              </a:spcAft>
              <a:buFont typeface="Arial" panose="020B0604020202020204" pitchFamily="34" charset="0"/>
              <a:buNone/>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defTabSz="457189">
              <a:spcBef>
                <a:spcPts val="0"/>
              </a:spcBef>
              <a:spcAft>
                <a:spcPts val="900"/>
              </a:spcAft>
              <a:defRPr/>
            </a:pPr>
            <a:r>
              <a:rPr lang="en-US" dirty="0">
                <a:solidFill>
                  <a:srgbClr val="000000"/>
                </a:solidFill>
                <a:latin typeface="Arial" panose="020B0604020202020204" pitchFamily="34" charset="0"/>
                <a:cs typeface="Arial" panose="020B0604020202020204" pitchFamily="34" charset="0"/>
              </a:rPr>
              <a:t>All registrants will receive a link to the </a:t>
            </a:r>
            <a:r>
              <a:rPr lang="en-US" b="1" dirty="0">
                <a:solidFill>
                  <a:srgbClr val="000000"/>
                </a:solidFill>
                <a:latin typeface="Arial" panose="020B0604020202020204" pitchFamily="34" charset="0"/>
                <a:cs typeface="Arial" panose="020B0604020202020204" pitchFamily="34" charset="0"/>
              </a:rPr>
              <a:t>presentation recording</a:t>
            </a:r>
            <a:r>
              <a:rPr lang="en-US" dirty="0">
                <a:solidFill>
                  <a:srgbClr val="000000"/>
                </a:solidFill>
                <a:latin typeface="Arial" panose="020B0604020202020204" pitchFamily="34" charset="0"/>
                <a:cs typeface="Arial" panose="020B0604020202020204" pitchFamily="34" charset="0"/>
              </a:rPr>
              <a:t>.</a:t>
            </a:r>
          </a:p>
        </p:txBody>
      </p:sp>
      <p:grpSp>
        <p:nvGrpSpPr>
          <p:cNvPr id="11" name="Group 10">
            <a:extLst>
              <a:ext uri="{FF2B5EF4-FFF2-40B4-BE49-F238E27FC236}">
                <a16:creationId xmlns:a16="http://schemas.microsoft.com/office/drawing/2014/main" id="{B7B1DD71-2415-4650-9B58-4DF110836047}"/>
              </a:ext>
            </a:extLst>
          </p:cNvPr>
          <p:cNvGrpSpPr/>
          <p:nvPr/>
        </p:nvGrpSpPr>
        <p:grpSpPr>
          <a:xfrm>
            <a:off x="4400034" y="1595197"/>
            <a:ext cx="3417573" cy="4099636"/>
            <a:chOff x="1339841" y="1823796"/>
            <a:chExt cx="3417573" cy="4099636"/>
          </a:xfrm>
        </p:grpSpPr>
        <p:sp>
          <p:nvSpPr>
            <p:cNvPr id="12" name="Text Placeholder 8">
              <a:extLst>
                <a:ext uri="{FF2B5EF4-FFF2-40B4-BE49-F238E27FC236}">
                  <a16:creationId xmlns:a16="http://schemas.microsoft.com/office/drawing/2014/main" id="{66ACA9C9-C0E1-B7DB-394D-4E5244A6E029}"/>
                </a:ext>
              </a:extLst>
            </p:cNvPr>
            <p:cNvSpPr txBox="1">
              <a:spLocks/>
            </p:cNvSpPr>
            <p:nvPr/>
          </p:nvSpPr>
          <p:spPr>
            <a:xfrm>
              <a:off x="1339841" y="1823796"/>
              <a:ext cx="3417573" cy="4099636"/>
            </a:xfrm>
            <a:prstGeom prst="rect">
              <a:avLst/>
            </a:prstGeom>
            <a:noFill/>
            <a:ln>
              <a:solidFill>
                <a:schemeClr val="bg1">
                  <a:lumMod val="65000"/>
                </a:schemeClr>
              </a:solidFill>
            </a:ln>
          </p:spPr>
          <p:txBody>
            <a:bodyPr lIns="274320" tIns="91440" rIns="274320" bIns="274320" anchor="b" anchorCtr="0"/>
            <a:lstStyle>
              <a:defPPr>
                <a:defRPr lang="en-US"/>
              </a:defPPr>
              <a:lvl1pPr marR="0" lvl="0" indent="0" algn="ctr" fontAlgn="auto">
                <a:lnSpc>
                  <a:spcPct val="100000"/>
                </a:lnSpc>
                <a:spcBef>
                  <a:spcPts val="0"/>
                </a:spcBef>
                <a:spcAft>
                  <a:spcPts val="600"/>
                </a:spcAft>
                <a:buClrTx/>
                <a:buSzTx/>
                <a:buFont typeface="Arial" panose="020B0604020202020204" pitchFamily="34" charset="0"/>
                <a:buNone/>
                <a:tabLst/>
                <a:defRPr kumimoji="0" sz="2800" b="0" i="0" u="none" strike="noStrike" cap="none" spc="0" normalizeH="0" baseline="0">
                  <a:ln>
                    <a:noFill/>
                  </a:ln>
                  <a:solidFill>
                    <a:srgbClr val="000000"/>
                  </a:solidFill>
                  <a:effectLst/>
                  <a:uLnTx/>
                  <a:uFillTx/>
                  <a:latin typeface="Avenir Next LT Pro"/>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457189">
                <a:defRPr/>
              </a:pPr>
              <a:endParaRPr lang="en-US" sz="2400">
                <a:latin typeface="Arial"/>
                <a:cs typeface="Arial"/>
              </a:endParaRPr>
            </a:p>
            <a:p>
              <a:pPr defTabSz="457189">
                <a:defRPr/>
              </a:pPr>
              <a:endParaRPr lang="en-US" sz="2400">
                <a:latin typeface="Arial"/>
                <a:cs typeface="Arial"/>
              </a:endParaRPr>
            </a:p>
            <a:p>
              <a:pPr defTabSz="457189">
                <a:defRPr/>
              </a:pPr>
              <a:r>
                <a:rPr lang="en-US" sz="2400">
                  <a:latin typeface="Arial"/>
                  <a:cs typeface="Arial"/>
                </a:rPr>
                <a:t>You can submit comments and questions throughout the project.</a:t>
              </a:r>
              <a:endParaRPr lang="en-US" sz="3733"/>
            </a:p>
          </p:txBody>
        </p:sp>
        <p:pic>
          <p:nvPicPr>
            <p:cNvPr id="13" name="Graphic 12" descr="Email">
              <a:extLst>
                <a:ext uri="{FF2B5EF4-FFF2-40B4-BE49-F238E27FC236}">
                  <a16:creationId xmlns:a16="http://schemas.microsoft.com/office/drawing/2014/main" id="{C487A80C-EE44-78EE-F3E0-396F8CBB95A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72569" y="2219269"/>
              <a:ext cx="1654345" cy="1654345"/>
            </a:xfrm>
            <a:prstGeom prst="rect">
              <a:avLst/>
            </a:prstGeom>
          </p:spPr>
        </p:pic>
      </p:grpSp>
      <p:sp>
        <p:nvSpPr>
          <p:cNvPr id="14" name="Freeform: Shape 13">
            <a:extLst>
              <a:ext uri="{FF2B5EF4-FFF2-40B4-BE49-F238E27FC236}">
                <a16:creationId xmlns:a16="http://schemas.microsoft.com/office/drawing/2014/main" id="{9E48FAB0-D8D3-F2F5-1D64-40C930742E9B}"/>
              </a:ext>
            </a:extLst>
          </p:cNvPr>
          <p:cNvSpPr>
            <a:spLocks noChangeAspect="1"/>
          </p:cNvSpPr>
          <p:nvPr/>
        </p:nvSpPr>
        <p:spPr>
          <a:xfrm>
            <a:off x="9364387" y="2158084"/>
            <a:ext cx="974805" cy="1257985"/>
          </a:xfrm>
          <a:custGeom>
            <a:avLst/>
            <a:gdLst>
              <a:gd name="connsiteX0" fmla="*/ 0 w 190500"/>
              <a:gd name="connsiteY0" fmla="*/ 0 h 245840"/>
              <a:gd name="connsiteX1" fmla="*/ 190500 w 190500"/>
              <a:gd name="connsiteY1" fmla="*/ 122873 h 245840"/>
              <a:gd name="connsiteX2" fmla="*/ 0 w 190500"/>
              <a:gd name="connsiteY2" fmla="*/ 245840 h 245840"/>
              <a:gd name="connsiteX3" fmla="*/ 0 w 190500"/>
              <a:gd name="connsiteY3" fmla="*/ 0 h 245840"/>
            </a:gdLst>
            <a:ahLst/>
            <a:cxnLst>
              <a:cxn ang="0">
                <a:pos x="connsiteX0" y="connsiteY0"/>
              </a:cxn>
              <a:cxn ang="0">
                <a:pos x="connsiteX1" y="connsiteY1"/>
              </a:cxn>
              <a:cxn ang="0">
                <a:pos x="connsiteX2" y="connsiteY2"/>
              </a:cxn>
              <a:cxn ang="0">
                <a:pos x="connsiteX3" y="connsiteY3"/>
              </a:cxn>
            </a:cxnLst>
            <a:rect l="l" t="t" r="r" b="b"/>
            <a:pathLst>
              <a:path w="190500" h="245840">
                <a:moveTo>
                  <a:pt x="0" y="0"/>
                </a:moveTo>
                <a:lnTo>
                  <a:pt x="190500" y="122873"/>
                </a:lnTo>
                <a:lnTo>
                  <a:pt x="0" y="245840"/>
                </a:lnTo>
                <a:lnTo>
                  <a:pt x="0" y="0"/>
                </a:lnTo>
                <a:close/>
              </a:path>
            </a:pathLst>
          </a:custGeom>
          <a:solidFill>
            <a:srgbClr val="BA4609"/>
          </a:solidFill>
          <a:ln w="9525" cap="flat">
            <a:noFill/>
            <a:prstDash val="solid"/>
            <a:miter/>
          </a:ln>
        </p:spPr>
        <p:txBody>
          <a:bodyPr rtlCol="0" anchor="ctr"/>
          <a:lstStyle/>
          <a:p>
            <a:pPr defTabSz="914377">
              <a:defRPr/>
            </a:pPr>
            <a:endParaRPr lang="en-US" sz="1800">
              <a:solidFill>
                <a:prstClr val="black"/>
              </a:solidFill>
              <a:latin typeface="Arial" panose="020B0604020202020204"/>
            </a:endParaRPr>
          </a:p>
        </p:txBody>
      </p:sp>
    </p:spTree>
    <p:extLst>
      <p:ext uri="{BB962C8B-B14F-4D97-AF65-F5344CB8AC3E}">
        <p14:creationId xmlns:p14="http://schemas.microsoft.com/office/powerpoint/2010/main" val="3980006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0C83FA-8282-6ECC-3B57-E44A6A7387D8}"/>
              </a:ext>
            </a:extLst>
          </p:cNvPr>
          <p:cNvSpPr>
            <a:spLocks noGrp="1"/>
          </p:cNvSpPr>
          <p:nvPr>
            <p:ph type="title"/>
          </p:nvPr>
        </p:nvSpPr>
        <p:spPr/>
        <p:txBody>
          <a:bodyPr/>
          <a:lstStyle/>
          <a:p>
            <a:r>
              <a:rPr lang="en-US" b="1" dirty="0"/>
              <a:t>Public Meeting - Public Notice</a:t>
            </a:r>
          </a:p>
        </p:txBody>
      </p:sp>
      <p:pic>
        <p:nvPicPr>
          <p:cNvPr id="26" name="Picture 25">
            <a:extLst>
              <a:ext uri="{FF2B5EF4-FFF2-40B4-BE49-F238E27FC236}">
                <a16:creationId xmlns:a16="http://schemas.microsoft.com/office/drawing/2014/main" id="{3FB92C45-D643-5524-5F9A-2FBEEB21857B}"/>
              </a:ext>
            </a:extLst>
          </p:cNvPr>
          <p:cNvPicPr>
            <a:picLocks noChangeAspect="1"/>
          </p:cNvPicPr>
          <p:nvPr/>
        </p:nvPicPr>
        <p:blipFill>
          <a:blip r:embed="rId2"/>
          <a:stretch>
            <a:fillRect/>
          </a:stretch>
        </p:blipFill>
        <p:spPr>
          <a:xfrm>
            <a:off x="505503" y="3892541"/>
            <a:ext cx="3377477" cy="2243523"/>
          </a:xfrm>
          <a:prstGeom prst="rect">
            <a:avLst/>
          </a:prstGeom>
        </p:spPr>
      </p:pic>
      <p:pic>
        <p:nvPicPr>
          <p:cNvPr id="27" name="Picture 26" descr="A close up of a sign&#10;&#10;Description automatically generated">
            <a:extLst>
              <a:ext uri="{FF2B5EF4-FFF2-40B4-BE49-F238E27FC236}">
                <a16:creationId xmlns:a16="http://schemas.microsoft.com/office/drawing/2014/main" id="{B595873B-21AD-D263-6C53-741B08353D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2432" y="3813831"/>
            <a:ext cx="1923619" cy="1923619"/>
          </a:xfrm>
          <a:prstGeom prst="rect">
            <a:avLst/>
          </a:prstGeom>
        </p:spPr>
      </p:pic>
      <p:sp>
        <p:nvSpPr>
          <p:cNvPr id="28" name="Text Placeholder 8">
            <a:extLst>
              <a:ext uri="{FF2B5EF4-FFF2-40B4-BE49-F238E27FC236}">
                <a16:creationId xmlns:a16="http://schemas.microsoft.com/office/drawing/2014/main" id="{F377C5B5-8E62-C608-A50B-E9CF63553163}"/>
              </a:ext>
            </a:extLst>
          </p:cNvPr>
          <p:cNvSpPr txBox="1">
            <a:spLocks/>
          </p:cNvSpPr>
          <p:nvPr/>
        </p:nvSpPr>
        <p:spPr>
          <a:xfrm>
            <a:off x="524414" y="1304255"/>
            <a:ext cx="3364992" cy="2172540"/>
          </a:xfrm>
          <a:prstGeom prst="rect">
            <a:avLst/>
          </a:prstGeom>
          <a:noFill/>
          <a:ln>
            <a:solidFill>
              <a:schemeClr val="bg1">
                <a:lumMod val="65000"/>
              </a:schemeClr>
            </a:solidFill>
          </a:ln>
        </p:spPr>
        <p:txBody>
          <a:bodyPr lIns="274320" tIns="91440" rIns="274320" bIns="274320" anchor="b" anchorCtr="0"/>
          <a:lstStyle>
            <a:defPPr>
              <a:defRPr lang="en-US"/>
            </a:defPPr>
            <a:lvl1pPr marR="0" lvl="0" indent="0" algn="ctr" fontAlgn="auto">
              <a:lnSpc>
                <a:spcPct val="100000"/>
              </a:lnSpc>
              <a:spcBef>
                <a:spcPts val="0"/>
              </a:spcBef>
              <a:spcAft>
                <a:spcPts val="600"/>
              </a:spcAft>
              <a:buClrTx/>
              <a:buSzTx/>
              <a:buFont typeface="Arial" panose="020B0604020202020204" pitchFamily="34" charset="0"/>
              <a:buNone/>
              <a:tabLst/>
              <a:defRPr kumimoji="0" sz="2800" b="0" i="0" u="none" strike="noStrike" cap="none" spc="0" normalizeH="0" baseline="0">
                <a:ln>
                  <a:noFill/>
                </a:ln>
                <a:solidFill>
                  <a:srgbClr val="000000"/>
                </a:solidFill>
                <a:effectLst/>
                <a:uLnTx/>
                <a:uFillTx/>
                <a:latin typeface="Avenir Next LT Pro"/>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a:latin typeface="Arial" panose="020B0604020202020204" pitchFamily="34" charset="0"/>
              <a:cs typeface="Arial" panose="020B0604020202020204" pitchFamily="34" charset="0"/>
            </a:endParaRPr>
          </a:p>
        </p:txBody>
      </p:sp>
      <p:sp>
        <p:nvSpPr>
          <p:cNvPr id="29" name="Text Placeholder 10">
            <a:extLst>
              <a:ext uri="{FF2B5EF4-FFF2-40B4-BE49-F238E27FC236}">
                <a16:creationId xmlns:a16="http://schemas.microsoft.com/office/drawing/2014/main" id="{35D21CFF-8680-54A9-E33D-54F3B55EB416}"/>
              </a:ext>
            </a:extLst>
          </p:cNvPr>
          <p:cNvSpPr txBox="1">
            <a:spLocks/>
          </p:cNvSpPr>
          <p:nvPr/>
        </p:nvSpPr>
        <p:spPr>
          <a:xfrm>
            <a:off x="4420616" y="3892543"/>
            <a:ext cx="3365413" cy="2230559"/>
          </a:xfrm>
          <a:prstGeom prst="rect">
            <a:avLst/>
          </a:prstGeom>
          <a:noFill/>
          <a:ln>
            <a:solidFill>
              <a:schemeClr val="bg1">
                <a:lumMod val="65000"/>
              </a:schemeClr>
            </a:solidFill>
          </a:ln>
        </p:spPr>
        <p:txBody>
          <a:bodyPr lIns="365760" tIns="91440" rIns="365760" bIns="274320" anchor="b" anchorCtr="0"/>
          <a:lstStyle>
            <a:defPPr>
              <a:defRPr lang="en-US"/>
            </a:defPPr>
            <a:lvl1pPr indent="0" algn="ctr" defTabSz="914400">
              <a:lnSpc>
                <a:spcPct val="100000"/>
              </a:lnSpc>
              <a:spcBef>
                <a:spcPts val="1000"/>
              </a:spcBef>
              <a:spcAft>
                <a:spcPts val="600"/>
              </a:spcAft>
              <a:buFont typeface="Arial" panose="020B0604020202020204" pitchFamily="34" charset="0"/>
              <a:buNone/>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defTabSz="457189">
              <a:spcBef>
                <a:spcPts val="0"/>
              </a:spcBef>
              <a:spcAft>
                <a:spcPts val="900"/>
              </a:spcAft>
              <a:defRPr/>
            </a:pPr>
            <a:endParaRPr lang="en-US" sz="2400">
              <a:solidFill>
                <a:srgbClr val="51B647">
                  <a:lumMod val="75000"/>
                </a:srgbClr>
              </a:solidFill>
              <a:latin typeface="Arial" panose="020B0604020202020204" pitchFamily="34" charset="0"/>
              <a:cs typeface="Arial" panose="020B0604020202020204" pitchFamily="34" charset="0"/>
            </a:endParaRPr>
          </a:p>
        </p:txBody>
      </p:sp>
      <p:pic>
        <p:nvPicPr>
          <p:cNvPr id="30" name="Graphic 29" descr="Mailbox">
            <a:extLst>
              <a:ext uri="{FF2B5EF4-FFF2-40B4-BE49-F238E27FC236}">
                <a16:creationId xmlns:a16="http://schemas.microsoft.com/office/drawing/2014/main" id="{E589CA7C-97FF-2539-AFA9-44C327FEC8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65476" y="1165063"/>
            <a:ext cx="1773556" cy="1773556"/>
          </a:xfrm>
          <a:prstGeom prst="rect">
            <a:avLst/>
          </a:prstGeom>
        </p:spPr>
      </p:pic>
      <p:sp>
        <p:nvSpPr>
          <p:cNvPr id="31" name="Rectangle 30">
            <a:extLst>
              <a:ext uri="{FF2B5EF4-FFF2-40B4-BE49-F238E27FC236}">
                <a16:creationId xmlns:a16="http://schemas.microsoft.com/office/drawing/2014/main" id="{DAF69960-D41C-05D6-AD1A-ECDE121BA6C1}"/>
              </a:ext>
            </a:extLst>
          </p:cNvPr>
          <p:cNvSpPr/>
          <p:nvPr/>
        </p:nvSpPr>
        <p:spPr>
          <a:xfrm>
            <a:off x="524414" y="2712408"/>
            <a:ext cx="3364992" cy="677108"/>
          </a:xfrm>
          <a:prstGeom prst="rect">
            <a:avLst/>
          </a:prstGeom>
        </p:spPr>
        <p:txBody>
          <a:bodyPr wrap="square" lIns="0" tIns="60960" rIns="0" bIns="60960" anchor="t">
            <a:spAutoFit/>
          </a:bodyPr>
          <a:lstStyle/>
          <a:p>
            <a:pPr algn="ctr"/>
            <a:r>
              <a:rPr lang="en-US" sz="1800" dirty="0">
                <a:latin typeface="Arial"/>
                <a:cs typeface="Arial"/>
              </a:rPr>
              <a:t>Property owner letters/tenant flyers</a:t>
            </a:r>
          </a:p>
        </p:txBody>
      </p:sp>
      <p:sp>
        <p:nvSpPr>
          <p:cNvPr id="32" name="Rectangle 31">
            <a:extLst>
              <a:ext uri="{FF2B5EF4-FFF2-40B4-BE49-F238E27FC236}">
                <a16:creationId xmlns:a16="http://schemas.microsoft.com/office/drawing/2014/main" id="{DBB77013-9A86-1A72-9F2A-F4AD0C31C1F0}"/>
              </a:ext>
            </a:extLst>
          </p:cNvPr>
          <p:cNvSpPr/>
          <p:nvPr/>
        </p:nvSpPr>
        <p:spPr>
          <a:xfrm>
            <a:off x="4371085" y="5618041"/>
            <a:ext cx="3364992" cy="400110"/>
          </a:xfrm>
          <a:prstGeom prst="rect">
            <a:avLst/>
          </a:prstGeom>
        </p:spPr>
        <p:txBody>
          <a:bodyPr wrap="square" lIns="0" tIns="60960" rIns="0" bIns="60960" anchor="t">
            <a:spAutoFit/>
          </a:bodyPr>
          <a:lstStyle/>
          <a:p>
            <a:pPr algn="ctr"/>
            <a:r>
              <a:rPr lang="en-US" sz="1800" dirty="0">
                <a:latin typeface="Arial"/>
                <a:cs typeface="Arial"/>
              </a:rPr>
              <a:t>Social media</a:t>
            </a:r>
          </a:p>
        </p:txBody>
      </p:sp>
      <p:pic>
        <p:nvPicPr>
          <p:cNvPr id="33" name="Picture 32">
            <a:extLst>
              <a:ext uri="{FF2B5EF4-FFF2-40B4-BE49-F238E27FC236}">
                <a16:creationId xmlns:a16="http://schemas.microsoft.com/office/drawing/2014/main" id="{18F53DD4-5A20-6475-A767-4A4CC03BD307}"/>
              </a:ext>
            </a:extLst>
          </p:cNvPr>
          <p:cNvPicPr>
            <a:picLocks noChangeAspect="1"/>
          </p:cNvPicPr>
          <p:nvPr/>
        </p:nvPicPr>
        <p:blipFill>
          <a:blip r:embed="rId2"/>
          <a:stretch>
            <a:fillRect/>
          </a:stretch>
        </p:blipFill>
        <p:spPr>
          <a:xfrm>
            <a:off x="4414584" y="1304255"/>
            <a:ext cx="3377477" cy="2243523"/>
          </a:xfrm>
          <a:prstGeom prst="rect">
            <a:avLst/>
          </a:prstGeom>
        </p:spPr>
      </p:pic>
      <p:pic>
        <p:nvPicPr>
          <p:cNvPr id="34" name="Graphic 33" descr="Email">
            <a:extLst>
              <a:ext uri="{FF2B5EF4-FFF2-40B4-BE49-F238E27FC236}">
                <a16:creationId xmlns:a16="http://schemas.microsoft.com/office/drawing/2014/main" id="{AB39C4A6-815F-0B69-88F5-1CC9350172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03222" y="1350649"/>
            <a:ext cx="1600200" cy="1600200"/>
          </a:xfrm>
          <a:prstGeom prst="rect">
            <a:avLst/>
          </a:prstGeom>
        </p:spPr>
      </p:pic>
      <p:sp>
        <p:nvSpPr>
          <p:cNvPr id="35" name="TextBox 34">
            <a:extLst>
              <a:ext uri="{FF2B5EF4-FFF2-40B4-BE49-F238E27FC236}">
                <a16:creationId xmlns:a16="http://schemas.microsoft.com/office/drawing/2014/main" id="{C420460C-27F5-09FF-6D13-B211BACD4EDB}"/>
              </a:ext>
            </a:extLst>
          </p:cNvPr>
          <p:cNvSpPr txBox="1"/>
          <p:nvPr/>
        </p:nvSpPr>
        <p:spPr>
          <a:xfrm>
            <a:off x="4420615" y="3000485"/>
            <a:ext cx="3365414" cy="400110"/>
          </a:xfrm>
          <a:prstGeom prst="rect">
            <a:avLst/>
          </a:prstGeom>
          <a:noFill/>
        </p:spPr>
        <p:txBody>
          <a:bodyPr wrap="square" lIns="121920" tIns="60960" rIns="121920" bIns="60960" anchor="t">
            <a:spAutoFit/>
          </a:bodyPr>
          <a:lstStyle/>
          <a:p>
            <a:pPr algn="ctr" defTabSz="914377">
              <a:defRPr/>
            </a:pPr>
            <a:r>
              <a:rPr lang="en-US" sz="1800" dirty="0">
                <a:latin typeface="Arial"/>
                <a:cs typeface="Arial"/>
              </a:rPr>
              <a:t>Emails to project contacts list</a:t>
            </a:r>
          </a:p>
        </p:txBody>
      </p:sp>
      <p:pic>
        <p:nvPicPr>
          <p:cNvPr id="36" name="Picture 35" descr="A picture containing black&#10;&#10;Description automatically generated">
            <a:extLst>
              <a:ext uri="{FF2B5EF4-FFF2-40B4-BE49-F238E27FC236}">
                <a16:creationId xmlns:a16="http://schemas.microsoft.com/office/drawing/2014/main" id="{F84C76D4-8AEF-70AD-9BFE-30AE6E11F84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311"/>
          <a:stretch/>
        </p:blipFill>
        <p:spPr>
          <a:xfrm>
            <a:off x="6533464" y="4141078"/>
            <a:ext cx="1069085" cy="1269125"/>
          </a:xfrm>
          <a:prstGeom prst="rect">
            <a:avLst/>
          </a:prstGeom>
        </p:spPr>
      </p:pic>
      <p:pic>
        <p:nvPicPr>
          <p:cNvPr id="37" name="Picture 36">
            <a:extLst>
              <a:ext uri="{FF2B5EF4-FFF2-40B4-BE49-F238E27FC236}">
                <a16:creationId xmlns:a16="http://schemas.microsoft.com/office/drawing/2014/main" id="{384189F1-6986-0ADB-54AE-2E1524156312}"/>
              </a:ext>
            </a:extLst>
          </p:cNvPr>
          <p:cNvPicPr>
            <a:picLocks noChangeAspect="1"/>
          </p:cNvPicPr>
          <p:nvPr/>
        </p:nvPicPr>
        <p:blipFill rotWithShape="1">
          <a:blip r:embed="rId7"/>
          <a:srcRect r="65830"/>
          <a:stretch/>
        </p:blipFill>
        <p:spPr>
          <a:xfrm>
            <a:off x="4637427" y="4141601"/>
            <a:ext cx="1054095" cy="1268079"/>
          </a:xfrm>
          <a:prstGeom prst="rect">
            <a:avLst/>
          </a:prstGeom>
        </p:spPr>
      </p:pic>
      <p:pic>
        <p:nvPicPr>
          <p:cNvPr id="38" name="Picture 37" descr="A black background with a black square&#10;&#10;Description automatically generated with medium confidence">
            <a:extLst>
              <a:ext uri="{FF2B5EF4-FFF2-40B4-BE49-F238E27FC236}">
                <a16:creationId xmlns:a16="http://schemas.microsoft.com/office/drawing/2014/main" id="{7D710DCC-CF31-D151-ED40-7B4032CB06F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99480" y="4349439"/>
            <a:ext cx="833984" cy="852403"/>
          </a:xfrm>
          <a:prstGeom prst="rect">
            <a:avLst/>
          </a:prstGeom>
        </p:spPr>
      </p:pic>
      <p:sp>
        <p:nvSpPr>
          <p:cNvPr id="39" name="TextBox 38">
            <a:extLst>
              <a:ext uri="{FF2B5EF4-FFF2-40B4-BE49-F238E27FC236}">
                <a16:creationId xmlns:a16="http://schemas.microsoft.com/office/drawing/2014/main" id="{3F72971F-D403-A5D8-1716-C0B06B4C041E}"/>
              </a:ext>
            </a:extLst>
          </p:cNvPr>
          <p:cNvSpPr txBox="1"/>
          <p:nvPr/>
        </p:nvSpPr>
        <p:spPr>
          <a:xfrm>
            <a:off x="498202" y="5642965"/>
            <a:ext cx="3392078" cy="400110"/>
          </a:xfrm>
          <a:prstGeom prst="rect">
            <a:avLst/>
          </a:prstGeom>
          <a:noFill/>
        </p:spPr>
        <p:txBody>
          <a:bodyPr wrap="square" lIns="121920" tIns="60960" rIns="121920" bIns="60960" anchor="t">
            <a:spAutoFit/>
          </a:bodyPr>
          <a:lstStyle/>
          <a:p>
            <a:pPr algn="ctr" defTabSz="914377">
              <a:defRPr/>
            </a:pPr>
            <a:r>
              <a:rPr lang="en-US" sz="1800" dirty="0">
                <a:latin typeface="Arial"/>
                <a:cs typeface="Arial"/>
              </a:rPr>
              <a:t>Florida Administrative Register</a:t>
            </a:r>
          </a:p>
        </p:txBody>
      </p:sp>
      <p:pic>
        <p:nvPicPr>
          <p:cNvPr id="40" name="Picture 39" descr="A black rectangular object with white lines&#10;&#10;Description automatically generated">
            <a:extLst>
              <a:ext uri="{FF2B5EF4-FFF2-40B4-BE49-F238E27FC236}">
                <a16:creationId xmlns:a16="http://schemas.microsoft.com/office/drawing/2014/main" id="{56B55BE8-4D6B-B3CC-2CFE-6CCAC3A3B676}"/>
              </a:ext>
            </a:extLst>
          </p:cNvPr>
          <p:cNvPicPr>
            <a:picLocks noChangeAspect="1"/>
          </p:cNvPicPr>
          <p:nvPr/>
        </p:nvPicPr>
        <p:blipFill>
          <a:blip r:embed="rId2"/>
          <a:stretch>
            <a:fillRect/>
          </a:stretch>
        </p:blipFill>
        <p:spPr>
          <a:xfrm>
            <a:off x="8209583" y="1292065"/>
            <a:ext cx="3377477" cy="2243523"/>
          </a:xfrm>
          <a:prstGeom prst="rect">
            <a:avLst/>
          </a:prstGeom>
        </p:spPr>
      </p:pic>
      <p:pic>
        <p:nvPicPr>
          <p:cNvPr id="41" name="Picture 40" descr="Newspaper Icon Images – Browse 136,903 Stock Photos, Vectors, and Video |  Adobe Stock">
            <a:extLst>
              <a:ext uri="{FF2B5EF4-FFF2-40B4-BE49-F238E27FC236}">
                <a16:creationId xmlns:a16="http://schemas.microsoft.com/office/drawing/2014/main" id="{D42A0879-F872-7144-9CB7-60CB112ED84F}"/>
              </a:ext>
            </a:extLst>
          </p:cNvPr>
          <p:cNvPicPr>
            <a:picLocks noChangeAspect="1"/>
          </p:cNvPicPr>
          <p:nvPr/>
        </p:nvPicPr>
        <p:blipFill>
          <a:blip r:embed="rId9"/>
          <a:stretch>
            <a:fillRect/>
          </a:stretch>
        </p:blipFill>
        <p:spPr>
          <a:xfrm>
            <a:off x="8922961" y="1415385"/>
            <a:ext cx="1950720" cy="1463040"/>
          </a:xfrm>
          <a:prstGeom prst="rect">
            <a:avLst/>
          </a:prstGeom>
        </p:spPr>
      </p:pic>
      <p:sp>
        <p:nvSpPr>
          <p:cNvPr id="42" name="TextBox 41">
            <a:extLst>
              <a:ext uri="{FF2B5EF4-FFF2-40B4-BE49-F238E27FC236}">
                <a16:creationId xmlns:a16="http://schemas.microsoft.com/office/drawing/2014/main" id="{E1670659-EFEA-B59A-C02D-D13F66541FCB}"/>
              </a:ext>
            </a:extLst>
          </p:cNvPr>
          <p:cNvSpPr txBox="1"/>
          <p:nvPr/>
        </p:nvSpPr>
        <p:spPr>
          <a:xfrm>
            <a:off x="8209583" y="3000485"/>
            <a:ext cx="3377477" cy="400110"/>
          </a:xfrm>
          <a:prstGeom prst="rect">
            <a:avLst/>
          </a:prstGeom>
          <a:noFill/>
        </p:spPr>
        <p:txBody>
          <a:bodyPr wrap="square" lIns="121920" tIns="60960" rIns="121920" bIns="60960" anchor="t">
            <a:spAutoFit/>
          </a:bodyPr>
          <a:lstStyle/>
          <a:p>
            <a:pPr algn="ctr" defTabSz="914377">
              <a:defRPr/>
            </a:pPr>
            <a:r>
              <a:rPr lang="en-US" sz="1800" dirty="0">
                <a:latin typeface="Arial"/>
                <a:cs typeface="Arial"/>
              </a:rPr>
              <a:t>Newspaper</a:t>
            </a:r>
            <a:endParaRPr lang="en-US" sz="3200" dirty="0">
              <a:latin typeface="Arial"/>
              <a:cs typeface="Arial"/>
            </a:endParaRPr>
          </a:p>
        </p:txBody>
      </p:sp>
      <p:pic>
        <p:nvPicPr>
          <p:cNvPr id="43" name="Picture 42" descr="A black rectangular object with white lines&#10;&#10;Description automatically generated">
            <a:extLst>
              <a:ext uri="{FF2B5EF4-FFF2-40B4-BE49-F238E27FC236}">
                <a16:creationId xmlns:a16="http://schemas.microsoft.com/office/drawing/2014/main" id="{1D794469-CFD9-6C91-AC9C-1AC9AC32EE9A}"/>
              </a:ext>
            </a:extLst>
          </p:cNvPr>
          <p:cNvPicPr>
            <a:picLocks noChangeAspect="1"/>
          </p:cNvPicPr>
          <p:nvPr/>
        </p:nvPicPr>
        <p:blipFill>
          <a:blip r:embed="rId2"/>
          <a:stretch>
            <a:fillRect/>
          </a:stretch>
        </p:blipFill>
        <p:spPr>
          <a:xfrm>
            <a:off x="8209583" y="3892539"/>
            <a:ext cx="3377477" cy="2243523"/>
          </a:xfrm>
          <a:prstGeom prst="rect">
            <a:avLst/>
          </a:prstGeom>
        </p:spPr>
      </p:pic>
      <p:pic>
        <p:nvPicPr>
          <p:cNvPr id="44" name="Picture 43" descr="Website icons for free download | Freepik">
            <a:extLst>
              <a:ext uri="{FF2B5EF4-FFF2-40B4-BE49-F238E27FC236}">
                <a16:creationId xmlns:a16="http://schemas.microsoft.com/office/drawing/2014/main" id="{D38C4643-8020-61A8-D96F-5C29D8CAD2DD}"/>
              </a:ext>
            </a:extLst>
          </p:cNvPr>
          <p:cNvPicPr>
            <a:picLocks noChangeAspect="1"/>
          </p:cNvPicPr>
          <p:nvPr/>
        </p:nvPicPr>
        <p:blipFill>
          <a:blip r:embed="rId10"/>
          <a:stretch>
            <a:fillRect/>
          </a:stretch>
        </p:blipFill>
        <p:spPr>
          <a:xfrm>
            <a:off x="9297189" y="4174507"/>
            <a:ext cx="1202265" cy="1202267"/>
          </a:xfrm>
          <a:prstGeom prst="rect">
            <a:avLst/>
          </a:prstGeom>
        </p:spPr>
      </p:pic>
      <p:sp>
        <p:nvSpPr>
          <p:cNvPr id="45" name="Rectangle 44">
            <a:extLst>
              <a:ext uri="{FF2B5EF4-FFF2-40B4-BE49-F238E27FC236}">
                <a16:creationId xmlns:a16="http://schemas.microsoft.com/office/drawing/2014/main" id="{AE7E939C-ABA8-AE70-D889-45FAF06CE30A}"/>
              </a:ext>
            </a:extLst>
          </p:cNvPr>
          <p:cNvSpPr/>
          <p:nvPr/>
        </p:nvSpPr>
        <p:spPr>
          <a:xfrm>
            <a:off x="8269930" y="5565935"/>
            <a:ext cx="3364992" cy="400110"/>
          </a:xfrm>
          <a:prstGeom prst="rect">
            <a:avLst/>
          </a:prstGeom>
        </p:spPr>
        <p:txBody>
          <a:bodyPr wrap="square" lIns="0" tIns="60960" rIns="0" bIns="60960" anchor="t">
            <a:spAutoFit/>
          </a:bodyPr>
          <a:lstStyle/>
          <a:p>
            <a:pPr algn="ctr"/>
            <a:r>
              <a:rPr lang="en-US" sz="1800" dirty="0">
                <a:latin typeface="Arial"/>
                <a:cs typeface="Arial"/>
              </a:rPr>
              <a:t>Project website</a:t>
            </a:r>
            <a:endParaRPr lang="en-US" sz="3200" dirty="0">
              <a:latin typeface="Arial"/>
              <a:cs typeface="Arial"/>
            </a:endParaRPr>
          </a:p>
        </p:txBody>
      </p:sp>
      <p:sp>
        <p:nvSpPr>
          <p:cNvPr id="46" name="Rectangle 45">
            <a:extLst>
              <a:ext uri="{FF2B5EF4-FFF2-40B4-BE49-F238E27FC236}">
                <a16:creationId xmlns:a16="http://schemas.microsoft.com/office/drawing/2014/main" id="{ADC33A94-B40E-C026-1596-5DC9AF5C9632}"/>
              </a:ext>
            </a:extLst>
          </p:cNvPr>
          <p:cNvSpPr/>
          <p:nvPr/>
        </p:nvSpPr>
        <p:spPr>
          <a:xfrm>
            <a:off x="1627818" y="4339731"/>
            <a:ext cx="524436" cy="87181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1864825230"/>
      </p:ext>
    </p:extLst>
  </p:cSld>
  <p:clrMapOvr>
    <a:masterClrMapping/>
  </p:clrMapOvr>
</p:sld>
</file>

<file path=ppt/theme/theme1.xml><?xml version="1.0" encoding="utf-8"?>
<a:theme xmlns:a="http://schemas.openxmlformats.org/drawingml/2006/main" name="Wis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haroni"/>
        <a:ea typeface=""/>
        <a:cs typeface=""/>
      </a:majorFont>
      <a:minorFont>
        <a:latin typeface="Arial"/>
        <a:ea typeface=""/>
        <a:cs typeface=""/>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F2BB77153DE4BBC2A5680C5879900" ma:contentTypeVersion="14" ma:contentTypeDescription="Create a new document." ma:contentTypeScope="" ma:versionID="8e4e4932f05855b6b4617577d2217b6a">
  <xsd:schema xmlns:xsd="http://www.w3.org/2001/XMLSchema" xmlns:xs="http://www.w3.org/2001/XMLSchema" xmlns:p="http://schemas.microsoft.com/office/2006/metadata/properties" xmlns:ns2="cafcb7ea-72ab-4972-845d-6b2cf2e0f301" xmlns:ns3="cfc029c2-183d-47d6-8382-e35924c78e4f" targetNamespace="http://schemas.microsoft.com/office/2006/metadata/properties" ma:root="true" ma:fieldsID="45aae3db9779169f97f48a47361149c5" ns2:_="" ns3:_="">
    <xsd:import namespace="cafcb7ea-72ab-4972-845d-6b2cf2e0f301"/>
    <xsd:import namespace="cfc029c2-183d-47d6-8382-e35924c78e4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fcb7ea-72ab-4972-845d-6b2cf2e0f3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8352882-e1a7-46d9-a067-1032280a038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c029c2-183d-47d6-8382-e35924c78e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bbfe9e-be89-4994-be8c-ce738557178a}" ma:internalName="TaxCatchAll" ma:showField="CatchAllData" ma:web="cfc029c2-183d-47d6-8382-e35924c78e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9AB2A2-1870-4962-BC57-8E63539993BF}">
  <ds:schemaRefs>
    <ds:schemaRef ds:uri="cafcb7ea-72ab-4972-845d-6b2cf2e0f301"/>
    <ds:schemaRef ds:uri="cfc029c2-183d-47d6-8382-e35924c78e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3043406-98E0-4A56-85BD-8CAAB9FC94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8540</TotalTime>
  <Words>5126</Words>
  <Application>Microsoft Office PowerPoint</Application>
  <PresentationFormat>Widescreen</PresentationFormat>
  <Paragraphs>733</Paragraphs>
  <Slides>65</Slides>
  <Notes>24</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79" baseType="lpstr">
      <vt:lpstr>Aptos</vt:lpstr>
      <vt:lpstr>Aptos Black</vt:lpstr>
      <vt:lpstr>Aptos Narrow</vt:lpstr>
      <vt:lpstr>Arial</vt:lpstr>
      <vt:lpstr>Arial Black</vt:lpstr>
      <vt:lpstr>Arial,Sans-Serif</vt:lpstr>
      <vt:lpstr>Calibri</vt:lpstr>
      <vt:lpstr>Courier New</vt:lpstr>
      <vt:lpstr>Segoe UI</vt:lpstr>
      <vt:lpstr>Times New Roman</vt:lpstr>
      <vt:lpstr>Wingdings</vt:lpstr>
      <vt:lpstr>Wingdings 3</vt:lpstr>
      <vt:lpstr>Wisp</vt:lpstr>
      <vt:lpstr>Worksheet</vt:lpstr>
      <vt:lpstr>PowerPoint Presentation</vt:lpstr>
      <vt:lpstr>FDOT Compass</vt:lpstr>
      <vt:lpstr>Project Benefits</vt:lpstr>
      <vt:lpstr>Project Team</vt:lpstr>
      <vt:lpstr>WE WELCOME ALL ELECTED OFFICIALS</vt:lpstr>
      <vt:lpstr>Meeting Format</vt:lpstr>
      <vt:lpstr>Rules of Engagement </vt:lpstr>
      <vt:lpstr>About Your Comments and Questions</vt:lpstr>
      <vt:lpstr>Public Meeting - Public Notice</vt:lpstr>
      <vt:lpstr>Title VI of the Civil Rights Act of 1964</vt:lpstr>
      <vt:lpstr>FDOT NEPA Assignment</vt:lpstr>
      <vt:lpstr>Transportation Development Process</vt:lpstr>
      <vt:lpstr>PD&amp;E Study Process</vt:lpstr>
      <vt:lpstr>Purpose and Need</vt:lpstr>
      <vt:lpstr>Project Location</vt:lpstr>
      <vt:lpstr>Area Projects and Previous Studies</vt:lpstr>
      <vt:lpstr>Existing Conditions – Roadway </vt:lpstr>
      <vt:lpstr>Existing Conditions – Roadway </vt:lpstr>
      <vt:lpstr>Vehicle Crash History</vt:lpstr>
      <vt:lpstr>Bicycle &amp; Pedestrian Crash History</vt:lpstr>
      <vt:lpstr>2045 Projected Traffic (Build and No-Build) – Corridor 1</vt:lpstr>
      <vt:lpstr>2045 Projected Traffic (Build and No-Build) – Corridor 2</vt:lpstr>
      <vt:lpstr>2045 No-Build vs. Existing Traffic Projection Comparison</vt:lpstr>
      <vt:lpstr>2045 No-Build vs. Corridor 1 Traffic Projection Comparison</vt:lpstr>
      <vt:lpstr>2045 No-Build vs. Corridor 2 Traffic Projection Comparison </vt:lpstr>
      <vt:lpstr>2045 No-Build, Corridor 1 and Corridor 2 Evening Peak Hour Travel Time Comparison</vt:lpstr>
      <vt:lpstr>2045 No-Build, Corridor 1 and Corridor 2 Evening Peak Hour Travel Time Comparison</vt:lpstr>
      <vt:lpstr>2045 No-Build, Corridor 1 and Corridor 2 Evening Peak Hour Travel Time Comparison</vt:lpstr>
      <vt:lpstr>2045 Total Travel Time and Delay Comparative Results1  </vt:lpstr>
      <vt:lpstr>Future Condition Safety Evaluation for S.E. Central Pkwy at S.R. 76/Kanner Hwy</vt:lpstr>
      <vt:lpstr>Future Condition Safety Evaluation for S.E. Central Pkwy at U.S. 1</vt:lpstr>
      <vt:lpstr>Future Condition Safety Evaluation for S.R. 714/S.E. Monterey Rd at S.R. 76/Kanner Hwy</vt:lpstr>
      <vt:lpstr>Future Condition Safety Evaluation for S.R. 714/S.E. Monterey Rd at U.S. 1</vt:lpstr>
      <vt:lpstr>No-Build</vt:lpstr>
      <vt:lpstr>Corridor 1</vt:lpstr>
      <vt:lpstr>Corridor 2</vt:lpstr>
      <vt:lpstr>Existing Typical Sections – No-Build</vt:lpstr>
      <vt:lpstr>Typical Sections - Corridor 1, Segment 1</vt:lpstr>
      <vt:lpstr>Typical Sections - Corridor 1, Segment 2</vt:lpstr>
      <vt:lpstr>Typical Sections - Corridor 2, Segment 1</vt:lpstr>
      <vt:lpstr>Typical Sections - Corridor 2, Segment 1</vt:lpstr>
      <vt:lpstr>Typical Sections - Corridor 2, Segment 2</vt:lpstr>
      <vt:lpstr>Typical Sections - Corridors 1 &amp; 2, Segment 3</vt:lpstr>
      <vt:lpstr>Corridor Build Renderings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Environmental</vt:lpstr>
      <vt:lpstr>Environmental Analysis – Natural Environment</vt:lpstr>
      <vt:lpstr>Environmental Analysis – Natural Environment</vt:lpstr>
      <vt:lpstr>Environmental Analysis </vt:lpstr>
      <vt:lpstr>Environmental Analysis </vt:lpstr>
      <vt:lpstr>Preliminary Evaluation Matrix – No-Build, Corridor 1, Corridor 2</vt:lpstr>
      <vt:lpstr>Public Involvement</vt:lpstr>
      <vt:lpstr>Project Website</vt:lpstr>
      <vt:lpstr>Public Involvement Schedule</vt:lpstr>
      <vt:lpstr>Next Steps</vt:lpstr>
      <vt:lpstr>Submitting Comments and Questions</vt:lpstr>
      <vt:lpstr>Rules of Engagement Reminders </vt:lpstr>
      <vt:lpstr>Thank you for participating!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High Tech</dc:creator>
  <cp:lastModifiedBy>Rizzolo, Chris</cp:lastModifiedBy>
  <cp:revision>287</cp:revision>
  <cp:lastPrinted>2026-06-25T18:57:01Z</cp:lastPrinted>
  <dcterms:created xsi:type="dcterms:W3CDTF">2015-09-08T18:46:55Z</dcterms:created>
  <dcterms:modified xsi:type="dcterms:W3CDTF">2026-07-21T14:52:20Z</dcterms:modified>
</cp:coreProperties>
</file>