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7" r:id="rId4"/>
    <p:sldId id="316" r:id="rId5"/>
    <p:sldId id="317" r:id="rId6"/>
    <p:sldId id="293" r:id="rId7"/>
    <p:sldId id="314" r:id="rId8"/>
    <p:sldId id="315" r:id="rId9"/>
    <p:sldId id="325" r:id="rId10"/>
    <p:sldId id="326" r:id="rId11"/>
    <p:sldId id="327" r:id="rId12"/>
    <p:sldId id="320" r:id="rId13"/>
    <p:sldId id="328" r:id="rId14"/>
    <p:sldId id="329" r:id="rId15"/>
    <p:sldId id="318" r:id="rId16"/>
    <p:sldId id="332" r:id="rId17"/>
    <p:sldId id="331" r:id="rId18"/>
    <p:sldId id="330" r:id="rId19"/>
    <p:sldId id="333" r:id="rId20"/>
    <p:sldId id="334" r:id="rId21"/>
    <p:sldId id="335" r:id="rId22"/>
    <p:sldId id="319" r:id="rId23"/>
    <p:sldId id="321" r:id="rId24"/>
    <p:sldId id="322" r:id="rId25"/>
    <p:sldId id="323" r:id="rId26"/>
    <p:sldId id="324" r:id="rId27"/>
    <p:sldId id="311" r:id="rId28"/>
    <p:sldId id="304" r:id="rId29"/>
    <p:sldId id="294" r:id="rId30"/>
    <p:sldId id="312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38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egg, Robert" userId="32012873-f9f4-4c9e-991d-dd975cf4bc46" providerId="ADAL" clId="{D4EB4845-A5F6-DD47-B43A-FF53DF1933F5}"/>
    <pc:docChg chg="addSld modSld">
      <pc:chgData name="Gregg, Robert" userId="32012873-f9f4-4c9e-991d-dd975cf4bc46" providerId="ADAL" clId="{D4EB4845-A5F6-DD47-B43A-FF53DF1933F5}" dt="2018-10-17T11:59:01.981" v="96" actId="20577"/>
      <pc:docMkLst>
        <pc:docMk/>
      </pc:docMkLst>
      <pc:sldChg chg="modSp new">
        <pc:chgData name="Gregg, Robert" userId="32012873-f9f4-4c9e-991d-dd975cf4bc46" providerId="ADAL" clId="{D4EB4845-A5F6-DD47-B43A-FF53DF1933F5}" dt="2018-10-17T11:59:01.981" v="96" actId="20577"/>
        <pc:sldMkLst>
          <pc:docMk/>
          <pc:sldMk cId="924149618" sldId="320"/>
        </pc:sldMkLst>
        <pc:spChg chg="mod">
          <ac:chgData name="Gregg, Robert" userId="32012873-f9f4-4c9e-991d-dd975cf4bc46" providerId="ADAL" clId="{D4EB4845-A5F6-DD47-B43A-FF53DF1933F5}" dt="2018-10-17T11:56:22.267" v="9" actId="20577"/>
          <ac:spMkLst>
            <pc:docMk/>
            <pc:sldMk cId="924149618" sldId="320"/>
            <ac:spMk id="2" creationId="{542F8587-08A5-924A-BE4F-EC2B5AE5D6EA}"/>
          </ac:spMkLst>
        </pc:spChg>
        <pc:spChg chg="mod">
          <ac:chgData name="Gregg, Robert" userId="32012873-f9f4-4c9e-991d-dd975cf4bc46" providerId="ADAL" clId="{D4EB4845-A5F6-DD47-B43A-FF53DF1933F5}" dt="2018-10-17T11:59:01.981" v="96" actId="20577"/>
          <ac:spMkLst>
            <pc:docMk/>
            <pc:sldMk cId="924149618" sldId="320"/>
            <ac:spMk id="3" creationId="{43AD9784-0BE3-8A4D-B103-5D8D9A336DE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8315" y="3329664"/>
            <a:ext cx="2950724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59E2-73B5-4592-BAD4-499B67DB00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189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84362EC-AEE2-4F96-A5AA-B33D427EA010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59E2-73B5-4592-BAD4-499B67DB00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00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84362EC-AEE2-4F96-A5AA-B33D427EA010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59E2-73B5-4592-BAD4-499B67DB00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807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84362EC-AEE2-4F96-A5AA-B33D427EA010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59E2-73B5-4592-BAD4-499B67DB00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127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84362EC-AEE2-4F96-A5AA-B33D427EA010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59E2-73B5-4592-BAD4-499B67DB00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045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84362EC-AEE2-4F96-A5AA-B33D427EA010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59E2-73B5-4592-BAD4-499B67DB00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82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84362EC-AEE2-4F96-A5AA-B33D427EA010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59E2-73B5-4592-BAD4-499B67DB00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02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84362EC-AEE2-4F96-A5AA-B33D427EA010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59E2-73B5-4592-BAD4-499B67DB00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731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84362EC-AEE2-4F96-A5AA-B33D427EA010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59E2-73B5-4592-BAD4-499B67DB00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220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84362EC-AEE2-4F96-A5AA-B33D427EA010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59E2-73B5-4592-BAD4-499B67DB00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14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84362EC-AEE2-4F96-A5AA-B33D427EA010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B59E2-73B5-4592-BAD4-499B67DB00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782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2843" y="365128"/>
            <a:ext cx="10972799" cy="9091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843" y="1566153"/>
            <a:ext cx="10068127" cy="4610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2843" y="6356352"/>
            <a:ext cx="7540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US" dirty="0"/>
              <a:t>Transit Development Plan Handbook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26166" y="63349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CB2B59E2-73B5-4592-BAD4-499B67DB00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Joslin@cutr.usf.edu" TargetMode="External"/><Relationship Id="rId2" Type="http://schemas.openxmlformats.org/officeDocument/2006/relationships/hyperlink" Target="mailto:chris.wiglesworth@dot.state.fl.us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hyperlink" Target="mailto:rdreyer@tindaleoliver.com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8314" y="3329664"/>
            <a:ext cx="3636687" cy="1655762"/>
          </a:xfrm>
        </p:spPr>
        <p:txBody>
          <a:bodyPr>
            <a:normAutofit/>
          </a:bodyPr>
          <a:lstStyle/>
          <a:p>
            <a:r>
              <a:rPr lang="en-US" sz="2600" dirty="0"/>
              <a:t>FDOT District </a:t>
            </a:r>
            <a:r>
              <a:rPr lang="en-US" sz="2600" dirty="0" smtClean="0"/>
              <a:t>Reviewer Training</a:t>
            </a:r>
            <a:endParaRPr lang="en-US" sz="2600" dirty="0"/>
          </a:p>
          <a:p>
            <a:endParaRPr lang="en-US" dirty="0"/>
          </a:p>
          <a:p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2554459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7034" y="246491"/>
            <a:ext cx="3932237" cy="1163448"/>
          </a:xfrm>
        </p:spPr>
        <p:txBody>
          <a:bodyPr/>
          <a:lstStyle/>
          <a:p>
            <a:r>
              <a:rPr lang="en-US" dirty="0" smtClean="0"/>
              <a:t>Reviewer’s Use of Guidebook Part I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497034" y="2278727"/>
            <a:ext cx="3341595" cy="3811588"/>
          </a:xfrm>
        </p:spPr>
        <p:txBody>
          <a:bodyPr>
            <a:normAutofit fontScale="92500" lnSpcReduction="10000"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prstClr val="black"/>
                </a:solidFill>
              </a:rPr>
              <a:t>Requirements and Best Practices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prstClr val="black"/>
                </a:solidFill>
              </a:rPr>
              <a:t>Examples of Approach and Techniques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prstClr val="black"/>
                </a:solidFill>
              </a:rPr>
              <a:t>Reviewers use for Compliance and Comments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32811" y="3428123"/>
            <a:ext cx="2215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Refer to Guidebook Page 75</a:t>
            </a:r>
            <a:endParaRPr lang="en-US" sz="14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90" t="41764" r="57275" b="18103"/>
          <a:stretch/>
        </p:blipFill>
        <p:spPr>
          <a:xfrm>
            <a:off x="4233802" y="360453"/>
            <a:ext cx="4119155" cy="30654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949" t="19083" r="57103" b="8377"/>
          <a:stretch/>
        </p:blipFill>
        <p:spPr>
          <a:xfrm>
            <a:off x="8894223" y="1633591"/>
            <a:ext cx="3004814" cy="42353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8469444" y="5950861"/>
            <a:ext cx="2215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Refer to Guidebook Page 76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497034" y="1644278"/>
            <a:ext cx="3345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Example Two: 10 Year Plan</a:t>
            </a:r>
            <a:endParaRPr lang="en-US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400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7034" y="453222"/>
            <a:ext cx="3932237" cy="1037163"/>
          </a:xfrm>
        </p:spPr>
        <p:txBody>
          <a:bodyPr/>
          <a:lstStyle/>
          <a:p>
            <a:r>
              <a:rPr lang="en-US" dirty="0" smtClean="0"/>
              <a:t>Reviewer’s Use of Guidebook Part I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488387" y="2875365"/>
            <a:ext cx="3341595" cy="3494676"/>
          </a:xfrm>
        </p:spPr>
        <p:txBody>
          <a:bodyPr>
            <a:normAutofit fontScale="92500" lnSpcReduction="20000"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prstClr val="black"/>
                </a:solidFill>
              </a:rPr>
              <a:t>Requirements and Best Practices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prstClr val="black"/>
                </a:solidFill>
              </a:rPr>
              <a:t>Examples of Approach and Techniques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prstClr val="black"/>
                </a:solidFill>
              </a:rPr>
              <a:t>Reviewers use for Compliance and Comments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32811" y="3428123"/>
            <a:ext cx="2215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Refer to Guidebook Page 75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9235799" y="4468815"/>
            <a:ext cx="2215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Refer to Guidebook Page 99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497034" y="1802306"/>
            <a:ext cx="29915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Example Three: </a:t>
            </a:r>
          </a:p>
          <a:p>
            <a:r>
              <a:rPr lang="en-US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Annual Progress Report</a:t>
            </a:r>
            <a:endParaRPr lang="en-US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42" t="41544" r="30955" b="18598"/>
          <a:stretch/>
        </p:blipFill>
        <p:spPr>
          <a:xfrm>
            <a:off x="4171406" y="1140810"/>
            <a:ext cx="7864971" cy="331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52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F8587-08A5-924A-BE4F-EC2B5AE5D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D9784-0BE3-8A4D-B103-5D8D9A336D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34711"/>
            <a:ext cx="5181600" cy="4351338"/>
          </a:xfrm>
        </p:spPr>
        <p:txBody>
          <a:bodyPr/>
          <a:lstStyle/>
          <a:p>
            <a:r>
              <a:rPr lang="en-US" dirty="0"/>
              <a:t>All </a:t>
            </a:r>
            <a:r>
              <a:rPr lang="en-US" dirty="0" smtClean="0"/>
              <a:t>9 components presented</a:t>
            </a:r>
            <a:endParaRPr lang="en-US" dirty="0"/>
          </a:p>
          <a:p>
            <a:r>
              <a:rPr lang="en-US" dirty="0"/>
              <a:t>Basic public involvement effort, however no apparent involvement of MPO</a:t>
            </a:r>
          </a:p>
          <a:p>
            <a:r>
              <a:rPr lang="en-US" dirty="0" smtClean="0"/>
              <a:t>Alternatives conducted, no service change alternative chosen</a:t>
            </a:r>
          </a:p>
          <a:p>
            <a:r>
              <a:rPr lang="en-US" dirty="0" smtClean="0"/>
              <a:t>Lacking </a:t>
            </a:r>
            <a:r>
              <a:rPr lang="en-US" dirty="0"/>
              <a:t>financial </a:t>
            </a:r>
            <a:r>
              <a:rPr lang="en-US" dirty="0" smtClean="0"/>
              <a:t>data beyond 5-years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5A5A4-23E3-5C4C-A5EF-99BACE3AFA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9908" y="2134711"/>
            <a:ext cx="5181600" cy="3112135"/>
          </a:xfrm>
        </p:spPr>
        <p:txBody>
          <a:bodyPr/>
          <a:lstStyle/>
          <a:p>
            <a:r>
              <a:rPr lang="en-US" dirty="0" smtClean="0"/>
              <a:t>Submitted on September 1</a:t>
            </a:r>
            <a:r>
              <a:rPr lang="en-US" baseline="30000" dirty="0" smtClean="0"/>
              <a:t>st</a:t>
            </a:r>
            <a:endParaRPr lang="en-US" dirty="0" smtClean="0"/>
          </a:p>
          <a:p>
            <a:r>
              <a:rPr lang="en-US" dirty="0" smtClean="0"/>
              <a:t>No previous discussion with FDOT other than approval of PIP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 rot="20494694">
            <a:off x="4283754" y="500071"/>
            <a:ext cx="32896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Scenario One</a:t>
            </a:r>
            <a:endParaRPr 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4149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F8587-08A5-924A-BE4F-EC2B5AE5D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D9784-0BE3-8A4D-B103-5D8D9A336D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14346" y="1952846"/>
            <a:ext cx="5181600" cy="4351338"/>
          </a:xfrm>
        </p:spPr>
        <p:txBody>
          <a:bodyPr/>
          <a:lstStyle/>
          <a:p>
            <a:r>
              <a:rPr lang="en-US" dirty="0"/>
              <a:t>All </a:t>
            </a:r>
            <a:r>
              <a:rPr lang="en-US" dirty="0" smtClean="0"/>
              <a:t>9 components presented</a:t>
            </a:r>
            <a:endParaRPr lang="en-US" dirty="0"/>
          </a:p>
          <a:p>
            <a:r>
              <a:rPr lang="en-US" dirty="0" smtClean="0"/>
              <a:t>Public involvement </a:t>
            </a:r>
            <a:r>
              <a:rPr lang="en-US" dirty="0"/>
              <a:t>e</a:t>
            </a:r>
            <a:r>
              <a:rPr lang="en-US" dirty="0" smtClean="0"/>
              <a:t>ngaging and creative</a:t>
            </a:r>
            <a:endParaRPr lang="en-US" dirty="0"/>
          </a:p>
          <a:p>
            <a:r>
              <a:rPr lang="en-US" dirty="0" smtClean="0"/>
              <a:t>Alternatives conducted, significant improvements presented</a:t>
            </a:r>
          </a:p>
          <a:p>
            <a:r>
              <a:rPr lang="en-US" dirty="0" smtClean="0"/>
              <a:t>Vague review of state, regional and local plans and policies for coordination with public transportation improvements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5A5A4-23E3-5C4C-A5EF-99BACE3AFA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0151" y="1952846"/>
            <a:ext cx="5181600" cy="4351338"/>
          </a:xfrm>
        </p:spPr>
        <p:txBody>
          <a:bodyPr/>
          <a:lstStyle/>
          <a:p>
            <a:r>
              <a:rPr lang="en-US" dirty="0"/>
              <a:t>10-Year Plan beyond any reasonable ability to fund</a:t>
            </a:r>
          </a:p>
          <a:p>
            <a:r>
              <a:rPr lang="en-US" dirty="0" smtClean="0"/>
              <a:t>Unrealistic assumption of future FDOT and FTA funding availability</a:t>
            </a:r>
          </a:p>
          <a:p>
            <a:r>
              <a:rPr lang="en-US" dirty="0" smtClean="0"/>
              <a:t>Based upon a significant local funding initiative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20494694">
            <a:off x="4238016" y="435005"/>
            <a:ext cx="33021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Scenario Two</a:t>
            </a:r>
            <a:endParaRPr 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8628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F8587-08A5-924A-BE4F-EC2B5AE5D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Annual Report</a:t>
            </a:r>
            <a:br>
              <a:rPr lang="en-US" dirty="0" smtClean="0"/>
            </a:br>
            <a:r>
              <a:rPr lang="en-US" dirty="0" smtClean="0"/>
              <a:t>Scenario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D9784-0BE3-8A4D-B103-5D8D9A336D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5187" y="2406071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Clearly addresses lack of all progress and why</a:t>
            </a:r>
            <a:endParaRPr lang="en-US" dirty="0"/>
          </a:p>
          <a:p>
            <a:r>
              <a:rPr lang="en-US" dirty="0" smtClean="0"/>
              <a:t>Complete revision of goals and objectives</a:t>
            </a:r>
            <a:endParaRPr lang="en-US" dirty="0"/>
          </a:p>
          <a:p>
            <a:r>
              <a:rPr lang="en-US" dirty="0" smtClean="0"/>
              <a:t>Complete revision of not only 10</a:t>
            </a:r>
            <a:r>
              <a:rPr lang="en-US" baseline="30000" dirty="0" smtClean="0"/>
              <a:t>th</a:t>
            </a:r>
            <a:r>
              <a:rPr lang="en-US" dirty="0" smtClean="0"/>
              <a:t> year of plan but also remaining 9 years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D5A5A4-23E3-5C4C-A5EF-99BACE3AFA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406071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Major impact on addressing previously identified needs</a:t>
            </a:r>
          </a:p>
          <a:p>
            <a:r>
              <a:rPr lang="en-US" dirty="0" smtClean="0"/>
              <a:t>Submitted on time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20494694">
            <a:off x="4104362" y="435005"/>
            <a:ext cx="36648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Scenario Three</a:t>
            </a:r>
            <a:endParaRPr 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4643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201" y="271808"/>
            <a:ext cx="8501548" cy="767283"/>
          </a:xfrm>
        </p:spPr>
        <p:txBody>
          <a:bodyPr>
            <a:noAutofit/>
          </a:bodyPr>
          <a:lstStyle/>
          <a:p>
            <a:r>
              <a:rPr lang="en-US" sz="3600" dirty="0" smtClean="0"/>
              <a:t>FDOT District One Transit Agencies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7799" y="1836717"/>
            <a:ext cx="6172200" cy="487362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2018</a:t>
            </a:r>
          </a:p>
          <a:p>
            <a:r>
              <a:rPr lang="en-US" sz="2000" dirty="0" smtClean="0"/>
              <a:t>Manatee County Area Transit (MCAT)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2019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Sarasota </a:t>
            </a:r>
            <a:r>
              <a:rPr lang="en-US" sz="2000" dirty="0"/>
              <a:t>County Area </a:t>
            </a:r>
            <a:r>
              <a:rPr lang="en-US" sz="2000" dirty="0" smtClean="0"/>
              <a:t>Transit (SCAT)</a:t>
            </a:r>
          </a:p>
          <a:p>
            <a:r>
              <a:rPr lang="en-US" sz="2000" dirty="0" smtClean="0"/>
              <a:t>Charlotte County Transit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2020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Collier Area Transit (CAT)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2021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err="1" smtClean="0"/>
              <a:t>LeeTran</a:t>
            </a:r>
            <a:endParaRPr lang="en-US" sz="2000" dirty="0" smtClean="0"/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2022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LAMTD/Citrus Connection</a:t>
            </a:r>
          </a:p>
          <a:p>
            <a:r>
              <a:rPr lang="en-US" sz="2000" dirty="0" smtClean="0"/>
              <a:t>Highlands County (HRTPO)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97799" y="1184350"/>
            <a:ext cx="4726124" cy="6440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+mn-lt"/>
              </a:rPr>
              <a:t>Year TDP DUE:</a:t>
            </a:r>
            <a:endParaRPr lang="en-US" sz="2800" dirty="0"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1838"/>
          <a:stretch/>
        </p:blipFill>
        <p:spPr>
          <a:xfrm>
            <a:off x="1033663" y="1437904"/>
            <a:ext cx="2565748" cy="405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186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201" y="271808"/>
            <a:ext cx="8501548" cy="767283"/>
          </a:xfrm>
        </p:spPr>
        <p:txBody>
          <a:bodyPr>
            <a:noAutofit/>
          </a:bodyPr>
          <a:lstStyle/>
          <a:p>
            <a:r>
              <a:rPr lang="en-US" sz="3600" dirty="0" smtClean="0"/>
              <a:t>FDOT District TWO Transit Agencies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7799" y="1836717"/>
            <a:ext cx="6172200" cy="48736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2018</a:t>
            </a:r>
          </a:p>
          <a:p>
            <a:r>
              <a:rPr lang="en-US" sz="2000" dirty="0" smtClean="0"/>
              <a:t>None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2019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Jacksonville Transit Authority (JTA)</a:t>
            </a:r>
          </a:p>
          <a:p>
            <a:r>
              <a:rPr lang="en-US" sz="2000" dirty="0" smtClean="0"/>
              <a:t>Gainesville Regional Transit System (RTS)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2020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None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2021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St. Johns County (Sunshine Bus Company)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2022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None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97799" y="1184350"/>
            <a:ext cx="4726124" cy="6440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+mn-lt"/>
              </a:rPr>
              <a:t>Year TDP DUE:</a:t>
            </a:r>
            <a:endParaRPr lang="en-US" sz="2800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3" y="1614079"/>
            <a:ext cx="4179918" cy="377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45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201" y="271808"/>
            <a:ext cx="8501548" cy="767283"/>
          </a:xfrm>
        </p:spPr>
        <p:txBody>
          <a:bodyPr>
            <a:noAutofit/>
          </a:bodyPr>
          <a:lstStyle/>
          <a:p>
            <a:r>
              <a:rPr lang="en-US" sz="3600" dirty="0" smtClean="0"/>
              <a:t>FDOT District THREE Transit Agencies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0992" y="3855586"/>
            <a:ext cx="6172200" cy="48736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2021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Bay Town Trolley</a:t>
            </a:r>
          </a:p>
          <a:p>
            <a:r>
              <a:rPr lang="en-US" sz="2000" dirty="0" smtClean="0"/>
              <a:t>Escambia County Area Transit (ECAT)</a:t>
            </a:r>
          </a:p>
          <a:p>
            <a:r>
              <a:rPr lang="en-US" sz="2000" dirty="0" smtClean="0"/>
              <a:t>Okaloosa County (EC Rider)</a:t>
            </a:r>
          </a:p>
          <a:p>
            <a:r>
              <a:rPr lang="en-US" sz="2000" dirty="0" smtClean="0"/>
              <a:t>Tallahassee (</a:t>
            </a:r>
            <a:r>
              <a:rPr lang="en-US" sz="2000" dirty="0" err="1" smtClean="0"/>
              <a:t>StarMetro</a:t>
            </a:r>
            <a:r>
              <a:rPr lang="en-US" sz="2000" dirty="0" smtClean="0"/>
              <a:t>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4025" y="3077589"/>
            <a:ext cx="4726124" cy="6440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+mn-lt"/>
              </a:rPr>
              <a:t>Year TDP DUE:</a:t>
            </a:r>
            <a:endParaRPr lang="en-US" sz="28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568" y="1434776"/>
            <a:ext cx="4429745" cy="221487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4024" y="3818649"/>
            <a:ext cx="74181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2018</a:t>
            </a:r>
          </a:p>
          <a:p>
            <a:r>
              <a:rPr lang="en-US" sz="2000" dirty="0"/>
              <a:t>None</a:t>
            </a:r>
          </a:p>
          <a:p>
            <a:r>
              <a:rPr lang="en-US" sz="28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2019</a:t>
            </a:r>
          </a:p>
          <a:p>
            <a:r>
              <a:rPr lang="en-US" sz="2000" dirty="0"/>
              <a:t>None</a:t>
            </a:r>
          </a:p>
          <a:p>
            <a:r>
              <a:rPr lang="en-US" sz="28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2020</a:t>
            </a:r>
          </a:p>
          <a:p>
            <a:r>
              <a:rPr lang="en-US" sz="2000" dirty="0"/>
              <a:t>None</a:t>
            </a:r>
          </a:p>
        </p:txBody>
      </p:sp>
      <p:sp>
        <p:nvSpPr>
          <p:cNvPr id="8" name="Rectangle 7"/>
          <p:cNvSpPr/>
          <p:nvPr/>
        </p:nvSpPr>
        <p:spPr>
          <a:xfrm>
            <a:off x="7065615" y="3810094"/>
            <a:ext cx="13749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2022</a:t>
            </a:r>
          </a:p>
          <a:p>
            <a:r>
              <a:rPr lang="en-US" sz="2000" dirty="0" smtClean="0"/>
              <a:t>None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62452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201" y="271808"/>
            <a:ext cx="8501548" cy="767283"/>
          </a:xfrm>
        </p:spPr>
        <p:txBody>
          <a:bodyPr>
            <a:noAutofit/>
          </a:bodyPr>
          <a:lstStyle/>
          <a:p>
            <a:r>
              <a:rPr lang="en-US" sz="3600" dirty="0" smtClean="0"/>
              <a:t>FDOT District Four Transit Agencies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7799" y="1836717"/>
            <a:ext cx="6172200" cy="487362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2018</a:t>
            </a:r>
          </a:p>
          <a:p>
            <a:r>
              <a:rPr lang="en-US" sz="2000" dirty="0" smtClean="0"/>
              <a:t>Broward County Transit (BCT)</a:t>
            </a:r>
          </a:p>
          <a:p>
            <a:r>
              <a:rPr lang="en-US" sz="2000" dirty="0" smtClean="0"/>
              <a:t>Indian River County (</a:t>
            </a:r>
            <a:r>
              <a:rPr lang="en-US" sz="2000" dirty="0" err="1" smtClean="0"/>
              <a:t>GoLine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SFRTA (Tri-Rail)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2019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St. Lucie County (Treasure Coast Connector)</a:t>
            </a:r>
          </a:p>
          <a:p>
            <a:r>
              <a:rPr lang="en-US" sz="2000" dirty="0" smtClean="0"/>
              <a:t>Martin County (MARTY)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2020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None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2021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Palm Beach County (Palm Tran)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2022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None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97799" y="1184350"/>
            <a:ext cx="4726124" cy="6440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+mn-lt"/>
              </a:rPr>
              <a:t>Year TDP DUE:</a:t>
            </a:r>
            <a:endParaRPr lang="en-US" sz="2800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729" y="1669131"/>
            <a:ext cx="1485601" cy="416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6657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201" y="271808"/>
            <a:ext cx="8501548" cy="767283"/>
          </a:xfrm>
        </p:spPr>
        <p:txBody>
          <a:bodyPr>
            <a:noAutofit/>
          </a:bodyPr>
          <a:lstStyle/>
          <a:p>
            <a:r>
              <a:rPr lang="en-US" sz="3600" dirty="0" smtClean="0"/>
              <a:t>FDOT District FIVE Transit Agencies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7799" y="1836717"/>
            <a:ext cx="6172200" cy="487362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2018</a:t>
            </a:r>
          </a:p>
          <a:p>
            <a:r>
              <a:rPr lang="en-US" sz="2000" dirty="0" smtClean="0"/>
              <a:t>Lake County (</a:t>
            </a:r>
            <a:r>
              <a:rPr lang="en-US" sz="2000" dirty="0" err="1" smtClean="0"/>
              <a:t>LakeXpress</a:t>
            </a:r>
            <a:r>
              <a:rPr lang="en-US" sz="2000" dirty="0" smtClean="0"/>
              <a:t>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2019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None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2020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Flagler County Public Transportation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2021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Volusia County (VOTRAN)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2022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Orlando (LYNX)</a:t>
            </a:r>
          </a:p>
          <a:p>
            <a:r>
              <a:rPr lang="en-US" sz="2000" dirty="0" smtClean="0"/>
              <a:t>Space Coast Area Transit</a:t>
            </a:r>
          </a:p>
          <a:p>
            <a:r>
              <a:rPr lang="en-US" sz="2000" dirty="0" smtClean="0"/>
              <a:t>Ocala/Marion County (</a:t>
            </a:r>
            <a:r>
              <a:rPr lang="en-US" sz="2000" dirty="0" err="1" smtClean="0"/>
              <a:t>SunTran</a:t>
            </a:r>
            <a:r>
              <a:rPr lang="en-US" sz="2000" dirty="0" smtClean="0"/>
              <a:t>)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97799" y="1184350"/>
            <a:ext cx="4726124" cy="6440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+mn-lt"/>
              </a:rPr>
              <a:t>Year TDP DUE:</a:t>
            </a:r>
            <a:endParaRPr lang="en-US" sz="28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06" y="1623215"/>
            <a:ext cx="2934667" cy="416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470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130" y="1491209"/>
            <a:ext cx="7547088" cy="4610810"/>
          </a:xfrm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en-US" sz="3200" dirty="0"/>
              <a:t>Welcome and Introductions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3200" dirty="0"/>
              <a:t>TDP Components Overview and Issues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3200" dirty="0"/>
              <a:t>District Role and Responsibilities</a:t>
            </a:r>
          </a:p>
          <a:p>
            <a:pPr marL="1028700" lvl="1" indent="-571500">
              <a:buFont typeface="+mj-lt"/>
              <a:buAutoNum type="alphaUcPeriod"/>
            </a:pPr>
            <a:r>
              <a:rPr lang="en-US" sz="2800" dirty="0"/>
              <a:t>Local Conditions</a:t>
            </a:r>
          </a:p>
          <a:p>
            <a:pPr marL="1028700" lvl="1" indent="-571500">
              <a:buFont typeface="+mj-lt"/>
              <a:buAutoNum type="alphaUcPeriod"/>
            </a:pPr>
            <a:r>
              <a:rPr lang="en-US" sz="2800" dirty="0"/>
              <a:t>TDP Process and Adoption</a:t>
            </a:r>
          </a:p>
          <a:p>
            <a:pPr marL="1028700" lvl="1" indent="-571500">
              <a:buFont typeface="+mj-lt"/>
              <a:buAutoNum type="alphaUcPeriod"/>
            </a:pPr>
            <a:r>
              <a:rPr lang="en-US" sz="2800" dirty="0"/>
              <a:t>Use of Adopted TDP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3200" dirty="0"/>
              <a:t>2018 TDP Handbook Part II 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3200" dirty="0"/>
              <a:t>Summary and Closing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4492" y="200493"/>
            <a:ext cx="4359018" cy="54990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869807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201" y="271808"/>
            <a:ext cx="8501548" cy="767283"/>
          </a:xfrm>
        </p:spPr>
        <p:txBody>
          <a:bodyPr>
            <a:noAutofit/>
          </a:bodyPr>
          <a:lstStyle/>
          <a:p>
            <a:r>
              <a:rPr lang="en-US" sz="3600" dirty="0" smtClean="0"/>
              <a:t>FDOT District SIX Transit Agencies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7799" y="1836717"/>
            <a:ext cx="6172200" cy="48736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2018</a:t>
            </a:r>
          </a:p>
          <a:p>
            <a:r>
              <a:rPr lang="en-US" sz="2000" dirty="0" smtClean="0"/>
              <a:t>None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2019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Key West Transit</a:t>
            </a:r>
          </a:p>
          <a:p>
            <a:r>
              <a:rPr lang="en-US" sz="2000" dirty="0" smtClean="0"/>
              <a:t>Miami-Dade Transit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2020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None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2021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None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2022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None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97799" y="1184350"/>
            <a:ext cx="4726124" cy="6440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+mn-lt"/>
              </a:rPr>
              <a:t>Year TDP DUE:</a:t>
            </a:r>
            <a:endParaRPr lang="en-US" sz="2800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523" y="2093207"/>
            <a:ext cx="2846928" cy="3218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764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201" y="271808"/>
            <a:ext cx="8501548" cy="767283"/>
          </a:xfrm>
        </p:spPr>
        <p:txBody>
          <a:bodyPr>
            <a:noAutofit/>
          </a:bodyPr>
          <a:lstStyle/>
          <a:p>
            <a:r>
              <a:rPr lang="en-US" sz="3600" dirty="0" smtClean="0"/>
              <a:t>FDOT District SEVEN Transit Agencies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7799" y="1836717"/>
            <a:ext cx="6172200" cy="48736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2018</a:t>
            </a:r>
          </a:p>
          <a:p>
            <a:r>
              <a:rPr lang="en-US" sz="2000" dirty="0" smtClean="0"/>
              <a:t>Pasco County Public Transportation (PCPT)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2019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Hernando County (</a:t>
            </a:r>
            <a:r>
              <a:rPr lang="en-US" sz="2000" dirty="0" err="1" smtClean="0"/>
              <a:t>TheBus</a:t>
            </a:r>
            <a:r>
              <a:rPr lang="en-US" sz="2000" dirty="0" smtClean="0"/>
              <a:t>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2020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Citrus County Transit</a:t>
            </a:r>
          </a:p>
          <a:p>
            <a:r>
              <a:rPr lang="en-US" sz="2000" dirty="0" smtClean="0"/>
              <a:t>Pinellas </a:t>
            </a:r>
            <a:r>
              <a:rPr lang="en-US" sz="2000" dirty="0" err="1" smtClean="0"/>
              <a:t>Suncoast</a:t>
            </a:r>
            <a:r>
              <a:rPr lang="en-US" sz="2000" dirty="0" smtClean="0"/>
              <a:t> Transit Authority (PSTA)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2021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Hillsborough Area Regional Transit (HART)</a:t>
            </a:r>
          </a:p>
          <a:p>
            <a:pPr marL="0" indent="0">
              <a:buNone/>
            </a:pPr>
            <a:r>
              <a:rPr lang="en-US" sz="28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2022</a:t>
            </a:r>
            <a:endParaRPr lang="en-US" sz="28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2000" dirty="0" smtClean="0"/>
              <a:t>None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97799" y="1184350"/>
            <a:ext cx="4726124" cy="6440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+mn-lt"/>
              </a:rPr>
              <a:t>Year TDP DUE:</a:t>
            </a:r>
            <a:endParaRPr lang="en-US" sz="28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217" y="1836717"/>
            <a:ext cx="2140878" cy="322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2603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023" y="2158142"/>
            <a:ext cx="3932237" cy="1169126"/>
          </a:xfrm>
        </p:spPr>
        <p:txBody>
          <a:bodyPr/>
          <a:lstStyle/>
          <a:p>
            <a:r>
              <a:rPr lang="en-US" dirty="0"/>
              <a:t>Review Checklist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1" t="15334" r="30531" b="30988"/>
          <a:stretch/>
        </p:blipFill>
        <p:spPr>
          <a:xfrm>
            <a:off x="3715200" y="1183574"/>
            <a:ext cx="8180548" cy="38177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4023" y="2742705"/>
            <a:ext cx="3431176" cy="3022346"/>
          </a:xfrm>
        </p:spPr>
        <p:txBody>
          <a:bodyPr anchor="ctr">
            <a:normAutofit/>
          </a:bodyPr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PIP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MPO / Workforce Development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Comment Due Limits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 rot="20098475">
            <a:off x="478711" y="437129"/>
            <a:ext cx="270651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PIP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Coordination</a:t>
            </a:r>
          </a:p>
        </p:txBody>
      </p:sp>
    </p:spTree>
    <p:extLst>
      <p:ext uri="{BB962C8B-B14F-4D97-AF65-F5344CB8AC3E}">
        <p14:creationId xmlns:p14="http://schemas.microsoft.com/office/powerpoint/2010/main" val="25298136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210" y="3006214"/>
            <a:ext cx="3932237" cy="628471"/>
          </a:xfrm>
        </p:spPr>
        <p:txBody>
          <a:bodyPr/>
          <a:lstStyle/>
          <a:p>
            <a:r>
              <a:rPr lang="en-US" dirty="0"/>
              <a:t>Review Checklist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980" y="3696830"/>
            <a:ext cx="4214949" cy="2176554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Comp Plans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Land Use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State, Regional, Local Influence Relationships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Agency Organization / Technology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TBEST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Peer and Trend, Surveys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676" t="16408" r="34182" b="9862"/>
          <a:stretch/>
        </p:blipFill>
        <p:spPr>
          <a:xfrm>
            <a:off x="4589286" y="207819"/>
            <a:ext cx="6852422" cy="55568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 rot="20312789">
            <a:off x="396857" y="629810"/>
            <a:ext cx="3409075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Situation Analysis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Baseline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Demand Estimate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Performance</a:t>
            </a:r>
          </a:p>
        </p:txBody>
      </p:sp>
    </p:spTree>
    <p:extLst>
      <p:ext uri="{BB962C8B-B14F-4D97-AF65-F5344CB8AC3E}">
        <p14:creationId xmlns:p14="http://schemas.microsoft.com/office/powerpoint/2010/main" val="6755570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2" y="2198924"/>
            <a:ext cx="3456166" cy="1458676"/>
          </a:xfrm>
        </p:spPr>
        <p:txBody>
          <a:bodyPr/>
          <a:lstStyle/>
          <a:p>
            <a:r>
              <a:rPr lang="en-US" dirty="0"/>
              <a:t>Review Checklist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041" y="3416781"/>
            <a:ext cx="3946058" cy="2313792"/>
          </a:xfrm>
        </p:spPr>
        <p:txBody>
          <a:bodyPr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Agency Vision, Mission, Goals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Monitoring of Progress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Alternatives Analysis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Opportunity for Review and Comment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943" t="22358" r="29902" b="6657"/>
          <a:stretch/>
        </p:blipFill>
        <p:spPr>
          <a:xfrm>
            <a:off x="4038505" y="370447"/>
            <a:ext cx="7467033" cy="53094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 rot="20098475">
            <a:off x="253266" y="670448"/>
            <a:ext cx="357008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Goals &amp; Objectives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Demand</a:t>
            </a:r>
            <a:endParaRPr lang="en-US" sz="2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113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399" y="2092234"/>
            <a:ext cx="3932237" cy="1600200"/>
          </a:xfrm>
        </p:spPr>
        <p:txBody>
          <a:bodyPr/>
          <a:lstStyle/>
          <a:p>
            <a:r>
              <a:rPr lang="en-US" dirty="0"/>
              <a:t>Review Checklist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6720" y="3997233"/>
            <a:ext cx="3413760" cy="2193971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10 Year Program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Service Area and Level Of Service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Financing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Monitoring Program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Unfunded Needs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78" t="18846" r="29338" b="19951"/>
          <a:stretch/>
        </p:blipFill>
        <p:spPr>
          <a:xfrm>
            <a:off x="4015928" y="904935"/>
            <a:ext cx="7585025" cy="45584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 rot="20098475">
            <a:off x="509084" y="332035"/>
            <a:ext cx="3249031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Transit Needs</a:t>
            </a:r>
          </a:p>
          <a:p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	/Alternatives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10 Year Plan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Implementation </a:t>
            </a:r>
          </a:p>
          <a:p>
            <a:r>
              <a:rPr 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	</a:t>
            </a: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Strategies</a:t>
            </a:r>
          </a:p>
        </p:txBody>
      </p:sp>
    </p:spTree>
    <p:extLst>
      <p:ext uri="{BB962C8B-B14F-4D97-AF65-F5344CB8AC3E}">
        <p14:creationId xmlns:p14="http://schemas.microsoft.com/office/powerpoint/2010/main" val="38622515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" y="2525484"/>
            <a:ext cx="3932237" cy="1003663"/>
          </a:xfrm>
        </p:spPr>
        <p:txBody>
          <a:bodyPr/>
          <a:lstStyle/>
          <a:p>
            <a:r>
              <a:rPr lang="en-US" dirty="0"/>
              <a:t>Review Checklist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6720" y="3605348"/>
            <a:ext cx="3762103" cy="2263639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Monitor Progress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Discrepancies / Changes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Revisions / Updating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10th Year Adjustments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Updating of Priorities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66" t="19097" r="30185" b="6154"/>
          <a:stretch/>
        </p:blipFill>
        <p:spPr>
          <a:xfrm>
            <a:off x="4250539" y="292823"/>
            <a:ext cx="7212450" cy="54689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 rot="20098475">
            <a:off x="633668" y="978366"/>
            <a:ext cx="299986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Annual Update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Coordination</a:t>
            </a:r>
          </a:p>
        </p:txBody>
      </p:sp>
    </p:spTree>
    <p:extLst>
      <p:ext uri="{BB962C8B-B14F-4D97-AF65-F5344CB8AC3E}">
        <p14:creationId xmlns:p14="http://schemas.microsoft.com/office/powerpoint/2010/main" val="29170875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26274"/>
            <a:ext cx="3932237" cy="1600200"/>
          </a:xfrm>
        </p:spPr>
        <p:txBody>
          <a:bodyPr/>
          <a:lstStyle/>
          <a:p>
            <a:r>
              <a:rPr lang="en-US" dirty="0"/>
              <a:t>Discussion </a:t>
            </a:r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4788" y="1995487"/>
            <a:ext cx="3429000" cy="2857500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611778" cy="3811588"/>
          </a:xfrm>
        </p:spPr>
        <p:txBody>
          <a:bodyPr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Process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 smtClean="0"/>
              <a:t>Compliance / Comment</a:t>
            </a:r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Major TDP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Annual TDP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Submittals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Extensions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790154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US" sz="4400" b="1" kern="1200" cap="all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Additional Comments/Questions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612842" y="1274322"/>
            <a:ext cx="6615271" cy="52919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Calibri-Light"/>
              </a:rPr>
              <a:t>Chris Wiglesworth</a:t>
            </a:r>
          </a:p>
          <a:p>
            <a:pPr marL="0" indent="0">
              <a:buNone/>
            </a:pPr>
            <a:r>
              <a:rPr lang="en-US" sz="1800" dirty="0">
                <a:latin typeface="Calibri-Light"/>
              </a:rPr>
              <a:t>FDOT Transit Office</a:t>
            </a:r>
          </a:p>
          <a:p>
            <a:pPr marL="0" indent="0">
              <a:buNone/>
            </a:pPr>
            <a:r>
              <a:rPr lang="en-US" sz="1800" dirty="0">
                <a:latin typeface="Calibri-Light"/>
              </a:rPr>
              <a:t>(850) 414‐4532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7030A0"/>
                </a:solidFill>
                <a:latin typeface="Calibri-Light"/>
                <a:hlinkClick r:id="rId2"/>
              </a:rPr>
              <a:t>chris.wiglesworth@dot.state.fl.us</a:t>
            </a:r>
            <a:endParaRPr lang="en-US" sz="1800" dirty="0">
              <a:solidFill>
                <a:srgbClr val="7030A0"/>
              </a:solidFill>
              <a:latin typeface="Calibri-Light"/>
            </a:endParaRPr>
          </a:p>
          <a:p>
            <a:pPr marL="0" indent="0">
              <a:buNone/>
            </a:pPr>
            <a:endParaRPr lang="en-US" sz="1800" dirty="0">
              <a:latin typeface="Calibri-Light"/>
            </a:endParaRPr>
          </a:p>
          <a:p>
            <a:pPr marL="0" indent="0">
              <a:buNone/>
            </a:pPr>
            <a:r>
              <a:rPr lang="en-US" sz="1800" dirty="0">
                <a:latin typeface="Calibri-Light"/>
              </a:rPr>
              <a:t>Ann Joslin</a:t>
            </a:r>
          </a:p>
          <a:p>
            <a:pPr marL="0" indent="0">
              <a:buNone/>
            </a:pPr>
            <a:r>
              <a:rPr lang="en-US" sz="1800" dirty="0">
                <a:latin typeface="Calibri-Light"/>
              </a:rPr>
              <a:t>CUTR</a:t>
            </a:r>
          </a:p>
          <a:p>
            <a:pPr marL="0" indent="0">
              <a:buNone/>
            </a:pPr>
            <a:r>
              <a:rPr lang="en-US" sz="1800" dirty="0">
                <a:latin typeface="Calibri-Light"/>
              </a:rPr>
              <a:t>(813) 974-9183</a:t>
            </a:r>
          </a:p>
          <a:p>
            <a:pPr marL="0" indent="0">
              <a:buNone/>
            </a:pPr>
            <a:r>
              <a:rPr lang="en-US" sz="1800" dirty="0">
                <a:latin typeface="Calibri-Light"/>
                <a:hlinkClick r:id="rId3"/>
              </a:rPr>
              <a:t>Joslin@cutr.usf.edu</a:t>
            </a:r>
            <a:endParaRPr lang="en-US" sz="1800" dirty="0">
              <a:latin typeface="Calibri-Light"/>
            </a:endParaRPr>
          </a:p>
          <a:p>
            <a:pPr marL="0" indent="0">
              <a:buNone/>
            </a:pPr>
            <a:endParaRPr lang="en-US" sz="1800" dirty="0">
              <a:latin typeface="Calibri-Light"/>
            </a:endParaRPr>
          </a:p>
          <a:p>
            <a:pPr marL="0" indent="0">
              <a:buNone/>
            </a:pPr>
            <a:r>
              <a:rPr lang="en-US" sz="1800" dirty="0">
                <a:latin typeface="Calibri-Light"/>
              </a:rPr>
              <a:t>Richard Dreyer</a:t>
            </a:r>
          </a:p>
          <a:p>
            <a:pPr marL="0" indent="0">
              <a:buNone/>
            </a:pPr>
            <a:r>
              <a:rPr lang="en-US" sz="1800" dirty="0">
                <a:latin typeface="Calibri-Light"/>
              </a:rPr>
              <a:t>Tindale Oliver </a:t>
            </a:r>
          </a:p>
          <a:p>
            <a:pPr marL="0" indent="0">
              <a:buNone/>
            </a:pPr>
            <a:r>
              <a:rPr lang="en-US" sz="1800" dirty="0">
                <a:latin typeface="Calibri-Light"/>
              </a:rPr>
              <a:t>(863) 533-8454 </a:t>
            </a:r>
          </a:p>
          <a:p>
            <a:pPr marL="0" indent="0">
              <a:buNone/>
            </a:pPr>
            <a:r>
              <a:rPr lang="en-US" sz="1800" dirty="0">
                <a:latin typeface="Calibri-Light"/>
                <a:hlinkClick r:id="rId4"/>
              </a:rPr>
              <a:t>rdreyer@tindaleoliver.com</a:t>
            </a:r>
            <a:endParaRPr lang="en-US" sz="1800" dirty="0">
              <a:latin typeface="Calibri-Ligh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59084">
            <a:off x="7086599" y="1665396"/>
            <a:ext cx="2975263" cy="388378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730575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Schedule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FDOT Training Sessions</a:t>
            </a:r>
          </a:p>
          <a:p>
            <a:pPr lvl="1"/>
            <a:r>
              <a:rPr lang="en-US" dirty="0"/>
              <a:t>November 2018 - January 2019</a:t>
            </a:r>
          </a:p>
          <a:p>
            <a:pPr lvl="1"/>
            <a:r>
              <a:rPr lang="en-US" dirty="0"/>
              <a:t>One-day training – 9:00-3:00</a:t>
            </a:r>
          </a:p>
          <a:p>
            <a:pPr lvl="1"/>
            <a:r>
              <a:rPr lang="en-US" dirty="0"/>
              <a:t>Locations across Florida</a:t>
            </a:r>
          </a:p>
          <a:p>
            <a:pPr lvl="2"/>
            <a:r>
              <a:rPr lang="en-US" dirty="0"/>
              <a:t>One in each FDOT District</a:t>
            </a:r>
          </a:p>
          <a:p>
            <a:pPr lvl="1"/>
            <a:r>
              <a:rPr lang="en-US" dirty="0"/>
              <a:t>Audience</a:t>
            </a:r>
          </a:p>
          <a:p>
            <a:pPr lvl="2"/>
            <a:r>
              <a:rPr lang="en-US" dirty="0"/>
              <a:t>TDP preparer session: Transit/Planning Agencies</a:t>
            </a:r>
          </a:p>
          <a:p>
            <a:pPr lvl="2"/>
            <a:r>
              <a:rPr lang="en-US" dirty="0"/>
              <a:t>TDP reviewer session: FDOT District Offices</a:t>
            </a:r>
          </a:p>
          <a:p>
            <a:pPr lvl="2"/>
            <a:r>
              <a:rPr lang="en-US" dirty="0"/>
              <a:t>Can attend either or both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222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715" y="662130"/>
            <a:ext cx="3967866" cy="1163495"/>
          </a:xfrm>
        </p:spPr>
        <p:txBody>
          <a:bodyPr>
            <a:normAutofit fontScale="90000"/>
          </a:bodyPr>
          <a:lstStyle/>
          <a:p>
            <a:r>
              <a:rPr lang="en-US" dirty="0"/>
              <a:t>TDP Components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46841" y="3248297"/>
            <a:ext cx="4124862" cy="3329260"/>
          </a:xfrm>
        </p:spPr>
        <p:txBody>
          <a:bodyPr anchor="b"/>
          <a:lstStyle/>
          <a:p>
            <a:r>
              <a:rPr lang="en-US" altLang="en-US" dirty="0"/>
              <a:t>Purpose</a:t>
            </a:r>
          </a:p>
          <a:p>
            <a:r>
              <a:rPr lang="en-US" altLang="en-US" dirty="0"/>
              <a:t>Take-</a:t>
            </a:r>
            <a:r>
              <a:rPr lang="en-US" altLang="en-US" dirty="0" err="1"/>
              <a:t>Aways</a:t>
            </a:r>
            <a:endParaRPr lang="en-US" altLang="en-US" dirty="0"/>
          </a:p>
          <a:p>
            <a:r>
              <a:rPr lang="en-US" altLang="en-US" dirty="0"/>
              <a:t>Relationships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152652" y="1825625"/>
            <a:ext cx="278401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en-US" dirty="0">
              <a:latin typeface="Calibri Light" panose="020F03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700" y="252553"/>
            <a:ext cx="6616133" cy="555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 rot="20723972">
            <a:off x="255565" y="2265844"/>
            <a:ext cx="406393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Discussion of </a:t>
            </a:r>
          </a:p>
          <a:p>
            <a:pPr algn="ctr"/>
            <a:r>
              <a:rPr lang="en-US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Morning Session</a:t>
            </a:r>
            <a:endParaRPr lang="en-US" sz="4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844674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Schedule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FDOT Training Sessions</a:t>
            </a:r>
          </a:p>
          <a:p>
            <a:pPr marL="457200" lvl="1" indent="0">
              <a:buNone/>
            </a:pPr>
            <a:r>
              <a:rPr lang="en-US" dirty="0"/>
              <a:t>District 2 – November 8, 2018 		Jacksonville</a:t>
            </a:r>
          </a:p>
          <a:p>
            <a:pPr marL="457200" lvl="1" indent="0">
              <a:buNone/>
            </a:pPr>
            <a:r>
              <a:rPr lang="en-US" dirty="0"/>
              <a:t>District 5 – November 16, 2018 		Deland</a:t>
            </a:r>
          </a:p>
          <a:p>
            <a:pPr marL="457200" lvl="1" indent="0">
              <a:buNone/>
            </a:pPr>
            <a:r>
              <a:rPr lang="en-US" dirty="0"/>
              <a:t>District 4 – November 29, 2018		Ft. Lauderdale</a:t>
            </a:r>
          </a:p>
          <a:p>
            <a:pPr marL="457200" lvl="1" indent="0">
              <a:buNone/>
            </a:pPr>
            <a:r>
              <a:rPr lang="en-US" dirty="0"/>
              <a:t>District 6 – November 30, 2018		Miami</a:t>
            </a:r>
          </a:p>
          <a:p>
            <a:pPr marL="457200" lvl="1" indent="0">
              <a:buNone/>
            </a:pPr>
            <a:r>
              <a:rPr lang="en-US" dirty="0"/>
              <a:t>District 7 – January 9, 2019		Tampa</a:t>
            </a:r>
          </a:p>
          <a:p>
            <a:pPr marL="457200" lvl="1" indent="0">
              <a:buNone/>
            </a:pPr>
            <a:r>
              <a:rPr lang="en-US" dirty="0"/>
              <a:t>District 1 – January 22, 2019		Bartow</a:t>
            </a:r>
          </a:p>
          <a:p>
            <a:pPr marL="457200" lvl="1" indent="0">
              <a:buNone/>
            </a:pPr>
            <a:r>
              <a:rPr lang="en-US" dirty="0"/>
              <a:t>District 3 – January 24, 2019		Chipley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728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715" y="662130"/>
            <a:ext cx="3967866" cy="1163495"/>
          </a:xfrm>
        </p:spPr>
        <p:txBody>
          <a:bodyPr>
            <a:normAutofit fontScale="90000"/>
          </a:bodyPr>
          <a:lstStyle/>
          <a:p>
            <a:r>
              <a:rPr lang="en-US" dirty="0"/>
              <a:t>District Role and Responsibilities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46841" y="2226219"/>
            <a:ext cx="4124862" cy="4351338"/>
          </a:xfrm>
        </p:spPr>
        <p:txBody>
          <a:bodyPr anchor="ctr">
            <a:normAutofit/>
          </a:bodyPr>
          <a:lstStyle/>
          <a:p>
            <a:r>
              <a:rPr lang="en-US" altLang="en-US" dirty="0" smtClean="0"/>
              <a:t>District </a:t>
            </a:r>
            <a:r>
              <a:rPr lang="en-US" altLang="en-US" dirty="0"/>
              <a:t>Survey </a:t>
            </a:r>
            <a:r>
              <a:rPr lang="en-US" altLang="en-US" dirty="0" smtClean="0"/>
              <a:t>Feedback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1800" dirty="0" smtClean="0"/>
              <a:t>PIP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1800" dirty="0" smtClean="0"/>
              <a:t>Strategic Nature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1800" dirty="0" smtClean="0"/>
              <a:t>Financing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1800" dirty="0" smtClean="0"/>
              <a:t>Performance Measures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1800" dirty="0" smtClean="0"/>
              <a:t>Relationship to Plans</a:t>
            </a:r>
            <a:endParaRPr lang="en-US" altLang="en-US" sz="1800" dirty="0"/>
          </a:p>
          <a:p>
            <a:r>
              <a:rPr lang="en-US" altLang="en-US" dirty="0"/>
              <a:t>Guidance</a:t>
            </a:r>
          </a:p>
          <a:p>
            <a:r>
              <a:rPr lang="en-US" altLang="en-US" dirty="0"/>
              <a:t>Involvement</a:t>
            </a:r>
          </a:p>
          <a:p>
            <a:r>
              <a:rPr lang="en-US" altLang="en-US" dirty="0"/>
              <a:t>Review and Approval</a:t>
            </a:r>
          </a:p>
          <a:p>
            <a:r>
              <a:rPr lang="en-US" altLang="en-US" dirty="0"/>
              <a:t>Use of TDP by </a:t>
            </a:r>
            <a:r>
              <a:rPr lang="en-US" altLang="en-US" dirty="0" smtClean="0"/>
              <a:t>FDOT</a:t>
            </a: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152652" y="1825625"/>
            <a:ext cx="278401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en-US" dirty="0">
              <a:latin typeface="Calibri Light" panose="020F03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700" y="252553"/>
            <a:ext cx="6616133" cy="555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5094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194469"/>
            <a:ext cx="10515600" cy="1325563"/>
          </a:xfrm>
        </p:spPr>
        <p:txBody>
          <a:bodyPr/>
          <a:lstStyle/>
          <a:p>
            <a:r>
              <a:rPr lang="en-US" dirty="0"/>
              <a:t>FDOT use of </a:t>
            </a:r>
            <a:r>
              <a:rPr lang="en-US" dirty="0" err="1"/>
              <a:t>tdp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269207"/>
            <a:ext cx="5157787" cy="823912"/>
          </a:xfrm>
        </p:spPr>
        <p:txBody>
          <a:bodyPr/>
          <a:lstStyle/>
          <a:p>
            <a:r>
              <a:rPr lang="en-US" dirty="0"/>
              <a:t>Florida Statutes / Administrative Code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Block Grant Funding</a:t>
            </a:r>
          </a:p>
          <a:p>
            <a:r>
              <a:rPr lang="en-US" dirty="0"/>
              <a:t>Public Participation</a:t>
            </a:r>
          </a:p>
          <a:p>
            <a:r>
              <a:rPr lang="en-US" dirty="0"/>
              <a:t>Data</a:t>
            </a:r>
          </a:p>
          <a:p>
            <a:r>
              <a:rPr lang="en-US" dirty="0"/>
              <a:t>Coordination</a:t>
            </a:r>
          </a:p>
          <a:p>
            <a:r>
              <a:rPr lang="en-US" dirty="0"/>
              <a:t>Communication</a:t>
            </a:r>
          </a:p>
          <a:p>
            <a:r>
              <a:rPr lang="en-US" dirty="0"/>
              <a:t>Strategic Planning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269207"/>
            <a:ext cx="5183188" cy="823912"/>
          </a:xfrm>
        </p:spPr>
        <p:txBody>
          <a:bodyPr/>
          <a:lstStyle/>
          <a:p>
            <a:r>
              <a:rPr lang="en-US" dirty="0"/>
              <a:t>Practical Local Use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Public Engagement and </a:t>
            </a:r>
            <a:r>
              <a:rPr lang="en-US" dirty="0" smtClean="0"/>
              <a:t>Public Relations</a:t>
            </a:r>
            <a:endParaRPr lang="en-US" dirty="0"/>
          </a:p>
          <a:p>
            <a:r>
              <a:rPr lang="en-US" dirty="0" smtClean="0"/>
              <a:t>Inter-Agency Coordination</a:t>
            </a:r>
          </a:p>
          <a:p>
            <a:r>
              <a:rPr lang="en-US" dirty="0" smtClean="0"/>
              <a:t>Agency </a:t>
            </a:r>
            <a:r>
              <a:rPr lang="en-US" dirty="0"/>
              <a:t>Business Plan and Team Mission</a:t>
            </a:r>
          </a:p>
          <a:p>
            <a:r>
              <a:rPr lang="en-US" dirty="0"/>
              <a:t>Project Priorities</a:t>
            </a:r>
          </a:p>
          <a:p>
            <a:r>
              <a:rPr lang="en-US" dirty="0"/>
              <a:t>Strategic Policies and Funding Development</a:t>
            </a:r>
          </a:p>
          <a:p>
            <a:r>
              <a:rPr lang="en-US" dirty="0" smtClean="0"/>
              <a:t>Discretionary </a:t>
            </a:r>
            <a:r>
              <a:rPr lang="en-US" dirty="0"/>
              <a:t>Grants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499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handBook</a:t>
            </a:r>
            <a:r>
              <a:rPr lang="en-US" dirty="0" smtClean="0"/>
              <a:t> Format </a:t>
            </a:r>
            <a:r>
              <a:rPr lang="en-US" dirty="0"/>
              <a:t>&amp; structure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 II – Reviewers Guide</a:t>
            </a:r>
          </a:p>
          <a:p>
            <a:r>
              <a:rPr lang="en-US" dirty="0"/>
              <a:t>Chapter 1</a:t>
            </a:r>
          </a:p>
          <a:p>
            <a:pPr lvl="1"/>
            <a:r>
              <a:rPr lang="en-US" dirty="0"/>
              <a:t>Coordination with the Agencies</a:t>
            </a:r>
          </a:p>
          <a:p>
            <a:pPr lvl="2"/>
            <a:r>
              <a:rPr lang="en-US" dirty="0"/>
              <a:t>Pre-Submittal</a:t>
            </a:r>
          </a:p>
          <a:p>
            <a:pPr lvl="2"/>
            <a:r>
              <a:rPr lang="en-US" dirty="0"/>
              <a:t>During the TDP</a:t>
            </a:r>
          </a:p>
          <a:p>
            <a:pPr lvl="2"/>
            <a:r>
              <a:rPr lang="en-US" dirty="0"/>
              <a:t>Review Process &amp; Timeline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8552" y="227267"/>
            <a:ext cx="3203448" cy="59496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12" b="12748"/>
          <a:stretch/>
        </p:blipFill>
        <p:spPr>
          <a:xfrm>
            <a:off x="790544" y="4026045"/>
            <a:ext cx="6509277" cy="2667590"/>
          </a:xfrm>
          <a:prstGeom prst="rect">
            <a:avLst/>
          </a:prstGeom>
        </p:spPr>
      </p:pic>
      <p:cxnSp>
        <p:nvCxnSpPr>
          <p:cNvPr id="8" name="Elbow Connector 7"/>
          <p:cNvCxnSpPr/>
          <p:nvPr/>
        </p:nvCxnSpPr>
        <p:spPr>
          <a:xfrm flipV="1">
            <a:off x="7219406" y="1050600"/>
            <a:ext cx="2986088" cy="169771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5400000">
            <a:off x="448161" y="3927246"/>
            <a:ext cx="1411292" cy="1017474"/>
          </a:xfrm>
          <a:prstGeom prst="bentConnector4">
            <a:avLst>
              <a:gd name="adj1" fmla="val 2746"/>
              <a:gd name="adj2" fmla="val 12246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7465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Due Dates and Review </a:t>
            </a:r>
            <a:br>
              <a:rPr lang="en-US" dirty="0"/>
            </a:br>
            <a:r>
              <a:rPr lang="en-US" dirty="0"/>
              <a:t>timeline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12" b="12748"/>
          <a:stretch/>
        </p:blipFill>
        <p:spPr>
          <a:xfrm>
            <a:off x="0" y="1540996"/>
            <a:ext cx="10871200" cy="44540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43713" y="175002"/>
            <a:ext cx="372608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District Interviews Input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Strategic Nature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FDOT Involvement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FDOT Approval Points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Compliance Issues</a:t>
            </a:r>
            <a:endParaRPr lang="en-US" sz="2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207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FDOT agency coordination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48487"/>
          <a:stretch/>
        </p:blipFill>
        <p:spPr>
          <a:xfrm>
            <a:off x="120875" y="1326185"/>
            <a:ext cx="5067499" cy="4852942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555"/>
          <a:stretch/>
        </p:blipFill>
        <p:spPr>
          <a:xfrm>
            <a:off x="5102134" y="1462037"/>
            <a:ext cx="4698819" cy="458123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548582" y="1326185"/>
            <a:ext cx="1311564" cy="57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60436" y="5865091"/>
            <a:ext cx="1320800" cy="3971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313288" y="3752656"/>
            <a:ext cx="237250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Reasons?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310967" y="1410175"/>
            <a:ext cx="171733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TBEST </a:t>
            </a:r>
            <a:endParaRPr 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or Not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67279" y="1457831"/>
            <a:ext cx="185570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Initiate</a:t>
            </a:r>
            <a:endParaRPr 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29705" y="4137376"/>
            <a:ext cx="230306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PIP </a:t>
            </a:r>
          </a:p>
          <a:p>
            <a:pPr algn="ct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Approval</a:t>
            </a:r>
            <a:endParaRPr 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577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91213" y="297402"/>
            <a:ext cx="3932237" cy="1158536"/>
          </a:xfrm>
        </p:spPr>
        <p:txBody>
          <a:bodyPr anchor="t">
            <a:normAutofit/>
          </a:bodyPr>
          <a:lstStyle/>
          <a:p>
            <a:r>
              <a:rPr lang="en-US" dirty="0" smtClean="0"/>
              <a:t>Reviewer’s Use of Guidebook Part I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44" t="13578" r="56992" b="4901"/>
          <a:stretch/>
        </p:blipFill>
        <p:spPr>
          <a:xfrm>
            <a:off x="5547360" y="457200"/>
            <a:ext cx="4241074" cy="61809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671113" y="2315326"/>
            <a:ext cx="3932237" cy="381158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smtClean="0"/>
              <a:t>Requirements and Best Practices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smtClean="0"/>
              <a:t>Examples of Approach and Techniques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smtClean="0"/>
              <a:t>Reviewers use for Compliance and Comments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9918302" y="4221120"/>
            <a:ext cx="20621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Refer to Guidebook </a:t>
            </a:r>
          </a:p>
          <a:p>
            <a:r>
              <a:rPr lang="en-US" dirty="0" smtClean="0"/>
              <a:t>Page 40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91213" y="1580225"/>
            <a:ext cx="41216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Example One: Public Involvement</a:t>
            </a:r>
            <a:endParaRPr lang="en-US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244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ort Walton CR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575D"/>
      </a:accent1>
      <a:accent2>
        <a:srgbClr val="008999"/>
      </a:accent2>
      <a:accent3>
        <a:srgbClr val="4472C4"/>
      </a:accent3>
      <a:accent4>
        <a:srgbClr val="B4DAD5"/>
      </a:accent4>
      <a:accent5>
        <a:srgbClr val="F27141"/>
      </a:accent5>
      <a:accent6>
        <a:srgbClr val="97449A"/>
      </a:accent6>
      <a:hlink>
        <a:srgbClr val="C9D42C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8462</TotalTime>
  <Words>888</Words>
  <Application>Microsoft Office PowerPoint</Application>
  <PresentationFormat>Widescreen</PresentationFormat>
  <Paragraphs>307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Calibri</vt:lpstr>
      <vt:lpstr>Calibri Light</vt:lpstr>
      <vt:lpstr>Calibri-Light</vt:lpstr>
      <vt:lpstr>Comic Sans MS</vt:lpstr>
      <vt:lpstr>Wingdings</vt:lpstr>
      <vt:lpstr>Office Theme</vt:lpstr>
      <vt:lpstr>PowerPoint Presentation</vt:lpstr>
      <vt:lpstr>Agenda</vt:lpstr>
      <vt:lpstr>TDP Components</vt:lpstr>
      <vt:lpstr>District Role and Responsibilities</vt:lpstr>
      <vt:lpstr>FDOT use of tdp</vt:lpstr>
      <vt:lpstr>handBook Format &amp; structure </vt:lpstr>
      <vt:lpstr>Due Dates and Review  timeline</vt:lpstr>
      <vt:lpstr>Key FDOT agency coordination</vt:lpstr>
      <vt:lpstr>Reviewer’s Use of Guidebook Part I</vt:lpstr>
      <vt:lpstr>Reviewer’s Use of Guidebook Part I</vt:lpstr>
      <vt:lpstr>Reviewer’s Use of Guidebook Part I</vt:lpstr>
      <vt:lpstr>Scenarios</vt:lpstr>
      <vt:lpstr>Scenarios</vt:lpstr>
      <vt:lpstr>Annual Report Scenario</vt:lpstr>
      <vt:lpstr>FDOT District One Transit Agencies</vt:lpstr>
      <vt:lpstr>FDOT District TWO Transit Agencies</vt:lpstr>
      <vt:lpstr>FDOT District THREE Transit Agencies</vt:lpstr>
      <vt:lpstr>FDOT District Four Transit Agencies</vt:lpstr>
      <vt:lpstr>FDOT District FIVE Transit Agencies</vt:lpstr>
      <vt:lpstr>FDOT District SIX Transit Agencies</vt:lpstr>
      <vt:lpstr>FDOT District SEVEN Transit Agencies</vt:lpstr>
      <vt:lpstr>Review Checklist</vt:lpstr>
      <vt:lpstr>Review Checklist</vt:lpstr>
      <vt:lpstr>Review Checklist</vt:lpstr>
      <vt:lpstr>Review Checklist</vt:lpstr>
      <vt:lpstr>Review Checklist</vt:lpstr>
      <vt:lpstr>Discussion </vt:lpstr>
      <vt:lpstr>Additional Comments/Questions</vt:lpstr>
      <vt:lpstr>Training Schedule </vt:lpstr>
      <vt:lpstr>Training Schedule 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Asela Silva</dc:creator>
  <cp:lastModifiedBy>Gregg, Robert</cp:lastModifiedBy>
  <cp:revision>149</cp:revision>
  <dcterms:created xsi:type="dcterms:W3CDTF">2018-05-10T19:36:31Z</dcterms:created>
  <dcterms:modified xsi:type="dcterms:W3CDTF">2018-10-26T02:25:44Z</dcterms:modified>
</cp:coreProperties>
</file>