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606" r:id="rId6"/>
    <p:sldId id="607" r:id="rId7"/>
    <p:sldId id="599" r:id="rId8"/>
    <p:sldId id="612" r:id="rId9"/>
    <p:sldId id="609" r:id="rId10"/>
    <p:sldId id="615" r:id="rId11"/>
    <p:sldId id="604" r:id="rId12"/>
    <p:sldId id="573" r:id="rId13"/>
    <p:sldId id="603" r:id="rId14"/>
    <p:sldId id="595" r:id="rId15"/>
    <p:sldId id="611" r:id="rId16"/>
    <p:sldId id="614" r:id="rId17"/>
    <p:sldId id="45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4872" userDrawn="1">
          <p15:clr>
            <a:srgbClr val="A4A3A4"/>
          </p15:clr>
        </p15:guide>
        <p15:guide id="3" orient="horz" pos="74">
          <p15:clr>
            <a:srgbClr val="A4A3A4"/>
          </p15:clr>
        </p15:guide>
        <p15:guide id="4" pos="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ce, Javier" initials="PJ" lastIdx="1" clrIdx="0">
    <p:extLst>
      <p:ext uri="{19B8F6BF-5375-455C-9EA6-DF929625EA0E}">
        <p15:presenceInfo xmlns:p15="http://schemas.microsoft.com/office/powerpoint/2012/main" userId="S::Javier.Ponce@dot.state.fl.us::46950bb5-2e8a-4ff8-b78f-af6402ef879f" providerId="AD"/>
      </p:ext>
    </p:extLst>
  </p:cmAuthor>
  <p:cmAuthor id="2" name="Jiguang Zhao" initials="JZ" lastIdx="13" clrIdx="1">
    <p:extLst>
      <p:ext uri="{19B8F6BF-5375-455C-9EA6-DF929625EA0E}">
        <p15:presenceInfo xmlns:p15="http://schemas.microsoft.com/office/powerpoint/2012/main" userId="S::jizhao@hntb.com::9d5c1135-e145-47cc-a2ea-3a3752d3875f" providerId="AD"/>
      </p:ext>
    </p:extLst>
  </p:cmAuthor>
  <p:cmAuthor id="3" name="Levon Mikaelian" initials="LM" lastIdx="1" clrIdx="2">
    <p:extLst>
      <p:ext uri="{19B8F6BF-5375-455C-9EA6-DF929625EA0E}">
        <p15:presenceInfo xmlns:p15="http://schemas.microsoft.com/office/powerpoint/2012/main" userId="S::lmikaelian@camsys.com::a6915ffa-964a-40c3-851e-1b37f04b3a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589CAF"/>
    <a:srgbClr val="668891"/>
    <a:srgbClr val="0C79AC"/>
    <a:srgbClr val="E01928"/>
    <a:srgbClr val="F1C717"/>
    <a:srgbClr val="144281"/>
    <a:srgbClr val="DB8838"/>
    <a:srgbClr val="FFD12B"/>
    <a:srgbClr val="BA4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B8B1E-070B-49D2-8153-339C48DA9EE2}" v="2" dt="2020-04-13T17:51:0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1" autoAdjust="0"/>
    <p:restoredTop sz="74266" autoAdjust="0"/>
  </p:normalViewPr>
  <p:slideViewPr>
    <p:cSldViewPr snapToGrid="0" snapToObjects="1">
      <p:cViewPr varScale="1">
        <p:scale>
          <a:sx n="81" d="100"/>
          <a:sy n="81" d="100"/>
        </p:scale>
        <p:origin x="2772" y="84"/>
      </p:cViewPr>
      <p:guideLst>
        <p:guide orient="horz" pos="1080"/>
        <p:guide pos="4872"/>
        <p:guide orient="horz" pos="74"/>
        <p:guide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194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tesh Chawla" userId="e1ca97a1-9af4-4f22-8266-c2642d789eca" providerId="ADAL" clId="{2B8B8B1E-070B-49D2-8153-339C48DA9EE2}"/>
    <pc:docChg chg="custSel modSld">
      <pc:chgData name="Hitesh Chawla" userId="e1ca97a1-9af4-4f22-8266-c2642d789eca" providerId="ADAL" clId="{2B8B8B1E-070B-49D2-8153-339C48DA9EE2}" dt="2020-04-13T17:56:54.944" v="20" actId="20577"/>
      <pc:docMkLst>
        <pc:docMk/>
      </pc:docMkLst>
      <pc:sldChg chg="modNotesTx">
        <pc:chgData name="Hitesh Chawla" userId="e1ca97a1-9af4-4f22-8266-c2642d789eca" providerId="ADAL" clId="{2B8B8B1E-070B-49D2-8153-339C48DA9EE2}" dt="2020-04-13T17:56:18.977" v="13" actId="20577"/>
        <pc:sldMkLst>
          <pc:docMk/>
          <pc:sldMk cId="0" sldId="256"/>
        </pc:sldMkLst>
      </pc:sldChg>
      <pc:sldChg chg="modSp">
        <pc:chgData name="Hitesh Chawla" userId="e1ca97a1-9af4-4f22-8266-c2642d789eca" providerId="ADAL" clId="{2B8B8B1E-070B-49D2-8153-339C48DA9EE2}" dt="2020-04-13T17:44:07.402" v="4" actId="20577"/>
        <pc:sldMkLst>
          <pc:docMk/>
          <pc:sldMk cId="2653254981" sldId="599"/>
        </pc:sldMkLst>
        <pc:spChg chg="mod">
          <ac:chgData name="Hitesh Chawla" userId="e1ca97a1-9af4-4f22-8266-c2642d789eca" providerId="ADAL" clId="{2B8B8B1E-070B-49D2-8153-339C48DA9EE2}" dt="2020-04-13T17:44:07.402" v="4" actId="20577"/>
          <ac:spMkLst>
            <pc:docMk/>
            <pc:sldMk cId="2653254981" sldId="599"/>
            <ac:spMk id="3" creationId="{2BEEAFF8-EC70-4D0C-9B93-6576E427B9F1}"/>
          </ac:spMkLst>
        </pc:spChg>
      </pc:sldChg>
      <pc:sldChg chg="addSp delSp">
        <pc:chgData name="Hitesh Chawla" userId="e1ca97a1-9af4-4f22-8266-c2642d789eca" providerId="ADAL" clId="{2B8B8B1E-070B-49D2-8153-339C48DA9EE2}" dt="2020-04-13T17:51:06.207" v="10"/>
        <pc:sldMkLst>
          <pc:docMk/>
          <pc:sldMk cId="2664723836" sldId="603"/>
        </pc:sldMkLst>
        <pc:picChg chg="add">
          <ac:chgData name="Hitesh Chawla" userId="e1ca97a1-9af4-4f22-8266-c2642d789eca" providerId="ADAL" clId="{2B8B8B1E-070B-49D2-8153-339C48DA9EE2}" dt="2020-04-13T17:50:58.031" v="7"/>
          <ac:picMkLst>
            <pc:docMk/>
            <pc:sldMk cId="2664723836" sldId="603"/>
            <ac:picMk id="6" creationId="{C54BFDA2-E780-4AFF-BBFD-E896A0E0837B}"/>
          </ac:picMkLst>
        </pc:picChg>
        <pc:picChg chg="del">
          <ac:chgData name="Hitesh Chawla" userId="e1ca97a1-9af4-4f22-8266-c2642d789eca" providerId="ADAL" clId="{2B8B8B1E-070B-49D2-8153-339C48DA9EE2}" dt="2020-04-13T17:51:06.007" v="9" actId="478"/>
          <ac:picMkLst>
            <pc:docMk/>
            <pc:sldMk cId="2664723836" sldId="603"/>
            <ac:picMk id="7" creationId="{413A5F35-0868-4DC0-A973-C40EDF892AA2}"/>
          </ac:picMkLst>
        </pc:picChg>
        <pc:picChg chg="del">
          <ac:chgData name="Hitesh Chawla" userId="e1ca97a1-9af4-4f22-8266-c2642d789eca" providerId="ADAL" clId="{2B8B8B1E-070B-49D2-8153-339C48DA9EE2}" dt="2020-04-13T17:51:00.981" v="8" actId="478"/>
          <ac:picMkLst>
            <pc:docMk/>
            <pc:sldMk cId="2664723836" sldId="603"/>
            <ac:picMk id="8" creationId="{58274822-D5CA-47AA-B8BA-C225F3859E83}"/>
          </ac:picMkLst>
        </pc:picChg>
        <pc:picChg chg="add">
          <ac:chgData name="Hitesh Chawla" userId="e1ca97a1-9af4-4f22-8266-c2642d789eca" providerId="ADAL" clId="{2B8B8B1E-070B-49D2-8153-339C48DA9EE2}" dt="2020-04-13T17:51:06.207" v="10"/>
          <ac:picMkLst>
            <pc:docMk/>
            <pc:sldMk cId="2664723836" sldId="603"/>
            <ac:picMk id="10" creationId="{81A4F59C-9A9B-4C90-A508-36A5CB5A20BE}"/>
          </ac:picMkLst>
        </pc:picChg>
      </pc:sldChg>
      <pc:sldChg chg="modNotesTx">
        <pc:chgData name="Hitesh Chawla" userId="e1ca97a1-9af4-4f22-8266-c2642d789eca" providerId="ADAL" clId="{2B8B8B1E-070B-49D2-8153-339C48DA9EE2}" dt="2020-04-13T17:42:07.813" v="2" actId="20577"/>
        <pc:sldMkLst>
          <pc:docMk/>
          <pc:sldMk cId="2053891996" sldId="606"/>
        </pc:sldMkLst>
      </pc:sldChg>
      <pc:sldChg chg="modNotesTx">
        <pc:chgData name="Hitesh Chawla" userId="e1ca97a1-9af4-4f22-8266-c2642d789eca" providerId="ADAL" clId="{2B8B8B1E-070B-49D2-8153-339C48DA9EE2}" dt="2020-04-13T17:56:54.944" v="20" actId="20577"/>
        <pc:sldMkLst>
          <pc:docMk/>
          <pc:sldMk cId="4005372679" sldId="607"/>
        </pc:sldMkLst>
      </pc:sldChg>
      <pc:sldChg chg="modSp">
        <pc:chgData name="Hitesh Chawla" userId="e1ca97a1-9af4-4f22-8266-c2642d789eca" providerId="ADAL" clId="{2B8B8B1E-070B-49D2-8153-339C48DA9EE2}" dt="2020-04-13T17:44:23.276" v="6" actId="20577"/>
        <pc:sldMkLst>
          <pc:docMk/>
          <pc:sldMk cId="2171035649" sldId="609"/>
        </pc:sldMkLst>
        <pc:spChg chg="mod">
          <ac:chgData name="Hitesh Chawla" userId="e1ca97a1-9af4-4f22-8266-c2642d789eca" providerId="ADAL" clId="{2B8B8B1E-070B-49D2-8153-339C48DA9EE2}" dt="2020-04-13T17:44:23.276" v="6" actId="20577"/>
          <ac:spMkLst>
            <pc:docMk/>
            <pc:sldMk cId="2171035649" sldId="609"/>
            <ac:spMk id="164" creationId="{491EFA94-A53C-E54C-BEA5-E046BC5EAE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SW 45 Fatalities and 173 Serious Injury </c:v>
                </c:pt>
              </c:strCache>
            </c:strRef>
          </c:tx>
          <c:spPr>
            <a:solidFill>
              <a:srgbClr val="007BA9"/>
            </a:solidFill>
          </c:spPr>
          <c:explosion val="3"/>
          <c:dPt>
            <c:idx val="0"/>
            <c:bubble3D val="0"/>
            <c:spPr>
              <a:solidFill>
                <a:srgbClr val="D2161D"/>
              </a:solidFill>
              <a:ln w="25400">
                <a:solidFill>
                  <a:schemeClr val="lt1"/>
                </a:solidFill>
              </a:ln>
              <a:effectLst>
                <a:outerShdw blurRad="190500" dist="38100" dir="2700000" sx="102000" sy="102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8C-4460-879F-11DEDA401C83}"/>
              </c:ext>
            </c:extLst>
          </c:dPt>
          <c:dPt>
            <c:idx val="1"/>
            <c:bubble3D val="0"/>
            <c:spPr>
              <a:solidFill>
                <a:srgbClr val="007BA9"/>
              </a:solidFill>
              <a:ln w="25400">
                <a:solidFill>
                  <a:schemeClr val="lt1"/>
                </a:solidFill>
              </a:ln>
              <a:effectLst>
                <a:outerShdw blurRad="1651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88C-4460-879F-11DEDA401C83}"/>
              </c:ext>
            </c:extLst>
          </c:dPt>
          <c:dPt>
            <c:idx val="2"/>
            <c:bubble3D val="0"/>
            <c:spPr>
              <a:solidFill>
                <a:srgbClr val="007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8C-4460-879F-11DEDA401C83}"/>
              </c:ext>
            </c:extLst>
          </c:dPt>
          <c:dPt>
            <c:idx val="3"/>
            <c:bubble3D val="0"/>
            <c:spPr>
              <a:solidFill>
                <a:srgbClr val="007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8C-4460-879F-11DEDA401C8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Fatalities</c:v>
                </c:pt>
                <c:pt idx="1">
                  <c:v>Serious Injuries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460-879F-11DEDA401C8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055ADF86-5723-4D16-AFFA-37A15D87F5E2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7D7B7AFD-FBCD-48A8-BFDB-77A83B15F1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2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fld id="{71BCE14C-DD4B-4B32-B419-FC50E010993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6" tIns="45707" rIns="91416" bIns="457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63E053C6-B952-4475-A469-25E6098BD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STRIDES 2 Zero</a:t>
            </a:r>
          </a:p>
          <a:p>
            <a:pPr algn="ctr"/>
            <a:r>
              <a:rPr lang="en-US" sz="1200" dirty="0"/>
              <a:t>State Traffic Roadway and Intersection Data Evaluation System 2020</a:t>
            </a:r>
          </a:p>
          <a:p>
            <a:pPr algn="ctr"/>
            <a:endParaRPr lang="en-US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1200" b="1" dirty="0"/>
              <a:t> </a:t>
            </a:r>
          </a:p>
          <a:p>
            <a:pPr algn="ctr"/>
            <a:r>
              <a:rPr lang="en-US" sz="1200" dirty="0"/>
              <a:t>System Analysis and Forecast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Bottom Line Ask: </a:t>
            </a:r>
          </a:p>
          <a:p>
            <a:r>
              <a:rPr lang="en-US" dirty="0"/>
              <a:t>	1: Start using the tool to implement projects. Districts to send CO feedback to improve the tool. </a:t>
            </a:r>
          </a:p>
          <a:p>
            <a:r>
              <a:rPr lang="en-US" dirty="0"/>
              <a:t>	2: Refine the tool by getting more data from the Districts to improve and enhance reliability. Including additional countermeasures.</a:t>
            </a:r>
          </a:p>
          <a:p>
            <a:r>
              <a:rPr lang="en-US" dirty="0"/>
              <a:t>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Question: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 the department, how valuable is it to identify intersections that have the most potential for safety improvements on an annual basis?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Use leading-edge scientific predictive methods to screen and identify candidate intersections that have the most potential for safety improvements.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Diagnose, identify and select engineering countermeasures that reduce fatal and severe injury crashes.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828A7-4928-4723-9ECE-500A7C5B33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62000"/>
            <a:ext cx="4681538" cy="351313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597" y="4495800"/>
            <a:ext cx="6572251" cy="4648200"/>
          </a:xfrm>
          <a:noFill/>
          <a:ln/>
        </p:spPr>
        <p:txBody>
          <a:bodyPr/>
          <a:lstStyle/>
          <a:p>
            <a:r>
              <a:rPr lang="en-US" dirty="0"/>
              <a:t>NPV = 1.07 Billion , 20 years, Societal KA Benefits – Construction = Net Societal Savings</a:t>
            </a:r>
          </a:p>
          <a:p>
            <a:r>
              <a:rPr lang="en-US" dirty="0"/>
              <a:t>	(Societal KA Benefits do not include other savings due to BCO Benefits)</a:t>
            </a:r>
          </a:p>
          <a:p>
            <a:endParaRPr lang="en-US" dirty="0"/>
          </a:p>
          <a:p>
            <a:r>
              <a:rPr lang="en-US" dirty="0"/>
              <a:t>7 YR Trend = 20.929x+297.3</a:t>
            </a:r>
          </a:p>
          <a:p>
            <a:r>
              <a:rPr lang="en-US" dirty="0"/>
              <a:t>x=Year 1 to 7</a:t>
            </a:r>
          </a:p>
          <a:p>
            <a:endParaRPr lang="en-US" dirty="0"/>
          </a:p>
          <a:p>
            <a:r>
              <a:rPr lang="en-US" dirty="0"/>
              <a:t>154 Sites equals 1.8% of all signalized intersection on the State Highway System</a:t>
            </a:r>
          </a:p>
          <a:p>
            <a:endParaRPr lang="en-US" dirty="0"/>
          </a:p>
          <a:p>
            <a:r>
              <a:rPr lang="en-US" dirty="0"/>
              <a:t>Reduction of 5 lives are applied to the based condition 297.3. </a:t>
            </a:r>
          </a:p>
          <a:p>
            <a:endParaRPr lang="en-US" dirty="0"/>
          </a:p>
          <a:p>
            <a:r>
              <a:rPr lang="en-US" dirty="0"/>
              <a:t>21 Lives Trend is from CARS Signalized intersection based on internal data 2011-2017</a:t>
            </a:r>
          </a:p>
          <a:p>
            <a:r>
              <a:rPr lang="en-US" dirty="0"/>
              <a:t>We did not have data before 2011 that we were able to use for this analysis. </a:t>
            </a:r>
          </a:p>
          <a:p>
            <a:r>
              <a:rPr lang="en-US" dirty="0"/>
              <a:t>Using 2019 Signalized Intersection TEO Data </a:t>
            </a:r>
          </a:p>
          <a:p>
            <a:endParaRPr lang="en-US" dirty="0"/>
          </a:p>
          <a:p>
            <a:r>
              <a:rPr lang="en-US" dirty="0"/>
              <a:t>Construction Cost is in NPV from a 20-year design Life. </a:t>
            </a:r>
          </a:p>
          <a:p>
            <a:r>
              <a:rPr lang="en-US" dirty="0"/>
              <a:t>	Design, MOT, CEI, Mobilization, Contingency (Maintenance not included)</a:t>
            </a:r>
          </a:p>
          <a:p>
            <a:endParaRPr lang="en-US" dirty="0"/>
          </a:p>
          <a:p>
            <a:r>
              <a:rPr lang="en-US" dirty="0"/>
              <a:t>Future Analysis: </a:t>
            </a:r>
          </a:p>
          <a:p>
            <a:r>
              <a:rPr lang="en-US" dirty="0"/>
              <a:t>	Initial Steps towards determining save cost implementation. Accuracy will increase with tracking of project after they are programmed and constructed, and calibrating benefit cost calculations will come from these values.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Florida HSMP methodology uses AASHTO HSM fundamentals.  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3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CO funding availability.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053C6-B952-4475-A469-25E6098BDB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325882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effectLst/>
        </p:spPr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effectLst/>
        </p:spPr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209800" y="2286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F4283"/>
                </a:solidFill>
              </a:rPr>
              <a:t>Florida Department of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09800" y="476310"/>
            <a:ext cx="57912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283"/>
                </a:solidFill>
              </a:rPr>
              <a:t>TRANSPORTATION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59444"/>
            <a:ext cx="9144000" cy="14102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531684"/>
            <a:ext cx="9144000" cy="45719"/>
          </a:xfrm>
          <a:prstGeom prst="rect">
            <a:avLst/>
          </a:prstGeom>
          <a:solidFill>
            <a:srgbClr val="0054A8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2" y="166132"/>
            <a:ext cx="1860438" cy="93021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19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3600" b="1">
                <a:solidFill>
                  <a:srgbClr val="1F42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07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018" y="6400801"/>
            <a:ext cx="9144000" cy="457199"/>
          </a:xfrm>
          <a:prstGeom prst="rect">
            <a:avLst/>
          </a:prstGeom>
          <a:solidFill>
            <a:srgbClr val="1F42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260818" y="6183556"/>
            <a:ext cx="3883182" cy="674444"/>
            <a:chOff x="5257800" y="6161597"/>
            <a:chExt cx="3883182" cy="674444"/>
          </a:xfrm>
        </p:grpSpPr>
        <p:sp>
          <p:nvSpPr>
            <p:cNvPr id="27" name="Rectangle 26"/>
            <p:cNvSpPr/>
            <p:nvPr userDrawn="1"/>
          </p:nvSpPr>
          <p:spPr>
            <a:xfrm>
              <a:off x="5786937" y="6173563"/>
              <a:ext cx="3354045" cy="662478"/>
            </a:xfrm>
            <a:custGeom>
              <a:avLst/>
              <a:gdLst>
                <a:gd name="connsiteX0" fmla="*/ 0 w 3354045"/>
                <a:gd name="connsiteY0" fmla="*/ 0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0 w 3354045"/>
                <a:gd name="connsiteY4" fmla="*/ 0 h 482611"/>
                <a:gd name="connsiteX0" fmla="*/ 479581 w 3354045"/>
                <a:gd name="connsiteY0" fmla="*/ 108705 h 482611"/>
                <a:gd name="connsiteX1" fmla="*/ 3354045 w 3354045"/>
                <a:gd name="connsiteY1" fmla="*/ 0 h 482611"/>
                <a:gd name="connsiteX2" fmla="*/ 3354045 w 3354045"/>
                <a:gd name="connsiteY2" fmla="*/ 482611 h 482611"/>
                <a:gd name="connsiteX3" fmla="*/ 0 w 3354045"/>
                <a:gd name="connsiteY3" fmla="*/ 482611 h 482611"/>
                <a:gd name="connsiteX4" fmla="*/ 479581 w 3354045"/>
                <a:gd name="connsiteY4" fmla="*/ 108705 h 482611"/>
                <a:gd name="connsiteX0" fmla="*/ 479581 w 3354045"/>
                <a:gd name="connsiteY0" fmla="*/ 238874 h 612780"/>
                <a:gd name="connsiteX1" fmla="*/ 3354045 w 3354045"/>
                <a:gd name="connsiteY1" fmla="*/ 130169 h 612780"/>
                <a:gd name="connsiteX2" fmla="*/ 3354045 w 3354045"/>
                <a:gd name="connsiteY2" fmla="*/ 612780 h 612780"/>
                <a:gd name="connsiteX3" fmla="*/ 0 w 3354045"/>
                <a:gd name="connsiteY3" fmla="*/ 612780 h 612780"/>
                <a:gd name="connsiteX4" fmla="*/ 479581 w 3354045"/>
                <a:gd name="connsiteY4" fmla="*/ 238874 h 612780"/>
                <a:gd name="connsiteX0" fmla="*/ 479581 w 3354045"/>
                <a:gd name="connsiteY0" fmla="*/ 288572 h 662478"/>
                <a:gd name="connsiteX1" fmla="*/ 3354045 w 3354045"/>
                <a:gd name="connsiteY1" fmla="*/ 179867 h 662478"/>
                <a:gd name="connsiteX2" fmla="*/ 3354045 w 3354045"/>
                <a:gd name="connsiteY2" fmla="*/ 662478 h 662478"/>
                <a:gd name="connsiteX3" fmla="*/ 0 w 3354045"/>
                <a:gd name="connsiteY3" fmla="*/ 662478 h 662478"/>
                <a:gd name="connsiteX4" fmla="*/ 479581 w 3354045"/>
                <a:gd name="connsiteY4" fmla="*/ 288572 h 66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4045" h="662478">
                  <a:moveTo>
                    <a:pt x="479581" y="288572"/>
                  </a:moveTo>
                  <a:cubicBezTo>
                    <a:pt x="2144318" y="-198469"/>
                    <a:pt x="2808329" y="49847"/>
                    <a:pt x="3354045" y="179867"/>
                  </a:cubicBezTo>
                  <a:lnTo>
                    <a:pt x="3354045" y="662478"/>
                  </a:lnTo>
                  <a:lnTo>
                    <a:pt x="0" y="662478"/>
                  </a:lnTo>
                  <a:lnTo>
                    <a:pt x="479581" y="288572"/>
                  </a:lnTo>
                  <a:close/>
                </a:path>
              </a:pathLst>
            </a:custGeom>
            <a:solidFill>
              <a:srgbClr val="1F42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257800" y="6161597"/>
              <a:ext cx="3883182" cy="674444"/>
            </a:xfrm>
            <a:custGeom>
              <a:avLst/>
              <a:gdLst>
                <a:gd name="T0" fmla="*/ 2399 w 3438"/>
                <a:gd name="T1" fmla="*/ 3 h 501"/>
                <a:gd name="T2" fmla="*/ 2753 w 3438"/>
                <a:gd name="T3" fmla="*/ 24 h 501"/>
                <a:gd name="T4" fmla="*/ 3100 w 3438"/>
                <a:gd name="T5" fmla="*/ 71 h 501"/>
                <a:gd name="T6" fmla="*/ 3438 w 3438"/>
                <a:gd name="T7" fmla="*/ 142 h 501"/>
                <a:gd name="T8" fmla="*/ 3146 w 3438"/>
                <a:gd name="T9" fmla="*/ 113 h 501"/>
                <a:gd name="T10" fmla="*/ 2850 w 3438"/>
                <a:gd name="T11" fmla="*/ 108 h 501"/>
                <a:gd name="T12" fmla="*/ 2553 w 3438"/>
                <a:gd name="T13" fmla="*/ 126 h 501"/>
                <a:gd name="T14" fmla="*/ 2262 w 3438"/>
                <a:gd name="T15" fmla="*/ 165 h 501"/>
                <a:gd name="T16" fmla="*/ 1979 w 3438"/>
                <a:gd name="T17" fmla="*/ 224 h 501"/>
                <a:gd name="T18" fmla="*/ 1709 w 3438"/>
                <a:gd name="T19" fmla="*/ 302 h 501"/>
                <a:gd name="T20" fmla="*/ 1457 w 3438"/>
                <a:gd name="T21" fmla="*/ 394 h 501"/>
                <a:gd name="T22" fmla="*/ 1227 w 3438"/>
                <a:gd name="T23" fmla="*/ 501 h 501"/>
                <a:gd name="T24" fmla="*/ 820 w 3438"/>
                <a:gd name="T25" fmla="*/ 449 h 501"/>
                <a:gd name="T26" fmla="*/ 1023 w 3438"/>
                <a:gd name="T27" fmla="*/ 358 h 501"/>
                <a:gd name="T28" fmla="*/ 1228 w 3438"/>
                <a:gd name="T29" fmla="*/ 283 h 501"/>
                <a:gd name="T30" fmla="*/ 1432 w 3438"/>
                <a:gd name="T31" fmla="*/ 222 h 501"/>
                <a:gd name="T32" fmla="*/ 1633 w 3438"/>
                <a:gd name="T33" fmla="*/ 173 h 501"/>
                <a:gd name="T34" fmla="*/ 1823 w 3438"/>
                <a:gd name="T35" fmla="*/ 135 h 501"/>
                <a:gd name="T36" fmla="*/ 2003 w 3438"/>
                <a:gd name="T37" fmla="*/ 108 h 501"/>
                <a:gd name="T38" fmla="*/ 2164 w 3438"/>
                <a:gd name="T39" fmla="*/ 88 h 501"/>
                <a:gd name="T40" fmla="*/ 2305 w 3438"/>
                <a:gd name="T41" fmla="*/ 75 h 501"/>
                <a:gd name="T42" fmla="*/ 2422 w 3438"/>
                <a:gd name="T43" fmla="*/ 67 h 501"/>
                <a:gd name="T44" fmla="*/ 2511 w 3438"/>
                <a:gd name="T45" fmla="*/ 63 h 501"/>
                <a:gd name="T46" fmla="*/ 2568 w 3438"/>
                <a:gd name="T47" fmla="*/ 62 h 501"/>
                <a:gd name="T48" fmla="*/ 2587 w 3438"/>
                <a:gd name="T49" fmla="*/ 62 h 501"/>
                <a:gd name="T50" fmla="*/ 2393 w 3438"/>
                <a:gd name="T51" fmla="*/ 50 h 501"/>
                <a:gd name="T52" fmla="*/ 2182 w 3438"/>
                <a:gd name="T53" fmla="*/ 54 h 501"/>
                <a:gd name="T54" fmla="*/ 1959 w 3438"/>
                <a:gd name="T55" fmla="*/ 72 h 501"/>
                <a:gd name="T56" fmla="*/ 1729 w 3438"/>
                <a:gd name="T57" fmla="*/ 104 h 501"/>
                <a:gd name="T58" fmla="*/ 1497 w 3438"/>
                <a:gd name="T59" fmla="*/ 147 h 501"/>
                <a:gd name="T60" fmla="*/ 1269 w 3438"/>
                <a:gd name="T61" fmla="*/ 201 h 501"/>
                <a:gd name="T62" fmla="*/ 1047 w 3438"/>
                <a:gd name="T63" fmla="*/ 265 h 501"/>
                <a:gd name="T64" fmla="*/ 840 w 3438"/>
                <a:gd name="T65" fmla="*/ 337 h 501"/>
                <a:gd name="T66" fmla="*/ 651 w 3438"/>
                <a:gd name="T67" fmla="*/ 416 h 501"/>
                <a:gd name="T68" fmla="*/ 486 w 3438"/>
                <a:gd name="T69" fmla="*/ 501 h 501"/>
                <a:gd name="T70" fmla="*/ 153 w 3438"/>
                <a:gd name="T71" fmla="*/ 429 h 501"/>
                <a:gd name="T72" fmla="*/ 473 w 3438"/>
                <a:gd name="T73" fmla="*/ 300 h 501"/>
                <a:gd name="T74" fmla="*/ 807 w 3438"/>
                <a:gd name="T75" fmla="*/ 196 h 501"/>
                <a:gd name="T76" fmla="*/ 1152 w 3438"/>
                <a:gd name="T77" fmla="*/ 112 h 501"/>
                <a:gd name="T78" fmla="*/ 1505 w 3438"/>
                <a:gd name="T79" fmla="*/ 51 h 501"/>
                <a:gd name="T80" fmla="*/ 1861 w 3438"/>
                <a:gd name="T81" fmla="*/ 15 h 501"/>
                <a:gd name="T82" fmla="*/ 2219 w 3438"/>
                <a:gd name="T8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38" h="501">
                  <a:moveTo>
                    <a:pt x="2219" y="0"/>
                  </a:moveTo>
                  <a:lnTo>
                    <a:pt x="2399" y="3"/>
                  </a:lnTo>
                  <a:lnTo>
                    <a:pt x="2576" y="11"/>
                  </a:lnTo>
                  <a:lnTo>
                    <a:pt x="2753" y="24"/>
                  </a:lnTo>
                  <a:lnTo>
                    <a:pt x="2927" y="45"/>
                  </a:lnTo>
                  <a:lnTo>
                    <a:pt x="3100" y="71"/>
                  </a:lnTo>
                  <a:lnTo>
                    <a:pt x="3270" y="103"/>
                  </a:lnTo>
                  <a:lnTo>
                    <a:pt x="3438" y="142"/>
                  </a:lnTo>
                  <a:lnTo>
                    <a:pt x="3293" y="123"/>
                  </a:lnTo>
                  <a:lnTo>
                    <a:pt x="3146" y="113"/>
                  </a:lnTo>
                  <a:lnTo>
                    <a:pt x="2999" y="108"/>
                  </a:lnTo>
                  <a:lnTo>
                    <a:pt x="2850" y="108"/>
                  </a:lnTo>
                  <a:lnTo>
                    <a:pt x="2701" y="114"/>
                  </a:lnTo>
                  <a:lnTo>
                    <a:pt x="2553" y="126"/>
                  </a:lnTo>
                  <a:lnTo>
                    <a:pt x="2406" y="143"/>
                  </a:lnTo>
                  <a:lnTo>
                    <a:pt x="2262" y="165"/>
                  </a:lnTo>
                  <a:lnTo>
                    <a:pt x="2119" y="193"/>
                  </a:lnTo>
                  <a:lnTo>
                    <a:pt x="1979" y="224"/>
                  </a:lnTo>
                  <a:lnTo>
                    <a:pt x="1843" y="261"/>
                  </a:lnTo>
                  <a:lnTo>
                    <a:pt x="1709" y="302"/>
                  </a:lnTo>
                  <a:lnTo>
                    <a:pt x="1581" y="346"/>
                  </a:lnTo>
                  <a:lnTo>
                    <a:pt x="1457" y="394"/>
                  </a:lnTo>
                  <a:lnTo>
                    <a:pt x="1338" y="446"/>
                  </a:lnTo>
                  <a:lnTo>
                    <a:pt x="1227" y="501"/>
                  </a:lnTo>
                  <a:lnTo>
                    <a:pt x="722" y="501"/>
                  </a:lnTo>
                  <a:lnTo>
                    <a:pt x="820" y="449"/>
                  </a:lnTo>
                  <a:lnTo>
                    <a:pt x="921" y="401"/>
                  </a:lnTo>
                  <a:lnTo>
                    <a:pt x="1023" y="358"/>
                  </a:lnTo>
                  <a:lnTo>
                    <a:pt x="1126" y="319"/>
                  </a:lnTo>
                  <a:lnTo>
                    <a:pt x="1228" y="283"/>
                  </a:lnTo>
                  <a:lnTo>
                    <a:pt x="1331" y="251"/>
                  </a:lnTo>
                  <a:lnTo>
                    <a:pt x="1432" y="222"/>
                  </a:lnTo>
                  <a:lnTo>
                    <a:pt x="1533" y="196"/>
                  </a:lnTo>
                  <a:lnTo>
                    <a:pt x="1633" y="173"/>
                  </a:lnTo>
                  <a:lnTo>
                    <a:pt x="1730" y="152"/>
                  </a:lnTo>
                  <a:lnTo>
                    <a:pt x="1823" y="135"/>
                  </a:lnTo>
                  <a:lnTo>
                    <a:pt x="1915" y="120"/>
                  </a:lnTo>
                  <a:lnTo>
                    <a:pt x="2003" y="108"/>
                  </a:lnTo>
                  <a:lnTo>
                    <a:pt x="2085" y="96"/>
                  </a:lnTo>
                  <a:lnTo>
                    <a:pt x="2164" y="88"/>
                  </a:lnTo>
                  <a:lnTo>
                    <a:pt x="2237" y="80"/>
                  </a:lnTo>
                  <a:lnTo>
                    <a:pt x="2305" y="75"/>
                  </a:lnTo>
                  <a:lnTo>
                    <a:pt x="2367" y="70"/>
                  </a:lnTo>
                  <a:lnTo>
                    <a:pt x="2422" y="67"/>
                  </a:lnTo>
                  <a:lnTo>
                    <a:pt x="2471" y="64"/>
                  </a:lnTo>
                  <a:lnTo>
                    <a:pt x="2511" y="63"/>
                  </a:lnTo>
                  <a:lnTo>
                    <a:pt x="2544" y="63"/>
                  </a:lnTo>
                  <a:lnTo>
                    <a:pt x="2568" y="62"/>
                  </a:lnTo>
                  <a:lnTo>
                    <a:pt x="2582" y="62"/>
                  </a:lnTo>
                  <a:lnTo>
                    <a:pt x="2587" y="62"/>
                  </a:lnTo>
                  <a:lnTo>
                    <a:pt x="2493" y="54"/>
                  </a:lnTo>
                  <a:lnTo>
                    <a:pt x="2393" y="50"/>
                  </a:lnTo>
                  <a:lnTo>
                    <a:pt x="2290" y="50"/>
                  </a:lnTo>
                  <a:lnTo>
                    <a:pt x="2182" y="54"/>
                  </a:lnTo>
                  <a:lnTo>
                    <a:pt x="2072" y="62"/>
                  </a:lnTo>
                  <a:lnTo>
                    <a:pt x="1959" y="72"/>
                  </a:lnTo>
                  <a:lnTo>
                    <a:pt x="1845" y="87"/>
                  </a:lnTo>
                  <a:lnTo>
                    <a:pt x="1729" y="104"/>
                  </a:lnTo>
                  <a:lnTo>
                    <a:pt x="1613" y="123"/>
                  </a:lnTo>
                  <a:lnTo>
                    <a:pt x="1497" y="147"/>
                  </a:lnTo>
                  <a:lnTo>
                    <a:pt x="1381" y="172"/>
                  </a:lnTo>
                  <a:lnTo>
                    <a:pt x="1269" y="201"/>
                  </a:lnTo>
                  <a:lnTo>
                    <a:pt x="1156" y="231"/>
                  </a:lnTo>
                  <a:lnTo>
                    <a:pt x="1047" y="265"/>
                  </a:lnTo>
                  <a:lnTo>
                    <a:pt x="942" y="299"/>
                  </a:lnTo>
                  <a:lnTo>
                    <a:pt x="840" y="337"/>
                  </a:lnTo>
                  <a:lnTo>
                    <a:pt x="743" y="375"/>
                  </a:lnTo>
                  <a:lnTo>
                    <a:pt x="651" y="416"/>
                  </a:lnTo>
                  <a:lnTo>
                    <a:pt x="566" y="458"/>
                  </a:lnTo>
                  <a:lnTo>
                    <a:pt x="486" y="501"/>
                  </a:lnTo>
                  <a:lnTo>
                    <a:pt x="0" y="501"/>
                  </a:lnTo>
                  <a:lnTo>
                    <a:pt x="153" y="429"/>
                  </a:lnTo>
                  <a:lnTo>
                    <a:pt x="312" y="362"/>
                  </a:lnTo>
                  <a:lnTo>
                    <a:pt x="473" y="300"/>
                  </a:lnTo>
                  <a:lnTo>
                    <a:pt x="639" y="245"/>
                  </a:lnTo>
                  <a:lnTo>
                    <a:pt x="807" y="196"/>
                  </a:lnTo>
                  <a:lnTo>
                    <a:pt x="979" y="151"/>
                  </a:lnTo>
                  <a:lnTo>
                    <a:pt x="1152" y="112"/>
                  </a:lnTo>
                  <a:lnTo>
                    <a:pt x="1328" y="79"/>
                  </a:lnTo>
                  <a:lnTo>
                    <a:pt x="1505" y="51"/>
                  </a:lnTo>
                  <a:lnTo>
                    <a:pt x="1683" y="30"/>
                  </a:lnTo>
                  <a:lnTo>
                    <a:pt x="1861" y="15"/>
                  </a:lnTo>
                  <a:lnTo>
                    <a:pt x="2041" y="4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D718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emf"/><Relationship Id="rId5" Type="http://schemas.openxmlformats.org/officeDocument/2006/relationships/image" Target="../media/image25.jpe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ot.gov/traffic/trafficservices/safestrides2zer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bit.ly/2vmAez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309229"/>
            <a:ext cx="73152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1F4284"/>
                </a:solidFill>
                <a:latin typeface="Arial"/>
                <a:cs typeface="Arial"/>
              </a:rPr>
              <a:t>Executive Workshop</a:t>
            </a:r>
          </a:p>
          <a:p>
            <a:pPr algn="ctr"/>
            <a:r>
              <a:rPr lang="en-US" sz="3200" b="1" dirty="0">
                <a:solidFill>
                  <a:srgbClr val="1F4284"/>
                </a:solidFill>
                <a:latin typeface="Arial"/>
                <a:cs typeface="Arial"/>
              </a:rPr>
              <a:t>April 15,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100" y="2796766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E46C0A"/>
                </a:solidFill>
                <a:latin typeface="Arial" pitchFamily="34" charset="0"/>
                <a:cs typeface="Arial" pitchFamily="34" charset="0"/>
              </a:rPr>
              <a:t>STRIDES 2 Zero</a:t>
            </a:r>
          </a:p>
          <a:p>
            <a:r>
              <a:rPr lang="en-US" b="1" dirty="0">
                <a:solidFill>
                  <a:srgbClr val="589CAF"/>
                </a:solidFill>
                <a:latin typeface="Arial" pitchFamily="34" charset="0"/>
                <a:cs typeface="Arial" pitchFamily="34" charset="0"/>
              </a:rPr>
              <a:t>(SAFE)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5252D8-3139-428C-95E8-B8F9B82A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" b="-1056"/>
          <a:stretch/>
        </p:blipFill>
        <p:spPr bwMode="auto">
          <a:xfrm>
            <a:off x="5618422" y="9525"/>
            <a:ext cx="3487478" cy="13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7182D2-6DAF-4C86-8EFA-49788F69B40E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BDD-4F54-4A6B-8AF8-AEBC9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  <a:ea typeface="+mn-ea"/>
              </a:rPr>
              <a:t>S2Z</a:t>
            </a:r>
            <a:r>
              <a:rPr lang="en-US" dirty="0"/>
              <a:t> SAFE Report Snapshot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319A1-9722-47AD-A539-CE2A440C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4865849" cy="5193475"/>
          </a:xfrm>
        </p:spPr>
        <p:txBody>
          <a:bodyPr>
            <a:normAutofit/>
          </a:bodyPr>
          <a:lstStyle/>
          <a:p>
            <a:r>
              <a:rPr lang="en-US" sz="2800" dirty="0"/>
              <a:t>Candidate intersections and counterpart sisters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BFDA2-E780-4AFF-BBFD-E896A0E0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2" y="2333066"/>
            <a:ext cx="4672964" cy="3592246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4F59C-9A9B-4C90-A508-36A5CB5A2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049" y="1380530"/>
            <a:ext cx="3502558" cy="4544782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72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823F6EC-770D-484F-B5BB-FE1CEA6D5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517" y="1458416"/>
            <a:ext cx="2297310" cy="6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9D570E3-D508-7A41-92F4-304281E5A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458416"/>
            <a:ext cx="4193983" cy="4208606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50BF737F-50CC-F14A-8269-50FF810DE4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8" y="5615312"/>
            <a:ext cx="783588" cy="783588"/>
          </a:xfrm>
          <a:prstGeom prst="rect">
            <a:avLst/>
          </a:prstGeom>
        </p:spPr>
      </p:pic>
      <p:pic>
        <p:nvPicPr>
          <p:cNvPr id="6" name="Picture 2" descr="Image result for UF">
            <a:extLst>
              <a:ext uri="{FF2B5EF4-FFF2-40B4-BE49-F238E27FC236}">
                <a16:creationId xmlns:a16="http://schemas.microsoft.com/office/drawing/2014/main" id="{7994E590-9940-434C-A10F-B4067C43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 r="15265" b="11656"/>
          <a:stretch/>
        </p:blipFill>
        <p:spPr bwMode="auto">
          <a:xfrm>
            <a:off x="3526092" y="4764995"/>
            <a:ext cx="838996" cy="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EA3CC-E80A-9B44-BAE9-AD69B9799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935" y="4730555"/>
            <a:ext cx="850112" cy="83018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6A158AB-FDB3-0741-B1DD-5E29B5B8E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50" y="5570227"/>
            <a:ext cx="787338" cy="787338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739DE73-570D-1B4A-A14A-A90CFA23CA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7" y="2424233"/>
            <a:ext cx="2906001" cy="107598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5A94DA0-6EE8-DC4D-9DFD-79EC0369176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b="7163"/>
          <a:stretch/>
        </p:blipFill>
        <p:spPr>
          <a:xfrm>
            <a:off x="231406" y="5125346"/>
            <a:ext cx="1812395" cy="783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134C77-F838-A64C-9ED8-BC9BB80F45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9069" b="5257"/>
          <a:stretch/>
        </p:blipFill>
        <p:spPr>
          <a:xfrm>
            <a:off x="2652206" y="3801961"/>
            <a:ext cx="1846635" cy="795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792CA4-6B3A-0C4E-9A08-AA12CB7E57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91" t="10106" b="7985"/>
          <a:stretch/>
        </p:blipFill>
        <p:spPr>
          <a:xfrm>
            <a:off x="392258" y="3713122"/>
            <a:ext cx="2132221" cy="958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CE19DA-4C46-7142-8343-5B8BDF0D4A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0035" y="2570398"/>
            <a:ext cx="2686756" cy="628073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id="{941AB3FA-B746-4740-8223-B6892DDF5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" y="21014"/>
            <a:ext cx="9143999" cy="1246495"/>
          </a:xfrm>
          <a:prstGeom prst="rect">
            <a:avLst/>
          </a:prstGeom>
          <a:solidFill>
            <a:srgbClr val="1C3A79"/>
          </a:solidFill>
          <a:ln w="9525">
            <a:noFill/>
            <a:miter lim="800000"/>
            <a:headEnd/>
            <a:tailEnd/>
          </a:ln>
        </p:spPr>
        <p:txBody>
          <a:bodyPr wrap="square" bIns="27432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Growing Partnerships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CCE183-EAD1-B343-A29E-CA92AB4C25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3161" y="3934256"/>
            <a:ext cx="2686757" cy="54199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E66B7EAA-CC46-404A-9E85-60CA7D5202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4" y="1267510"/>
            <a:ext cx="1353509" cy="1138770"/>
          </a:xfrm>
          <a:prstGeom prst="rect">
            <a:avLst/>
          </a:prstGeom>
        </p:spPr>
      </p:pic>
      <p:pic>
        <p:nvPicPr>
          <p:cNvPr id="20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677BE345-191F-4C79-B94C-10F0C546D530}"/>
              </a:ext>
            </a:extLst>
          </p:cNvPr>
          <p:cNvPicPr>
            <a:picLocks noGrp="1"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34" y="1306405"/>
            <a:ext cx="1004642" cy="991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54D24-73C1-44CD-A3E5-16A35E251F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316" y="5667022"/>
            <a:ext cx="2998530" cy="440764"/>
          </a:xfrm>
          <a:prstGeom prst="rect">
            <a:avLst/>
          </a:prstGeom>
        </p:spPr>
      </p:pic>
      <p:pic>
        <p:nvPicPr>
          <p:cNvPr id="1028" name="Picture 4" descr="Image result for flhsmv">
            <a:extLst>
              <a:ext uri="{FF2B5EF4-FFF2-40B4-BE49-F238E27FC236}">
                <a16:creationId xmlns:a16="http://schemas.microsoft.com/office/drawing/2014/main" id="{FEA7A7DA-6705-44E2-842C-5BF55DD98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75" y="4671655"/>
            <a:ext cx="2137791" cy="74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8B63A65B-5CAD-4B8E-9757-50819FBC6221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r>
              <a:rPr lang="en-US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50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BDD-4F54-4A6B-8AF8-AEBC9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319A1-9722-47AD-A539-CE2A440C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2688"/>
            <a:ext cx="8127507" cy="5193475"/>
          </a:xfrm>
        </p:spPr>
        <p:txBody>
          <a:bodyPr>
            <a:normAutofit/>
          </a:bodyPr>
          <a:lstStyle/>
          <a:p>
            <a:r>
              <a:rPr lang="en-US" sz="2800" dirty="0"/>
              <a:t>Develop SPFs for roadway segments, midblock crosswalks and bicycle facilities</a:t>
            </a:r>
          </a:p>
          <a:p>
            <a:r>
              <a:rPr lang="en-US" sz="2800" dirty="0"/>
              <a:t>Expand the analysis to include these facilities</a:t>
            </a:r>
          </a:p>
          <a:p>
            <a:r>
              <a:rPr lang="en-US" sz="2800" dirty="0"/>
              <a:t>Update SAFE Report annually (Dynamic Reporting)</a:t>
            </a:r>
          </a:p>
          <a:p>
            <a:r>
              <a:rPr lang="en-US" sz="2800" dirty="0"/>
              <a:t>Include more safety countermeasures when data is/are</a:t>
            </a:r>
            <a:r>
              <a:rPr lang="en-US" sz="2800" b="1" dirty="0"/>
              <a:t>?</a:t>
            </a:r>
            <a:r>
              <a:rPr lang="en-US" sz="2800" dirty="0"/>
              <a:t> available</a:t>
            </a:r>
          </a:p>
          <a:p>
            <a:r>
              <a:rPr lang="en-US" sz="2800" dirty="0"/>
              <a:t>Develop new sub-programs for STRIDES 2 Zero to enhance the overall safety management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3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BBDD-4F54-4A6B-8AF8-AEBC92D4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89CAF"/>
                </a:solidFill>
              </a:rPr>
              <a:t>S</a:t>
            </a:r>
            <a:r>
              <a:rPr lang="en-US" dirty="0">
                <a:solidFill>
                  <a:srgbClr val="E46C0A"/>
                </a:solidFill>
              </a:rPr>
              <a:t>S2Z</a:t>
            </a:r>
            <a:r>
              <a:rPr lang="en-US" dirty="0"/>
              <a:t> 2020 Ask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0319A1-9722-47AD-A539-CE2A440C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746"/>
            <a:ext cx="9144000" cy="4940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514350">
              <a:buAutoNum type="arabicPeriod"/>
            </a:pPr>
            <a:r>
              <a:rPr lang="en-US" dirty="0">
                <a:latin typeface="Arial"/>
                <a:cs typeface="Arial"/>
              </a:rPr>
              <a:t>Districts, please use the </a:t>
            </a:r>
            <a:r>
              <a:rPr lang="en-US" dirty="0">
                <a:latin typeface="Arial"/>
                <a:cs typeface="Arial"/>
                <a:hlinkClick r:id="rId3"/>
              </a:rPr>
              <a:t>SAFE 2020 Report </a:t>
            </a:r>
            <a:r>
              <a:rPr lang="en-US" dirty="0">
                <a:latin typeface="Arial"/>
                <a:cs typeface="Arial"/>
              </a:rPr>
              <a:t>to program and implement safety improvements at the listed intersections and provide feedback as to its usability</a:t>
            </a:r>
          </a:p>
          <a:p>
            <a:pPr marL="914400" lvl="1" indent="-514350">
              <a:buAutoNum type="arabicPeriod"/>
            </a:pPr>
            <a:r>
              <a:rPr lang="en-US" sz="2800" dirty="0">
                <a:latin typeface="Arial"/>
                <a:cs typeface="Arial"/>
              </a:rPr>
              <a:t>Districts, please provide data for the missing intersections (i.e., local road AADTs</a:t>
            </a:r>
            <a:r>
              <a:rPr lang="en-US" dirty="0">
                <a:latin typeface="Arial"/>
                <a:cs typeface="Arial"/>
              </a:rPr>
              <a:t>, turn lanes, protective/permissive signal phasing, LPI, passive detection, etc.)</a:t>
            </a: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205A4C-9E1F-4E54-82BA-1F1BC4FF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56" y="4727643"/>
            <a:ext cx="1640823" cy="16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3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599B9-F9AE-4760-9920-E948038C9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77"/>
            <a:ext cx="9144000" cy="395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460" y="538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Javier Ponce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20597" y="260378"/>
            <a:ext cx="8305800" cy="70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F4284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613458" y="5388076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Trey Tillander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FF07B-0064-4072-B5BD-686FBECEA6B6}"/>
              </a:ext>
            </a:extLst>
          </p:cNvPr>
          <p:cNvSpPr txBox="1"/>
          <p:nvPr/>
        </p:nvSpPr>
        <p:spPr>
          <a:xfrm>
            <a:off x="2300556" y="5383007"/>
            <a:ext cx="454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El-Urfali</a:t>
            </a:r>
          </a:p>
          <a:p>
            <a:pPr algn="ctr"/>
            <a:r>
              <a:rPr lang="en-US" sz="2400" b="1" dirty="0">
                <a:solidFill>
                  <a:srgbClr val="1F4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850-410-5416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F59D76-0749-48DC-9BE0-18E1C1F61FA4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FD6-1FAF-4567-8D59-4D9E717D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874"/>
            <a:ext cx="8229600" cy="762000"/>
          </a:xfrm>
        </p:spPr>
        <p:txBody>
          <a:bodyPr/>
          <a:lstStyle/>
          <a:p>
            <a:r>
              <a:rPr lang="en-US" altLang="en-US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altLang="en-US"/>
              <a:t> </a:t>
            </a:r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STRIDES 2 Zero </a:t>
            </a:r>
            <a:r>
              <a:rPr lang="en-US" altLang="en-US"/>
              <a:t>Program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652C-3017-47E1-B6FB-5A01934BB65B}"/>
              </a:ext>
            </a:extLst>
          </p:cNvPr>
          <p:cNvSpPr/>
          <p:nvPr/>
        </p:nvSpPr>
        <p:spPr>
          <a:xfrm>
            <a:off x="5486398" y="2543268"/>
            <a:ext cx="3463565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Analysis and Forecast Evaluation</a:t>
            </a: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Traffic Roadway and Intersection Data Evaluation System 2020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</a:p>
          <a:p>
            <a:pPr algn="ctr"/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STRIDES 2 Zero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B45BD1-C67C-4E9A-8AD0-B9BE481D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1123672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DFC8BB-6EA9-480B-A04C-C694BCADDFDB}"/>
              </a:ext>
            </a:extLst>
          </p:cNvPr>
          <p:cNvSpPr/>
          <p:nvPr/>
        </p:nvSpPr>
        <p:spPr>
          <a:xfrm>
            <a:off x="194037" y="830420"/>
            <a:ext cx="5180850" cy="56015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Leverages various data sources to enhance safety &amp; mobility of the state highway system (SHS)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Aligns with three of the four Vital Few Safety Initiatives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Enhancing safety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Improving mobility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Inspiring innovation with a predictive method of analyzing safety data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Enhances roadway network screening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Previous method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Hot-spot analysis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589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S2Z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program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Quantitative evaluation with Florida specific crash predictive analytics tools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F01057B-9AE8-4548-90F3-91141D375853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9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491"/>
          </a:xfrm>
        </p:spPr>
        <p:txBody>
          <a:bodyPr lIns="91440" tIns="45720" rIns="91440" bIns="45720">
            <a:normAutofit/>
          </a:bodyPr>
          <a:lstStyle/>
          <a:p>
            <a:endParaRPr lang="en-US" sz="2500" b="1">
              <a:solidFill>
                <a:srgbClr val="1F4284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67512" y="6492875"/>
            <a:ext cx="2133600" cy="365125"/>
          </a:xfrm>
        </p:spPr>
        <p:txBody>
          <a:bodyPr/>
          <a:lstStyle/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3C118BB-8137-443F-BA57-10168453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6343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7A9028A-F57B-444B-85CF-69C81F48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3999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EB73042F-ED33-4627-8E8A-BF335222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351"/>
            <a:ext cx="9143999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SAFE 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KA: Fatal and Severe Injuries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DA5D6E-314C-4600-9E02-7F9C4AB501E6}"/>
              </a:ext>
            </a:extLst>
          </p:cNvPr>
          <p:cNvSpPr txBox="1"/>
          <p:nvPr/>
        </p:nvSpPr>
        <p:spPr>
          <a:xfrm>
            <a:off x="0" y="1205574"/>
            <a:ext cx="9144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2020 SHS Signalized Intersection Candidates: 154 Sites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6629CE-CD3C-4002-9C6B-AA990841D2B2}"/>
              </a:ext>
            </a:extLst>
          </p:cNvPr>
          <p:cNvGraphicFramePr/>
          <p:nvPr/>
        </p:nvGraphicFramePr>
        <p:xfrm>
          <a:off x="5648631" y="678426"/>
          <a:ext cx="3672350" cy="330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8F7D5DB-ABA5-4911-9A4D-EDC8F0E4096A}"/>
              </a:ext>
            </a:extLst>
          </p:cNvPr>
          <p:cNvSpPr txBox="1"/>
          <p:nvPr/>
        </p:nvSpPr>
        <p:spPr>
          <a:xfrm>
            <a:off x="0" y="6017076"/>
            <a:ext cx="9143999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75A8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$1.07 Billion Societal Savings Over 20-Year Design Life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BC2E61-D735-4C4C-84D0-78A3DCA5BC96}"/>
              </a:ext>
            </a:extLst>
          </p:cNvPr>
          <p:cNvGrpSpPr/>
          <p:nvPr/>
        </p:nvGrpSpPr>
        <p:grpSpPr>
          <a:xfrm>
            <a:off x="88772" y="3905457"/>
            <a:ext cx="6591730" cy="923330"/>
            <a:chOff x="213064" y="3810867"/>
            <a:chExt cx="6591730" cy="9233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70CCC2-CEF9-AC44-926B-3E97730E26A5}"/>
                </a:ext>
              </a:extLst>
            </p:cNvPr>
            <p:cNvSpPr txBox="1"/>
            <p:nvPr/>
          </p:nvSpPr>
          <p:spPr>
            <a:xfrm>
              <a:off x="3817028" y="3810867"/>
              <a:ext cx="2987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$40.4 Million</a:t>
              </a:r>
            </a:p>
            <a:p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6EEE4D-0893-5A49-936F-F4F0B8842C95}"/>
                </a:ext>
              </a:extLst>
            </p:cNvPr>
            <p:cNvSpPr txBox="1"/>
            <p:nvPr/>
          </p:nvSpPr>
          <p:spPr>
            <a:xfrm>
              <a:off x="213064" y="3939893"/>
              <a:ext cx="3663273" cy="4408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Estimated Construction Cost: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B90568-610E-2A48-B798-F08DE94F529E}"/>
              </a:ext>
            </a:extLst>
          </p:cNvPr>
          <p:cNvGrpSpPr/>
          <p:nvPr/>
        </p:nvGrpSpPr>
        <p:grpSpPr>
          <a:xfrm>
            <a:off x="927565" y="4552917"/>
            <a:ext cx="6554851" cy="646331"/>
            <a:chOff x="1051857" y="4510877"/>
            <a:chExt cx="6554851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6171A-7227-6F43-BB6D-0A1AD53ABA54}"/>
                </a:ext>
              </a:extLst>
            </p:cNvPr>
            <p:cNvSpPr txBox="1"/>
            <p:nvPr/>
          </p:nvSpPr>
          <p:spPr>
            <a:xfrm>
              <a:off x="1051857" y="4710907"/>
              <a:ext cx="2824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Safety Benefit per Year: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F839AF-6E1B-5446-AF0A-78286669969B}"/>
                </a:ext>
              </a:extLst>
            </p:cNvPr>
            <p:cNvSpPr txBox="1"/>
            <p:nvPr/>
          </p:nvSpPr>
          <p:spPr>
            <a:xfrm>
              <a:off x="3817028" y="4510877"/>
              <a:ext cx="3789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$78.5 Million  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99AEF007-1226-4B2B-A298-7495CC5C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82" y="4499033"/>
            <a:ext cx="2958226" cy="18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39868E3-1FAD-8748-B9BE-614E54FFA9B6}"/>
              </a:ext>
            </a:extLst>
          </p:cNvPr>
          <p:cNvGrpSpPr/>
          <p:nvPr/>
        </p:nvGrpSpPr>
        <p:grpSpPr>
          <a:xfrm>
            <a:off x="711665" y="5216243"/>
            <a:ext cx="5862788" cy="892552"/>
            <a:chOff x="898100" y="5184713"/>
            <a:chExt cx="5862788" cy="8925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D36292-194E-2946-9F82-8CD54BAFA26D}"/>
                </a:ext>
              </a:extLst>
            </p:cNvPr>
            <p:cNvSpPr txBox="1"/>
            <p:nvPr/>
          </p:nvSpPr>
          <p:spPr>
            <a:xfrm>
              <a:off x="3817028" y="5184713"/>
              <a:ext cx="294386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A8AAC4-DB92-4A40-851B-0387E6DD0CA1}"/>
                </a:ext>
              </a:extLst>
            </p:cNvPr>
            <p:cNvSpPr txBox="1"/>
            <p:nvPr/>
          </p:nvSpPr>
          <p:spPr>
            <a:xfrm>
              <a:off x="898100" y="5384277"/>
              <a:ext cx="30403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 Implementation: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EC1D67-DF8C-DE41-8C37-140DFC0F2F4F}"/>
                </a:ext>
              </a:extLst>
            </p:cNvPr>
            <p:cNvSpPr txBox="1"/>
            <p:nvPr/>
          </p:nvSpPr>
          <p:spPr>
            <a:xfrm>
              <a:off x="4120948" y="5261166"/>
              <a:ext cx="2448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Less Fatalities Per Year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24% Reduction of the Trend</a:t>
              </a:r>
              <a:endParaRPr lang="en-US" sz="1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799DA39-7A6F-434C-A205-DD63200F4C44}"/>
              </a:ext>
            </a:extLst>
          </p:cNvPr>
          <p:cNvSpPr txBox="1"/>
          <p:nvPr/>
        </p:nvSpPr>
        <p:spPr>
          <a:xfrm>
            <a:off x="7374194" y="943896"/>
            <a:ext cx="95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1C5B71-7CD3-4F65-8E69-3631085173B8}" type="VALUE">
              <a:rPr lang="en-US" sz="3200" b="1" smtClean="0">
                <a:solidFill>
                  <a:schemeClr val="bg1"/>
                </a:solidFill>
              </a:rPr>
              <a:pPr algn="r"/>
              <a:t>11%</a:t>
            </a:fld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CECD1B-404F-8D4A-A80B-507D56D79045}"/>
              </a:ext>
            </a:extLst>
          </p:cNvPr>
          <p:cNvSpPr txBox="1"/>
          <p:nvPr/>
        </p:nvSpPr>
        <p:spPr>
          <a:xfrm>
            <a:off x="6238568" y="2536723"/>
            <a:ext cx="2521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500BF98-2894-4F22-BED3-3ED972B1D650}" type="CATEGORYNAME">
              <a:rPr lang="en-US" sz="2400" b="1">
                <a:solidFill>
                  <a:schemeClr val="bg1"/>
                </a:solidFill>
              </a:rPr>
              <a:pPr algn="ctr"/>
              <a:t>Serious Injuries </a:t>
            </a:fld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fld id="{66E80537-1D4D-4A4F-BC53-5134E0E507A9}" type="VALUE">
              <a:rPr lang="en-US" sz="3200" b="1" smtClean="0">
                <a:solidFill>
                  <a:schemeClr val="bg1"/>
                </a:solidFill>
              </a:rPr>
              <a:pPr algn="ctr"/>
              <a:t>89%</a:t>
            </a:fld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06560C-FA9F-AB49-A305-84C68D95F1D5}"/>
              </a:ext>
            </a:extLst>
          </p:cNvPr>
          <p:cNvGrpSpPr/>
          <p:nvPr/>
        </p:nvGrpSpPr>
        <p:grpSpPr>
          <a:xfrm>
            <a:off x="377474" y="2409756"/>
            <a:ext cx="4505290" cy="977267"/>
            <a:chOff x="533748" y="2862193"/>
            <a:chExt cx="4505290" cy="9772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1D630B-C5AC-B943-877A-11E6BBC2D2EE}"/>
                </a:ext>
              </a:extLst>
            </p:cNvPr>
            <p:cNvSpPr txBox="1"/>
            <p:nvPr/>
          </p:nvSpPr>
          <p:spPr>
            <a:xfrm>
              <a:off x="3817028" y="291613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349</a:t>
              </a:r>
            </a:p>
            <a:p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7A0245-7196-0A4B-BC9E-FEB2CCF2B044}"/>
                </a:ext>
              </a:extLst>
            </p:cNvPr>
            <p:cNvSpPr txBox="1"/>
            <p:nvPr/>
          </p:nvSpPr>
          <p:spPr>
            <a:xfrm>
              <a:off x="533748" y="2862193"/>
              <a:ext cx="3374571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Total Observed KA Crashes per Year for Candidates: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D7495F-3704-5845-9E63-5CDD386C9CF4}"/>
              </a:ext>
            </a:extLst>
          </p:cNvPr>
          <p:cNvGrpSpPr/>
          <p:nvPr/>
        </p:nvGrpSpPr>
        <p:grpSpPr>
          <a:xfrm>
            <a:off x="-244767" y="1726660"/>
            <a:ext cx="6447533" cy="949103"/>
            <a:chOff x="-120475" y="1957887"/>
            <a:chExt cx="6447533" cy="9491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1625E2-946F-3F49-BDC6-DC8490B57286}"/>
                </a:ext>
              </a:extLst>
            </p:cNvPr>
            <p:cNvSpPr txBox="1"/>
            <p:nvPr/>
          </p:nvSpPr>
          <p:spPr>
            <a:xfrm>
              <a:off x="-120475" y="1957887"/>
              <a:ext cx="3996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SHS Signalized Intersection</a:t>
              </a:r>
            </a:p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7-year Safety Trend: </a:t>
              </a:r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BB269-DCA6-6F44-86CE-4FB0F3316493}"/>
                </a:ext>
              </a:extLst>
            </p:cNvPr>
            <p:cNvSpPr txBox="1"/>
            <p:nvPr/>
          </p:nvSpPr>
          <p:spPr>
            <a:xfrm>
              <a:off x="3810000" y="198366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  <a:p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9092F1-383D-8C42-AE6F-68D9E2C1CB87}"/>
                </a:ext>
              </a:extLst>
            </p:cNvPr>
            <p:cNvSpPr txBox="1"/>
            <p:nvPr/>
          </p:nvSpPr>
          <p:spPr>
            <a:xfrm>
              <a:off x="4317593" y="2047567"/>
              <a:ext cx="2009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Fatalities Per Year Increased</a:t>
              </a:r>
              <a:endParaRPr lang="en-US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A2BF7C-351B-3B47-BF7A-1A5DC29F8044}"/>
              </a:ext>
            </a:extLst>
          </p:cNvPr>
          <p:cNvGrpSpPr/>
          <p:nvPr/>
        </p:nvGrpSpPr>
        <p:grpSpPr>
          <a:xfrm>
            <a:off x="7007641" y="1483667"/>
            <a:ext cx="1453318" cy="461665"/>
            <a:chOff x="6280982" y="1577867"/>
            <a:chExt cx="1453318" cy="4616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7FD1E5B-39E0-414C-BAB3-79D8A66C85A5}"/>
                </a:ext>
              </a:extLst>
            </p:cNvPr>
            <p:cNvSpPr/>
            <p:nvPr/>
          </p:nvSpPr>
          <p:spPr>
            <a:xfrm>
              <a:off x="6280982" y="1609397"/>
              <a:ext cx="1453318" cy="39878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B983F5-0820-CB4B-B7E0-9788CD598503}"/>
                </a:ext>
              </a:extLst>
            </p:cNvPr>
            <p:cNvSpPr txBox="1"/>
            <p:nvPr/>
          </p:nvSpPr>
          <p:spPr>
            <a:xfrm>
              <a:off x="6337950" y="1577867"/>
              <a:ext cx="137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3504B95B-6C6D-4A35-AD17-FF1410E312C5}" type="CATEGORYNAME">
                <a:rPr lang="en-US" sz="2400" b="1">
                  <a:solidFill>
                    <a:srgbClr val="C00000"/>
                  </a:solidFill>
                </a:rPr>
                <a:pPr/>
                <a:t>Fatalities</a:t>
              </a:fld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070308-FEC9-F64C-898A-189B93C2BBBD}"/>
              </a:ext>
            </a:extLst>
          </p:cNvPr>
          <p:cNvGrpSpPr/>
          <p:nvPr/>
        </p:nvGrpSpPr>
        <p:grpSpPr>
          <a:xfrm>
            <a:off x="195304" y="3152578"/>
            <a:ext cx="4687460" cy="923330"/>
            <a:chOff x="351578" y="2916130"/>
            <a:chExt cx="4687460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29A6C2-8BA4-2B45-94B7-B7B26DAD8388}"/>
                </a:ext>
              </a:extLst>
            </p:cNvPr>
            <p:cNvSpPr txBox="1"/>
            <p:nvPr/>
          </p:nvSpPr>
          <p:spPr>
            <a:xfrm>
              <a:off x="3817028" y="2916130"/>
              <a:ext cx="1222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16%</a:t>
              </a:r>
            </a:p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A9E24D-D7F2-6242-8878-CE4361AAD812}"/>
                </a:ext>
              </a:extLst>
            </p:cNvPr>
            <p:cNvSpPr txBox="1"/>
            <p:nvPr/>
          </p:nvSpPr>
          <p:spPr>
            <a:xfrm>
              <a:off x="351578" y="2918871"/>
              <a:ext cx="3556741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KA Crash Reduction with</a:t>
              </a:r>
            </a:p>
            <a:p>
              <a:pPr algn="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SAFE Implementation: </a:t>
              </a:r>
            </a:p>
            <a:p>
              <a:pPr algn="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37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286D-C05A-418A-AE05-8709BAF6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Roadway Safety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AFF8-EC70-4D0C-9B93-6576E427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946484"/>
            <a:ext cx="8855242" cy="5162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Federal safety funds categories (2017-2019)</a:t>
            </a:r>
          </a:p>
          <a:p>
            <a:pPr lvl="1"/>
            <a:r>
              <a:rPr lang="en-US" sz="2400" dirty="0"/>
              <a:t>Highway Safety Improvement Program (HSIP)</a:t>
            </a:r>
          </a:p>
          <a:p>
            <a:pPr lvl="1"/>
            <a:r>
              <a:rPr lang="en-US" sz="2400" dirty="0"/>
              <a:t>HSID</a:t>
            </a:r>
          </a:p>
          <a:p>
            <a:pPr lvl="1"/>
            <a:r>
              <a:rPr lang="en-US" sz="2400" dirty="0"/>
              <a:t>HSLD</a:t>
            </a:r>
          </a:p>
          <a:p>
            <a:r>
              <a:rPr lang="en-US" sz="2800" dirty="0"/>
              <a:t>No formal process for candidate selections</a:t>
            </a:r>
          </a:p>
          <a:p>
            <a:pPr lvl="1"/>
            <a:r>
              <a:rPr lang="en-US" sz="2400" dirty="0"/>
              <a:t>Based on project benefit-cost (B/C) ratios</a:t>
            </a:r>
          </a:p>
          <a:p>
            <a:r>
              <a:rPr lang="en-US" sz="2800" dirty="0"/>
              <a:t>Beginning 2024, Districts to fund safety projects following statutory requirements (pending)</a:t>
            </a:r>
          </a:p>
          <a:p>
            <a:r>
              <a:rPr lang="en-US" sz="2800" dirty="0"/>
              <a:t>SS2Z program to formalize and enhance roadway safety management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745E6-78FE-4B9D-8E93-C07F9DF207A7}"/>
              </a:ext>
            </a:extLst>
          </p:cNvPr>
          <p:cNvSpPr/>
          <p:nvPr/>
        </p:nvSpPr>
        <p:spPr>
          <a:xfrm>
            <a:off x="0" y="5843822"/>
            <a:ext cx="7495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/>
              <a:t>Note:  HSID stands for Highway Safety Improvement for Intersection Crashes</a:t>
            </a:r>
          </a:p>
          <a:p>
            <a:pPr lvl="1"/>
            <a:r>
              <a:rPr lang="en-US" sz="1200" dirty="0"/>
              <a:t>            HSLD stands for Highway Safety Improvement for Lane Departure Crashes</a:t>
            </a:r>
          </a:p>
        </p:txBody>
      </p:sp>
    </p:spTree>
    <p:extLst>
      <p:ext uri="{BB962C8B-B14F-4D97-AF65-F5344CB8AC3E}">
        <p14:creationId xmlns:p14="http://schemas.microsoft.com/office/powerpoint/2010/main" val="265325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1ECE-8C4B-4CF7-87CA-0029F13C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B9E29-AC85-43E8-966A-69416BB7B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211"/>
            <a:ext cx="7870054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Florida specific Safety Performance Functions (SPF) for network screening</a:t>
            </a:r>
          </a:p>
          <a:p>
            <a:pPr lvl="1"/>
            <a:r>
              <a:rPr lang="en-US" sz="2000" dirty="0"/>
              <a:t>Intersections grouped based on context classification, number of legs, and traffic control type </a:t>
            </a:r>
          </a:p>
          <a:p>
            <a:r>
              <a:rPr lang="en-US" sz="2400" dirty="0"/>
              <a:t>Data driven process for identifying safety projects</a:t>
            </a:r>
          </a:p>
          <a:p>
            <a:pPr lvl="1"/>
            <a:r>
              <a:rPr lang="en-US" sz="2000" dirty="0"/>
              <a:t>Identify counterpart sister intersections </a:t>
            </a:r>
          </a:p>
          <a:p>
            <a:r>
              <a:rPr lang="en-US" sz="2400" dirty="0"/>
              <a:t>Diverging from hot-spot to predictive safety analysis </a:t>
            </a:r>
          </a:p>
          <a:p>
            <a:pPr lvl="1"/>
            <a:r>
              <a:rPr lang="en-US" sz="2000" dirty="0"/>
              <a:t>Maximize benefits for FDOT safety funding</a:t>
            </a:r>
          </a:p>
          <a:p>
            <a:r>
              <a:rPr lang="en-US" sz="2400" dirty="0"/>
              <a:t>Countermeasures are identified and selected</a:t>
            </a:r>
          </a:p>
          <a:p>
            <a:pPr lvl="1"/>
            <a:r>
              <a:rPr lang="en-US" sz="2000" dirty="0"/>
              <a:t>Projects are pre-approved for HSIP funding implementation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5962D5-3B37-447A-BA74-9C93E6394752}"/>
              </a:ext>
            </a:extLst>
          </p:cNvPr>
          <p:cNvSpPr/>
          <p:nvPr/>
        </p:nvSpPr>
        <p:spPr>
          <a:xfrm>
            <a:off x="5757170" y="3280954"/>
            <a:ext cx="1985555" cy="296091"/>
          </a:xfrm>
          <a:prstGeom prst="round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4FBA1F-F140-450F-B128-DA401BD37EEB}"/>
              </a:ext>
            </a:extLst>
          </p:cNvPr>
          <p:cNvSpPr/>
          <p:nvPr/>
        </p:nvSpPr>
        <p:spPr>
          <a:xfrm>
            <a:off x="457200" y="3939604"/>
            <a:ext cx="8229600" cy="191357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Candidate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Intersections (</a:t>
            </a:r>
            <a:r>
              <a:rPr lang="en-US" sz="2400" b="1" dirty="0">
                <a:solidFill>
                  <a:srgbClr val="FF0000"/>
                </a:solidFill>
                <a:highlight>
                  <a:srgbClr val="C0C0C0"/>
                </a:highlight>
              </a:rPr>
              <a:t>poor safety performance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Counterpart </a:t>
            </a:r>
            <a:r>
              <a:rPr lang="en-US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Sister</a:t>
            </a:r>
            <a:r>
              <a:rPr lang="en-US" sz="2400" dirty="0">
                <a:solidFill>
                  <a:schemeClr val="tx1"/>
                </a:solidFill>
              </a:rPr>
              <a:t> Intersections (</a:t>
            </a:r>
            <a:r>
              <a:rPr lang="en-US" sz="2400" b="1" dirty="0">
                <a:solidFill>
                  <a:srgbClr val="00B050"/>
                </a:solidFill>
                <a:highlight>
                  <a:srgbClr val="C0C0C0"/>
                </a:highlight>
              </a:rPr>
              <a:t>good safety performance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E5A905-0EA1-4C2A-9AE0-B10E95775038}"/>
              </a:ext>
            </a:extLst>
          </p:cNvPr>
          <p:cNvSpPr/>
          <p:nvPr/>
        </p:nvSpPr>
        <p:spPr>
          <a:xfrm>
            <a:off x="5757170" y="1752019"/>
            <a:ext cx="1985555" cy="296091"/>
          </a:xfrm>
          <a:prstGeom prst="roundRect">
            <a:avLst/>
          </a:prstGeom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Definition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C1F14B-E27F-476A-9F76-5E6E5591730E}"/>
              </a:ext>
            </a:extLst>
          </p:cNvPr>
          <p:cNvSpPr/>
          <p:nvPr/>
        </p:nvSpPr>
        <p:spPr>
          <a:xfrm>
            <a:off x="457200" y="811569"/>
            <a:ext cx="8229600" cy="191357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highlight>
                  <a:srgbClr val="C0C0C0"/>
                </a:highlight>
              </a:rPr>
              <a:t>Safety Performance Function (SPF) </a:t>
            </a:r>
            <a:r>
              <a:rPr lang="en-US" sz="2400" dirty="0">
                <a:solidFill>
                  <a:schemeClr val="tx1"/>
                </a:solidFill>
                <a:highlight>
                  <a:srgbClr val="C0C0C0"/>
                </a:highlight>
              </a:rPr>
              <a:t>is an equation to calculate how many crashes are expected to occur, on average, for a selected roadway facility 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D35043-160C-A448-90DB-23EE0D96DD69}"/>
              </a:ext>
            </a:extLst>
          </p:cNvPr>
          <p:cNvCxnSpPr>
            <a:cxnSpLocks/>
          </p:cNvCxnSpPr>
          <p:nvPr/>
        </p:nvCxnSpPr>
        <p:spPr>
          <a:xfrm flipH="1">
            <a:off x="5417674" y="3179748"/>
            <a:ext cx="103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17F432-8B83-4D87-9530-C6BD68D3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7EE483-F455-4AE1-A648-FFE5470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44" y="0"/>
            <a:ext cx="203294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A319C4-C5C1-4832-9D0A-4C3E4B74AA5B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9A94D266-D4E3-2242-8D00-41827447A3D4}"/>
              </a:ext>
            </a:extLst>
          </p:cNvPr>
          <p:cNvCxnSpPr>
            <a:cxnSpLocks/>
          </p:cNvCxnSpPr>
          <p:nvPr/>
        </p:nvCxnSpPr>
        <p:spPr>
          <a:xfrm>
            <a:off x="1770400" y="3825444"/>
            <a:ext cx="1623237" cy="0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864588E-C59F-0449-8D4B-130ED35463D6}"/>
              </a:ext>
            </a:extLst>
          </p:cNvPr>
          <p:cNvCxnSpPr>
            <a:cxnSpLocks/>
          </p:cNvCxnSpPr>
          <p:nvPr/>
        </p:nvCxnSpPr>
        <p:spPr>
          <a:xfrm flipV="1">
            <a:off x="2477490" y="4207923"/>
            <a:ext cx="914400" cy="519545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8E0DEDFA-AC8B-A34D-B8AA-21BC7542989E}"/>
              </a:ext>
            </a:extLst>
          </p:cNvPr>
          <p:cNvCxnSpPr>
            <a:cxnSpLocks/>
          </p:cNvCxnSpPr>
          <p:nvPr/>
        </p:nvCxnSpPr>
        <p:spPr>
          <a:xfrm>
            <a:off x="2663687" y="2849217"/>
            <a:ext cx="728203" cy="747721"/>
          </a:xfrm>
          <a:prstGeom prst="line">
            <a:avLst/>
          </a:prstGeom>
          <a:ln w="34925">
            <a:gradFill>
              <a:gsLst>
                <a:gs pos="0">
                  <a:schemeClr val="bg1">
                    <a:lumMod val="50000"/>
                  </a:schemeClr>
                </a:gs>
                <a:gs pos="60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B9C8CE9-1CB5-7B44-8277-5A849CDEEFF2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5188451" y="4602822"/>
            <a:ext cx="815272" cy="70549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2AD0E4F5-0563-4B43-A79B-ABAA6639A5F0}"/>
              </a:ext>
            </a:extLst>
          </p:cNvPr>
          <p:cNvCxnSpPr>
            <a:cxnSpLocks/>
            <a:stCxn id="113" idx="1"/>
            <a:endCxn id="21" idx="6"/>
          </p:cNvCxnSpPr>
          <p:nvPr/>
        </p:nvCxnSpPr>
        <p:spPr>
          <a:xfrm flipH="1">
            <a:off x="5054340" y="2465865"/>
            <a:ext cx="932260" cy="3816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68193494-43C6-004A-A2CA-0C1F91B0D74F}"/>
              </a:ext>
            </a:extLst>
          </p:cNvPr>
          <p:cNvCxnSpPr>
            <a:cxnSpLocks/>
          </p:cNvCxnSpPr>
          <p:nvPr/>
        </p:nvCxnSpPr>
        <p:spPr>
          <a:xfrm flipH="1">
            <a:off x="5604321" y="3849279"/>
            <a:ext cx="10340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33929A7-F0ED-6642-BCF9-3A73E833D0D2}"/>
              </a:ext>
            </a:extLst>
          </p:cNvPr>
          <p:cNvCxnSpPr>
            <a:cxnSpLocks/>
          </p:cNvCxnSpPr>
          <p:nvPr/>
        </p:nvCxnSpPr>
        <p:spPr>
          <a:xfrm flipH="1">
            <a:off x="4432950" y="4716750"/>
            <a:ext cx="1" cy="93403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2534993-F1E7-E840-B586-D6CF923B9B00}"/>
              </a:ext>
            </a:extLst>
          </p:cNvPr>
          <p:cNvCxnSpPr>
            <a:cxnSpLocks/>
          </p:cNvCxnSpPr>
          <p:nvPr/>
        </p:nvCxnSpPr>
        <p:spPr>
          <a:xfrm>
            <a:off x="4419684" y="2341382"/>
            <a:ext cx="0" cy="47982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hord 22">
            <a:extLst>
              <a:ext uri="{FF2B5EF4-FFF2-40B4-BE49-F238E27FC236}">
                <a16:creationId xmlns:a16="http://schemas.microsoft.com/office/drawing/2014/main" id="{A29F1DEA-5767-FB45-AD5D-8E0864E49C4A}"/>
              </a:ext>
            </a:extLst>
          </p:cNvPr>
          <p:cNvSpPr/>
          <p:nvPr/>
        </p:nvSpPr>
        <p:spPr>
          <a:xfrm rot="12153255">
            <a:off x="3616540" y="2771397"/>
            <a:ext cx="1986758" cy="1986759"/>
          </a:xfrm>
          <a:prstGeom prst="chord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0C34C7-76B0-0D40-A53F-DD8328AF9675}"/>
              </a:ext>
            </a:extLst>
          </p:cNvPr>
          <p:cNvSpPr/>
          <p:nvPr/>
        </p:nvSpPr>
        <p:spPr>
          <a:xfrm>
            <a:off x="4354232" y="2711325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3813F3-3B8B-084E-BB4B-5BB0EFFF12F2}"/>
              </a:ext>
            </a:extLst>
          </p:cNvPr>
          <p:cNvSpPr/>
          <p:nvPr/>
        </p:nvSpPr>
        <p:spPr>
          <a:xfrm>
            <a:off x="4365696" y="4676512"/>
            <a:ext cx="109883" cy="109883"/>
          </a:xfrm>
          <a:prstGeom prst="ellipse">
            <a:avLst/>
          </a:prstGeom>
          <a:gradFill flip="none" rotWithShape="1">
            <a:gsLst>
              <a:gs pos="23000">
                <a:srgbClr val="92D050"/>
              </a:gs>
              <a:gs pos="70000">
                <a:srgbClr val="18BB19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B555DF-364B-C345-9289-B9BDC71124F3}"/>
              </a:ext>
            </a:extLst>
          </p:cNvPr>
          <p:cNvSpPr/>
          <p:nvPr/>
        </p:nvSpPr>
        <p:spPr>
          <a:xfrm>
            <a:off x="5346948" y="3112713"/>
            <a:ext cx="109883" cy="109883"/>
          </a:xfrm>
          <a:prstGeom prst="ellipse">
            <a:avLst/>
          </a:prstGeom>
          <a:gradFill flip="none" rotWithShape="1">
            <a:gsLst>
              <a:gs pos="0">
                <a:srgbClr val="FFF421"/>
              </a:gs>
              <a:gs pos="61000">
                <a:srgbClr val="F1C717"/>
              </a:gs>
              <a:gs pos="91000">
                <a:srgbClr val="F1C717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EFB0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58EEFA-0CFD-184C-9708-B4403FAA82CB}"/>
              </a:ext>
            </a:extLst>
          </p:cNvPr>
          <p:cNvSpPr/>
          <p:nvPr/>
        </p:nvSpPr>
        <p:spPr>
          <a:xfrm>
            <a:off x="5534414" y="3783407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C4E8B-DA82-7C48-85D6-E13B4AB2C39C}"/>
              </a:ext>
            </a:extLst>
          </p:cNvPr>
          <p:cNvSpPr/>
          <p:nvPr/>
        </p:nvSpPr>
        <p:spPr>
          <a:xfrm>
            <a:off x="4944457" y="2792553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D1FB1F1-DA16-8643-9466-D10E4A75D200}"/>
              </a:ext>
            </a:extLst>
          </p:cNvPr>
          <p:cNvGrpSpPr/>
          <p:nvPr/>
        </p:nvGrpSpPr>
        <p:grpSpPr>
          <a:xfrm>
            <a:off x="2768858" y="1837509"/>
            <a:ext cx="3034697" cy="503873"/>
            <a:chOff x="13511388" y="1462565"/>
            <a:chExt cx="3254830" cy="5038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15D6DA5-45EA-EB4A-940E-4C8644CEBC2F}"/>
                </a:ext>
              </a:extLst>
            </p:cNvPr>
            <p:cNvSpPr/>
            <p:nvPr/>
          </p:nvSpPr>
          <p:spPr>
            <a:xfrm>
              <a:off x="13511388" y="1462565"/>
              <a:ext cx="3254830" cy="50387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9000">
                  <a:srgbClr val="FF0000"/>
                </a:gs>
                <a:gs pos="100000">
                  <a:srgbClr val="C000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893CD3-8827-D34E-8EA4-1882E60131C6}"/>
                </a:ext>
              </a:extLst>
            </p:cNvPr>
            <p:cNvSpPr txBox="1"/>
            <p:nvPr/>
          </p:nvSpPr>
          <p:spPr>
            <a:xfrm>
              <a:off x="13512353" y="1571661"/>
              <a:ext cx="324490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Preliminary Diagnosis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19B447F-4928-734F-AAA4-DB8531A3F8EA}"/>
              </a:ext>
            </a:extLst>
          </p:cNvPr>
          <p:cNvGrpSpPr/>
          <p:nvPr/>
        </p:nvGrpSpPr>
        <p:grpSpPr>
          <a:xfrm>
            <a:off x="5985699" y="2211810"/>
            <a:ext cx="3034697" cy="503873"/>
            <a:chOff x="5595281" y="2663873"/>
            <a:chExt cx="3034697" cy="503873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5C168C8-8C7E-3046-88EE-7C1379B7DC43}"/>
                </a:ext>
              </a:extLst>
            </p:cNvPr>
            <p:cNvSpPr/>
            <p:nvPr/>
          </p:nvSpPr>
          <p:spPr>
            <a:xfrm>
              <a:off x="5595281" y="2663873"/>
              <a:ext cx="3034697" cy="50387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BA51E8D-771B-A84E-B899-5D437A770BC1}"/>
                </a:ext>
              </a:extLst>
            </p:cNvPr>
            <p:cNvSpPr txBox="1"/>
            <p:nvPr/>
          </p:nvSpPr>
          <p:spPr>
            <a:xfrm>
              <a:off x="5596182" y="2764039"/>
              <a:ext cx="302544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Countermeasure Selection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B7478-01B7-5444-8EE3-16A056B16918}"/>
              </a:ext>
            </a:extLst>
          </p:cNvPr>
          <p:cNvGrpSpPr/>
          <p:nvPr/>
        </p:nvGrpSpPr>
        <p:grpSpPr>
          <a:xfrm>
            <a:off x="2773300" y="5317622"/>
            <a:ext cx="3036867" cy="696089"/>
            <a:chOff x="3903457" y="5142963"/>
            <a:chExt cx="3036867" cy="50387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2A34AA80-7DDC-2949-A8B0-83F660AC117F}"/>
                </a:ext>
              </a:extLst>
            </p:cNvPr>
            <p:cNvSpPr/>
            <p:nvPr/>
          </p:nvSpPr>
          <p:spPr>
            <a:xfrm>
              <a:off x="3905629" y="5142963"/>
              <a:ext cx="3034695" cy="503872"/>
            </a:xfrm>
            <a:prstGeom prst="rect">
              <a:avLst/>
            </a:prstGeom>
            <a:gradFill>
              <a:gsLst>
                <a:gs pos="0">
                  <a:srgbClr val="18BB19"/>
                </a:gs>
                <a:gs pos="48000">
                  <a:srgbClr val="92D050"/>
                </a:gs>
                <a:gs pos="100000">
                  <a:srgbClr val="18BB19"/>
                </a:gs>
              </a:gsLst>
              <a:lin ang="2700000" scaled="1"/>
            </a:gradFill>
            <a:ln>
              <a:solidFill>
                <a:srgbClr val="18BB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4C6F27D-507D-1046-A356-356DCBA6599C}"/>
                </a:ext>
              </a:extLst>
            </p:cNvPr>
            <p:cNvSpPr txBox="1"/>
            <p:nvPr/>
          </p:nvSpPr>
          <p:spPr>
            <a:xfrm>
              <a:off x="3903457" y="5254116"/>
              <a:ext cx="302544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Safety Effectiveness Evaluation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E7C36B5-1F17-D743-BB7E-020897255F12}"/>
              </a:ext>
            </a:extLst>
          </p:cNvPr>
          <p:cNvGrpSpPr/>
          <p:nvPr/>
        </p:nvGrpSpPr>
        <p:grpSpPr>
          <a:xfrm>
            <a:off x="5995974" y="3607685"/>
            <a:ext cx="3034696" cy="503872"/>
            <a:chOff x="13511388" y="4074144"/>
            <a:chExt cx="3254829" cy="503872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F50DB06-83F4-FC4C-A8D7-E86C17B2D603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510223-6995-B949-A95C-3473E8D4ACD9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Project Prioritization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113098-A31F-7840-BB82-AEE8C71ACB71}"/>
              </a:ext>
            </a:extLst>
          </p:cNvPr>
          <p:cNvGrpSpPr/>
          <p:nvPr/>
        </p:nvGrpSpPr>
        <p:grpSpPr>
          <a:xfrm>
            <a:off x="5992850" y="2904612"/>
            <a:ext cx="3034696" cy="503873"/>
            <a:chOff x="5992850" y="3007352"/>
            <a:chExt cx="3034696" cy="50387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124C58-5AC1-8D4D-8E3D-DAE0E673CFD9}"/>
                </a:ext>
              </a:extLst>
            </p:cNvPr>
            <p:cNvSpPr/>
            <p:nvPr/>
          </p:nvSpPr>
          <p:spPr>
            <a:xfrm>
              <a:off x="5992850" y="3007352"/>
              <a:ext cx="3034696" cy="503873"/>
            </a:xfrm>
            <a:prstGeom prst="rect">
              <a:avLst/>
            </a:prstGeom>
            <a:gradFill flip="none" rotWithShape="1">
              <a:gsLst>
                <a:gs pos="0">
                  <a:srgbClr val="F6D51A"/>
                </a:gs>
                <a:gs pos="46000">
                  <a:srgbClr val="F1C717"/>
                </a:gs>
                <a:gs pos="100000">
                  <a:srgbClr val="EFB031"/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EFB0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09CE853-4D81-9047-AFDE-8C072B2030AA}"/>
                </a:ext>
              </a:extLst>
            </p:cNvPr>
            <p:cNvSpPr txBox="1"/>
            <p:nvPr/>
          </p:nvSpPr>
          <p:spPr>
            <a:xfrm>
              <a:off x="5993750" y="3104989"/>
              <a:ext cx="302544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Economic Appraisal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2A0513BC-3728-BA43-8A91-2E07E35A1F0C}"/>
              </a:ext>
            </a:extLst>
          </p:cNvPr>
          <p:cNvSpPr/>
          <p:nvPr/>
        </p:nvSpPr>
        <p:spPr>
          <a:xfrm>
            <a:off x="142697" y="4398754"/>
            <a:ext cx="2463807" cy="164327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r="5400000" sx="89000" sy="89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79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C0AFE89-DD2D-BE42-B294-7883E5B5548E}"/>
              </a:ext>
            </a:extLst>
          </p:cNvPr>
          <p:cNvSpPr txBox="1"/>
          <p:nvPr/>
        </p:nvSpPr>
        <p:spPr>
          <a:xfrm>
            <a:off x="74430" y="4681780"/>
            <a:ext cx="246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Identify candidate intersections and their counterpart sister intersections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6AA45AA-7037-B540-9CCE-3CF5B66A2CCD}"/>
              </a:ext>
            </a:extLst>
          </p:cNvPr>
          <p:cNvSpPr/>
          <p:nvPr/>
        </p:nvSpPr>
        <p:spPr>
          <a:xfrm>
            <a:off x="142698" y="1615798"/>
            <a:ext cx="2463805" cy="147099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>
                  <a:lumMod val="6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12700">
            <a:solidFill>
              <a:schemeClr val="tx1"/>
            </a:solidFill>
          </a:ln>
          <a:effectLst>
            <a:outerShdw blurRad="50800" dir="5400000" sx="89000" sy="89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079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9AD62AB-5918-DD4B-8411-0E693D0A12D1}"/>
              </a:ext>
            </a:extLst>
          </p:cNvPr>
          <p:cNvSpPr txBox="1"/>
          <p:nvPr/>
        </p:nvSpPr>
        <p:spPr>
          <a:xfrm>
            <a:off x="92504" y="1806360"/>
            <a:ext cx="2542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Develop SPFs using intersection traffic volumes, geometry,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127000" dist="38100" dir="8100000" algn="tr" rotWithShape="0">
                    <a:prstClr val="black">
                      <a:alpha val="74000"/>
                    </a:prstClr>
                  </a:outerShdw>
                </a:effectLst>
              </a:rPr>
              <a:t>and crash data</a:t>
            </a:r>
            <a:endParaRPr lang="en-US" sz="1600" dirty="0">
              <a:effectLst>
                <a:outerShdw blurRad="127000" dist="38100" dir="8100000" algn="tr" rotWithShape="0">
                  <a:prstClr val="black">
                    <a:alpha val="74000"/>
                  </a:prstClr>
                </a:outerShdw>
              </a:effectLst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4767204-E162-A249-B48E-66665E2A2F11}"/>
              </a:ext>
            </a:extLst>
          </p:cNvPr>
          <p:cNvGrpSpPr/>
          <p:nvPr/>
        </p:nvGrpSpPr>
        <p:grpSpPr>
          <a:xfrm>
            <a:off x="142698" y="3232606"/>
            <a:ext cx="2464904" cy="1020374"/>
            <a:chOff x="159026" y="10349991"/>
            <a:chExt cx="2464904" cy="1020374"/>
          </a:xfrm>
        </p:grpSpPr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5CDFE0CA-58B0-734B-8AD5-7BB572514C51}"/>
                </a:ext>
              </a:extLst>
            </p:cNvPr>
            <p:cNvSpPr/>
            <p:nvPr/>
          </p:nvSpPr>
          <p:spPr>
            <a:xfrm>
              <a:off x="159026" y="10349991"/>
              <a:ext cx="2463807" cy="102037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4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  <a:effectLst>
              <a:outerShdw blurRad="50800" dir="5400000" sx="89000" sy="89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0795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491EFA94-A53C-E54C-BEA5-E046BC5EAE7B}"/>
                </a:ext>
              </a:extLst>
            </p:cNvPr>
            <p:cNvSpPr txBox="1"/>
            <p:nvPr/>
          </p:nvSpPr>
          <p:spPr>
            <a:xfrm>
              <a:off x="159026" y="10448754"/>
              <a:ext cx="24649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127000" dist="38100" dir="8100000" algn="tr" rotWithShape="0">
                      <a:prstClr val="black">
                        <a:alpha val="74000"/>
                      </a:prstClr>
                    </a:outerShdw>
                  </a:effectLst>
                </a:rPr>
                <a:t>Calculate safety performance with 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effectLst>
                    <a:outerShdw blurRad="127000" dist="38100" dir="8100000" algn="tr" rotWithShape="0">
                      <a:prstClr val="black">
                        <a:alpha val="74000"/>
                      </a:prstClr>
                    </a:outerShdw>
                  </a:effectLst>
                </a:rPr>
                <a:t>crash predictive models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D5516E6-FCD8-9B44-A993-BC42FB7265BB}"/>
              </a:ext>
            </a:extLst>
          </p:cNvPr>
          <p:cNvSpPr txBox="1"/>
          <p:nvPr/>
        </p:nvSpPr>
        <p:spPr>
          <a:xfrm>
            <a:off x="178569" y="975638"/>
            <a:ext cx="73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FDOT Highway Safety Management Process</a:t>
            </a:r>
            <a:endParaRPr lang="en-US" sz="2800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851CBE1-DE4E-A14D-AE47-96E90D1EC64A}"/>
              </a:ext>
            </a:extLst>
          </p:cNvPr>
          <p:cNvGrpSpPr/>
          <p:nvPr/>
        </p:nvGrpSpPr>
        <p:grpSpPr>
          <a:xfrm>
            <a:off x="7475294" y="926716"/>
            <a:ext cx="1371600" cy="711200"/>
            <a:chOff x="9906001" y="8365067"/>
            <a:chExt cx="1371600" cy="711200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CB6CF1-55EC-0541-B7A1-543988BD039D}"/>
                </a:ext>
              </a:extLst>
            </p:cNvPr>
            <p:cNvSpPr/>
            <p:nvPr/>
          </p:nvSpPr>
          <p:spPr>
            <a:xfrm>
              <a:off x="9906001" y="8365067"/>
              <a:ext cx="1371600" cy="71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>
              <a:extLst>
                <a:ext uri="{FF2B5EF4-FFF2-40B4-BE49-F238E27FC236}">
                  <a16:creationId xmlns:a16="http://schemas.microsoft.com/office/drawing/2014/main" id="{0996C603-11BC-0D4C-87BD-80791CFB2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3999" y="8448889"/>
              <a:ext cx="1285678" cy="535834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E098F00-290D-A145-9457-A9C5982904C4}"/>
              </a:ext>
            </a:extLst>
          </p:cNvPr>
          <p:cNvGrpSpPr/>
          <p:nvPr/>
        </p:nvGrpSpPr>
        <p:grpSpPr>
          <a:xfrm>
            <a:off x="3340115" y="3355092"/>
            <a:ext cx="1703669" cy="1058778"/>
            <a:chOff x="10501161" y="7863840"/>
            <a:chExt cx="1703669" cy="1058778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58F4696-A46E-1F46-AB94-5F6D1A6E2A27}"/>
                </a:ext>
              </a:extLst>
            </p:cNvPr>
            <p:cNvGrpSpPr/>
            <p:nvPr/>
          </p:nvGrpSpPr>
          <p:grpSpPr>
            <a:xfrm>
              <a:off x="10501161" y="7863840"/>
              <a:ext cx="1703669" cy="1058778"/>
              <a:chOff x="3760982" y="1529134"/>
              <a:chExt cx="1341006" cy="74194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6EFCF4B-C3A9-7840-B5B0-7C2B8BC44E57}"/>
                  </a:ext>
                </a:extLst>
              </p:cNvPr>
              <p:cNvSpPr/>
              <p:nvPr/>
            </p:nvSpPr>
            <p:spPr>
              <a:xfrm>
                <a:off x="3760982" y="1529134"/>
                <a:ext cx="1341006" cy="74194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46000">
                    <a:schemeClr val="bg1">
                      <a:lumMod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FB823780-A14D-554D-B598-3AA1F38AF721}"/>
                  </a:ext>
                </a:extLst>
              </p:cNvPr>
              <p:cNvSpPr/>
              <p:nvPr/>
            </p:nvSpPr>
            <p:spPr>
              <a:xfrm>
                <a:off x="3842290" y="1609075"/>
                <a:ext cx="1168784" cy="5660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1143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FBAA289C-8D21-B245-9341-3506E8C539F7}"/>
                </a:ext>
              </a:extLst>
            </p:cNvPr>
            <p:cNvSpPr txBox="1"/>
            <p:nvPr/>
          </p:nvSpPr>
          <p:spPr>
            <a:xfrm>
              <a:off x="10647332" y="8026690"/>
              <a:ext cx="1411326" cy="707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300" cap="al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TC Franklin Gothic Std Medium " panose="020B0504030503020204" pitchFamily="34" charset="0"/>
                </a:rPr>
                <a:t>Network Screening</a:t>
              </a:r>
            </a:p>
          </p:txBody>
        </p:sp>
      </p:grpSp>
      <p:sp>
        <p:nvSpPr>
          <p:cNvPr id="212" name="Chevron 211">
            <a:extLst>
              <a:ext uri="{FF2B5EF4-FFF2-40B4-BE49-F238E27FC236}">
                <a16:creationId xmlns:a16="http://schemas.microsoft.com/office/drawing/2014/main" id="{02A8AF3B-1242-2547-A87B-9D48B0278D07}"/>
              </a:ext>
            </a:extLst>
          </p:cNvPr>
          <p:cNvSpPr/>
          <p:nvPr/>
        </p:nvSpPr>
        <p:spPr>
          <a:xfrm rot="16200000">
            <a:off x="4123631" y="3090956"/>
            <a:ext cx="212272" cy="22860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3" name="Chevron 212">
            <a:extLst>
              <a:ext uri="{FF2B5EF4-FFF2-40B4-BE49-F238E27FC236}">
                <a16:creationId xmlns:a16="http://schemas.microsoft.com/office/drawing/2014/main" id="{9F7C1677-CDFF-6445-AC62-C3C33552825C}"/>
              </a:ext>
            </a:extLst>
          </p:cNvPr>
          <p:cNvSpPr/>
          <p:nvPr/>
        </p:nvSpPr>
        <p:spPr>
          <a:xfrm rot="16200000">
            <a:off x="4123631" y="2894659"/>
            <a:ext cx="212272" cy="22860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BB6EF2-ACF3-6B4C-A06F-DD00C0E79B41}"/>
              </a:ext>
            </a:extLst>
          </p:cNvPr>
          <p:cNvCxnSpPr>
            <a:cxnSpLocks/>
          </p:cNvCxnSpPr>
          <p:nvPr/>
        </p:nvCxnSpPr>
        <p:spPr>
          <a:xfrm flipH="1" flipV="1">
            <a:off x="5463594" y="4251856"/>
            <a:ext cx="932260" cy="38163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A9B1234-462F-0442-8092-6533B16F1454}"/>
              </a:ext>
            </a:extLst>
          </p:cNvPr>
          <p:cNvGrpSpPr/>
          <p:nvPr/>
        </p:nvGrpSpPr>
        <p:grpSpPr>
          <a:xfrm>
            <a:off x="6004536" y="4325164"/>
            <a:ext cx="3034696" cy="503872"/>
            <a:chOff x="13511388" y="4074144"/>
            <a:chExt cx="3254829" cy="50387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D502C4A-BDDF-4C4D-B14C-75CB6D70C1D9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B6F18B-7C59-5E4E-9293-54653CA5F533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Annual Report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655D6D8-05D5-E44C-BBF2-08F85D4931A9}"/>
              </a:ext>
            </a:extLst>
          </p:cNvPr>
          <p:cNvGrpSpPr/>
          <p:nvPr/>
        </p:nvGrpSpPr>
        <p:grpSpPr>
          <a:xfrm>
            <a:off x="6002823" y="5052917"/>
            <a:ext cx="3034696" cy="503872"/>
            <a:chOff x="13511388" y="4074144"/>
            <a:chExt cx="3254829" cy="50387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8D4125-4B9C-C148-B60C-6E0FA0E40E01}"/>
                </a:ext>
              </a:extLst>
            </p:cNvPr>
            <p:cNvSpPr/>
            <p:nvPr/>
          </p:nvSpPr>
          <p:spPr>
            <a:xfrm>
              <a:off x="13511388" y="4074144"/>
              <a:ext cx="3254829" cy="50387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E57997-7BEE-9C4F-B571-9AC395A68C79}"/>
                </a:ext>
              </a:extLst>
            </p:cNvPr>
            <p:cNvSpPr txBox="1"/>
            <p:nvPr/>
          </p:nvSpPr>
          <p:spPr>
            <a:xfrm>
              <a:off x="13512353" y="4175652"/>
              <a:ext cx="32449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TC Franklin Gothic Std Medium " panose="020B0504030503020204" pitchFamily="34" charset="0"/>
                </a:rPr>
                <a:t>Implementation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D4CA1D16-CBD6-3141-B589-AC9FD546632F}"/>
              </a:ext>
            </a:extLst>
          </p:cNvPr>
          <p:cNvSpPr/>
          <p:nvPr/>
        </p:nvSpPr>
        <p:spPr>
          <a:xfrm>
            <a:off x="5421594" y="4195985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7CDAB3-9B58-D945-8292-4B1848610B0B}"/>
              </a:ext>
            </a:extLst>
          </p:cNvPr>
          <p:cNvSpPr/>
          <p:nvPr/>
        </p:nvSpPr>
        <p:spPr>
          <a:xfrm>
            <a:off x="5125340" y="4527846"/>
            <a:ext cx="109883" cy="109883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CC743B-76C8-5C42-AD3E-CA0ACDF7B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685" y="2435085"/>
            <a:ext cx="1050237" cy="10502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C60DE-67FD-7D48-B498-96CD5AEE9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432" y="3527563"/>
            <a:ext cx="571500" cy="571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BAD80D-E2AB-744A-B5B8-9D24087E26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285" y="4236555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3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99845-539C-43F1-B262-5CCD4570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56" y="1092132"/>
            <a:ext cx="5133862" cy="4716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A2CA9A-C371-412C-B9A4-5C6CFA2B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On-system C4 4-leg Signalized Intersections</a:t>
            </a:r>
            <a:endParaRPr lang="en-US" sz="240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42A0CCD-DE08-498D-8D09-FF96314AF307}"/>
              </a:ext>
            </a:extLst>
          </p:cNvPr>
          <p:cNvSpPr/>
          <p:nvPr/>
        </p:nvSpPr>
        <p:spPr>
          <a:xfrm>
            <a:off x="361242" y="2744793"/>
            <a:ext cx="2147277" cy="1131975"/>
          </a:xfrm>
          <a:prstGeom prst="rightArrow">
            <a:avLst/>
          </a:prstGeom>
          <a:solidFill>
            <a:srgbClr val="FF00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Major AADT: 59,000 </a:t>
            </a:r>
          </a:p>
          <a:p>
            <a:pPr algn="ctr"/>
            <a:r>
              <a:rPr lang="en-US" sz="1400" dirty="0"/>
              <a:t>Minor AADT: 25,733</a:t>
            </a:r>
          </a:p>
          <a:p>
            <a:pPr algn="ctr"/>
            <a:r>
              <a:rPr lang="en-US" sz="1400" dirty="0"/>
              <a:t>4 KA crashes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AF40CA-7D76-4646-B0D7-3D1C765D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60" y="100649"/>
            <a:ext cx="5133862" cy="2815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2D3B8-4B9F-41B2-9472-CA5E86CDE425}"/>
              </a:ext>
            </a:extLst>
          </p:cNvPr>
          <p:cNvSpPr txBox="1"/>
          <p:nvPr/>
        </p:nvSpPr>
        <p:spPr>
          <a:xfrm>
            <a:off x="4957675" y="5665969"/>
            <a:ext cx="32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C4 = Urban general</a:t>
            </a:r>
          </a:p>
          <a:p>
            <a:r>
              <a:rPr lang="en-US" sz="1200" dirty="0"/>
              <a:t>           AADT = Annual average daily traffic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F5691E-13F9-4D31-990F-E8C2063F0B7B}"/>
              </a:ext>
            </a:extLst>
          </p:cNvPr>
          <p:cNvCxnSpPr>
            <a:cxnSpLocks/>
          </p:cNvCxnSpPr>
          <p:nvPr/>
        </p:nvCxnSpPr>
        <p:spPr>
          <a:xfrm flipH="1" flipV="1">
            <a:off x="2716482" y="4403614"/>
            <a:ext cx="2241194" cy="330131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48383B-11B8-48F7-BBF2-6BB86EF4F7C4}"/>
              </a:ext>
            </a:extLst>
          </p:cNvPr>
          <p:cNvCxnSpPr>
            <a:cxnSpLocks/>
          </p:cNvCxnSpPr>
          <p:nvPr/>
        </p:nvCxnSpPr>
        <p:spPr>
          <a:xfrm flipH="1" flipV="1">
            <a:off x="2716482" y="3429005"/>
            <a:ext cx="2241193" cy="1283548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B74EC-931E-4023-9C2F-223FD2F28542}"/>
              </a:ext>
            </a:extLst>
          </p:cNvPr>
          <p:cNvCxnSpPr>
            <a:cxnSpLocks/>
          </p:cNvCxnSpPr>
          <p:nvPr/>
        </p:nvCxnSpPr>
        <p:spPr>
          <a:xfrm flipV="1">
            <a:off x="2101513" y="3446664"/>
            <a:ext cx="485436" cy="1586585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32BC32-7B85-4FB2-AF0A-0311B31F8793}"/>
              </a:ext>
            </a:extLst>
          </p:cNvPr>
          <p:cNvCxnSpPr>
            <a:cxnSpLocks/>
          </p:cNvCxnSpPr>
          <p:nvPr/>
        </p:nvCxnSpPr>
        <p:spPr>
          <a:xfrm flipV="1">
            <a:off x="2120395" y="4403613"/>
            <a:ext cx="517656" cy="629636"/>
          </a:xfrm>
          <a:prstGeom prst="straightConnector1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Arrow: Right 4">
            <a:extLst>
              <a:ext uri="{FF2B5EF4-FFF2-40B4-BE49-F238E27FC236}">
                <a16:creationId xmlns:a16="http://schemas.microsoft.com/office/drawing/2014/main" id="{5A5A1890-4175-43FB-ABBA-084D86E57433}"/>
              </a:ext>
            </a:extLst>
          </p:cNvPr>
          <p:cNvSpPr/>
          <p:nvPr/>
        </p:nvSpPr>
        <p:spPr>
          <a:xfrm>
            <a:off x="361242" y="3836684"/>
            <a:ext cx="2148840" cy="1133856"/>
          </a:xfrm>
          <a:prstGeom prst="rightArrow">
            <a:avLst/>
          </a:prstGeom>
          <a:solidFill>
            <a:srgbClr val="00B05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Major AADT: 55,332</a:t>
            </a:r>
          </a:p>
          <a:p>
            <a:pPr algn="ctr"/>
            <a:r>
              <a:rPr lang="en-US" sz="1400" dirty="0"/>
              <a:t>Minor AADT: 25,733</a:t>
            </a:r>
          </a:p>
          <a:p>
            <a:pPr algn="ctr"/>
            <a:r>
              <a:rPr lang="en-US" sz="1400" dirty="0"/>
              <a:t>1 KA crash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B77479-1388-46BA-9601-89AC9D376E26}"/>
              </a:ext>
            </a:extLst>
          </p:cNvPr>
          <p:cNvSpPr/>
          <p:nvPr/>
        </p:nvSpPr>
        <p:spPr>
          <a:xfrm>
            <a:off x="2570160" y="2916313"/>
            <a:ext cx="5133862" cy="388178"/>
          </a:xfrm>
          <a:custGeom>
            <a:avLst/>
            <a:gdLst>
              <a:gd name="connsiteX0" fmla="*/ 52251 w 3509554"/>
              <a:gd name="connsiteY0" fmla="*/ 513806 h 513806"/>
              <a:gd name="connsiteX1" fmla="*/ 0 w 3509554"/>
              <a:gd name="connsiteY1" fmla="*/ 0 h 513806"/>
              <a:gd name="connsiteX2" fmla="*/ 3509554 w 3509554"/>
              <a:gd name="connsiteY2" fmla="*/ 0 h 513806"/>
              <a:gd name="connsiteX3" fmla="*/ 52251 w 3509554"/>
              <a:gd name="connsiteY3" fmla="*/ 513806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554" h="513806">
                <a:moveTo>
                  <a:pt x="52251" y="513806"/>
                </a:moveTo>
                <a:lnTo>
                  <a:pt x="0" y="0"/>
                </a:lnTo>
                <a:lnTo>
                  <a:pt x="3509554" y="0"/>
                </a:lnTo>
                <a:lnTo>
                  <a:pt x="52251" y="513806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  <a:alpha val="5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1E526-167D-4938-B4C3-3641DE54C6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" t="-86" r="1174" b="1104"/>
          <a:stretch/>
        </p:blipFill>
        <p:spPr>
          <a:xfrm>
            <a:off x="4052241" y="2699093"/>
            <a:ext cx="4936611" cy="307180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010D575-3CFB-42B6-A509-01787EC3D6A4}"/>
              </a:ext>
            </a:extLst>
          </p:cNvPr>
          <p:cNvSpPr/>
          <p:nvPr/>
        </p:nvSpPr>
        <p:spPr>
          <a:xfrm>
            <a:off x="2728467" y="2694058"/>
            <a:ext cx="1383644" cy="3071810"/>
          </a:xfrm>
          <a:custGeom>
            <a:avLst/>
            <a:gdLst>
              <a:gd name="connsiteX0" fmla="*/ 0 w 905692"/>
              <a:gd name="connsiteY0" fmla="*/ 1419497 h 2586446"/>
              <a:gd name="connsiteX1" fmla="*/ 896983 w 905692"/>
              <a:gd name="connsiteY1" fmla="*/ 0 h 2586446"/>
              <a:gd name="connsiteX2" fmla="*/ 905692 w 905692"/>
              <a:gd name="connsiteY2" fmla="*/ 2586446 h 2586446"/>
              <a:gd name="connsiteX3" fmla="*/ 0 w 905692"/>
              <a:gd name="connsiteY3" fmla="*/ 1419497 h 258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692" h="2586446">
                <a:moveTo>
                  <a:pt x="0" y="1419497"/>
                </a:moveTo>
                <a:lnTo>
                  <a:pt x="896983" y="0"/>
                </a:lnTo>
                <a:lnTo>
                  <a:pt x="905692" y="2586446"/>
                </a:lnTo>
                <a:lnTo>
                  <a:pt x="0" y="1419497"/>
                </a:lnTo>
                <a:close/>
              </a:path>
            </a:pathLst>
          </a:custGeom>
          <a:gradFill flip="none" rotWithShape="1">
            <a:gsLst>
              <a:gs pos="0">
                <a:srgbClr val="00B050">
                  <a:tint val="66000"/>
                  <a:satMod val="160000"/>
                  <a:alpha val="5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7A5A3D-3071-4BD2-9996-EE814D0CF6F2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en-US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38A77-FC98-4D8E-B341-9F7A5915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Report Contents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15A25-A80C-451D-8B26-606AE2F51A2E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453236-2C69-43B2-89B0-2A791864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99" y="1033947"/>
            <a:ext cx="5943600" cy="4078043"/>
          </a:xfrm>
        </p:spPr>
        <p:txBody>
          <a:bodyPr>
            <a:normAutofit/>
          </a:bodyPr>
          <a:lstStyle/>
          <a:p>
            <a:r>
              <a:rPr lang="en-US" sz="2800" dirty="0"/>
              <a:t>Priority locations</a:t>
            </a:r>
          </a:p>
          <a:p>
            <a:r>
              <a:rPr lang="en-US" sz="2800" dirty="0"/>
              <a:t>Proposed countermeasures</a:t>
            </a:r>
          </a:p>
          <a:p>
            <a:r>
              <a:rPr lang="en-US" sz="2800" dirty="0"/>
              <a:t>Days/months between expected fatal and severe injury crashes</a:t>
            </a:r>
          </a:p>
          <a:p>
            <a:r>
              <a:rPr lang="en-US" sz="2800" dirty="0"/>
              <a:t>Benefit-cost ratio (BCR)</a:t>
            </a:r>
          </a:p>
          <a:p>
            <a:r>
              <a:rPr lang="en-US" sz="2800" dirty="0"/>
              <a:t>Additional comments</a:t>
            </a:r>
          </a:p>
          <a:p>
            <a:r>
              <a:rPr lang="en-US" sz="2800" dirty="0"/>
              <a:t>Sister intersections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50C1B6-45D2-4AA3-9156-ED68D327B9FA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8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0431FB-FA33-42FB-A4A4-095C81866738}"/>
              </a:ext>
            </a:extLst>
          </p:cNvPr>
          <p:cNvSpPr txBox="1">
            <a:spLocks/>
          </p:cNvSpPr>
          <p:nvPr/>
        </p:nvSpPr>
        <p:spPr>
          <a:xfrm>
            <a:off x="439899" y="4892770"/>
            <a:ext cx="4225781" cy="1233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SAFE</a:t>
            </a:r>
            <a:r>
              <a:rPr lang="en-US" sz="2800" dirty="0"/>
              <a:t> report available on the FDOT website</a:t>
            </a:r>
          </a:p>
          <a:p>
            <a:pPr lvl="1">
              <a:spcAft>
                <a:spcPts val="600"/>
              </a:spcAft>
            </a:pPr>
            <a:r>
              <a:rPr lang="en-US" sz="2200" u="sng" dirty="0">
                <a:hlinkClick r:id="rId2"/>
              </a:rPr>
              <a:t>https://bit.ly/2vmAezO</a:t>
            </a:r>
            <a:endParaRPr lang="en-US" sz="2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16DFE6-8E88-486B-9E3D-7FFD4E63C287}"/>
              </a:ext>
            </a:extLst>
          </p:cNvPr>
          <p:cNvGrpSpPr/>
          <p:nvPr/>
        </p:nvGrpSpPr>
        <p:grpSpPr>
          <a:xfrm>
            <a:off x="6482221" y="1484483"/>
            <a:ext cx="2285380" cy="3888169"/>
            <a:chOff x="6253482" y="1944143"/>
            <a:chExt cx="2285380" cy="38881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A0DAB7-DE34-438B-B96F-D5F1B8FC9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28832">
              <a:off x="6465427" y="4302634"/>
              <a:ext cx="2042168" cy="15296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FF"/>
              </a:solidFill>
              <a:miter lim="800000"/>
            </a:ln>
            <a:effectLst>
              <a:outerShdw blurRad="50800" dist="38100" dir="27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8A99BE-37FA-458B-9065-33DE99C2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52128">
              <a:off x="6479834" y="4194290"/>
              <a:ext cx="2028419" cy="1518892"/>
            </a:xfrm>
            <a:prstGeom prst="rect">
              <a:avLst/>
            </a:prstGeom>
            <a:noFill/>
            <a:ln w="76200">
              <a:solidFill>
                <a:srgbClr val="FFFFFF"/>
              </a:solidFill>
              <a:miter lim="800000"/>
            </a:ln>
            <a:effectLst>
              <a:outerShdw blurRad="50800" dist="38100" dir="27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B22053-52E3-4110-9745-86DA71B08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2824">
              <a:off x="6888310" y="3065034"/>
              <a:ext cx="1650552" cy="21459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F34F6F-6615-46D1-978C-4CB1E3410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40835">
              <a:off x="6253482" y="2776503"/>
              <a:ext cx="2030333" cy="14879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45532C-F094-47F6-81D4-060E15AF4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61369">
              <a:off x="7282963" y="1944143"/>
              <a:ext cx="771108" cy="18120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193E52-94D6-4C59-8863-CED0BC51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50" y="4445724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5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id="{50DDB50F-940D-4CC7-836D-7CF212FE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3999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 Districts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SHS Signalized Intersection Fatal and Severe Injuries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3F907D6-8E31-4338-B5A0-8F47E9D89975}"/>
              </a:ext>
            </a:extLst>
          </p:cNvPr>
          <p:cNvSpPr txBox="1">
            <a:spLocks/>
          </p:cNvSpPr>
          <p:nvPr/>
        </p:nvSpPr>
        <p:spPr>
          <a:xfrm>
            <a:off x="6767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8E86515-1E6F-4AE6-8851-405832485065}" type="slidenum">
              <a:rPr lang="en-US" alt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AA9BC33-2BB7-4731-8639-D8F675F1F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95846"/>
              </p:ext>
            </p:extLst>
          </p:nvPr>
        </p:nvGraphicFramePr>
        <p:xfrm>
          <a:off x="0" y="1754326"/>
          <a:ext cx="9144002" cy="3531093"/>
        </p:xfrm>
        <a:graphic>
          <a:graphicData uri="http://schemas.openxmlformats.org/drawingml/2006/table">
            <a:tbl>
              <a:tblPr firstRow="1" firstCol="1" bandRow="1"/>
              <a:tblGrid>
                <a:gridCol w="844835">
                  <a:extLst>
                    <a:ext uri="{9D8B030D-6E8A-4147-A177-3AD203B41FA5}">
                      <a16:colId xmlns:a16="http://schemas.microsoft.com/office/drawing/2014/main" val="4110524301"/>
                    </a:ext>
                  </a:extLst>
                </a:gridCol>
                <a:gridCol w="1176362">
                  <a:extLst>
                    <a:ext uri="{9D8B030D-6E8A-4147-A177-3AD203B41FA5}">
                      <a16:colId xmlns:a16="http://schemas.microsoft.com/office/drawing/2014/main" val="2826674562"/>
                    </a:ext>
                  </a:extLst>
                </a:gridCol>
                <a:gridCol w="1031874">
                  <a:extLst>
                    <a:ext uri="{9D8B030D-6E8A-4147-A177-3AD203B41FA5}">
                      <a16:colId xmlns:a16="http://schemas.microsoft.com/office/drawing/2014/main" val="1006079394"/>
                    </a:ext>
                  </a:extLst>
                </a:gridCol>
                <a:gridCol w="1106965">
                  <a:extLst>
                    <a:ext uri="{9D8B030D-6E8A-4147-A177-3AD203B41FA5}">
                      <a16:colId xmlns:a16="http://schemas.microsoft.com/office/drawing/2014/main" val="3264937952"/>
                    </a:ext>
                  </a:extLst>
                </a:gridCol>
                <a:gridCol w="1101502">
                  <a:extLst>
                    <a:ext uri="{9D8B030D-6E8A-4147-A177-3AD203B41FA5}">
                      <a16:colId xmlns:a16="http://schemas.microsoft.com/office/drawing/2014/main" val="2617565596"/>
                    </a:ext>
                  </a:extLst>
                </a:gridCol>
                <a:gridCol w="1080114">
                  <a:extLst>
                    <a:ext uri="{9D8B030D-6E8A-4147-A177-3AD203B41FA5}">
                      <a16:colId xmlns:a16="http://schemas.microsoft.com/office/drawing/2014/main" val="530922772"/>
                    </a:ext>
                  </a:extLst>
                </a:gridCol>
                <a:gridCol w="1326080">
                  <a:extLst>
                    <a:ext uri="{9D8B030D-6E8A-4147-A177-3AD203B41FA5}">
                      <a16:colId xmlns:a16="http://schemas.microsoft.com/office/drawing/2014/main" val="3393704835"/>
                    </a:ext>
                  </a:extLst>
                </a:gridCol>
                <a:gridCol w="1476270">
                  <a:extLst>
                    <a:ext uri="{9D8B030D-6E8A-4147-A177-3AD203B41FA5}">
                      <a16:colId xmlns:a16="http://schemas.microsoft.com/office/drawing/2014/main" val="1851547716"/>
                    </a:ext>
                  </a:extLst>
                </a:gridCol>
              </a:tblGrid>
              <a:tr h="2743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District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Candidates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&amp; Severe (KA)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Fatal (K)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Severe (A)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Construction Cost                 (in millions)</a:t>
                      </a: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Societal Benefits 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(in millions)</a:t>
                      </a:r>
                      <a:endParaRPr lang="en-US" sz="105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37023"/>
                  </a:ext>
                </a:extLst>
              </a:tr>
              <a:tr h="52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Expected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Reduction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66937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5.2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32839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4.5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12884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36%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1.8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46538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5.9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87531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13.0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19.3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290172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29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588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31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64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12%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11.7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11.6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17375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Total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296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16%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40.4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78.5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772733"/>
                  </a:ext>
                </a:extLst>
              </a:tr>
              <a:tr h="27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2904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90FF15B-2170-4BE3-8C88-DFFCD8A4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25159"/>
              </p:ext>
            </p:extLst>
          </p:nvPr>
        </p:nvGraphicFramePr>
        <p:xfrm>
          <a:off x="-2" y="5144221"/>
          <a:ext cx="9144001" cy="1620563"/>
        </p:xfrm>
        <a:graphic>
          <a:graphicData uri="http://schemas.openxmlformats.org/drawingml/2006/table">
            <a:tbl>
              <a:tblPr firstRow="1" firstCol="1" bandRow="1"/>
              <a:tblGrid>
                <a:gridCol w="9144001">
                  <a:extLst>
                    <a:ext uri="{9D8B030D-6E8A-4147-A177-3AD203B41FA5}">
                      <a16:colId xmlns:a16="http://schemas.microsoft.com/office/drawing/2014/main" val="367430917"/>
                    </a:ext>
                  </a:extLst>
                </a:gridCol>
              </a:tblGrid>
              <a:tr h="13319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 Construction cost is NPV for a 20-year design life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271125"/>
                  </a:ext>
                </a:extLst>
              </a:tr>
              <a:tr h="2885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56568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81B01808-030D-4B1B-9596-B78DF2C0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37" y="5101599"/>
            <a:ext cx="3463565" cy="12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3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ARTICULATE_PROJECT_OPEN" val="0"/>
  <p:tag name="MMPROD_UIDATA" val="&lt;database version=&quot;7.0&quot;&gt;&lt;object type=&quot;1&quot; unique_id=&quot;10001&quot;&gt;&lt;object type=&quot;2&quot; unique_id=&quot;10170&quot;&gt;&lt;object type=&quot;3&quot; unique_id=&quot;10171&quot;&gt;&lt;property id=&quot;20148&quot; value=&quot;5&quot;/&gt;&lt;property id=&quot;20300&quot; value=&quot;Slide 1 - &amp;quot;Setting the Stage&amp;quot;&quot;/&gt;&lt;property id=&quot;20307&quot; value=&quot;256&quot;/&gt;&lt;/object&gt;&lt;object type=&quot;3&quot; unique_id=&quot;10172&quot;&gt;&lt;property id=&quot;20148&quot; value=&quot;5&quot;/&gt;&lt;property id=&quot;20300&quot; value=&quot;Slide 3 - &amp;quot;Our Mission&amp;quot;&quot;/&gt;&lt;property id=&quot;20307&quot; value=&quot;326&quot;/&gt;&lt;/object&gt;&lt;object type=&quot;3&quot; unique_id=&quot;10173&quot;&gt;&lt;property id=&quot;20148&quot; value=&quot;5&quot;/&gt;&lt;property id=&quot;20300&quot; value=&quot;Slide 8 - &amp;quot;Our Mission&amp;quot;&quot;/&gt;&lt;property id=&quot;20307&quot; value=&quot;325&quot;/&gt;&lt;/object&gt;&lt;object type=&quot;3&quot; unique_id=&quot;10174&quot;&gt;&lt;property id=&quot;20148&quot; value=&quot;5&quot;/&gt;&lt;property id=&quot;20300&quot; value=&quot;Slide 9 - &amp;quot;Our Performance&amp;quot;&quot;/&gt;&lt;property id=&quot;20307&quot; value=&quot;327&quot;/&gt;&lt;/object&gt;&lt;object type=&quot;3&quot; unique_id=&quot;10223&quot;&gt;&lt;property id=&quot;20148&quot; value=&quot;5&quot;/&gt;&lt;property id=&quot;20300&quot; value=&quot;Slide 10 - &amp;quot;Our Performance&amp;quot;&quot;/&gt;&lt;property id=&quot;20307&quot; value=&quot;328&quot;/&gt;&lt;/object&gt;&lt;object type=&quot;3&quot; unique_id=&quot;10224&quot;&gt;&lt;property id=&quot;20148&quot; value=&quot;5&quot;/&gt;&lt;property id=&quot;20300&quot; value=&quot;Slide 11 - &amp;quot;Our Performance&amp;quot;&quot;/&gt;&lt;property id=&quot;20307&quot; value=&quot;329&quot;/&gt;&lt;/object&gt;&lt;object type=&quot;3&quot; unique_id=&quot;10225&quot;&gt;&lt;property id=&quot;20148&quot; value=&quot;5&quot;/&gt;&lt;property id=&quot;20300&quot; value=&quot;Slide 12 - &amp;quot;Our Performance&amp;quot;&quot;/&gt;&lt;property id=&quot;20307&quot; value=&quot;330&quot;/&gt;&lt;/object&gt;&lt;object type=&quot;3&quot; unique_id=&quot;10289&quot;&gt;&lt;property id=&quot;20148&quot; value=&quot;5&quot;/&gt;&lt;property id=&quot;20300&quot; value=&quot;Slide 2 - &amp;quot;Agenda&amp;quot;&quot;/&gt;&lt;property id=&quot;20307&quot; value=&quot;331&quot;/&gt;&lt;/object&gt;&lt;object type=&quot;3&quot; unique_id=&quot;10451&quot;&gt;&lt;property id=&quot;20148&quot; value=&quot;5&quot;/&gt;&lt;property id=&quot;20300&quot; value=&quot;Slide 14 - &amp;quot;Our Performance – MAP-21&amp;quot;&quot;/&gt;&lt;property id=&quot;20307&quot; value=&quot;342&quot;/&gt;&lt;/object&gt;&lt;object type=&quot;3&quot; unique_id=&quot;10743&quot;&gt;&lt;property id=&quot;20148&quot; value=&quot;5&quot;/&gt;&lt;property id=&quot;20300&quot; value=&quot;Slide 4 - &amp;quot;Our Mission&amp;quot;&quot;/&gt;&lt;property id=&quot;20307&quot; value=&quot;344&quot;/&gt;&lt;/object&gt;&lt;object type=&quot;3&quot; unique_id=&quot;10744&quot;&gt;&lt;property id=&quot;20148&quot; value=&quot;5&quot;/&gt;&lt;property id=&quot;20300&quot; value=&quot;Slide 6 - &amp;quot;Our Performance&amp;quot;&quot;/&gt;&lt;property id=&quot;20307&quot; value=&quot;345&quot;/&gt;&lt;/object&gt;&lt;object type=&quot;3&quot; unique_id=&quot;10745&quot;&gt;&lt;property id=&quot;20148&quot; value=&quot;5&quot;/&gt;&lt;property id=&quot;20300&quot; value=&quot;Slide 7 - &amp;quot;Our Performance&amp;quot;&quot;/&gt;&lt;property id=&quot;20307&quot; value=&quot;346&quot;/&gt;&lt;/object&gt;&lt;object type=&quot;3&quot; unique_id=&quot;10885&quot;&gt;&lt;property id=&quot;20148&quot; value=&quot;5&quot;/&gt;&lt;property id=&quot;20300&quot; value=&quot;Slide 13 - &amp;quot;Our Performance&amp;quot;&quot;/&gt;&lt;property id=&quot;20307&quot; value=&quot;347&quot;/&gt;&lt;/object&gt;&lt;object type=&quot;3&quot; unique_id=&quot;35755&quot;&gt;&lt;property id=&quot;20148&quot; value=&quot;5&quot;/&gt;&lt;property id=&quot;20300&quot; value=&quot;Slide 5 - &amp;quot;Agenda&amp;quot;&quot;/&gt;&lt;property id=&quot;20307&quot; value=&quot;349&quot;/&gt;&lt;/object&gt;&lt;object type=&quot;3&quot; unique_id=&quot;35756&quot;&gt;&lt;property id=&quot;20148&quot; value=&quot;5&quot;/&gt;&lt;property id=&quot;20300&quot; value=&quot;Slide 16 - &amp;quot;Our Performance&amp;quot;&quot;/&gt;&lt;property id=&quot;20307&quot; value=&quot;350&quot;/&gt;&lt;/object&gt;&lt;object type=&quot;3&quot; unique_id=&quot;35757&quot;&gt;&lt;property id=&quot;20148&quot; value=&quot;5&quot;/&gt;&lt;property id=&quot;20300&quot; value=&quot;Slide 19&quot;/&gt;&lt;property id=&quot;20307&quot; value=&quot;352&quot;/&gt;&lt;/object&gt;&lt;object type=&quot;3&quot; unique_id=&quot;35758&quot;&gt;&lt;property id=&quot;20148&quot; value=&quot;5&quot;/&gt;&lt;property id=&quot;20300&quot; value=&quot;Slide 15 - &amp;quot;MAP-21 Rulemaking Schedule&amp;quot;&quot;/&gt;&lt;property id=&quot;20307&quot; value=&quot;351&quot;/&gt;&lt;/object&gt;&lt;object type=&quot;3&quot; unique_id=&quot;35856&quot;&gt;&lt;property id=&quot;20148&quot; value=&quot;5&quot;/&gt;&lt;property id=&quot;20300&quot; value=&quot;Slide 20 - &amp;quot;Agenda&amp;quot;&quot;/&gt;&lt;property id=&quot;20307&quot; value=&quot;353&quot;/&gt;&lt;/object&gt;&lt;object type=&quot;3&quot; unique_id=&quot;35857&quot;&gt;&lt;property id=&quot;20148&quot; value=&quot;5&quot;/&gt;&lt;property id=&quot;20300&quot; value=&quot;Slide 21 - &amp;quot;Agenda&amp;quot;&quot;/&gt;&lt;property id=&quot;20307&quot; value=&quot;354&quot;/&gt;&lt;/object&gt;&lt;object type=&quot;3&quot; unique_id=&quot;36047&quot;&gt;&lt;property id=&quot;20148&quot; value=&quot;5&quot;/&gt;&lt;property id=&quot;20300&quot; value=&quot;Slide 17 - &amp;quot;Performance Reporting by Others&amp;quot;&quot;/&gt;&lt;property id=&quot;20307&quot; value=&quot;356&quot;/&gt;&lt;/object&gt;&lt;object type=&quot;3&quot; unique_id=&quot;36048&quot;&gt;&lt;property id=&quot;20148&quot; value=&quot;5&quot;/&gt;&lt;property id=&quot;20300&quot; value=&quot;Slide 18 - &amp;quot;Performance Reporting by Others&amp;quot;&quot;/&gt;&lt;property id=&quot;20307&quot; value=&quot;355&quot;/&gt;&lt;/object&gt;&lt;/object&gt;&lt;object type=&quot;8&quot; unique_id=&quot;1018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CD00527612F498A83E31FF19F8E55" ma:contentTypeVersion="11" ma:contentTypeDescription="Create a new document." ma:contentTypeScope="" ma:versionID="6beef0fa3fbcc4549155c9c43608204d">
  <xsd:schema xmlns:xsd="http://www.w3.org/2001/XMLSchema" xmlns:xs="http://www.w3.org/2001/XMLSchema" xmlns:p="http://schemas.microsoft.com/office/2006/metadata/properties" xmlns:ns1="http://schemas.microsoft.com/sharepoint/v3" xmlns:ns2="44138d88-5acd-42b1-9b26-ce3ecfd30380" xmlns:ns3="bbed2b18-81f0-46db-9710-4e9853a395b6" targetNamespace="http://schemas.microsoft.com/office/2006/metadata/properties" ma:root="true" ma:fieldsID="0dcf9bdeb54ae4e298b4ab8a91407ff2" ns1:_="" ns2:_="" ns3:_="">
    <xsd:import namespace="http://schemas.microsoft.com/sharepoint/v3"/>
    <xsd:import namespace="44138d88-5acd-42b1-9b26-ce3ecfd30380"/>
    <xsd:import namespace="bbed2b18-81f0-46db-9710-4e9853a395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38d88-5acd-42b1-9b26-ce3ecfd30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d2b18-81f0-46db-9710-4e9853a395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61391-B2DE-4B91-950E-811BC4E92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4138d88-5acd-42b1-9b26-ce3ecfd30380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bbed2b18-81f0-46db-9710-4e9853a395b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147EB-F544-4B1B-B379-BDC5D81AB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138d88-5acd-42b1-9b26-ce3ecfd30380"/>
    <ds:schemaRef ds:uri="bbed2b18-81f0-46db-9710-4e9853a395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21178</TotalTime>
  <Words>890</Words>
  <Application>Microsoft Office PowerPoint</Application>
  <PresentationFormat>On-screen Show (4:3)</PresentationFormat>
  <Paragraphs>268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ITC Franklin Gothic Std Medium </vt:lpstr>
      <vt:lpstr>Times New Roman</vt:lpstr>
      <vt:lpstr>Office Theme</vt:lpstr>
      <vt:lpstr>PowerPoint Presentation</vt:lpstr>
      <vt:lpstr>SAFE STRIDES 2 Zero Program</vt:lpstr>
      <vt:lpstr>PowerPoint Presentation</vt:lpstr>
      <vt:lpstr>Florida Roadway Safety Management</vt:lpstr>
      <vt:lpstr>What’s new in SAFE?</vt:lpstr>
      <vt:lpstr>Methodology</vt:lpstr>
      <vt:lpstr>On-system C4 4-leg Signalized Intersections</vt:lpstr>
      <vt:lpstr>SAFE Report Contents</vt:lpstr>
      <vt:lpstr>PowerPoint Presentation</vt:lpstr>
      <vt:lpstr>SS2Z SAFE Report Snapshot</vt:lpstr>
      <vt:lpstr>PowerPoint Presentation</vt:lpstr>
      <vt:lpstr>SS2Z Next Steps</vt:lpstr>
      <vt:lpstr>SS2Z 2020 Ask</vt:lpstr>
      <vt:lpstr>PowerPoint Presentation</vt:lpstr>
    </vt:vector>
  </TitlesOfParts>
  <Company>FDOT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Hitesh Chawla</cp:lastModifiedBy>
  <cp:revision>784</cp:revision>
  <cp:lastPrinted>2020-01-03T18:55:16Z</cp:lastPrinted>
  <dcterms:created xsi:type="dcterms:W3CDTF">2013-02-15T23:23:43Z</dcterms:created>
  <dcterms:modified xsi:type="dcterms:W3CDTF">2020-04-13T17:57:02Z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0x0101004D8CD00527612F498A83E31FF19F8E55</vt:lpwstr>
  </property>
</Properties>
</file>