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572" r:id="rId6"/>
    <p:sldId id="581" r:id="rId7"/>
    <p:sldId id="564" r:id="rId8"/>
    <p:sldId id="580" r:id="rId9"/>
    <p:sldId id="584" r:id="rId10"/>
    <p:sldId id="571" r:id="rId11"/>
    <p:sldId id="596" r:id="rId12"/>
    <p:sldId id="573" r:id="rId13"/>
    <p:sldId id="599" r:id="rId14"/>
    <p:sldId id="591" r:id="rId15"/>
    <p:sldId id="592" r:id="rId16"/>
    <p:sldId id="594" r:id="rId17"/>
    <p:sldId id="593" r:id="rId18"/>
    <p:sldId id="595" r:id="rId19"/>
    <p:sldId id="585" r:id="rId20"/>
    <p:sldId id="598" r:id="rId21"/>
    <p:sldId id="458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4872" userDrawn="1">
          <p15:clr>
            <a:srgbClr val="A4A3A4"/>
          </p15:clr>
        </p15:guide>
        <p15:guide id="3" orient="horz" pos="74">
          <p15:clr>
            <a:srgbClr val="A4A3A4"/>
          </p15:clr>
        </p15:guide>
        <p15:guide id="4" pos="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ce, Javier" initials="PJ" lastIdx="1" clrIdx="0">
    <p:extLst>
      <p:ext uri="{19B8F6BF-5375-455C-9EA6-DF929625EA0E}">
        <p15:presenceInfo xmlns:p15="http://schemas.microsoft.com/office/powerpoint/2012/main" userId="S::Javier.Ponce@dot.state.fl.us::46950bb5-2e8a-4ff8-b78f-af6402ef879f" providerId="AD"/>
      </p:ext>
    </p:extLst>
  </p:cmAuthor>
  <p:cmAuthor id="2" name="Jiguang Zhao" initials="JZ" lastIdx="13" clrIdx="1">
    <p:extLst>
      <p:ext uri="{19B8F6BF-5375-455C-9EA6-DF929625EA0E}">
        <p15:presenceInfo xmlns:p15="http://schemas.microsoft.com/office/powerpoint/2012/main" userId="S::jizhao@hntb.com::9d5c1135-e145-47cc-a2ea-3a3752d3875f" providerId="AD"/>
      </p:ext>
    </p:extLst>
  </p:cmAuthor>
  <p:cmAuthor id="3" name="Levon Mikaelian" initials="LM" lastIdx="1" clrIdx="2">
    <p:extLst>
      <p:ext uri="{19B8F6BF-5375-455C-9EA6-DF929625EA0E}">
        <p15:presenceInfo xmlns:p15="http://schemas.microsoft.com/office/powerpoint/2012/main" userId="S::lmikaelian@camsys.com::a6915ffa-964a-40c3-851e-1b37f04b3a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589CAF"/>
    <a:srgbClr val="668891"/>
    <a:srgbClr val="0C79AC"/>
    <a:srgbClr val="E01928"/>
    <a:srgbClr val="F1C717"/>
    <a:srgbClr val="144281"/>
    <a:srgbClr val="DB8838"/>
    <a:srgbClr val="FFD12B"/>
    <a:srgbClr val="BA4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1" autoAdjust="0"/>
    <p:restoredTop sz="59459" autoAdjust="0"/>
  </p:normalViewPr>
  <p:slideViewPr>
    <p:cSldViewPr snapToGrid="0" snapToObjects="1">
      <p:cViewPr varScale="1">
        <p:scale>
          <a:sx n="59" d="100"/>
          <a:sy n="59" d="100"/>
        </p:scale>
        <p:origin x="42" y="258"/>
      </p:cViewPr>
      <p:guideLst>
        <p:guide orient="horz" pos="1080"/>
        <p:guide pos="4872"/>
        <p:guide orient="horz" pos="74"/>
        <p:guide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314174496304E-2"/>
          <c:y val="4.8264394165919135E-2"/>
          <c:w val="0.8660336389110781"/>
          <c:h val="0.90769095318781357"/>
        </c:manualLayout>
      </c:layout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9-4B99-9422-F1B775AD9F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9-4B99-9422-F1B775AD9FAE}"/>
              </c:ext>
            </c:extLst>
          </c:dPt>
          <c:dLbls>
            <c:dLbl>
              <c:idx val="0"/>
              <c:layout>
                <c:manualLayout>
                  <c:x val="-3.4668734616812341E-3"/>
                  <c:y val="-0.109343817497846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Current data available
</a:t>
                    </a:r>
                    <a:fld id="{C5438261-BCC0-4B1D-9D02-7CF9A8C243D3}" type="PERCENTAGE">
                      <a:rPr lang="en-US" sz="1400" b="1"/>
                      <a:pPr>
                        <a:defRPr sz="1400" b="1"/>
                      </a:pPr>
                      <a:t>[PERCENTAGE]</a:t>
                    </a:fld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F9-4B99-9422-F1B775AD9FAE}"/>
                </c:ext>
              </c:extLst>
            </c:dLbl>
            <c:dLbl>
              <c:idx val="1"/>
              <c:layout>
                <c:manualLayout>
                  <c:x val="2.7458659133092673E-3"/>
                  <c:y val="1.71463424547013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Future</a:t>
                    </a:r>
                    <a:r>
                      <a:rPr lang="en-US" sz="1400" b="1" baseline="0" dirty="0"/>
                      <a:t> data needs</a:t>
                    </a:r>
                    <a:r>
                      <a:rPr lang="en-US" sz="1400" b="1" dirty="0"/>
                      <a:t>
</a:t>
                    </a:r>
                    <a:fld id="{00657928-138A-493D-8BE4-8749C119809D}" type="PERCENTAGE">
                      <a:rPr lang="en-US" sz="1400" b="1"/>
                      <a:pPr>
                        <a:defRPr sz="1400" b="1"/>
                      </a:pPr>
                      <a:t>[PERCENTAGE]</a:t>
                    </a:fld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9-4B99-9422-F1B775AD9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All data available</c:v>
                </c:pt>
                <c:pt idx="1">
                  <c:v>Some data missing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3022</c:v>
                </c:pt>
                <c:pt idx="1">
                  <c:v>5560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9-4B99-9422-F1B775AD9F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 45 Fatalities and 173 Serious Injury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C-4460-879F-11DEDA401C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8C-4460-879F-11DEDA401C8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C-4460-879F-11DEDA401C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8C-4460-879F-11DEDA401C83}"/>
              </c:ext>
            </c:extLst>
          </c:dPt>
          <c:dLbls>
            <c:dLbl>
              <c:idx val="0"/>
              <c:layout>
                <c:manualLayout>
                  <c:x val="9.0420837458481548E-2"/>
                  <c:y val="2.7112209397997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04B95B-6C6D-4A35-AD17-FF1410E312C5}" type="CATEGORYNAME">
                      <a:rPr lang="en-US" b="1" i="0" baseline="0"/>
                      <a:pPr>
                        <a:defRPr/>
                      </a:pPr>
                      <a:t>[CATEGORY NAME]</a:t>
                    </a:fld>
                    <a:r>
                      <a:rPr lang="en-US" b="1" i="0" baseline="0" dirty="0"/>
                      <a:t> </a:t>
                    </a:r>
                    <a:fld id="{231C5B71-7CD3-4F65-8E69-3631085173B8}" type="VALUE">
                      <a:rPr lang="en-US" b="1" i="0" baseline="0"/>
                      <a:pPr>
                        <a:defRPr/>
                      </a:pPr>
                      <a:t>[VALUE]</a:t>
                    </a:fld>
                    <a:endParaRPr lang="en-US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75458787496852"/>
                      <c:h val="0.27216537328934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8C-4460-879F-11DEDA401C83}"/>
                </c:ext>
              </c:extLst>
            </c:dLbl>
            <c:dLbl>
              <c:idx val="1"/>
              <c:layout>
                <c:manualLayout>
                  <c:x val="0.23030289754106706"/>
                  <c:y val="-0.157948431794566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00BF98-2894-4F22-BED3-3ED972B1D650}" type="CATEGORYNAME">
                      <a:rPr lang="en-US" b="1" i="0" baseline="0" dirty="0"/>
                      <a:pPr>
                        <a:defRPr/>
                      </a:pPr>
                      <a:t>[CATEGORY NAME]</a:t>
                    </a:fld>
                    <a:r>
                      <a:rPr lang="en-US" b="1" i="0" baseline="0" dirty="0"/>
                      <a:t> </a:t>
                    </a:r>
                    <a:fld id="{66E80537-1D4D-4A4F-BC53-5134E0E507A9}" type="VALUE">
                      <a:rPr lang="en-US" b="1" i="0" baseline="0" dirty="0"/>
                      <a:pPr>
                        <a:defRPr/>
                      </a:pPr>
                      <a:t>[VALUE]</a:t>
                    </a:fld>
                    <a:endParaRPr lang="en-US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12382411774305"/>
                      <c:h val="0.33374252276186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88C-4460-879F-11DEDA401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Fatalities</c:v>
                </c:pt>
                <c:pt idx="1">
                  <c:v>Serious Injuries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460-879F-11DEDA401C8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3-4E4E-B164-043745283C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3-4E4E-B164-043745283CA9}"/>
              </c:ext>
            </c:extLst>
          </c:dPt>
          <c:dLbls>
            <c:dLbl>
              <c:idx val="0"/>
              <c:layout>
                <c:manualLayout>
                  <c:x val="2.72815607439583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F3-4E4E-B164-043745283CA9}"/>
                </c:ext>
              </c:extLst>
            </c:dLbl>
            <c:dLbl>
              <c:idx val="1"/>
              <c:layout>
                <c:manualLayout>
                  <c:x val="1.81877071626389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3-4E4E-B164-043745283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Fatal</c:v>
                </c:pt>
                <c:pt idx="1">
                  <c:v>Serious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3-4E4E-B164-043745283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F3-4E4E-B164-043745283CA9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4F3-4E4E-B164-043745283CA9}"/>
              </c:ext>
            </c:extLst>
          </c:dPt>
          <c:cat>
            <c:strRef>
              <c:f>Sheet1!$A$2:$A$3</c:f>
              <c:strCache>
                <c:ptCount val="2"/>
                <c:pt idx="0">
                  <c:v>Fatal</c:v>
                </c:pt>
                <c:pt idx="1">
                  <c:v>Serious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F3-4E4E-B164-043745283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4715424"/>
        <c:axId val="834711160"/>
      </c:barChart>
      <c:catAx>
        <c:axId val="83471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4711160"/>
        <c:crosses val="autoZero"/>
        <c:auto val="1"/>
        <c:lblAlgn val="ctr"/>
        <c:lblOffset val="100"/>
        <c:noMultiLvlLbl val="0"/>
      </c:catAx>
      <c:valAx>
        <c:axId val="83471116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low"/>
        <c:crossAx val="8347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55ADF86-5723-4D16-AFFA-37A15D87F5E2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7D7B7AFD-FBCD-48A8-BFDB-77A83B15F1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1BCE14C-DD4B-4B32-B419-FC50E0109934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63E053C6-B952-4475-A469-25E6098BD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STRIDES 2 Zero</a:t>
            </a:r>
          </a:p>
          <a:p>
            <a:pPr algn="ctr"/>
            <a:r>
              <a:rPr lang="en-US" sz="1200" dirty="0"/>
              <a:t>State Traffic Roadway and Intersection Data Evaluation System 2020</a:t>
            </a:r>
          </a:p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System Analysis and Forecast Evaluation</a:t>
            </a:r>
          </a:p>
          <a:p>
            <a:pPr algn="ctr"/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level vs network screening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4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0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6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AADT Minor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3022/8582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signalized intersection: 8565 (Exhibit A)+17 (maintained by D6)=8582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*Protected or Permissive left-turn lane was not used for 2020 SAFE analysis. Further data is needed for incorporation into the program.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4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28A7-4928-4723-9ECE-500A7C5B33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62000"/>
            <a:ext cx="4681538" cy="35131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97" y="4495800"/>
            <a:ext cx="6572251" cy="4648200"/>
          </a:xfrm>
          <a:noFill/>
          <a:ln/>
        </p:spPr>
        <p:txBody>
          <a:bodyPr/>
          <a:lstStyle/>
          <a:p>
            <a:r>
              <a:rPr lang="en-US" dirty="0"/>
              <a:t>NPV = 1.034 Billion , 20 years, Societal KA Benefits – Construction = Net Societal Savings</a:t>
            </a:r>
          </a:p>
          <a:p>
            <a:r>
              <a:rPr lang="en-US" dirty="0"/>
              <a:t>	(Societal KA Benefits do not include other savings due to BCO Benefits)</a:t>
            </a:r>
          </a:p>
          <a:p>
            <a:endParaRPr lang="en-US" dirty="0"/>
          </a:p>
          <a:p>
            <a:r>
              <a:rPr lang="en-US" dirty="0"/>
              <a:t>7 YR Trend = 20.929x+297.3</a:t>
            </a:r>
          </a:p>
          <a:p>
            <a:r>
              <a:rPr lang="en-US" dirty="0"/>
              <a:t>x=Year 1 to 7</a:t>
            </a:r>
          </a:p>
          <a:p>
            <a:endParaRPr lang="en-US" dirty="0"/>
          </a:p>
          <a:p>
            <a:r>
              <a:rPr lang="en-US" dirty="0"/>
              <a:t>154 Sites equals 1.8% of all signalized intersection on the State Highway System</a:t>
            </a:r>
          </a:p>
          <a:p>
            <a:endParaRPr lang="en-US" dirty="0"/>
          </a:p>
          <a:p>
            <a:r>
              <a:rPr lang="en-US" dirty="0"/>
              <a:t>Reduction of 5 lives are applied to the based condition 297.3. </a:t>
            </a:r>
          </a:p>
          <a:p>
            <a:endParaRPr lang="en-US" dirty="0"/>
          </a:p>
          <a:p>
            <a:r>
              <a:rPr lang="en-US" dirty="0"/>
              <a:t>21 Lives Trend is from CARS Signalized intersection based on internal data 2011-2017</a:t>
            </a:r>
          </a:p>
          <a:p>
            <a:r>
              <a:rPr lang="en-US" dirty="0"/>
              <a:t>We did not have data before 2011 that we were able to use for this analysis. </a:t>
            </a:r>
          </a:p>
          <a:p>
            <a:r>
              <a:rPr lang="en-US" dirty="0"/>
              <a:t>Using 2019 Signalized Intersection TEO Data </a:t>
            </a:r>
          </a:p>
          <a:p>
            <a:endParaRPr lang="en-US" dirty="0"/>
          </a:p>
          <a:p>
            <a:r>
              <a:rPr lang="en-US" dirty="0"/>
              <a:t>Construction Cost in an NPV from a 20-year design Life. </a:t>
            </a:r>
          </a:p>
          <a:p>
            <a:endParaRPr lang="en-US" dirty="0"/>
          </a:p>
          <a:p>
            <a:r>
              <a:rPr lang="en-US" dirty="0"/>
              <a:t>Future Analysis: </a:t>
            </a:r>
          </a:p>
          <a:p>
            <a:r>
              <a:rPr lang="en-US" dirty="0"/>
              <a:t>	Initial Steps towards determining save cost implementation. Accuracy will increase with tracking of project after they are 	programmed and constructed, and calibrating benefit cost calculations will come from these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4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325882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effectLst/>
        </p:spPr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effectLst/>
        </p:spPr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44"/>
            <a:ext cx="9144000" cy="14102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31684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" y="166132"/>
            <a:ext cx="1860438" cy="93021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19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F42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07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018" y="6400801"/>
            <a:ext cx="9144000" cy="45719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dot.tips/38uVqkO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309229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Traffic Services </a:t>
            </a:r>
          </a:p>
          <a:p>
            <a:pPr algn="ctr"/>
            <a:r>
              <a:rPr lang="en-US" sz="3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Studies Meeting</a:t>
            </a:r>
          </a:p>
          <a:p>
            <a:pPr algn="ctr"/>
            <a:r>
              <a:rPr lang="en-US" sz="3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6,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2796766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STRIDES 2 Zero</a:t>
            </a:r>
          </a:p>
          <a:p>
            <a:r>
              <a:rPr lang="en-US" b="1" dirty="0">
                <a:solidFill>
                  <a:srgbClr val="589CAF"/>
                </a:solidFill>
                <a:latin typeface="Arial" pitchFamily="34" charset="0"/>
                <a:cs typeface="Arial" pitchFamily="34" charset="0"/>
              </a:rPr>
              <a:t>(SAFE)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5252D8-3139-428C-95E8-B8F9B82A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056"/>
          <a:stretch/>
        </p:blipFill>
        <p:spPr bwMode="auto">
          <a:xfrm>
            <a:off x="5618422" y="9525"/>
            <a:ext cx="3487478" cy="13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7182D2-6DAF-4C86-8EFA-49788F69B40E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39F9-5AC7-4C78-9954-C2E04FBC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Network Screening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871D-899E-465C-8333-B1D1351C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008668"/>
            <a:ext cx="8842342" cy="5288437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en-US" dirty="0"/>
              <a:t>Safety Network Screening List</a:t>
            </a:r>
          </a:p>
          <a:p>
            <a:pPr lvl="1"/>
            <a:r>
              <a:rPr lang="en-US" dirty="0"/>
              <a:t>2,409 Intersections </a:t>
            </a:r>
          </a:p>
          <a:p>
            <a:pPr lvl="1"/>
            <a:r>
              <a:rPr lang="en-US" dirty="0"/>
              <a:t>National wide HSM base condition model</a:t>
            </a:r>
          </a:p>
          <a:p>
            <a:pPr lvl="1"/>
            <a:r>
              <a:rPr lang="en-US" dirty="0"/>
              <a:t>Static analysis</a:t>
            </a:r>
          </a:p>
          <a:p>
            <a:pPr marL="57150" indent="0">
              <a:buNone/>
            </a:pPr>
            <a:r>
              <a:rPr lang="en-US" dirty="0"/>
              <a:t>SAFE Network Screening List</a:t>
            </a:r>
          </a:p>
          <a:p>
            <a:pPr lvl="1"/>
            <a:r>
              <a:rPr lang="en-US" dirty="0"/>
              <a:t>154 Intersections</a:t>
            </a:r>
          </a:p>
          <a:p>
            <a:pPr lvl="1"/>
            <a:r>
              <a:rPr lang="en-US" dirty="0"/>
              <a:t>FL specific average condition model using HSM methodology</a:t>
            </a:r>
          </a:p>
          <a:p>
            <a:pPr lvl="1"/>
            <a:r>
              <a:rPr lang="en-US" dirty="0"/>
              <a:t>Countermeasures Identified</a:t>
            </a:r>
          </a:p>
          <a:p>
            <a:pPr lvl="1"/>
            <a:r>
              <a:rPr lang="en-US" dirty="0"/>
              <a:t>Contains 25% intersections not previously identified. </a:t>
            </a:r>
          </a:p>
          <a:p>
            <a:pPr lvl="1"/>
            <a:r>
              <a:rPr lang="en-US" dirty="0"/>
              <a:t>SW Comparison with Sister Sites</a:t>
            </a:r>
          </a:p>
          <a:p>
            <a:pPr lvl="1"/>
            <a:r>
              <a:rPr lang="en-US" dirty="0"/>
              <a:t>Automated dynamic algorithms using new and existing accessible databases for annual reports and ROI tracking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0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63838-349C-1948-9354-01B751BE8C0A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DD6036-CEE9-4D97-B756-D8860370C205}"/>
              </a:ext>
            </a:extLst>
          </p:cNvPr>
          <p:cNvSpPr txBox="1"/>
          <p:nvPr/>
        </p:nvSpPr>
        <p:spPr>
          <a:xfrm>
            <a:off x="135465" y="1912117"/>
            <a:ext cx="2789253" cy="1082348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 Bold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Process 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Development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10809-5482-454B-97DE-A99E9C4C88CA}"/>
              </a:ext>
            </a:extLst>
          </p:cNvPr>
          <p:cNvSpPr txBox="1"/>
          <p:nvPr/>
        </p:nvSpPr>
        <p:spPr>
          <a:xfrm>
            <a:off x="2924718" y="1912117"/>
            <a:ext cx="3442832" cy="4596130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First SAFE Static Report with Proposed Candidates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 for New Countermeasures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Mechanism Design and Development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Program Integration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Coordination with Partnerships and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24F80-A5EB-DC4E-A74F-31571789D153}"/>
              </a:ext>
            </a:extLst>
          </p:cNvPr>
          <p:cNvGrpSpPr/>
          <p:nvPr/>
        </p:nvGrpSpPr>
        <p:grpSpPr>
          <a:xfrm>
            <a:off x="299156" y="1221891"/>
            <a:ext cx="2319250" cy="520861"/>
            <a:chOff x="299156" y="1221891"/>
            <a:chExt cx="2319250" cy="520861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E927E93B-0394-0049-AAEA-F2318C91700A}"/>
                </a:ext>
              </a:extLst>
            </p:cNvPr>
            <p:cNvSpPr/>
            <p:nvPr/>
          </p:nvSpPr>
          <p:spPr>
            <a:xfrm>
              <a:off x="299156" y="1221891"/>
              <a:ext cx="2319250" cy="520861"/>
            </a:xfrm>
            <a:prstGeom prst="homePlate">
              <a:avLst/>
            </a:prstGeom>
            <a:solidFill>
              <a:srgbClr val="144281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181F4-E16B-274D-953F-D94FF7DA8917}"/>
                </a:ext>
              </a:extLst>
            </p:cNvPr>
            <p:cNvSpPr txBox="1"/>
            <p:nvPr/>
          </p:nvSpPr>
          <p:spPr>
            <a:xfrm>
              <a:off x="400958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5AA389-8252-4854-9CEB-8AA5354A8745}"/>
              </a:ext>
            </a:extLst>
          </p:cNvPr>
          <p:cNvSpPr txBox="1"/>
          <p:nvPr/>
        </p:nvSpPr>
        <p:spPr>
          <a:xfrm>
            <a:off x="6024880" y="1912117"/>
            <a:ext cx="3291840" cy="4134465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Development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Florida-specific CMFs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Analysis and Incorporation of other Countermeasures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CAV Countermeasure Data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Continued Coordination with Partnerships and Research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1AA47-C1EB-BA4B-84EF-B82B0A127910}"/>
              </a:ext>
            </a:extLst>
          </p:cNvPr>
          <p:cNvGrpSpPr/>
          <p:nvPr/>
        </p:nvGrpSpPr>
        <p:grpSpPr>
          <a:xfrm>
            <a:off x="3333353" y="1216192"/>
            <a:ext cx="2319250" cy="520861"/>
            <a:chOff x="3333353" y="1216192"/>
            <a:chExt cx="2319250" cy="520861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646A0C25-9228-F043-8271-96DE6D63776F}"/>
                </a:ext>
              </a:extLst>
            </p:cNvPr>
            <p:cNvSpPr/>
            <p:nvPr/>
          </p:nvSpPr>
          <p:spPr>
            <a:xfrm>
              <a:off x="3333353" y="1216192"/>
              <a:ext cx="2319250" cy="520861"/>
            </a:xfrm>
            <a:prstGeom prst="homePlate">
              <a:avLst/>
            </a:prstGeom>
            <a:solidFill>
              <a:srgbClr val="F1C717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0B570E-307C-8F4C-8FDA-7F2E0023B76D}"/>
                </a:ext>
              </a:extLst>
            </p:cNvPr>
            <p:cNvSpPr txBox="1"/>
            <p:nvPr/>
          </p:nvSpPr>
          <p:spPr>
            <a:xfrm>
              <a:off x="3435155" y="1245789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5BB15-BAE2-1649-AEBB-A7C3FCF0DAD4}"/>
              </a:ext>
            </a:extLst>
          </p:cNvPr>
          <p:cNvGrpSpPr/>
          <p:nvPr/>
        </p:nvGrpSpPr>
        <p:grpSpPr>
          <a:xfrm>
            <a:off x="6367550" y="1221891"/>
            <a:ext cx="2319250" cy="520861"/>
            <a:chOff x="6367550" y="1221891"/>
            <a:chExt cx="2319250" cy="520861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52C4FD18-AD52-3B41-8206-60895FC25808}"/>
                </a:ext>
              </a:extLst>
            </p:cNvPr>
            <p:cNvSpPr/>
            <p:nvPr/>
          </p:nvSpPr>
          <p:spPr>
            <a:xfrm>
              <a:off x="6367550" y="1221891"/>
              <a:ext cx="2319250" cy="520861"/>
            </a:xfrm>
            <a:prstGeom prst="homePlate">
              <a:avLst/>
            </a:prstGeom>
            <a:solidFill>
              <a:srgbClr val="E01928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90BA5-B07E-BC44-94CA-88BF21C94530}"/>
                </a:ext>
              </a:extLst>
            </p:cNvPr>
            <p:cNvSpPr txBox="1"/>
            <p:nvPr/>
          </p:nvSpPr>
          <p:spPr>
            <a:xfrm>
              <a:off x="6469352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2021-2025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79BF36B0-7ED5-2344-BE2D-92F01E22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89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46F44B-F3F8-41BA-9053-C17FAE7B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093B1B0-26B7-4061-B8C0-9C8CF551A91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5D1AF6-5E81-B943-ABDF-190F38F43503}"/>
              </a:ext>
            </a:extLst>
          </p:cNvPr>
          <p:cNvSpPr txBox="1"/>
          <p:nvPr/>
        </p:nvSpPr>
        <p:spPr>
          <a:xfrm>
            <a:off x="1250446" y="1912117"/>
            <a:ext cx="6483854" cy="4457631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 Bold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marL="695325" indent="-292100">
              <a:spcBef>
                <a:spcPts val="8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Design and Development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Process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CARS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RCI </a:t>
            </a:r>
          </a:p>
          <a:p>
            <a:pPr marL="920750" lvl="2" indent="-225425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Context Classification, AADT (Major, Minor) 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ARBM </a:t>
            </a:r>
          </a:p>
          <a:p>
            <a:pPr marL="981075" lvl="2" indent="-28575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Number of Legs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TSMCA Data</a:t>
            </a:r>
          </a:p>
          <a:p>
            <a:pPr marL="976313" lvl="2" indent="-280988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Traffic Control Devices</a:t>
            </a:r>
          </a:p>
          <a:p>
            <a:pPr marL="695325" lvl="1" indent="-292100">
              <a:spcBef>
                <a:spcPts val="4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TEO Data </a:t>
            </a:r>
          </a:p>
          <a:p>
            <a:pPr marL="981075" lvl="2" indent="-28575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Development </a:t>
            </a:r>
          </a:p>
          <a:p>
            <a:pPr marL="695325" indent="-292100">
              <a:spcBef>
                <a:spcPts val="8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BBE0F5-6309-614A-9504-9F3DA5CF9773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3AA111-7E85-F348-96DA-C0328CFBEC72}"/>
              </a:ext>
            </a:extLst>
          </p:cNvPr>
          <p:cNvGrpSpPr/>
          <p:nvPr/>
        </p:nvGrpSpPr>
        <p:grpSpPr>
          <a:xfrm>
            <a:off x="1257300" y="1221891"/>
            <a:ext cx="2319250" cy="520861"/>
            <a:chOff x="299156" y="1221891"/>
            <a:chExt cx="2319250" cy="520861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897FF226-6C95-884F-87FC-A91122BB67F7}"/>
                </a:ext>
              </a:extLst>
            </p:cNvPr>
            <p:cNvSpPr/>
            <p:nvPr/>
          </p:nvSpPr>
          <p:spPr>
            <a:xfrm>
              <a:off x="299156" y="1221891"/>
              <a:ext cx="2319250" cy="520861"/>
            </a:xfrm>
            <a:prstGeom prst="homePlate">
              <a:avLst/>
            </a:prstGeom>
            <a:solidFill>
              <a:srgbClr val="144281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BDEBEF-4CD5-964D-8222-1A1248962C37}"/>
                </a:ext>
              </a:extLst>
            </p:cNvPr>
            <p:cNvSpPr txBox="1"/>
            <p:nvPr/>
          </p:nvSpPr>
          <p:spPr>
            <a:xfrm>
              <a:off x="400958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8741106-1108-467D-88CB-C187C8D0C482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4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F74717-0B5E-894B-86E6-896AC5FFE4FD}"/>
              </a:ext>
            </a:extLst>
          </p:cNvPr>
          <p:cNvSpPr txBox="1"/>
          <p:nvPr/>
        </p:nvSpPr>
        <p:spPr>
          <a:xfrm>
            <a:off x="1257300" y="1912117"/>
            <a:ext cx="6477000" cy="4360168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First SAFE Static Report with Proposed Candidates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Development</a:t>
            </a:r>
          </a:p>
          <a:p>
            <a:pPr marL="458787" indent="-285750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SAFE; Ped Bike; School; Speed; RFSA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Development</a:t>
            </a:r>
          </a:p>
          <a:p>
            <a:pPr marL="460375" lvl="1" indent="-280988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  <a:tabLst>
                <a:tab pos="1362075" algn="l"/>
                <a:tab pos="2446338" algn="l"/>
                <a:tab pos="3429000" algn="l"/>
                <a:tab pos="434022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District; RCI; Work Program; S4A </a:t>
            </a:r>
          </a:p>
          <a:p>
            <a:pPr marL="460375" lvl="1" indent="-280988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  <a:tabLst>
                <a:tab pos="1362075" algn="l"/>
                <a:tab pos="2446338" algn="l"/>
                <a:tab pos="3429000" algn="l"/>
                <a:tab pos="434022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DHSMV; Pavement Management; ARBM; Others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 for New Countermeasures</a:t>
            </a:r>
          </a:p>
          <a:p>
            <a:pPr marL="458787" indent="-285750">
              <a:spcBef>
                <a:spcPts val="800"/>
              </a:spcBef>
              <a:buClr>
                <a:srgbClr val="BA4945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Working with our partnerships for new data collection efforts in order to gather new countermeasures on the SHS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Mechanism Design and Development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Program Integration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Coordination with Partnerships and Research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A291AA-8B40-BF47-B46E-14ECC922D70A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60D09B3-3EA7-9149-881C-FA38C44584EA}"/>
              </a:ext>
            </a:extLst>
          </p:cNvPr>
          <p:cNvGrpSpPr/>
          <p:nvPr/>
        </p:nvGrpSpPr>
        <p:grpSpPr>
          <a:xfrm>
            <a:off x="1257300" y="1216192"/>
            <a:ext cx="2319250" cy="520861"/>
            <a:chOff x="3333353" y="1216192"/>
            <a:chExt cx="2319250" cy="520861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60282FDA-1BEE-F24A-AC2E-527ABF2B380C}"/>
                </a:ext>
              </a:extLst>
            </p:cNvPr>
            <p:cNvSpPr/>
            <p:nvPr/>
          </p:nvSpPr>
          <p:spPr>
            <a:xfrm>
              <a:off x="3333353" y="1216192"/>
              <a:ext cx="2319250" cy="520861"/>
            </a:xfrm>
            <a:prstGeom prst="homePlate">
              <a:avLst/>
            </a:prstGeom>
            <a:solidFill>
              <a:srgbClr val="F1C717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5D74B6-E04C-3E47-8CAF-C73C9B02B388}"/>
                </a:ext>
              </a:extLst>
            </p:cNvPr>
            <p:cNvSpPr txBox="1"/>
            <p:nvPr/>
          </p:nvSpPr>
          <p:spPr>
            <a:xfrm>
              <a:off x="3435155" y="1245789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BE4B898-0679-4165-893E-320FB48221AC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0503-DE5D-4840-AB93-A50A3626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Timeline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4CABBB-A18F-4030-9BEC-A12F89A0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C21757-39F0-BA4B-9539-2B4ACA8161F5}"/>
              </a:ext>
            </a:extLst>
          </p:cNvPr>
          <p:cNvSpPr txBox="1"/>
          <p:nvPr/>
        </p:nvSpPr>
        <p:spPr>
          <a:xfrm>
            <a:off x="1359102" y="1251488"/>
            <a:ext cx="179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2021-2025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BA9E46-1C0B-B447-8843-BBA395351D87}"/>
              </a:ext>
            </a:extLst>
          </p:cNvPr>
          <p:cNvSpPr txBox="1"/>
          <p:nvPr/>
        </p:nvSpPr>
        <p:spPr>
          <a:xfrm>
            <a:off x="1257301" y="1912117"/>
            <a:ext cx="7886700" cy="2749471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Development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Florida-specific CMFs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Analysis and Incorporation of other Countermeasures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CAV Countermeasure Data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Continued Coordination with Partnerships and Research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0FA8D-55A4-DC4D-9BC9-D80F2F93E223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91B164F-4F88-9841-892F-9023A10DA9E2}"/>
              </a:ext>
            </a:extLst>
          </p:cNvPr>
          <p:cNvGrpSpPr/>
          <p:nvPr/>
        </p:nvGrpSpPr>
        <p:grpSpPr>
          <a:xfrm>
            <a:off x="1257300" y="1221891"/>
            <a:ext cx="2319250" cy="520861"/>
            <a:chOff x="6367550" y="1221891"/>
            <a:chExt cx="2319250" cy="520861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0F217D04-2FF6-DD4F-AD89-17FF0662F32D}"/>
                </a:ext>
              </a:extLst>
            </p:cNvPr>
            <p:cNvSpPr/>
            <p:nvPr/>
          </p:nvSpPr>
          <p:spPr>
            <a:xfrm>
              <a:off x="6367550" y="1221891"/>
              <a:ext cx="2319250" cy="520861"/>
            </a:xfrm>
            <a:prstGeom prst="homePlate">
              <a:avLst/>
            </a:prstGeom>
            <a:solidFill>
              <a:srgbClr val="E01928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98BB8-0D88-EF44-89CE-04D70C702998}"/>
                </a:ext>
              </a:extLst>
            </p:cNvPr>
            <p:cNvSpPr txBox="1"/>
            <p:nvPr/>
          </p:nvSpPr>
          <p:spPr>
            <a:xfrm>
              <a:off x="6469352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2021-2025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54F9419-E68A-4EEC-BBA6-B66035FFFDD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3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3F6EC-770D-484F-B5BB-FE1CEA6D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7" y="1458416"/>
            <a:ext cx="2297310" cy="6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9D570E3-D508-7A41-92F4-304281E5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458416"/>
            <a:ext cx="4193983" cy="4208606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0BF737F-50CC-F14A-8269-50FF810D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8" y="5615312"/>
            <a:ext cx="783588" cy="783588"/>
          </a:xfrm>
          <a:prstGeom prst="rect">
            <a:avLst/>
          </a:prstGeom>
        </p:spPr>
      </p:pic>
      <p:pic>
        <p:nvPicPr>
          <p:cNvPr id="6" name="Picture 2" descr="Image result for UF">
            <a:extLst>
              <a:ext uri="{FF2B5EF4-FFF2-40B4-BE49-F238E27FC236}">
                <a16:creationId xmlns:a16="http://schemas.microsoft.com/office/drawing/2014/main" id="{7994E590-9940-434C-A10F-B4067C43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15265" b="11656"/>
          <a:stretch/>
        </p:blipFill>
        <p:spPr bwMode="auto">
          <a:xfrm>
            <a:off x="3526092" y="4764995"/>
            <a:ext cx="838996" cy="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wall, sky, indoor&#10;&#10;Description automatically generated">
            <a:extLst>
              <a:ext uri="{FF2B5EF4-FFF2-40B4-BE49-F238E27FC236}">
                <a16:creationId xmlns:a16="http://schemas.microsoft.com/office/drawing/2014/main" id="{C51EA3CC-E80A-9B44-BAE9-AD69B9799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8"/>
          <a:stretch/>
        </p:blipFill>
        <p:spPr>
          <a:xfrm>
            <a:off x="2137791" y="4730555"/>
            <a:ext cx="900820" cy="78958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6A158AB-FDB3-0741-B1DD-5E29B5B8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0" y="5570227"/>
            <a:ext cx="787338" cy="78733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739DE73-570D-1B4A-A14A-A90CFA23C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" y="2424233"/>
            <a:ext cx="2906001" cy="107598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5A94DA0-6EE8-DC4D-9DFD-79EC036917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7163"/>
          <a:stretch/>
        </p:blipFill>
        <p:spPr>
          <a:xfrm>
            <a:off x="231406" y="5125346"/>
            <a:ext cx="1812395" cy="78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34C77-F838-A64C-9ED8-BC9BB80F45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069" b="5257"/>
          <a:stretch/>
        </p:blipFill>
        <p:spPr>
          <a:xfrm>
            <a:off x="2652206" y="3801961"/>
            <a:ext cx="1846635" cy="795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92CA4-6B3A-0C4E-9A08-AA12CB7E5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91" t="10106" b="7985"/>
          <a:stretch/>
        </p:blipFill>
        <p:spPr>
          <a:xfrm>
            <a:off x="392258" y="3713122"/>
            <a:ext cx="2132221" cy="958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CE19DA-4C46-7142-8343-5B8BDF0D4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0035" y="2570398"/>
            <a:ext cx="2686756" cy="628073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941AB3FA-B746-4740-8223-B6892DDF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" y="21014"/>
            <a:ext cx="9143999" cy="1246495"/>
          </a:xfrm>
          <a:prstGeom prst="rect">
            <a:avLst/>
          </a:prstGeom>
          <a:solidFill>
            <a:srgbClr val="1C3A79"/>
          </a:solidFill>
          <a:ln w="9525">
            <a:noFill/>
            <a:miter lim="800000"/>
            <a:headEnd/>
            <a:tailEnd/>
          </a:ln>
        </p:spPr>
        <p:txBody>
          <a:bodyPr wrap="square" bIns="2743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Growing Partnerships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CE183-EAD1-B343-A29E-CA92AB4C2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3161" y="3934256"/>
            <a:ext cx="2686757" cy="54199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6B7EAA-CC46-404A-9E85-60CA7D5202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" y="1267510"/>
            <a:ext cx="1353509" cy="1138770"/>
          </a:xfrm>
          <a:prstGeom prst="rect">
            <a:avLst/>
          </a:prstGeom>
        </p:spPr>
      </p:pic>
      <p:pic>
        <p:nvPicPr>
          <p:cNvPr id="20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77BE345-191F-4C79-B94C-10F0C546D530}"/>
              </a:ext>
            </a:extLst>
          </p:cNvPr>
          <p:cNvPicPr>
            <a:picLocks noGrp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34" y="1306405"/>
            <a:ext cx="1004642" cy="991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54D24-73C1-44CD-A3E5-16A35E251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316" y="5667022"/>
            <a:ext cx="2998530" cy="440764"/>
          </a:xfrm>
          <a:prstGeom prst="rect">
            <a:avLst/>
          </a:prstGeom>
        </p:spPr>
      </p:pic>
      <p:pic>
        <p:nvPicPr>
          <p:cNvPr id="1028" name="Picture 4" descr="Image result for flhsmv">
            <a:extLst>
              <a:ext uri="{FF2B5EF4-FFF2-40B4-BE49-F238E27FC236}">
                <a16:creationId xmlns:a16="http://schemas.microsoft.com/office/drawing/2014/main" id="{FEA7A7DA-6705-44E2-842C-5BF55DD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75" y="4671655"/>
            <a:ext cx="2137791" cy="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B63A65B-5CAD-4B8E-9757-50819FBC6221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r>
              <a:rPr lang="en-US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50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A77-FC98-4D8E-B341-9F7A591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15A25-A80C-451D-8B26-606AE2F51A2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453236-2C69-43B2-89B0-2A791864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49" y="1256428"/>
            <a:ext cx="5943600" cy="4794320"/>
          </a:xfrm>
        </p:spPr>
        <p:txBody>
          <a:bodyPr>
            <a:normAutofit/>
          </a:bodyPr>
          <a:lstStyle/>
          <a:p>
            <a:r>
              <a:rPr lang="en-US" dirty="0"/>
              <a:t>Locations</a:t>
            </a:r>
          </a:p>
          <a:p>
            <a:r>
              <a:rPr lang="en-US" dirty="0"/>
              <a:t>Proposed Countermeasure</a:t>
            </a:r>
          </a:p>
          <a:p>
            <a:r>
              <a:rPr lang="en-US" dirty="0"/>
              <a:t>Days or Months Between Expected Fatal and Severe Crashes</a:t>
            </a:r>
          </a:p>
          <a:p>
            <a:r>
              <a:rPr lang="en-US" dirty="0"/>
              <a:t>Benefit Cost Ratio (BCR)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Sister Intersections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7FDDEC-5DD4-4A95-A5A5-0EC2D734A763}"/>
              </a:ext>
            </a:extLst>
          </p:cNvPr>
          <p:cNvGrpSpPr/>
          <p:nvPr/>
        </p:nvGrpSpPr>
        <p:grpSpPr>
          <a:xfrm>
            <a:off x="6042668" y="1080635"/>
            <a:ext cx="2704728" cy="4594523"/>
            <a:chOff x="5997216" y="1144387"/>
            <a:chExt cx="2704728" cy="45945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D3392-0BC1-492C-9A8D-F88731C4F442}"/>
                </a:ext>
              </a:extLst>
            </p:cNvPr>
            <p:cNvGrpSpPr/>
            <p:nvPr/>
          </p:nvGrpSpPr>
          <p:grpSpPr>
            <a:xfrm>
              <a:off x="5997216" y="1923233"/>
              <a:ext cx="2704728" cy="3815677"/>
              <a:chOff x="6121053" y="1409892"/>
              <a:chExt cx="2704728" cy="381567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5DAD07-A6B9-49E4-B577-95B35F89B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04219">
                <a:off x="6448808" y="3491312"/>
                <a:ext cx="2317875" cy="17342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9527773-311F-4FC4-B386-018FC72EA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479624">
                <a:off x="6482461" y="3176541"/>
                <a:ext cx="2241234" cy="16815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44F246D-CD9D-4826-8A5F-3328E3247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02824">
                <a:off x="6852749" y="1714806"/>
                <a:ext cx="1973032" cy="25527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DA1F49-3F91-4A5C-AFE6-5AFD49739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40835">
                <a:off x="6121053" y="1409892"/>
                <a:ext cx="2389242" cy="183390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88D2E7-B8B1-49FB-8D2C-FB28672B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161369">
              <a:off x="7208680" y="1144387"/>
              <a:ext cx="907419" cy="1949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50C1B6-45D2-4AA3-9156-ED68D327B9FA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4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73A3-A964-4122-8D11-312B2725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EDF4-51ED-47B4-B34D-50E6C8D9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8229600" cy="5193475"/>
          </a:xfrm>
        </p:spPr>
        <p:txBody>
          <a:bodyPr>
            <a:normAutofit/>
          </a:bodyPr>
          <a:lstStyle/>
          <a:p>
            <a:r>
              <a:rPr lang="en-US" dirty="0"/>
              <a:t>What we ask of the Districts</a:t>
            </a:r>
          </a:p>
          <a:p>
            <a:pPr lvl="1"/>
            <a:r>
              <a:rPr lang="en-US" dirty="0"/>
              <a:t>Input on presentation and report </a:t>
            </a:r>
          </a:p>
          <a:p>
            <a:pPr lvl="1"/>
            <a:r>
              <a:rPr lang="en-US" dirty="0"/>
              <a:t>Assistance in acquiring the rest of the data</a:t>
            </a:r>
          </a:p>
          <a:p>
            <a:pPr lvl="1"/>
            <a:r>
              <a:rPr lang="en-US" dirty="0"/>
              <a:t>Advice regarding:</a:t>
            </a:r>
          </a:p>
          <a:p>
            <a:pPr lvl="2"/>
            <a:r>
              <a:rPr lang="en-US" dirty="0"/>
              <a:t>New CAV implementation</a:t>
            </a:r>
          </a:p>
          <a:p>
            <a:pPr lvl="2"/>
            <a:r>
              <a:rPr lang="en-US" dirty="0"/>
              <a:t>Report countermeasures – are there any countermeasures that we are overlooking? </a:t>
            </a:r>
          </a:p>
          <a:p>
            <a:endParaRPr lang="en-US" dirty="0"/>
          </a:p>
          <a:p>
            <a:r>
              <a:rPr lang="en-US" dirty="0"/>
              <a:t>Anything to help us improve the </a:t>
            </a:r>
            <a:r>
              <a:rPr lang="en-US" dirty="0">
                <a:solidFill>
                  <a:srgbClr val="589CAF"/>
                </a:solidFill>
              </a:rPr>
              <a:t>SAFE</a:t>
            </a:r>
            <a:r>
              <a:rPr lang="en-US" dirty="0"/>
              <a:t> </a:t>
            </a:r>
            <a:r>
              <a:rPr lang="en-US" dirty="0">
                <a:solidFill>
                  <a:srgbClr val="E46C0A"/>
                </a:solidFill>
              </a:rPr>
              <a:t>STRIDES 2 Zero </a:t>
            </a:r>
            <a:r>
              <a:rPr lang="en-US" dirty="0"/>
              <a:t>Program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3672CA-B7DF-4952-AD0B-CEFEE2AB1E8C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9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599B9-F9AE-4760-9920-E948038C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77"/>
            <a:ext cx="9144000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460" y="538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Ponce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597" y="260378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3458" y="5388076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Trey Tillander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F07B-0064-4072-B5BD-686FBECEA6B6}"/>
              </a:ext>
            </a:extLst>
          </p:cNvPr>
          <p:cNvSpPr txBox="1"/>
          <p:nvPr/>
        </p:nvSpPr>
        <p:spPr>
          <a:xfrm>
            <a:off x="2300556" y="5383007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El-Urfali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F59D76-0749-48DC-9BE0-18E1C1F61FA4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FD6-1FAF-4567-8D59-4D9E717D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74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STRIDES 2 Zero </a:t>
            </a:r>
            <a:r>
              <a:rPr lang="en-US" altLang="en-US" dirty="0"/>
              <a:t>Program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652C-3017-47E1-B6FB-5A01934BB65B}"/>
              </a:ext>
            </a:extLst>
          </p:cNvPr>
          <p:cNvSpPr/>
          <p:nvPr/>
        </p:nvSpPr>
        <p:spPr>
          <a:xfrm>
            <a:off x="5374887" y="2543268"/>
            <a:ext cx="3575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Analysis and Forecast Evaluation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Traffic Roadway and Intersection Data Evaluation System 2020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B45BD1-C67C-4E9A-8AD0-B9BE481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123672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DFC8BB-6EA9-480B-A04C-C694BCADDFDB}"/>
              </a:ext>
            </a:extLst>
          </p:cNvPr>
          <p:cNvSpPr/>
          <p:nvPr/>
        </p:nvSpPr>
        <p:spPr>
          <a:xfrm>
            <a:off x="457200" y="1123672"/>
            <a:ext cx="49176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Leverage departmental data to evaluate safety and mobility for intersections and roadway segments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Enhance highway safety management network screening method from traditional hot spot analysis to quantitative evaluation with crash predictive tools 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safety performance before and after implementing engineering countermeasures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Track and document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program to evaluate its return on investment (ROI)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F01057B-9AE8-4548-90F3-91141D375853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6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F432-8B83-4D87-9530-C6BD68D3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793-F3F7-4A5B-A4D4-62FDF43A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394"/>
            <a:ext cx="6040003" cy="53176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FDOT Highway Safety Management Procedure</a:t>
            </a:r>
          </a:p>
          <a:p>
            <a:pPr lvl="1"/>
            <a:r>
              <a:rPr lang="en-US" sz="2000" dirty="0"/>
              <a:t>Group intersections by context classification, traffic control type and number of legs</a:t>
            </a:r>
          </a:p>
          <a:p>
            <a:pPr lvl="1"/>
            <a:r>
              <a:rPr lang="en-US" sz="2000" dirty="0"/>
              <a:t>Develop safety performance functions (SPF) with collected intersection and crash data</a:t>
            </a:r>
          </a:p>
          <a:p>
            <a:pPr lvl="1"/>
            <a:r>
              <a:rPr lang="en-US" sz="2000" dirty="0"/>
              <a:t>Evaluate intersection safety performance using state-of-the-art crash predictive models</a:t>
            </a:r>
          </a:p>
          <a:p>
            <a:pPr lvl="1"/>
            <a:r>
              <a:rPr lang="en-US" sz="2000" dirty="0"/>
              <a:t>Calculate highly reliable excess expected crash frequency with Empirical Bayesian (EB) method</a:t>
            </a:r>
          </a:p>
          <a:p>
            <a:pPr lvl="1"/>
            <a:r>
              <a:rPr lang="en-US" sz="2000" dirty="0"/>
              <a:t>Identify candidate intersections with high potential for safety improvements and their sisters</a:t>
            </a:r>
          </a:p>
          <a:p>
            <a:pPr lvl="1"/>
            <a:r>
              <a:rPr lang="en-US" sz="2000" dirty="0"/>
              <a:t>Propose engineering countermeasures for candidate intersections and rank them by benefit-cost ratio (BCR)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EE483-F455-4AE1-A648-FFE5470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322B3-B8FD-4ABF-865E-0FEB2C69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203" y="3214933"/>
            <a:ext cx="2426766" cy="225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80011-A96B-4E95-AAEE-CD5B0948E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63" y="1837595"/>
            <a:ext cx="2218800" cy="92473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A319C4-C5C1-4832-9D0A-4C3E4B74AA5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8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EDC9-DE6F-437B-9CC3-C20DBC52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SAFE</a:t>
            </a:r>
            <a:r>
              <a:rPr lang="en-US" dirty="0"/>
              <a:t>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33F6-6F7C-473D-AEB5-9B8740E7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9" y="1225857"/>
            <a:ext cx="4407877" cy="12332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2200" dirty="0"/>
              <a:t> Report at FDOT SharePoint site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hlinkClick r:id="rId3"/>
              </a:rPr>
              <a:t>https://fdot.tips/38uVqkO</a:t>
            </a: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34F3AC-630F-4B9B-B11C-AB384365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AC1290-AC71-498B-8ADB-A03BD576F7A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2C42F5-7BC0-4BEF-99B5-202D8B254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989" y="874549"/>
            <a:ext cx="1697370" cy="169737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6D91A1-0CF3-44C7-9824-A7E29B0A683B}"/>
              </a:ext>
            </a:extLst>
          </p:cNvPr>
          <p:cNvSpPr txBox="1">
            <a:spLocks/>
          </p:cNvSpPr>
          <p:nvPr/>
        </p:nvSpPr>
        <p:spPr>
          <a:xfrm>
            <a:off x="353057" y="2459125"/>
            <a:ext cx="5326292" cy="384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A SAFE program overview, including costs and benefits of the program, number of lives saved, and number of intersections for safety improvements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All candidate intersections with propose safety improvements and benefit cost ratio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All sister intersections for candidate to help identify contributing factors for poor safety performance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DFC38-2170-48CC-9B15-A64A6D64CC1F}"/>
              </a:ext>
            </a:extLst>
          </p:cNvPr>
          <p:cNvGrpSpPr/>
          <p:nvPr/>
        </p:nvGrpSpPr>
        <p:grpSpPr>
          <a:xfrm>
            <a:off x="5997216" y="1144387"/>
            <a:ext cx="2704728" cy="4594523"/>
            <a:chOff x="5997216" y="1144387"/>
            <a:chExt cx="2704728" cy="45945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C25EB2-320E-43B1-99FC-65E02B3D3BB9}"/>
                </a:ext>
              </a:extLst>
            </p:cNvPr>
            <p:cNvGrpSpPr/>
            <p:nvPr/>
          </p:nvGrpSpPr>
          <p:grpSpPr>
            <a:xfrm>
              <a:off x="5997216" y="1923233"/>
              <a:ext cx="2704728" cy="3815677"/>
              <a:chOff x="6121053" y="1409892"/>
              <a:chExt cx="2704728" cy="381567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A4BB893-E712-4B06-89E3-485B87006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04219">
                <a:off x="6448808" y="3491312"/>
                <a:ext cx="2317875" cy="17342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D85228F-5C09-4D5E-9563-53F2D8C8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479624">
                <a:off x="6482461" y="3176541"/>
                <a:ext cx="2241234" cy="16815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0D35FB-94E1-45F7-8E6B-22BA90AE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02824">
                <a:off x="6852749" y="1714806"/>
                <a:ext cx="1973032" cy="25527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11A4FC2-490B-4568-A795-6EEA2E800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0640835">
                <a:off x="6121053" y="1409892"/>
                <a:ext cx="2389242" cy="183390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CC9FBE-2474-4C60-8E93-0526AC30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61369">
              <a:off x="7208680" y="1144387"/>
              <a:ext cx="907419" cy="1949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8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EDC9-DE6F-437B-9CC3-C20DBC52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8171" y="0"/>
            <a:ext cx="10384971" cy="762000"/>
          </a:xfrm>
        </p:spPr>
        <p:txBody>
          <a:bodyPr/>
          <a:lstStyle/>
          <a:p>
            <a:r>
              <a:rPr lang="en-US" dirty="0">
                <a:solidFill>
                  <a:srgbClr val="E46C0A"/>
                </a:solidFill>
              </a:rPr>
              <a:t>STRIDES 2 Zero </a:t>
            </a:r>
            <a:r>
              <a:rPr lang="en-US" dirty="0"/>
              <a:t>Data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33F6-6F7C-473D-AEB5-9B8740E7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51917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Exhibit A Intersection Database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8,582 SHS traffic signals</a:t>
            </a:r>
          </a:p>
          <a:p>
            <a:r>
              <a:rPr lang="en-US" sz="2000" dirty="0"/>
              <a:t>CARS </a:t>
            </a:r>
          </a:p>
          <a:p>
            <a:pPr lvl="1"/>
            <a:r>
              <a:rPr lang="en-US" sz="1800" dirty="0"/>
              <a:t>Crash data for 2016-2018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Fatal and Severe Injury (KA) crashes only</a:t>
            </a:r>
            <a:endParaRPr lang="en-US" sz="1600" dirty="0"/>
          </a:p>
          <a:p>
            <a:r>
              <a:rPr lang="en-US" sz="2000" dirty="0"/>
              <a:t>Roadway Characteristic Inventory (RCI)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Roadway context classification</a:t>
            </a:r>
          </a:p>
          <a:p>
            <a:r>
              <a:rPr lang="en-US" sz="2000" dirty="0"/>
              <a:t>Traffic Data Availability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3,022 intersections available (blue)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5,560 intersections needed</a:t>
            </a:r>
          </a:p>
          <a:p>
            <a:r>
              <a:rPr lang="en-US" sz="2000" dirty="0"/>
              <a:t>Data Collection Methods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Desktop review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Aerial analytics (AI)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Lidar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Districts efforts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34F3AC-630F-4B9B-B11C-AB384365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45052-B6F4-410F-BF7A-964EDD140616}"/>
              </a:ext>
            </a:extLst>
          </p:cNvPr>
          <p:cNvSpPr/>
          <p:nvPr/>
        </p:nvSpPr>
        <p:spPr bwMode="auto">
          <a:xfrm>
            <a:off x="5548108" y="1938510"/>
            <a:ext cx="2831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75A8D">
                    <a:lumMod val="50000"/>
                  </a:srgbClr>
                </a:solidFill>
                <a:latin typeface="Gill Sans MT"/>
              </a:rPr>
              <a:t>Incomplete Data for Signalized Intersections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75A8D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4C0CB92-3298-480A-8532-E13511E45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55021"/>
              </p:ext>
            </p:extLst>
          </p:nvPr>
        </p:nvGraphicFramePr>
        <p:xfrm>
          <a:off x="4866968" y="2418735"/>
          <a:ext cx="4039163" cy="346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AC1290-AC71-498B-8ADB-A03BD576F7A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3418-E67B-428C-B57D-2B4E8E09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0943-AFC5-41FD-B8F9-B73F326B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9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Desktop review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Retro-reflective backplates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Special emphasis crosswalks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Lighting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Protected/Permissive left-turn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Advance street name plaque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D6F1A-11AA-40C9-A942-585A26E8C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29884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0C233F-A7C2-44F5-8F8D-03BC1D6550D5}"/>
              </a:ext>
            </a:extLst>
          </p:cNvPr>
          <p:cNvSpPr/>
          <p:nvPr/>
        </p:nvSpPr>
        <p:spPr>
          <a:xfrm>
            <a:off x="-116959" y="3748332"/>
            <a:ext cx="5847907" cy="1297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6CC05-4124-484D-9AAC-432668333881}"/>
              </a:ext>
            </a:extLst>
          </p:cNvPr>
          <p:cNvSpPr/>
          <p:nvPr/>
        </p:nvSpPr>
        <p:spPr>
          <a:xfrm>
            <a:off x="6528391" y="3625721"/>
            <a:ext cx="2275368" cy="10476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476C77-6DD3-4E3B-8259-590CD32DC760}"/>
              </a:ext>
            </a:extLst>
          </p:cNvPr>
          <p:cNvSpPr/>
          <p:nvPr/>
        </p:nvSpPr>
        <p:spPr>
          <a:xfrm>
            <a:off x="0" y="4024779"/>
            <a:ext cx="2083981" cy="425302"/>
          </a:xfrm>
          <a:prstGeom prst="ellipse">
            <a:avLst/>
          </a:prstGeom>
          <a:noFill/>
          <a:ln w="38100">
            <a:solidFill>
              <a:srgbClr val="1F4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41A0AC-CC0E-4283-9669-81BF1C3910D9}"/>
              </a:ext>
            </a:extLst>
          </p:cNvPr>
          <p:cNvSpPr/>
          <p:nvPr/>
        </p:nvSpPr>
        <p:spPr>
          <a:xfrm>
            <a:off x="526091" y="5617812"/>
            <a:ext cx="7081284" cy="717717"/>
          </a:xfrm>
          <a:prstGeom prst="ellipse">
            <a:avLst/>
          </a:prstGeom>
          <a:noFill/>
          <a:ln w="38100" cmpd="sng">
            <a:solidFill>
              <a:srgbClr val="FFC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7C1FB2C-9DCB-475C-A8D9-B8DDC7D3A120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F2E65-BD20-4543-B09C-4DAEEE3F9A4C}"/>
              </a:ext>
            </a:extLst>
          </p:cNvPr>
          <p:cNvSpPr txBox="1"/>
          <p:nvPr/>
        </p:nvSpPr>
        <p:spPr>
          <a:xfrm>
            <a:off x="800419" y="1614560"/>
            <a:ext cx="35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Retro-reflective backplates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201E6-E0BF-4C01-8747-87CCA641EE48}"/>
              </a:ext>
            </a:extLst>
          </p:cNvPr>
          <p:cNvSpPr txBox="1"/>
          <p:nvPr/>
        </p:nvSpPr>
        <p:spPr>
          <a:xfrm>
            <a:off x="801691" y="1957717"/>
            <a:ext cx="3853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emphasis crosswalks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EB16B-F116-41B3-B18D-D68C8C315E8D}"/>
              </a:ext>
            </a:extLst>
          </p:cNvPr>
          <p:cNvSpPr txBox="1"/>
          <p:nvPr/>
        </p:nvSpPr>
        <p:spPr>
          <a:xfrm>
            <a:off x="802333" y="2281666"/>
            <a:ext cx="1172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A7EFA-7DDC-4DD3-949B-B8608E7F373C}"/>
              </a:ext>
            </a:extLst>
          </p:cNvPr>
          <p:cNvSpPr txBox="1"/>
          <p:nvPr/>
        </p:nvSpPr>
        <p:spPr>
          <a:xfrm>
            <a:off x="802333" y="2620682"/>
            <a:ext cx="4185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Protected/Permissive left-turn*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E8407-2602-43C5-8466-9FFBAD0BDEA3}"/>
              </a:ext>
            </a:extLst>
          </p:cNvPr>
          <p:cNvSpPr txBox="1"/>
          <p:nvPr/>
        </p:nvSpPr>
        <p:spPr>
          <a:xfrm>
            <a:off x="802333" y="2957147"/>
            <a:ext cx="4240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Advance street name plaque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6BE204-BCB4-411D-8292-CA1696E2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1" y="1676756"/>
            <a:ext cx="367596" cy="16496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D14C8-B45D-46CC-B60B-25F8CDC49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80478"/>
          <a:stretch/>
        </p:blipFill>
        <p:spPr>
          <a:xfrm>
            <a:off x="442250" y="1369966"/>
            <a:ext cx="367596" cy="3220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BD0E70-BAF5-45A0-A34F-5995A3B92792}"/>
              </a:ext>
            </a:extLst>
          </p:cNvPr>
          <p:cNvSpPr txBox="1"/>
          <p:nvPr/>
        </p:nvSpPr>
        <p:spPr>
          <a:xfrm>
            <a:off x="796300" y="1284220"/>
            <a:ext cx="35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Mast arms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57181EAC-2677-44D5-ACF8-2208907349A0}"/>
              </a:ext>
            </a:extLst>
          </p:cNvPr>
          <p:cNvSpPr/>
          <p:nvPr/>
        </p:nvSpPr>
        <p:spPr>
          <a:xfrm>
            <a:off x="5891753" y="4769963"/>
            <a:ext cx="782424" cy="405352"/>
          </a:xfrm>
          <a:prstGeom prst="leftRightArrow">
            <a:avLst>
              <a:gd name="adj1" fmla="val 50000"/>
              <a:gd name="adj2" fmla="val 4657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887F59-3BB4-4910-9228-9F9E4B5287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939"/>
          <a:stretch/>
        </p:blipFill>
        <p:spPr>
          <a:xfrm>
            <a:off x="0" y="3429000"/>
            <a:ext cx="9144000" cy="298846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65D780-DA34-41DD-9CC8-371F65F07DC4}"/>
              </a:ext>
            </a:extLst>
          </p:cNvPr>
          <p:cNvSpPr/>
          <p:nvPr/>
        </p:nvSpPr>
        <p:spPr>
          <a:xfrm>
            <a:off x="1549969" y="4761395"/>
            <a:ext cx="1382232" cy="11449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3" grpId="0"/>
      <p:bldP spid="15" grpId="0"/>
      <p:bldP spid="16" grpId="0"/>
      <p:bldP spid="17" grpId="0"/>
      <p:bldP spid="18" grpId="0"/>
      <p:bldP spid="23" grpId="0"/>
      <p:bldP spid="21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D8782-446A-4FA6-A801-3BA04570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58"/>
          <a:stretch/>
        </p:blipFill>
        <p:spPr>
          <a:xfrm>
            <a:off x="4426006" y="3659993"/>
            <a:ext cx="4717993" cy="273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1C6F81-40E0-4A90-934F-602C0692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"/>
            <a:ext cx="7052444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Sources for 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0974-3DED-4155-BFB9-19B6E8E8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8702"/>
            <a:ext cx="8229600" cy="5161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2019 </a:t>
            </a:r>
          </a:p>
          <a:p>
            <a:pPr lvl="1"/>
            <a:r>
              <a:rPr lang="en-US" sz="2200" dirty="0"/>
              <a:t>Desktop Review </a:t>
            </a:r>
            <a:r>
              <a:rPr lang="en-US" sz="2000" dirty="0">
                <a:solidFill>
                  <a:schemeClr val="bg1"/>
                </a:solidFill>
              </a:rPr>
              <a:t>angle</a:t>
            </a:r>
            <a:endParaRPr lang="en-US" sz="2000" dirty="0"/>
          </a:p>
          <a:p>
            <a:r>
              <a:rPr lang="en-US" dirty="0"/>
              <a:t>2020 &amp; Future</a:t>
            </a:r>
          </a:p>
          <a:p>
            <a:pPr marL="0" indent="0">
              <a:buNone/>
            </a:pPr>
            <a:endParaRPr lang="en-US" sz="600" dirty="0"/>
          </a:p>
          <a:p>
            <a:pPr lvl="1"/>
            <a:r>
              <a:rPr lang="en-US" sz="2200" dirty="0"/>
              <a:t>FSU </a:t>
            </a:r>
          </a:p>
          <a:p>
            <a:pPr lvl="2"/>
            <a:r>
              <a:rPr lang="en-US" sz="1700" dirty="0"/>
              <a:t>Aerial analytics (machine learning)</a:t>
            </a:r>
          </a:p>
          <a:p>
            <a:pPr lvl="2"/>
            <a:endParaRPr lang="en-US" sz="1700" dirty="0"/>
          </a:p>
          <a:p>
            <a:pPr lvl="2"/>
            <a:endParaRPr lang="en-US" sz="1300" dirty="0"/>
          </a:p>
          <a:p>
            <a:pPr lvl="2"/>
            <a:endParaRPr lang="en-US" sz="1300" dirty="0"/>
          </a:p>
          <a:p>
            <a:pPr lvl="2"/>
            <a:r>
              <a:rPr lang="en-US" sz="1700" dirty="0"/>
              <a:t>Drone Traffic Studies Efforts</a:t>
            </a:r>
          </a:p>
          <a:p>
            <a:pPr lvl="1"/>
            <a:r>
              <a:rPr lang="en-US" sz="2200" dirty="0"/>
              <a:t>UCF</a:t>
            </a:r>
          </a:p>
          <a:p>
            <a:pPr lvl="2"/>
            <a:r>
              <a:rPr lang="en-US" sz="1700" dirty="0"/>
              <a:t>Context-based research efforts</a:t>
            </a:r>
          </a:p>
          <a:p>
            <a:pPr lvl="2"/>
            <a:r>
              <a:rPr lang="en-US" sz="1700" dirty="0"/>
              <a:t>SPF variable significance</a:t>
            </a:r>
          </a:p>
          <a:p>
            <a:pPr lvl="1"/>
            <a:r>
              <a:rPr lang="en-US" sz="2200" dirty="0"/>
              <a:t>Existing District Databases</a:t>
            </a:r>
          </a:p>
          <a:p>
            <a:pPr lvl="2"/>
            <a:r>
              <a:rPr lang="en-US" sz="1700" dirty="0"/>
              <a:t>SharePoint site data</a:t>
            </a:r>
          </a:p>
          <a:p>
            <a:pPr lvl="2"/>
            <a:r>
              <a:rPr lang="en-US" sz="1700" dirty="0"/>
              <a:t>Traffic Regulations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A50A59-063E-469D-B8EE-0B65FB95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ADFE26-CF84-402A-843D-B12FA08D9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81" r="-2" b="5354"/>
          <a:stretch/>
        </p:blipFill>
        <p:spPr>
          <a:xfrm>
            <a:off x="4505772" y="812799"/>
            <a:ext cx="4638227" cy="2847193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945C71-0927-469C-A8B6-BC5E65C0007D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C249A-CBF1-4030-8C05-A1E33CDFAE0D}"/>
              </a:ext>
            </a:extLst>
          </p:cNvPr>
          <p:cNvSpPr txBox="1"/>
          <p:nvPr/>
        </p:nvSpPr>
        <p:spPr>
          <a:xfrm>
            <a:off x="1900631" y="3296498"/>
            <a:ext cx="138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Turn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Bike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Intersection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09F9F-24F2-441F-8673-2340497DF72E}"/>
              </a:ext>
            </a:extLst>
          </p:cNvPr>
          <p:cNvSpPr txBox="1"/>
          <p:nvPr/>
        </p:nvSpPr>
        <p:spPr>
          <a:xfrm>
            <a:off x="2977628" y="3308564"/>
            <a:ext cx="21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Number of through lanes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Midblock crosswalks</a:t>
            </a:r>
          </a:p>
        </p:txBody>
      </p:sp>
    </p:spTree>
    <p:extLst>
      <p:ext uri="{BB962C8B-B14F-4D97-AF65-F5344CB8AC3E}">
        <p14:creationId xmlns:p14="http://schemas.microsoft.com/office/powerpoint/2010/main" val="128269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9AEF007-1226-4B2B-A298-7495CC5C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7" y="4758005"/>
            <a:ext cx="2032786" cy="12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491"/>
          </a:xfrm>
        </p:spPr>
        <p:txBody>
          <a:bodyPr lIns="91440" tIns="45720" rIns="91440" bIns="45720">
            <a:normAutofit/>
          </a:bodyPr>
          <a:lstStyle/>
          <a:p>
            <a:endParaRPr lang="en-US" sz="2500" b="1" dirty="0">
              <a:solidFill>
                <a:srgbClr val="1F4284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67512" y="6492875"/>
            <a:ext cx="2133600" cy="365125"/>
          </a:xfrm>
        </p:spPr>
        <p:txBody>
          <a:bodyPr/>
          <a:lstStyle/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3C118BB-8137-443F-BA57-10168453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343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7A9028A-F57B-444B-85CF-69C81F4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B73042F-ED33-4627-8E8A-BF335222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351"/>
            <a:ext cx="9143999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SAFE 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KA: Fatal and Severe Injuries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DA5D6E-314C-4600-9E02-7F9C4AB501E6}"/>
              </a:ext>
            </a:extLst>
          </p:cNvPr>
          <p:cNvSpPr txBox="1"/>
          <p:nvPr/>
        </p:nvSpPr>
        <p:spPr>
          <a:xfrm>
            <a:off x="1452881" y="1271122"/>
            <a:ext cx="61874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 Signalized Intersection SHS Candidates 154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629CE-CD3C-4002-9C6B-AA990841D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816154"/>
              </p:ext>
            </p:extLst>
          </p:nvPr>
        </p:nvGraphicFramePr>
        <p:xfrm>
          <a:off x="298450" y="2532995"/>
          <a:ext cx="3891191" cy="24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93981300-DDF3-4288-A233-3CED026DD541}"/>
              </a:ext>
            </a:extLst>
          </p:cNvPr>
          <p:cNvSpPr/>
          <p:nvPr/>
        </p:nvSpPr>
        <p:spPr>
          <a:xfrm>
            <a:off x="723271" y="1789680"/>
            <a:ext cx="3041548" cy="88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Total Candidate Observed KA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Crashes per Year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349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2DF49086-EC8B-44CF-97D2-9F8A67595388}"/>
              </a:ext>
            </a:extLst>
          </p:cNvPr>
          <p:cNvSpPr txBox="1"/>
          <p:nvPr/>
        </p:nvSpPr>
        <p:spPr>
          <a:xfrm>
            <a:off x="3921760" y="3097479"/>
            <a:ext cx="522224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20-year Safety Improvement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Cost: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$73.5 Million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Safety Benefit per Year: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$78.5 Million  </a:t>
            </a: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SAFE Implementation: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Fatalities Per Year Reduced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24% of the Trend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7D5DB-ABA5-4911-9A4D-EDC8F0E4096A}"/>
              </a:ext>
            </a:extLst>
          </p:cNvPr>
          <p:cNvSpPr txBox="1"/>
          <p:nvPr/>
        </p:nvSpPr>
        <p:spPr>
          <a:xfrm>
            <a:off x="300037" y="5946681"/>
            <a:ext cx="8543925" cy="4462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75A8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$1.03 Billion Societal Savings Over a 20-Year Design Life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0965E29-E8F4-4FB1-B407-D268E8A81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185325"/>
              </p:ext>
            </p:extLst>
          </p:nvPr>
        </p:nvGraphicFramePr>
        <p:xfrm>
          <a:off x="4654319" y="2031688"/>
          <a:ext cx="4189643" cy="103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9CB1C63-DC77-4C3C-A12F-9517C2859A28}"/>
              </a:ext>
            </a:extLst>
          </p:cNvPr>
          <p:cNvSpPr/>
          <p:nvPr/>
        </p:nvSpPr>
        <p:spPr>
          <a:xfrm>
            <a:off x="4572000" y="1742647"/>
            <a:ext cx="4271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</a:rPr>
              <a:t>SAFE Implementation KA Crash Reduction ≈ 16%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5A848-1DC7-4724-BC61-DF75A4EAC76E}"/>
              </a:ext>
            </a:extLst>
          </p:cNvPr>
          <p:cNvSpPr/>
          <p:nvPr/>
        </p:nvSpPr>
        <p:spPr>
          <a:xfrm>
            <a:off x="189027" y="4874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 7-year Signalized Intersection on SHS Safety Trend: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Fatalities per Year Increased</a:t>
            </a:r>
          </a:p>
        </p:txBody>
      </p:sp>
    </p:spTree>
    <p:extLst>
      <p:ext uri="{BB962C8B-B14F-4D97-AF65-F5344CB8AC3E}">
        <p14:creationId xmlns:p14="http://schemas.microsoft.com/office/powerpoint/2010/main" val="48478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50DDB50F-940D-4CC7-836D-7CF212FE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 District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 Signalized Intersection Fatal and Severe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F907D6-8E31-4338-B5A0-8F47E9D89975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A9BC33-2BB7-4731-8639-D8F675F1F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47327"/>
              </p:ext>
            </p:extLst>
          </p:nvPr>
        </p:nvGraphicFramePr>
        <p:xfrm>
          <a:off x="0" y="1754326"/>
          <a:ext cx="9144002" cy="3435107"/>
        </p:xfrm>
        <a:graphic>
          <a:graphicData uri="http://schemas.openxmlformats.org/drawingml/2006/table">
            <a:tbl>
              <a:tblPr firstRow="1" firstCol="1" bandRow="1"/>
              <a:tblGrid>
                <a:gridCol w="844835">
                  <a:extLst>
                    <a:ext uri="{9D8B030D-6E8A-4147-A177-3AD203B41FA5}">
                      <a16:colId xmlns:a16="http://schemas.microsoft.com/office/drawing/2014/main" val="4110524301"/>
                    </a:ext>
                  </a:extLst>
                </a:gridCol>
                <a:gridCol w="1176362">
                  <a:extLst>
                    <a:ext uri="{9D8B030D-6E8A-4147-A177-3AD203B41FA5}">
                      <a16:colId xmlns:a16="http://schemas.microsoft.com/office/drawing/2014/main" val="2826674562"/>
                    </a:ext>
                  </a:extLst>
                </a:gridCol>
                <a:gridCol w="1031874">
                  <a:extLst>
                    <a:ext uri="{9D8B030D-6E8A-4147-A177-3AD203B41FA5}">
                      <a16:colId xmlns:a16="http://schemas.microsoft.com/office/drawing/2014/main" val="1006079394"/>
                    </a:ext>
                  </a:extLst>
                </a:gridCol>
                <a:gridCol w="1106965">
                  <a:extLst>
                    <a:ext uri="{9D8B030D-6E8A-4147-A177-3AD203B41FA5}">
                      <a16:colId xmlns:a16="http://schemas.microsoft.com/office/drawing/2014/main" val="3264937952"/>
                    </a:ext>
                  </a:extLst>
                </a:gridCol>
                <a:gridCol w="1101502">
                  <a:extLst>
                    <a:ext uri="{9D8B030D-6E8A-4147-A177-3AD203B41FA5}">
                      <a16:colId xmlns:a16="http://schemas.microsoft.com/office/drawing/2014/main" val="2617565596"/>
                    </a:ext>
                  </a:extLst>
                </a:gridCol>
                <a:gridCol w="1080114">
                  <a:extLst>
                    <a:ext uri="{9D8B030D-6E8A-4147-A177-3AD203B41FA5}">
                      <a16:colId xmlns:a16="http://schemas.microsoft.com/office/drawing/2014/main" val="530922772"/>
                    </a:ext>
                  </a:extLst>
                </a:gridCol>
                <a:gridCol w="1326080">
                  <a:extLst>
                    <a:ext uri="{9D8B030D-6E8A-4147-A177-3AD203B41FA5}">
                      <a16:colId xmlns:a16="http://schemas.microsoft.com/office/drawing/2014/main" val="3393704835"/>
                    </a:ext>
                  </a:extLst>
                </a:gridCol>
                <a:gridCol w="1476270">
                  <a:extLst>
                    <a:ext uri="{9D8B030D-6E8A-4147-A177-3AD203B41FA5}">
                      <a16:colId xmlns:a16="http://schemas.microsoft.com/office/drawing/2014/main" val="1851547716"/>
                    </a:ext>
                  </a:extLst>
                </a:gridCol>
              </a:tblGrid>
              <a:tr h="2743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District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Candidates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&amp; Severe (KA)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(K)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Severe (A)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Construction Cost                 (in millions)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Societal Cost Benefits 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(in millions)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US" sz="105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37023"/>
                  </a:ext>
                </a:extLst>
              </a:tr>
              <a:tr h="52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Expected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6693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7.1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2839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4.9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12884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36%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1.8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46538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87531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24.7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19.3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290172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588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21.7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17375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SW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296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16%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73.5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78.5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273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290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0FF15B-2170-4BE3-8C88-DFFCD8A4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82202"/>
              </p:ext>
            </p:extLst>
          </p:nvPr>
        </p:nvGraphicFramePr>
        <p:xfrm>
          <a:off x="-2" y="5144221"/>
          <a:ext cx="9144001" cy="2021034"/>
        </p:xfrm>
        <a:graphic>
          <a:graphicData uri="http://schemas.openxmlformats.org/drawingml/2006/table">
            <a:tbl>
              <a:tblPr firstRow="1" firstCol="1" bandRow="1"/>
              <a:tblGrid>
                <a:gridCol w="9144001">
                  <a:extLst>
                    <a:ext uri="{9D8B030D-6E8A-4147-A177-3AD203B41FA5}">
                      <a16:colId xmlns:a16="http://schemas.microsoft.com/office/drawing/2014/main" val="367430917"/>
                    </a:ext>
                  </a:extLst>
                </a:gridCol>
              </a:tblGrid>
              <a:tr h="574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K: Fatal Crashes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Crashes with Severe Injuries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Construction cost is a 20-year estimate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 Cost savings is a per-year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71125"/>
                  </a:ext>
                </a:extLst>
              </a:tr>
              <a:tr h="574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56568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81B01808-030D-4B1B-9596-B78DF2C0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37" y="5101599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3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 - &amp;quot;Setting the Stage&amp;quot;&quot;/&gt;&lt;property id=&quot;20307&quot; value=&quot;256&quot;/&gt;&lt;/object&gt;&lt;object type=&quot;3&quot; unique_id=&quot;10172&quot;&gt;&lt;property id=&quot;20148&quot; value=&quot;5&quot;/&gt;&lt;property id=&quot;20300&quot; value=&quot;Slide 3 - &amp;quot;Our Mission&amp;quot;&quot;/&gt;&lt;property id=&quot;20307&quot; value=&quot;326&quot;/&gt;&lt;/object&gt;&lt;object type=&quot;3&quot; unique_id=&quot;10173&quot;&gt;&lt;property id=&quot;20148&quot; value=&quot;5&quot;/&gt;&lt;property id=&quot;20300&quot; value=&quot;Slide 8 - &amp;quot;Our Mission&amp;quot;&quot;/&gt;&lt;property id=&quot;20307&quot; value=&quot;325&quot;/&gt;&lt;/object&gt;&lt;object type=&quot;3&quot; unique_id=&quot;10174&quot;&gt;&lt;property id=&quot;20148&quot; value=&quot;5&quot;/&gt;&lt;property id=&quot;20300&quot; value=&quot;Slide 9 - &amp;quot;Our Performance&amp;quot;&quot;/&gt;&lt;property id=&quot;20307&quot; value=&quot;327&quot;/&gt;&lt;/object&gt;&lt;object type=&quot;3&quot; unique_id=&quot;10223&quot;&gt;&lt;property id=&quot;20148&quot; value=&quot;5&quot;/&gt;&lt;property id=&quot;20300&quot; value=&quot;Slide 10 - &amp;quot;Our Performance&amp;quot;&quot;/&gt;&lt;property id=&quot;20307&quot; value=&quot;328&quot;/&gt;&lt;/object&gt;&lt;object type=&quot;3&quot; unique_id=&quot;10224&quot;&gt;&lt;property id=&quot;20148&quot; value=&quot;5&quot;/&gt;&lt;property id=&quot;20300&quot; value=&quot;Slide 11 - &amp;quot;Our Performance&amp;quot;&quot;/&gt;&lt;property id=&quot;20307&quot; value=&quot;329&quot;/&gt;&lt;/object&gt;&lt;object type=&quot;3&quot; unique_id=&quot;10225&quot;&gt;&lt;property id=&quot;20148&quot; value=&quot;5&quot;/&gt;&lt;property id=&quot;20300&quot; value=&quot;Slide 12 - &amp;quot;Our Performance&amp;quot;&quot;/&gt;&lt;property id=&quot;20307&quot; value=&quot;330&quot;/&gt;&lt;/object&gt;&lt;object type=&quot;3&quot; unique_id=&quot;10289&quot;&gt;&lt;property id=&quot;20148&quot; value=&quot;5&quot;/&gt;&lt;property id=&quot;20300&quot; value=&quot;Slide 2 - &amp;quot;Agenda&amp;quot;&quot;/&gt;&lt;property id=&quot;20307&quot; value=&quot;331&quot;/&gt;&lt;/object&gt;&lt;object type=&quot;3&quot; unique_id=&quot;10451&quot;&gt;&lt;property id=&quot;20148&quot; value=&quot;5&quot;/&gt;&lt;property id=&quot;20300&quot; value=&quot;Slide 14 - &amp;quot;Our Performance – MAP-21&amp;quot;&quot;/&gt;&lt;property id=&quot;20307&quot; value=&quot;342&quot;/&gt;&lt;/object&gt;&lt;object type=&quot;3&quot; unique_id=&quot;10743&quot;&gt;&lt;property id=&quot;20148&quot; value=&quot;5&quot;/&gt;&lt;property id=&quot;20300&quot; value=&quot;Slide 4 - &amp;quot;Our Mission&amp;quot;&quot;/&gt;&lt;property id=&quot;20307&quot; value=&quot;344&quot;/&gt;&lt;/object&gt;&lt;object type=&quot;3&quot; unique_id=&quot;10744&quot;&gt;&lt;property id=&quot;20148&quot; value=&quot;5&quot;/&gt;&lt;property id=&quot;20300&quot; value=&quot;Slide 6 - &amp;quot;Our Performance&amp;quot;&quot;/&gt;&lt;property id=&quot;20307&quot; value=&quot;345&quot;/&gt;&lt;/object&gt;&lt;object type=&quot;3&quot; unique_id=&quot;10745&quot;&gt;&lt;property id=&quot;20148&quot; value=&quot;5&quot;/&gt;&lt;property id=&quot;20300&quot; value=&quot;Slide 7 - &amp;quot;Our Performance&amp;quot;&quot;/&gt;&lt;property id=&quot;20307&quot; value=&quot;346&quot;/&gt;&lt;/object&gt;&lt;object type=&quot;3&quot; unique_id=&quot;10885&quot;&gt;&lt;property id=&quot;20148&quot; value=&quot;5&quot;/&gt;&lt;property id=&quot;20300&quot; value=&quot;Slide 13 - &amp;quot;Our Performance&amp;quot;&quot;/&gt;&lt;property id=&quot;20307&quot; value=&quot;347&quot;/&gt;&lt;/object&gt;&lt;object type=&quot;3&quot; unique_id=&quot;35755&quot;&gt;&lt;property id=&quot;20148&quot; value=&quot;5&quot;/&gt;&lt;property id=&quot;20300&quot; value=&quot;Slide 5 - &amp;quot;Agenda&amp;quot;&quot;/&gt;&lt;property id=&quot;20307&quot; value=&quot;349&quot;/&gt;&lt;/object&gt;&lt;object type=&quot;3&quot; unique_id=&quot;35756&quot;&gt;&lt;property id=&quot;20148&quot; value=&quot;5&quot;/&gt;&lt;property id=&quot;20300&quot; value=&quot;Slide 16 - &amp;quot;Our Performance&amp;quot;&quot;/&gt;&lt;property id=&quot;20307&quot; value=&quot;350&quot;/&gt;&lt;/object&gt;&lt;object type=&quot;3&quot; unique_id=&quot;35757&quot;&gt;&lt;property id=&quot;20148&quot; value=&quot;5&quot;/&gt;&lt;property id=&quot;20300&quot; value=&quot;Slide 19&quot;/&gt;&lt;property id=&quot;20307&quot; value=&quot;352&quot;/&gt;&lt;/object&gt;&lt;object type=&quot;3&quot; unique_id=&quot;35758&quot;&gt;&lt;property id=&quot;20148&quot; value=&quot;5&quot;/&gt;&lt;property id=&quot;20300&quot; value=&quot;Slide 15 - &amp;quot;MAP-21 Rulemaking Schedule&amp;quot;&quot;/&gt;&lt;property id=&quot;20307&quot; value=&quot;351&quot;/&gt;&lt;/object&gt;&lt;object type=&quot;3&quot; unique_id=&quot;35856&quot;&gt;&lt;property id=&quot;20148&quot; value=&quot;5&quot;/&gt;&lt;property id=&quot;20300&quot; value=&quot;Slide 20 - &amp;quot;Agenda&amp;quot;&quot;/&gt;&lt;property id=&quot;20307&quot; value=&quot;353&quot;/&gt;&lt;/object&gt;&lt;object type=&quot;3&quot; unique_id=&quot;35857&quot;&gt;&lt;property id=&quot;20148&quot; value=&quot;5&quot;/&gt;&lt;property id=&quot;20300&quot; value=&quot;Slide 21 - &amp;quot;Agenda&amp;quot;&quot;/&gt;&lt;property id=&quot;20307&quot; value=&quot;354&quot;/&gt;&lt;/object&gt;&lt;object type=&quot;3&quot; unique_id=&quot;36047&quot;&gt;&lt;property id=&quot;20148&quot; value=&quot;5&quot;/&gt;&lt;property id=&quot;20300&quot; value=&quot;Slide 17 - &amp;quot;Performance Reporting by Others&amp;quot;&quot;/&gt;&lt;property id=&quot;20307&quot; value=&quot;356&quot;/&gt;&lt;/object&gt;&lt;object type=&quot;3&quot; unique_id=&quot;36048&quot;&gt;&lt;property id=&quot;20148&quot; value=&quot;5&quot;/&gt;&lt;property id=&quot;20300&quot; value=&quot;Slide 18 - &amp;quot;Performance Reporting by Others&amp;quot;&quot;/&gt;&lt;property id=&quot;20307&quot; value=&quot;355&quot;/&gt;&lt;/object&gt;&lt;/object&gt;&lt;object type=&quot;8&quot; unique_id=&quot;101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683469C76C848904128CB6814EAE2" ma:contentTypeVersion="" ma:contentTypeDescription="Create a new document." ma:contentTypeScope="" ma:versionID="e716ab7d414d8cae4182541a13fae4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61391-B2DE-4B91-950E-811BC4E92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80B8DC-C365-4809-958D-E4ADC7864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20632</TotalTime>
  <Words>1322</Words>
  <Application>Microsoft Office PowerPoint</Application>
  <PresentationFormat>On-screen Show (4:3)</PresentationFormat>
  <Paragraphs>354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Gill Sans MT</vt:lpstr>
      <vt:lpstr>Lucida Grande</vt:lpstr>
      <vt:lpstr>Lucida Grande Bold</vt:lpstr>
      <vt:lpstr>Times New Roman</vt:lpstr>
      <vt:lpstr>Wingdings</vt:lpstr>
      <vt:lpstr>Office Theme</vt:lpstr>
      <vt:lpstr>PowerPoint Presentation</vt:lpstr>
      <vt:lpstr>SAFE STRIDES 2 Zero Program</vt:lpstr>
      <vt:lpstr>Methodology</vt:lpstr>
      <vt:lpstr>SAFE REPORT</vt:lpstr>
      <vt:lpstr>STRIDES 2 Zero Data Source</vt:lpstr>
      <vt:lpstr>Safety Features</vt:lpstr>
      <vt:lpstr>Data Sources for Safety Features</vt:lpstr>
      <vt:lpstr>PowerPoint Presentation</vt:lpstr>
      <vt:lpstr>PowerPoint Presentation</vt:lpstr>
      <vt:lpstr>Evolution of Network Screening Process</vt:lpstr>
      <vt:lpstr>SS2Z Timeline</vt:lpstr>
      <vt:lpstr>SS2Z Timeline</vt:lpstr>
      <vt:lpstr>SS2Z Timeline</vt:lpstr>
      <vt:lpstr>SS2Z Timeline</vt:lpstr>
      <vt:lpstr>PowerPoint Presentation</vt:lpstr>
      <vt:lpstr>Description of the Report</vt:lpstr>
      <vt:lpstr>District Assistance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Ponce, Javier</cp:lastModifiedBy>
  <cp:revision>429</cp:revision>
  <cp:lastPrinted>2020-01-03T18:55:16Z</cp:lastPrinted>
  <dcterms:created xsi:type="dcterms:W3CDTF">2013-02-15T23:23:43Z</dcterms:created>
  <dcterms:modified xsi:type="dcterms:W3CDTF">2020-02-06T20:14:51Z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0x0101009C9683469C76C848904128CB6814EAE2</vt:lpwstr>
  </property>
</Properties>
</file>