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90" r:id="rId2"/>
    <p:sldId id="353" r:id="rId3"/>
    <p:sldId id="355" r:id="rId4"/>
    <p:sldId id="356" r:id="rId5"/>
    <p:sldId id="289" r:id="rId6"/>
    <p:sldId id="357" r:id="rId7"/>
    <p:sldId id="358" r:id="rId8"/>
    <p:sldId id="359" r:id="rId9"/>
    <p:sldId id="360" r:id="rId10"/>
    <p:sldId id="361" r:id="rId11"/>
    <p:sldId id="364" r:id="rId12"/>
    <p:sldId id="365" r:id="rId13"/>
    <p:sldId id="366" r:id="rId14"/>
    <p:sldId id="362" r:id="rId15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2E4D6C5-0CE4-4519-88E3-556790433D2A}">
          <p14:sldIdLst>
            <p14:sldId id="290"/>
            <p14:sldId id="353"/>
            <p14:sldId id="355"/>
            <p14:sldId id="356"/>
            <p14:sldId id="289"/>
            <p14:sldId id="357"/>
            <p14:sldId id="358"/>
            <p14:sldId id="359"/>
            <p14:sldId id="360"/>
            <p14:sldId id="361"/>
            <p14:sldId id="364"/>
            <p14:sldId id="365"/>
            <p14:sldId id="366"/>
            <p14:sldId id="3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y P. Packard" initials="CPP" lastIdx="7" clrIdx="0">
    <p:extLst>
      <p:ext uri="{19B8F6BF-5375-455C-9EA6-DF929625EA0E}">
        <p15:presenceInfo xmlns:p15="http://schemas.microsoft.com/office/powerpoint/2012/main" userId="S-1-5-21-2940023445-2052603907-4043798523-1169" providerId="AD"/>
      </p:ext>
    </p:extLst>
  </p:cmAuthor>
  <p:cmAuthor id="2" name="Moser, Kelli" initials="KDM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0000"/>
    <a:srgbClr val="1B396F"/>
    <a:srgbClr val="1F4283"/>
    <a:srgbClr val="0502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23" autoAdjust="0"/>
    <p:restoredTop sz="94660"/>
  </p:normalViewPr>
  <p:slideViewPr>
    <p:cSldViewPr snapToGrid="0">
      <p:cViewPr varScale="1">
        <p:scale>
          <a:sx n="53" d="100"/>
          <a:sy n="53" d="100"/>
        </p:scale>
        <p:origin x="350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2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FFFFC65B-9DB3-447A-B124-A738FD9C8185}" type="datetimeFigureOut">
              <a:rPr lang="en-US" smtClean="0"/>
              <a:pPr/>
              <a:t>2/4/2019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24B06F28-850F-4070-BAFD-8C1D8F86B5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887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6382BCBC-BC1F-49FF-9795-0DF8221B8526}" type="datetimeFigureOut">
              <a:rPr lang="en-US" smtClean="0"/>
              <a:pPr/>
              <a:t>2/4/2019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7224070D-343A-41A8-B8E1-34F3348194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476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396F"/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rgbClr val="A40000"/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6151628"/>
            <a:ext cx="4324044" cy="365125"/>
          </a:xfrm>
        </p:spPr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4" name="Picture 2" descr="image001"/>
          <p:cNvPicPr>
            <a:picLocks noChangeAspect="1" noChangeArrowheads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6201323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6185179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32656" y="6161567"/>
            <a:ext cx="1143000" cy="365125"/>
          </a:xfrm>
        </p:spPr>
        <p:txBody>
          <a:bodyPr/>
          <a:lstStyle/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10951856" y="6161567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2572279" y="6161567"/>
            <a:ext cx="7084177" cy="365125"/>
          </a:xfrm>
        </p:spPr>
        <p:txBody>
          <a:bodyPr/>
          <a:lstStyle/>
          <a:p>
            <a:r>
              <a:rPr lang="en-US"/>
              <a:t>Change Management Board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732656" y="6201323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1856" y="6201323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32656" y="6181445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72279" y="6181445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951856" y="6181445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  <a:solidFill>
            <a:srgbClr val="C00000"/>
          </a:solidFill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396F"/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40000"/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6151628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6151628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6151628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2" descr="image001"/>
          <p:cNvPicPr>
            <a:picLocks noChangeAspect="1" noChangeArrowheads="1"/>
          </p:cNvPicPr>
          <p:nvPr userDrawn="1"/>
        </p:nvPicPr>
        <p:blipFill rotWithShape="1"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0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8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9764" y="1351722"/>
            <a:ext cx="10421655" cy="2176117"/>
          </a:xfrm>
        </p:spPr>
        <p:txBody>
          <a:bodyPr>
            <a:normAutofit/>
          </a:bodyPr>
          <a:lstStyle/>
          <a:p>
            <a:r>
              <a:rPr lang="en-US" sz="5100" dirty="0"/>
              <a:t>WWD Event Handling (4700)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dirty="0"/>
              <a:t>Tucker Brown</a:t>
            </a:r>
          </a:p>
          <a:p>
            <a:endParaRPr lang="en-US" dirty="0"/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SSUG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278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4190" y="292375"/>
            <a:ext cx="8474698" cy="782556"/>
          </a:xfrm>
        </p:spPr>
        <p:txBody>
          <a:bodyPr>
            <a:normAutofit/>
          </a:bodyPr>
          <a:lstStyle/>
          <a:p>
            <a:r>
              <a:rPr lang="en-US" dirty="0"/>
              <a:t>Current Functionality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9243" y="1074931"/>
            <a:ext cx="10567714" cy="511024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When running a report between 2 points, the user is required to select the County, Roadway, and Direction before selecting the 2 points.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This prevents a user from selecting points in different counties</a:t>
            </a:r>
          </a:p>
          <a:p>
            <a:pPr lvl="1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Also note, there is no current path for traversing EM locations along a roadway. This is currently done by giving all the locations defined for the county, roadway, and directions between the sort orders of the selected endpoints.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SSUG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9084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4190" y="292375"/>
            <a:ext cx="8474698" cy="782556"/>
          </a:xfrm>
        </p:spPr>
        <p:txBody>
          <a:bodyPr>
            <a:normAutofit/>
          </a:bodyPr>
          <a:lstStyle/>
          <a:p>
            <a:r>
              <a:rPr lang="en-US" dirty="0"/>
              <a:t>Option 1: Easiest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9243" y="1074931"/>
            <a:ext cx="7438768" cy="511024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Have user configure the sort order of points along the roadway so that even across the county boundary, they are consecutive.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More time consuming for configuration but could be implemented with report template changes.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SSUG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09FE2C9-5BED-43C4-AECF-1DCE30CE4A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9928" y="1005917"/>
            <a:ext cx="3143250" cy="568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4756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4190" y="292375"/>
            <a:ext cx="8474698" cy="782556"/>
          </a:xfrm>
        </p:spPr>
        <p:txBody>
          <a:bodyPr>
            <a:normAutofit/>
          </a:bodyPr>
          <a:lstStyle/>
          <a:p>
            <a:r>
              <a:rPr lang="en-US" dirty="0"/>
              <a:t>Option 2: Medium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9243" y="1074931"/>
            <a:ext cx="7438768" cy="511024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Using a combination of sort orders and shape files, have the system figure out the order of the points on the roadway.</a:t>
            </a:r>
          </a:p>
          <a:p>
            <a:pPr lvl="1">
              <a:spcBef>
                <a:spcPts val="0"/>
              </a:spcBef>
            </a:pPr>
            <a:r>
              <a:rPr lang="en-US" dirty="0"/>
              <a:t>Updated for each configuration change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Less configuration, less user interaction</a:t>
            </a:r>
          </a:p>
          <a:p>
            <a:pPr>
              <a:spcBef>
                <a:spcPts val="0"/>
              </a:spcBef>
            </a:pPr>
            <a:r>
              <a:rPr lang="en-US" dirty="0"/>
              <a:t>Possibility of errors in the generation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SSUG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09FE2C9-5BED-43C4-AECF-1DCE30CE4A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9928" y="1005917"/>
            <a:ext cx="3143250" cy="568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9672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4190" y="292375"/>
            <a:ext cx="8474698" cy="782556"/>
          </a:xfrm>
        </p:spPr>
        <p:txBody>
          <a:bodyPr>
            <a:normAutofit/>
          </a:bodyPr>
          <a:lstStyle/>
          <a:p>
            <a:r>
              <a:rPr lang="en-US" dirty="0"/>
              <a:t>Option 3: Expensive (Long Term)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9243" y="1074931"/>
            <a:ext cx="7438768" cy="511024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Change the Event Location schema to directly reference shape file data to tie it specifically to points</a:t>
            </a:r>
          </a:p>
          <a:p>
            <a:pPr lvl="1">
              <a:spcBef>
                <a:spcPts val="0"/>
              </a:spcBef>
            </a:pPr>
            <a:r>
              <a:rPr lang="en-US" dirty="0"/>
              <a:t>Pros</a:t>
            </a:r>
          </a:p>
          <a:p>
            <a:pPr lvl="2">
              <a:spcBef>
                <a:spcPts val="0"/>
              </a:spcBef>
            </a:pPr>
            <a:r>
              <a:rPr lang="en-US" dirty="0"/>
              <a:t>Easier to traverse a roadway</a:t>
            </a:r>
          </a:p>
          <a:p>
            <a:pPr lvl="2">
              <a:spcBef>
                <a:spcPts val="0"/>
              </a:spcBef>
            </a:pPr>
            <a:r>
              <a:rPr lang="en-US" dirty="0"/>
              <a:t>Easier to configure system initially (or add new roadways)</a:t>
            </a:r>
          </a:p>
          <a:p>
            <a:pPr lvl="2">
              <a:spcBef>
                <a:spcPts val="0"/>
              </a:spcBef>
            </a:pPr>
            <a:r>
              <a:rPr lang="en-US" dirty="0"/>
              <a:t>Would make this particular issue trivial</a:t>
            </a:r>
          </a:p>
          <a:p>
            <a:pPr lvl="1">
              <a:spcBef>
                <a:spcPts val="0"/>
              </a:spcBef>
            </a:pPr>
            <a:r>
              <a:rPr lang="en-US" dirty="0"/>
              <a:t>Cons</a:t>
            </a:r>
          </a:p>
          <a:p>
            <a:pPr lvl="2">
              <a:spcBef>
                <a:spcPts val="0"/>
              </a:spcBef>
            </a:pPr>
            <a:r>
              <a:rPr lang="en-US" dirty="0"/>
              <a:t>How to tie historical data to new locations</a:t>
            </a:r>
          </a:p>
          <a:p>
            <a:pPr lvl="2">
              <a:spcBef>
                <a:spcPts val="0"/>
              </a:spcBef>
            </a:pPr>
            <a:r>
              <a:rPr lang="en-US" dirty="0"/>
              <a:t>Less flexibility in the placement of locations</a:t>
            </a:r>
          </a:p>
          <a:p>
            <a:pPr lvl="2">
              <a:spcBef>
                <a:spcPts val="0"/>
              </a:spcBef>
            </a:pPr>
            <a:r>
              <a:rPr lang="en-US" dirty="0"/>
              <a:t>3rd Party Changes (FLATIS, other local software)</a:t>
            </a:r>
          </a:p>
          <a:p>
            <a:pPr lvl="1">
              <a:spcBef>
                <a:spcPts val="0"/>
              </a:spcBef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SSUG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09FE2C9-5BED-43C4-AECF-1DCE30CE4A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9928" y="1005917"/>
            <a:ext cx="3143250" cy="568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413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1066800"/>
            <a:ext cx="10018713" cy="210820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QUESTIONS?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SSUG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755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4190" y="292375"/>
            <a:ext cx="8474698" cy="782556"/>
          </a:xfrm>
        </p:spPr>
        <p:txBody>
          <a:bodyPr>
            <a:normAutofit/>
          </a:bodyPr>
          <a:lstStyle/>
          <a:p>
            <a:r>
              <a:rPr lang="en-US" dirty="0"/>
              <a:t>Current Functionality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9243" y="1074931"/>
            <a:ext cx="10567714" cy="5110248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en-US" dirty="0"/>
              <a:t>SG allows a user to create WWD event from the Map directly and that will automatically activate a response plan.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SG allows a user to create an event as another datatype and then change it to a WWD event type.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 response plan is automatic in this case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SG allows a user to create an event from an alert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 response plan is automatic in this case</a:t>
            </a:r>
          </a:p>
          <a:p>
            <a:pPr lvl="1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SG automatically creates an event and activates a response plan based on an incoming alert</a:t>
            </a:r>
          </a:p>
          <a:p>
            <a:pPr lvl="1">
              <a:spcBef>
                <a:spcPts val="0"/>
              </a:spcBef>
            </a:pPr>
            <a:r>
              <a:rPr lang="en-US" dirty="0"/>
              <a:t>Suggested and pre-defined plans supported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SSUG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90747" y="2507786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4190" y="292375"/>
            <a:ext cx="8474698" cy="782556"/>
          </a:xfrm>
        </p:spPr>
        <p:txBody>
          <a:bodyPr>
            <a:normAutofit/>
          </a:bodyPr>
          <a:lstStyle/>
          <a:p>
            <a:r>
              <a:rPr lang="en-US" dirty="0"/>
              <a:t>Issues Identified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9243" y="1074931"/>
            <a:ext cx="10567714" cy="511024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Events that result in a crash are later found to be related to Wrong Way Driving but still maintain a crash event type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This includes other event types where you also need to signify a WWD event occurred.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Events that really are WWD events but don’t need automatic response plans.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SSUG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90747" y="2507786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343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4190" y="292375"/>
            <a:ext cx="8474698" cy="782556"/>
          </a:xfrm>
        </p:spPr>
        <p:txBody>
          <a:bodyPr>
            <a:normAutofit/>
          </a:bodyPr>
          <a:lstStyle/>
          <a:p>
            <a:r>
              <a:rPr lang="en-US" dirty="0"/>
              <a:t>Proposed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9243" y="1074931"/>
            <a:ext cx="10567714" cy="272271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(Previously discussed) Have a checkbox (similar to Fire, HAZMAT, </a:t>
            </a:r>
            <a:r>
              <a:rPr lang="en-US" dirty="0" err="1"/>
              <a:t>etc</a:t>
            </a:r>
            <a:r>
              <a:rPr lang="en-US" dirty="0"/>
              <a:t>) to flag the event as WWD related</a:t>
            </a:r>
          </a:p>
          <a:p>
            <a:pPr lvl="1">
              <a:spcBef>
                <a:spcPts val="0"/>
              </a:spcBef>
            </a:pPr>
            <a:r>
              <a:rPr lang="en-US" dirty="0"/>
              <a:t>Would be set automatically for event with a WWD event type</a:t>
            </a:r>
          </a:p>
          <a:p>
            <a:pPr lvl="1">
              <a:spcBef>
                <a:spcPts val="0"/>
              </a:spcBef>
            </a:pPr>
            <a:r>
              <a:rPr lang="en-US" dirty="0"/>
              <a:t>Manually set for all other event types</a:t>
            </a:r>
          </a:p>
          <a:p>
            <a:pPr>
              <a:spcBef>
                <a:spcPts val="0"/>
              </a:spcBef>
            </a:pPr>
            <a:r>
              <a:rPr lang="en-US" dirty="0"/>
              <a:t>Make the automatic response plan optional for Event created as WWD Events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SSUG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F1C2454-98B1-425A-B322-535D7E1AD8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6655" y="3349545"/>
            <a:ext cx="5366724" cy="3340833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D12ED717-2FA2-4A5B-BFBA-0F7BAC8C310E}"/>
              </a:ext>
            </a:extLst>
          </p:cNvPr>
          <p:cNvSpPr/>
          <p:nvPr/>
        </p:nvSpPr>
        <p:spPr>
          <a:xfrm>
            <a:off x="4085968" y="6072257"/>
            <a:ext cx="5533753" cy="478047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751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1066800"/>
            <a:ext cx="10018713" cy="210820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QUESTIONS?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SSUG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598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9764" y="1351722"/>
            <a:ext cx="10421655" cy="2176117"/>
          </a:xfrm>
        </p:spPr>
        <p:txBody>
          <a:bodyPr>
            <a:normAutofit/>
          </a:bodyPr>
          <a:lstStyle/>
          <a:p>
            <a:r>
              <a:rPr lang="en-US" sz="5100" dirty="0"/>
              <a:t>Modify Comments </a:t>
            </a:r>
            <a:br>
              <a:rPr lang="en-US" sz="5100" dirty="0"/>
            </a:br>
            <a:r>
              <a:rPr lang="en-US" sz="5100" dirty="0"/>
              <a:t>through Audit (4679)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dirty="0"/>
              <a:t>Tucker Brown</a:t>
            </a:r>
          </a:p>
          <a:p>
            <a:endParaRPr lang="en-US" dirty="0"/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SSUG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809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4190" y="292375"/>
            <a:ext cx="8474698" cy="782556"/>
          </a:xfrm>
        </p:spPr>
        <p:txBody>
          <a:bodyPr>
            <a:normAutofit/>
          </a:bodyPr>
          <a:lstStyle/>
          <a:p>
            <a:r>
              <a:rPr lang="en-US" dirty="0"/>
              <a:t>Modifying Comments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9243" y="1074931"/>
            <a:ext cx="10567714" cy="511024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Auditing allows adding new comments but not editing existing comments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Proposed change would allow existing comments to be editable</a:t>
            </a:r>
          </a:p>
          <a:p>
            <a:pPr lvl="1">
              <a:spcBef>
                <a:spcPts val="0"/>
              </a:spcBef>
            </a:pPr>
            <a:r>
              <a:rPr lang="en-US" dirty="0"/>
              <a:t>Would still have a Audit line added in the Event Chronology</a:t>
            </a:r>
          </a:p>
          <a:p>
            <a:pPr lvl="1">
              <a:spcBef>
                <a:spcPts val="0"/>
              </a:spcBef>
            </a:pPr>
            <a:r>
              <a:rPr lang="en-US" dirty="0"/>
              <a:t>JIRA issue says “Operator” comments, but would it be an issue if all comments were editable?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SSUG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90747" y="2507786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328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1066800"/>
            <a:ext cx="10018713" cy="210820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QUESTIONS?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SSUG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624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9764" y="1351722"/>
            <a:ext cx="10421655" cy="2176117"/>
          </a:xfrm>
        </p:spPr>
        <p:txBody>
          <a:bodyPr>
            <a:normAutofit/>
          </a:bodyPr>
          <a:lstStyle/>
          <a:p>
            <a:r>
              <a:rPr lang="en-US" sz="5100" dirty="0"/>
              <a:t>Remove County Boundaries from Reporting (4677) 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dirty="0"/>
              <a:t>Tucker Brown</a:t>
            </a:r>
          </a:p>
          <a:p>
            <a:endParaRPr lang="en-US" dirty="0"/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SSUG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6944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10278</TotalTime>
  <Words>550</Words>
  <Application>Microsoft Office PowerPoint</Application>
  <PresentationFormat>Widescreen</PresentationFormat>
  <Paragraphs>89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Parallax</vt:lpstr>
      <vt:lpstr>WWD Event Handling (4700)</vt:lpstr>
      <vt:lpstr>Current Functionality</vt:lpstr>
      <vt:lpstr>Issues Identified</vt:lpstr>
      <vt:lpstr>Proposed Changes</vt:lpstr>
      <vt:lpstr>QUESTIONS?</vt:lpstr>
      <vt:lpstr>Modify Comments  through Audit (4679)</vt:lpstr>
      <vt:lpstr>Modifying Comments</vt:lpstr>
      <vt:lpstr>QUESTIONS?</vt:lpstr>
      <vt:lpstr>Remove County Boundaries from Reporting (4677) </vt:lpstr>
      <vt:lpstr>Current Functionality</vt:lpstr>
      <vt:lpstr>Option 1: Easiest</vt:lpstr>
      <vt:lpstr>Option 2: Medium</vt:lpstr>
      <vt:lpstr>Option 3: Expensive (Long Term)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 Management Board Meeting</dc:title>
  <dc:creator>Moser, Kelli</dc:creator>
  <cp:lastModifiedBy>Ijeoma, Frances</cp:lastModifiedBy>
  <cp:revision>450</cp:revision>
  <cp:lastPrinted>2015-01-14T21:03:00Z</cp:lastPrinted>
  <dcterms:created xsi:type="dcterms:W3CDTF">2014-08-07T17:38:39Z</dcterms:created>
  <dcterms:modified xsi:type="dcterms:W3CDTF">2019-02-04T13:28:16Z</dcterms:modified>
</cp:coreProperties>
</file>