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369" r:id="rId2"/>
    <p:sldId id="370" r:id="rId3"/>
    <p:sldId id="371" r:id="rId4"/>
    <p:sldId id="372" r:id="rId5"/>
    <p:sldId id="373" r:id="rId6"/>
    <p:sldId id="374" r:id="rId7"/>
    <p:sldId id="375" r:id="rId8"/>
    <p:sldId id="376" r:id="rId9"/>
    <p:sldId id="377" r:id="rId10"/>
    <p:sldId id="379" r:id="rId11"/>
    <p:sldId id="380" r:id="rId12"/>
    <p:sldId id="381" r:id="rId13"/>
    <p:sldId id="382" r:id="rId14"/>
    <p:sldId id="383" r:id="rId15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2E4D6C5-0CE4-4519-88E3-556790433D2A}">
          <p14:sldIdLst>
            <p14:sldId id="369"/>
            <p14:sldId id="370"/>
            <p14:sldId id="371"/>
            <p14:sldId id="372"/>
            <p14:sldId id="373"/>
            <p14:sldId id="374"/>
            <p14:sldId id="375"/>
            <p14:sldId id="376"/>
            <p14:sldId id="377"/>
            <p14:sldId id="379"/>
            <p14:sldId id="380"/>
            <p14:sldId id="381"/>
            <p14:sldId id="382"/>
            <p14:sldId id="38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y P. Packard" initials="CPP" lastIdx="7" clrIdx="0">
    <p:extLst>
      <p:ext uri="{19B8F6BF-5375-455C-9EA6-DF929625EA0E}">
        <p15:presenceInfo xmlns:p15="http://schemas.microsoft.com/office/powerpoint/2012/main" userId="S-1-5-21-2940023445-2052603907-4043798523-1169" providerId="AD"/>
      </p:ext>
    </p:extLst>
  </p:cmAuthor>
  <p:cmAuthor id="2" name="Moser, Kelli" initials="KDM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00"/>
    <a:srgbClr val="1B396F"/>
    <a:srgbClr val="1F4283"/>
    <a:srgbClr val="0502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623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26" y="4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FFFFC65B-9DB3-447A-B124-A738FD9C8185}" type="datetimeFigureOut">
              <a:rPr lang="en-US" smtClean="0"/>
              <a:pPr/>
              <a:t>5/9/2019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24B06F28-850F-4070-BAFD-8C1D8F86B5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887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6382BCBC-BC1F-49FF-9795-0DF8221B8526}" type="datetimeFigureOut">
              <a:rPr lang="en-US" smtClean="0"/>
              <a:pPr/>
              <a:t>5/9/2019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7224070D-343A-41A8-B8E1-34F3348194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476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6151628"/>
            <a:ext cx="4324044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61567"/>
            <a:ext cx="1143000" cy="365125"/>
          </a:xfrm>
        </p:spPr>
        <p:txBody>
          <a:bodyPr/>
          <a:lstStyle/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10951856" y="6161567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2572279" y="6161567"/>
            <a:ext cx="7084177" cy="365125"/>
          </a:xfrm>
        </p:spPr>
        <p:txBody>
          <a:bodyPr/>
          <a:lstStyle/>
          <a:p>
            <a:r>
              <a:rPr lang="en-US"/>
              <a:t>Change Management Board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51856" y="6201323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81445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72279" y="6181445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51856" y="618144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  <a:solidFill>
            <a:srgbClr val="C00000"/>
          </a:solidFill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6151628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6151628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151628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0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9764" y="1351722"/>
            <a:ext cx="10421655" cy="2176117"/>
          </a:xfrm>
        </p:spPr>
        <p:txBody>
          <a:bodyPr>
            <a:noAutofit/>
          </a:bodyPr>
          <a:lstStyle/>
          <a:p>
            <a:r>
              <a:rPr lang="en-US" sz="4800" dirty="0"/>
              <a:t>SG-3900, SG-4263, SG-4480</a:t>
            </a:r>
            <a:br>
              <a:rPr lang="en-US" sz="4800" dirty="0"/>
            </a:br>
            <a:r>
              <a:rPr lang="en-US" sz="4000" dirty="0"/>
              <a:t>Spell Check on dialogs</a:t>
            </a:r>
            <a:endParaRPr lang="en-US" sz="48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600" dirty="0"/>
              <a:t>Tucker Brown, SwRI</a:t>
            </a:r>
          </a:p>
          <a:p>
            <a:endParaRPr lang="en-US" dirty="0"/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2CE41280-E1F6-4E8C-BC61-7F52942249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0348381"/>
              </p:ext>
            </p:extLst>
          </p:nvPr>
        </p:nvGraphicFramePr>
        <p:xfrm>
          <a:off x="5483613" y="6492875"/>
          <a:ext cx="3310432" cy="365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8554">
                  <a:extLst>
                    <a:ext uri="{9D8B030D-6E8A-4147-A177-3AD203B41FA5}">
                      <a16:colId xmlns:a16="http://schemas.microsoft.com/office/drawing/2014/main" val="2651439784"/>
                    </a:ext>
                  </a:extLst>
                </a:gridCol>
                <a:gridCol w="821878">
                  <a:extLst>
                    <a:ext uri="{9D8B030D-6E8A-4147-A177-3AD203B41FA5}">
                      <a16:colId xmlns:a16="http://schemas.microsoft.com/office/drawing/2014/main" val="3661404882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r>
                        <a:rPr lang="en-US" sz="1200" b="0" dirty="0" err="1">
                          <a:solidFill>
                            <a:schemeClr val="tx1"/>
                          </a:solidFill>
                        </a:rPr>
                        <a:t>SunGuide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 Software Users Group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5/9/19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27300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17808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0A1CD8-6A78-4791-B432-DEF2A3BD7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780535"/>
          </a:xfrm>
        </p:spPr>
        <p:txBody>
          <a:bodyPr/>
          <a:lstStyle/>
          <a:p>
            <a:r>
              <a:rPr lang="en-US" dirty="0"/>
              <a:t>Proposed Enhancements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2FA0CC-0511-4ED7-A6F1-11BAA9B75B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268628"/>
            <a:ext cx="10018713" cy="5281676"/>
          </a:xfrm>
        </p:spPr>
        <p:txBody>
          <a:bodyPr>
            <a:normAutofit/>
          </a:bodyPr>
          <a:lstStyle/>
          <a:p>
            <a:r>
              <a:rPr lang="en-US" dirty="0"/>
              <a:t>RWIS icons should change to indicate values in warning/alert thresholds</a:t>
            </a:r>
          </a:p>
          <a:p>
            <a:r>
              <a:rPr lang="en-US" dirty="0"/>
              <a:t>Highlight a column of a device in warning/alert with the highest alert color (None -&gt; Yellow -&gt; Red)</a:t>
            </a:r>
          </a:p>
          <a:p>
            <a:pPr lvl="1"/>
            <a:r>
              <a:rPr lang="en-US" dirty="0"/>
              <a:t>Allow for easier identification of RWIS is alert state without having to scroll across the grid</a:t>
            </a:r>
          </a:p>
          <a:p>
            <a:pPr lvl="1"/>
            <a:r>
              <a:rPr lang="en-US" dirty="0"/>
              <a:t>Add a filter for the RWIS dialog that can filter to all RWIS with a threshold violation.</a:t>
            </a:r>
          </a:p>
          <a:p>
            <a:r>
              <a:rPr lang="en-US" dirty="0"/>
              <a:t>The hover text on the map could list any values in warning/alert state in the information box, along with the variable name.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141125-DBB6-4E19-B2BF-0C3D502F5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F0F8F66-0A93-49B4-B5CE-AEC2CA3C5F1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483613" y="6492875"/>
          <a:ext cx="3310432" cy="365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8554">
                  <a:extLst>
                    <a:ext uri="{9D8B030D-6E8A-4147-A177-3AD203B41FA5}">
                      <a16:colId xmlns:a16="http://schemas.microsoft.com/office/drawing/2014/main" val="2651439784"/>
                    </a:ext>
                  </a:extLst>
                </a:gridCol>
                <a:gridCol w="821878">
                  <a:extLst>
                    <a:ext uri="{9D8B030D-6E8A-4147-A177-3AD203B41FA5}">
                      <a16:colId xmlns:a16="http://schemas.microsoft.com/office/drawing/2014/main" val="3661404882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r>
                        <a:rPr lang="en-US" sz="1200" b="0" dirty="0" err="1">
                          <a:solidFill>
                            <a:schemeClr val="tx1"/>
                          </a:solidFill>
                        </a:rPr>
                        <a:t>SunGuide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 Software Users Group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5/9/19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27300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20094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90747" y="2507786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1"/>
            <a:ext cx="10018713" cy="156779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en-US" dirty="0"/>
              <a:t>QUESTIONS?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688DFFEE-8356-4FFF-B2B4-5A846266C239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483613" y="6492875"/>
          <a:ext cx="3310432" cy="365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8554">
                  <a:extLst>
                    <a:ext uri="{9D8B030D-6E8A-4147-A177-3AD203B41FA5}">
                      <a16:colId xmlns:a16="http://schemas.microsoft.com/office/drawing/2014/main" val="2651439784"/>
                    </a:ext>
                  </a:extLst>
                </a:gridCol>
                <a:gridCol w="821878">
                  <a:extLst>
                    <a:ext uri="{9D8B030D-6E8A-4147-A177-3AD203B41FA5}">
                      <a16:colId xmlns:a16="http://schemas.microsoft.com/office/drawing/2014/main" val="3661404882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r>
                        <a:rPr lang="en-US" sz="1200" b="0" dirty="0" err="1">
                          <a:solidFill>
                            <a:schemeClr val="tx1"/>
                          </a:solidFill>
                        </a:rPr>
                        <a:t>SunGuide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 Software Users Group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5/9/19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27300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16649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9764" y="1351722"/>
            <a:ext cx="10421655" cy="2176117"/>
          </a:xfrm>
        </p:spPr>
        <p:txBody>
          <a:bodyPr>
            <a:noAutofit/>
          </a:bodyPr>
          <a:lstStyle/>
          <a:p>
            <a:r>
              <a:rPr lang="en-US" sz="4800" dirty="0"/>
              <a:t>EM Intersections</a:t>
            </a:r>
            <a:br>
              <a:rPr lang="en-US" sz="4800" dirty="0"/>
            </a:br>
            <a:r>
              <a:rPr lang="en-US" sz="4800" dirty="0"/>
              <a:t>Performance Measures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600" dirty="0"/>
              <a:t>Tucker Brown, SwRI</a:t>
            </a:r>
          </a:p>
          <a:p>
            <a:endParaRPr lang="en-US" dirty="0"/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827E3B76-4173-4B33-A465-EF4FAD9EBD47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483613" y="6492875"/>
          <a:ext cx="3310432" cy="365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8554">
                  <a:extLst>
                    <a:ext uri="{9D8B030D-6E8A-4147-A177-3AD203B41FA5}">
                      <a16:colId xmlns:a16="http://schemas.microsoft.com/office/drawing/2014/main" val="2651439784"/>
                    </a:ext>
                  </a:extLst>
                </a:gridCol>
                <a:gridCol w="821878">
                  <a:extLst>
                    <a:ext uri="{9D8B030D-6E8A-4147-A177-3AD203B41FA5}">
                      <a16:colId xmlns:a16="http://schemas.microsoft.com/office/drawing/2014/main" val="3661404882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r>
                        <a:rPr lang="en-US" sz="1200" b="0" dirty="0" err="1">
                          <a:solidFill>
                            <a:schemeClr val="tx1"/>
                          </a:solidFill>
                        </a:rPr>
                        <a:t>SunGuide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 Software Users Group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5/9/19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27300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84989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0A1CD8-6A78-4791-B432-DEF2A3BD7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780535"/>
          </a:xfrm>
        </p:spPr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2FA0CC-0511-4ED7-A6F1-11BAA9B75B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268628"/>
            <a:ext cx="10018713" cy="5281676"/>
          </a:xfrm>
        </p:spPr>
        <p:txBody>
          <a:bodyPr>
            <a:normAutofit/>
          </a:bodyPr>
          <a:lstStyle/>
          <a:p>
            <a:r>
              <a:rPr lang="en-US" dirty="0"/>
              <a:t>Currently in Performance Measures, there is a Worst Blockage and a Blockage Time</a:t>
            </a:r>
          </a:p>
          <a:p>
            <a:r>
              <a:rPr lang="en-US" dirty="0"/>
              <a:t>For an intersections, how should this apply?</a:t>
            </a:r>
          </a:p>
          <a:p>
            <a:pPr lvl="1"/>
            <a:r>
              <a:rPr lang="en-US" dirty="0"/>
              <a:t>Worst Blockage</a:t>
            </a:r>
          </a:p>
          <a:p>
            <a:pPr lvl="2"/>
            <a:r>
              <a:rPr lang="en-US" dirty="0"/>
              <a:t>Per approach?</a:t>
            </a:r>
          </a:p>
          <a:p>
            <a:pPr lvl="2"/>
            <a:r>
              <a:rPr lang="en-US" dirty="0"/>
              <a:t>Combined approaches?</a:t>
            </a:r>
          </a:p>
          <a:p>
            <a:pPr lvl="3"/>
            <a:r>
              <a:rPr lang="en-US" dirty="0"/>
              <a:t>What determines “worst”? Number of lanes? Percentage of Lanes Blocked?</a:t>
            </a:r>
          </a:p>
          <a:p>
            <a:pPr lvl="1"/>
            <a:r>
              <a:rPr lang="en-US" dirty="0"/>
              <a:t>Blockage Time</a:t>
            </a:r>
          </a:p>
          <a:p>
            <a:pPr lvl="2"/>
            <a:r>
              <a:rPr lang="en-US" dirty="0"/>
              <a:t>Combined for all approaches?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141125-DBB6-4E19-B2BF-0C3D502F5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F0F8F66-0A93-49B4-B5CE-AEC2CA3C5F1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483613" y="6492875"/>
          <a:ext cx="3310432" cy="365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8554">
                  <a:extLst>
                    <a:ext uri="{9D8B030D-6E8A-4147-A177-3AD203B41FA5}">
                      <a16:colId xmlns:a16="http://schemas.microsoft.com/office/drawing/2014/main" val="2651439784"/>
                    </a:ext>
                  </a:extLst>
                </a:gridCol>
                <a:gridCol w="821878">
                  <a:extLst>
                    <a:ext uri="{9D8B030D-6E8A-4147-A177-3AD203B41FA5}">
                      <a16:colId xmlns:a16="http://schemas.microsoft.com/office/drawing/2014/main" val="3661404882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r>
                        <a:rPr lang="en-US" sz="1200" b="0" dirty="0" err="1">
                          <a:solidFill>
                            <a:schemeClr val="tx1"/>
                          </a:solidFill>
                        </a:rPr>
                        <a:t>SunGuide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 Software Users Group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5/9/19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27300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41573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90747" y="2507786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1"/>
            <a:ext cx="10018713" cy="156779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en-US" dirty="0"/>
              <a:t>QUESTIONS?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688DFFEE-8356-4FFF-B2B4-5A846266C239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483613" y="6492875"/>
          <a:ext cx="3310432" cy="365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8554">
                  <a:extLst>
                    <a:ext uri="{9D8B030D-6E8A-4147-A177-3AD203B41FA5}">
                      <a16:colId xmlns:a16="http://schemas.microsoft.com/office/drawing/2014/main" val="2651439784"/>
                    </a:ext>
                  </a:extLst>
                </a:gridCol>
                <a:gridCol w="821878">
                  <a:extLst>
                    <a:ext uri="{9D8B030D-6E8A-4147-A177-3AD203B41FA5}">
                      <a16:colId xmlns:a16="http://schemas.microsoft.com/office/drawing/2014/main" val="3661404882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r>
                        <a:rPr lang="en-US" sz="1200" b="0" dirty="0" err="1">
                          <a:solidFill>
                            <a:schemeClr val="tx1"/>
                          </a:solidFill>
                        </a:rPr>
                        <a:t>SunGuide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 Software Users Group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5/9/19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27300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6886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4190" y="292375"/>
            <a:ext cx="8474698" cy="782556"/>
          </a:xfrm>
        </p:spPr>
        <p:txBody>
          <a:bodyPr>
            <a:normAutofit/>
          </a:bodyPr>
          <a:lstStyle/>
          <a:p>
            <a:r>
              <a:rPr lang="en-US" dirty="0"/>
              <a:t>Issue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9122" y="1563984"/>
            <a:ext cx="10123901" cy="4461765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dirty="0"/>
              <a:t>We have discussed this in previous SSUGs as the “extra topic” at the end of a meeting</a:t>
            </a:r>
          </a:p>
          <a:p>
            <a:pPr lvl="1">
              <a:spcBef>
                <a:spcPts val="0"/>
              </a:spcBef>
            </a:pPr>
            <a:r>
              <a:rPr lang="en-US" dirty="0"/>
              <a:t>11/7/18 and 12/6/18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When dialogs were transitioned to WPF from IE, we lost native IE functionality.</a:t>
            </a:r>
          </a:p>
          <a:p>
            <a:pPr lvl="1">
              <a:spcBef>
                <a:spcPts val="0"/>
              </a:spcBef>
            </a:pPr>
            <a:r>
              <a:rPr lang="en-US" dirty="0"/>
              <a:t>One of these was Spell Check within the dialogs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90747" y="2507786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67207B78-1AAE-4E6A-87DE-64D8D34B76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4511640"/>
              </p:ext>
            </p:extLst>
          </p:nvPr>
        </p:nvGraphicFramePr>
        <p:xfrm>
          <a:off x="5483613" y="6492875"/>
          <a:ext cx="3310432" cy="365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8554">
                  <a:extLst>
                    <a:ext uri="{9D8B030D-6E8A-4147-A177-3AD203B41FA5}">
                      <a16:colId xmlns:a16="http://schemas.microsoft.com/office/drawing/2014/main" val="2651439784"/>
                    </a:ext>
                  </a:extLst>
                </a:gridCol>
                <a:gridCol w="821878">
                  <a:extLst>
                    <a:ext uri="{9D8B030D-6E8A-4147-A177-3AD203B41FA5}">
                      <a16:colId xmlns:a16="http://schemas.microsoft.com/office/drawing/2014/main" val="3661404882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r>
                        <a:rPr lang="en-US" sz="1200" b="0" dirty="0" err="1">
                          <a:solidFill>
                            <a:schemeClr val="tx1"/>
                          </a:solidFill>
                        </a:rPr>
                        <a:t>SunGuide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 Software Users Group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5/9/19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27300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2172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0A1CD8-6A78-4791-B432-DEF2A3BD7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780535"/>
          </a:xfrm>
        </p:spPr>
        <p:txBody>
          <a:bodyPr/>
          <a:lstStyle/>
          <a:p>
            <a:r>
              <a:rPr lang="en-US" dirty="0"/>
              <a:t>Proposed 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2FA0CC-0511-4ED7-A6F1-11BAA9B75B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606379"/>
            <a:ext cx="10018713" cy="4324864"/>
          </a:xfrm>
        </p:spPr>
        <p:txBody>
          <a:bodyPr>
            <a:normAutofit/>
          </a:bodyPr>
          <a:lstStyle/>
          <a:p>
            <a:r>
              <a:rPr lang="en-US" dirty="0"/>
              <a:t>As previously discussed, we would add spell check to the following places</a:t>
            </a:r>
          </a:p>
          <a:p>
            <a:pPr lvl="1"/>
            <a:r>
              <a:rPr lang="en-US" dirty="0"/>
              <a:t>Floodgates</a:t>
            </a:r>
          </a:p>
          <a:p>
            <a:pPr lvl="1"/>
            <a:r>
              <a:rPr lang="en-US" dirty="0"/>
              <a:t>Operator Comments</a:t>
            </a:r>
          </a:p>
          <a:p>
            <a:pPr lvl="1"/>
            <a:r>
              <a:rPr lang="en-US" dirty="0"/>
              <a:t>DMS Message entry</a:t>
            </a:r>
          </a:p>
          <a:p>
            <a:pPr lvl="1"/>
            <a:endParaRPr lang="en-US" dirty="0"/>
          </a:p>
          <a:p>
            <a:r>
              <a:rPr lang="en-US" dirty="0"/>
              <a:t>Are their other locations were this would definitely be needed?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141125-DBB6-4E19-B2BF-0C3D502F5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CB2195D1-57A8-4202-8EE3-F3038D40A4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4511640"/>
              </p:ext>
            </p:extLst>
          </p:nvPr>
        </p:nvGraphicFramePr>
        <p:xfrm>
          <a:off x="5483613" y="6492875"/>
          <a:ext cx="3310432" cy="365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8554">
                  <a:extLst>
                    <a:ext uri="{9D8B030D-6E8A-4147-A177-3AD203B41FA5}">
                      <a16:colId xmlns:a16="http://schemas.microsoft.com/office/drawing/2014/main" val="2651439784"/>
                    </a:ext>
                  </a:extLst>
                </a:gridCol>
                <a:gridCol w="821878">
                  <a:extLst>
                    <a:ext uri="{9D8B030D-6E8A-4147-A177-3AD203B41FA5}">
                      <a16:colId xmlns:a16="http://schemas.microsoft.com/office/drawing/2014/main" val="3661404882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r>
                        <a:rPr lang="en-US" sz="1200" b="0" dirty="0" err="1">
                          <a:solidFill>
                            <a:schemeClr val="tx1"/>
                          </a:solidFill>
                        </a:rPr>
                        <a:t>SunGuide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 Software Users Group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5/9/19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27300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8459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90747" y="2507786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1"/>
            <a:ext cx="10018713" cy="156779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en-US" dirty="0"/>
              <a:t>QUESTIONS?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688DFFEE-8356-4FFF-B2B4-5A846266C2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1394118"/>
              </p:ext>
            </p:extLst>
          </p:nvPr>
        </p:nvGraphicFramePr>
        <p:xfrm>
          <a:off x="5483613" y="6492875"/>
          <a:ext cx="3310432" cy="365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8554">
                  <a:extLst>
                    <a:ext uri="{9D8B030D-6E8A-4147-A177-3AD203B41FA5}">
                      <a16:colId xmlns:a16="http://schemas.microsoft.com/office/drawing/2014/main" val="2651439784"/>
                    </a:ext>
                  </a:extLst>
                </a:gridCol>
                <a:gridCol w="821878">
                  <a:extLst>
                    <a:ext uri="{9D8B030D-6E8A-4147-A177-3AD203B41FA5}">
                      <a16:colId xmlns:a16="http://schemas.microsoft.com/office/drawing/2014/main" val="3661404882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r>
                        <a:rPr lang="en-US" sz="1200" b="0" dirty="0" err="1">
                          <a:solidFill>
                            <a:schemeClr val="tx1"/>
                          </a:solidFill>
                        </a:rPr>
                        <a:t>SunGuide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 Software Users Group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5/9/19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27300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2742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9764" y="1351722"/>
            <a:ext cx="10421655" cy="2176117"/>
          </a:xfrm>
        </p:spPr>
        <p:txBody>
          <a:bodyPr>
            <a:noAutofit/>
          </a:bodyPr>
          <a:lstStyle/>
          <a:p>
            <a:r>
              <a:rPr lang="en-US" sz="4800" dirty="0"/>
              <a:t>SG-2107</a:t>
            </a:r>
            <a:br>
              <a:rPr lang="en-US" sz="4800" dirty="0"/>
            </a:br>
            <a:r>
              <a:rPr lang="en-US" sz="4000" dirty="0"/>
              <a:t>RISC Event Flag</a:t>
            </a:r>
            <a:endParaRPr lang="en-US" sz="48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600" dirty="0"/>
              <a:t>Tucker Brown, SwRI</a:t>
            </a:r>
          </a:p>
          <a:p>
            <a:endParaRPr lang="en-US" dirty="0"/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827E3B76-4173-4B33-A465-EF4FAD9EBD47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483613" y="6492875"/>
          <a:ext cx="3310432" cy="365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8554">
                  <a:extLst>
                    <a:ext uri="{9D8B030D-6E8A-4147-A177-3AD203B41FA5}">
                      <a16:colId xmlns:a16="http://schemas.microsoft.com/office/drawing/2014/main" val="2651439784"/>
                    </a:ext>
                  </a:extLst>
                </a:gridCol>
                <a:gridCol w="821878">
                  <a:extLst>
                    <a:ext uri="{9D8B030D-6E8A-4147-A177-3AD203B41FA5}">
                      <a16:colId xmlns:a16="http://schemas.microsoft.com/office/drawing/2014/main" val="3661404882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r>
                        <a:rPr lang="en-US" sz="1200" b="0" dirty="0" err="1">
                          <a:solidFill>
                            <a:schemeClr val="tx1"/>
                          </a:solidFill>
                        </a:rPr>
                        <a:t>SunGuide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 Software Users Group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5/9/19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27300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7782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4190" y="292375"/>
            <a:ext cx="8474698" cy="782556"/>
          </a:xfrm>
        </p:spPr>
        <p:txBody>
          <a:bodyPr>
            <a:normAutofit/>
          </a:bodyPr>
          <a:lstStyle/>
          <a:p>
            <a:r>
              <a:rPr lang="en-US" dirty="0"/>
              <a:t>Issue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9122" y="1563984"/>
            <a:ext cx="10123901" cy="4461765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dirty="0"/>
              <a:t>Short of searching chronology, there isn’t a great way to identify RISC events for reporting purposes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90747" y="2507786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5F18D8D1-82CC-4D2F-AF30-85C57ADF195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483613" y="6492875"/>
          <a:ext cx="3310432" cy="365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8554">
                  <a:extLst>
                    <a:ext uri="{9D8B030D-6E8A-4147-A177-3AD203B41FA5}">
                      <a16:colId xmlns:a16="http://schemas.microsoft.com/office/drawing/2014/main" val="2651439784"/>
                    </a:ext>
                  </a:extLst>
                </a:gridCol>
                <a:gridCol w="821878">
                  <a:extLst>
                    <a:ext uri="{9D8B030D-6E8A-4147-A177-3AD203B41FA5}">
                      <a16:colId xmlns:a16="http://schemas.microsoft.com/office/drawing/2014/main" val="3661404882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r>
                        <a:rPr lang="en-US" sz="1200" b="0" dirty="0" err="1">
                          <a:solidFill>
                            <a:schemeClr val="tx1"/>
                          </a:solidFill>
                        </a:rPr>
                        <a:t>SunGuide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 Software Users Group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5/9/19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27300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8443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0A1CD8-6A78-4791-B432-DEF2A3BD7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780535"/>
          </a:xfrm>
        </p:spPr>
        <p:txBody>
          <a:bodyPr/>
          <a:lstStyle/>
          <a:p>
            <a:r>
              <a:rPr lang="en-US" dirty="0"/>
              <a:t>Proposed 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2FA0CC-0511-4ED7-A6F1-11BAA9B75B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606379"/>
            <a:ext cx="10018713" cy="4324864"/>
          </a:xfrm>
        </p:spPr>
        <p:txBody>
          <a:bodyPr>
            <a:normAutofit/>
          </a:bodyPr>
          <a:lstStyle/>
          <a:p>
            <a:r>
              <a:rPr lang="en-US" dirty="0"/>
              <a:t>Short term</a:t>
            </a:r>
          </a:p>
          <a:p>
            <a:pPr lvl="1"/>
            <a:r>
              <a:rPr lang="en-US" dirty="0"/>
              <a:t>Add a checkbox (similar to HAZMAT) that would indicate this is a RISC event</a:t>
            </a:r>
          </a:p>
          <a:p>
            <a:pPr lvl="1"/>
            <a:r>
              <a:rPr lang="en-US" dirty="0"/>
              <a:t>The checkbox would be included into the long term so this would be just deploying some of the functionality early.</a:t>
            </a:r>
          </a:p>
          <a:p>
            <a:pPr lvl="1"/>
            <a:endParaRPr lang="en-US" dirty="0"/>
          </a:p>
          <a:p>
            <a:r>
              <a:rPr lang="en-US" dirty="0"/>
              <a:t>Long term</a:t>
            </a:r>
          </a:p>
          <a:p>
            <a:pPr lvl="1"/>
            <a:r>
              <a:rPr lang="en-US" dirty="0"/>
              <a:t>A full RISC </a:t>
            </a:r>
            <a:r>
              <a:rPr lang="en-US" dirty="0" err="1"/>
              <a:t>ConOps</a:t>
            </a:r>
            <a:r>
              <a:rPr lang="en-US" dirty="0"/>
              <a:t> is being generated to allow RISC notification, response, and performance to be tracked.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141125-DBB6-4E19-B2BF-0C3D502F5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F0F8F66-0A93-49B4-B5CE-AEC2CA3C5F1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483613" y="6492875"/>
          <a:ext cx="3310432" cy="365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8554">
                  <a:extLst>
                    <a:ext uri="{9D8B030D-6E8A-4147-A177-3AD203B41FA5}">
                      <a16:colId xmlns:a16="http://schemas.microsoft.com/office/drawing/2014/main" val="2651439784"/>
                    </a:ext>
                  </a:extLst>
                </a:gridCol>
                <a:gridCol w="821878">
                  <a:extLst>
                    <a:ext uri="{9D8B030D-6E8A-4147-A177-3AD203B41FA5}">
                      <a16:colId xmlns:a16="http://schemas.microsoft.com/office/drawing/2014/main" val="3661404882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r>
                        <a:rPr lang="en-US" sz="1200" b="0" dirty="0" err="1">
                          <a:solidFill>
                            <a:schemeClr val="tx1"/>
                          </a:solidFill>
                        </a:rPr>
                        <a:t>SunGuide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 Software Users Group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5/9/19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27300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73781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90747" y="2507786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1"/>
            <a:ext cx="10018713" cy="156779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en-US" dirty="0"/>
              <a:t>QUESTIONS?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688DFFEE-8356-4FFF-B2B4-5A846266C239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483613" y="6492875"/>
          <a:ext cx="3310432" cy="365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8554">
                  <a:extLst>
                    <a:ext uri="{9D8B030D-6E8A-4147-A177-3AD203B41FA5}">
                      <a16:colId xmlns:a16="http://schemas.microsoft.com/office/drawing/2014/main" val="2651439784"/>
                    </a:ext>
                  </a:extLst>
                </a:gridCol>
                <a:gridCol w="821878">
                  <a:extLst>
                    <a:ext uri="{9D8B030D-6E8A-4147-A177-3AD203B41FA5}">
                      <a16:colId xmlns:a16="http://schemas.microsoft.com/office/drawing/2014/main" val="3661404882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r>
                        <a:rPr lang="en-US" sz="1200" b="0" dirty="0" err="1">
                          <a:solidFill>
                            <a:schemeClr val="tx1"/>
                          </a:solidFill>
                        </a:rPr>
                        <a:t>SunGuide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 Software Users Group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5/9/19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27300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39844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9764" y="1351722"/>
            <a:ext cx="10421655" cy="2176117"/>
          </a:xfrm>
        </p:spPr>
        <p:txBody>
          <a:bodyPr>
            <a:noAutofit/>
          </a:bodyPr>
          <a:lstStyle/>
          <a:p>
            <a:r>
              <a:rPr lang="en-US" sz="4800" dirty="0"/>
              <a:t>SG-3225</a:t>
            </a:r>
            <a:br>
              <a:rPr lang="en-US" sz="4800" dirty="0"/>
            </a:br>
            <a:r>
              <a:rPr lang="en-US" sz="4000" dirty="0"/>
              <a:t>RWIS Enhancements to GUI</a:t>
            </a:r>
            <a:endParaRPr lang="en-US" sz="48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600" dirty="0"/>
              <a:t>Tucker Brown, SwRI</a:t>
            </a:r>
          </a:p>
          <a:p>
            <a:endParaRPr lang="en-US" dirty="0"/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827E3B76-4173-4B33-A465-EF4FAD9EBD47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483613" y="6492875"/>
          <a:ext cx="3310432" cy="365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8554">
                  <a:extLst>
                    <a:ext uri="{9D8B030D-6E8A-4147-A177-3AD203B41FA5}">
                      <a16:colId xmlns:a16="http://schemas.microsoft.com/office/drawing/2014/main" val="2651439784"/>
                    </a:ext>
                  </a:extLst>
                </a:gridCol>
                <a:gridCol w="821878">
                  <a:extLst>
                    <a:ext uri="{9D8B030D-6E8A-4147-A177-3AD203B41FA5}">
                      <a16:colId xmlns:a16="http://schemas.microsoft.com/office/drawing/2014/main" val="3661404882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r>
                        <a:rPr lang="en-US" sz="1200" b="0" dirty="0" err="1">
                          <a:solidFill>
                            <a:schemeClr val="tx1"/>
                          </a:solidFill>
                        </a:rPr>
                        <a:t>SunGuide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 Software Users Group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5/9/19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27300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55016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10823</TotalTime>
  <Words>426</Words>
  <Application>Microsoft Office PowerPoint</Application>
  <PresentationFormat>Widescreen</PresentationFormat>
  <Paragraphs>91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Parallax</vt:lpstr>
      <vt:lpstr>SG-3900, SG-4263, SG-4480 Spell Check on dialogs</vt:lpstr>
      <vt:lpstr>Issue</vt:lpstr>
      <vt:lpstr>Proposed Solution</vt:lpstr>
      <vt:lpstr>PowerPoint Presentation</vt:lpstr>
      <vt:lpstr>SG-2107 RISC Event Flag</vt:lpstr>
      <vt:lpstr>Issue</vt:lpstr>
      <vt:lpstr>Proposed Solution</vt:lpstr>
      <vt:lpstr>PowerPoint Presentation</vt:lpstr>
      <vt:lpstr>SG-3225 RWIS Enhancements to GUI</vt:lpstr>
      <vt:lpstr>Proposed Enhancements</vt:lpstr>
      <vt:lpstr>PowerPoint Presentation</vt:lpstr>
      <vt:lpstr>EM Intersections Performance Measures</vt:lpstr>
      <vt:lpstr>Questions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Management Board Meeting</dc:title>
  <dc:creator>Moser, Kelli</dc:creator>
  <cp:lastModifiedBy>Brown, Tucker</cp:lastModifiedBy>
  <cp:revision>485</cp:revision>
  <cp:lastPrinted>2015-01-14T21:03:00Z</cp:lastPrinted>
  <dcterms:created xsi:type="dcterms:W3CDTF">2014-08-07T17:38:39Z</dcterms:created>
  <dcterms:modified xsi:type="dcterms:W3CDTF">2019-05-09T13:10:05Z</dcterms:modified>
</cp:coreProperties>
</file>