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70" r:id="rId2"/>
    <p:sldId id="575" r:id="rId3"/>
    <p:sldId id="1050" r:id="rId4"/>
    <p:sldId id="1049" r:id="rId5"/>
    <p:sldId id="1029" r:id="rId6"/>
    <p:sldId id="1032" r:id="rId7"/>
    <p:sldId id="1034" r:id="rId8"/>
    <p:sldId id="1031" r:id="rId9"/>
    <p:sldId id="1035" r:id="rId10"/>
    <p:sldId id="1036" r:id="rId11"/>
    <p:sldId id="1048" r:id="rId12"/>
    <p:sldId id="1047" r:id="rId13"/>
    <p:sldId id="1039" r:id="rId14"/>
    <p:sldId id="1040" r:id="rId15"/>
    <p:sldId id="1041" r:id="rId16"/>
    <p:sldId id="1043" r:id="rId17"/>
    <p:sldId id="1044" r:id="rId18"/>
    <p:sldId id="1045" r:id="rId19"/>
    <p:sldId id="1046" r:id="rId20"/>
    <p:sldId id="1042" r:id="rId21"/>
    <p:sldId id="1051" r:id="rId22"/>
    <p:sldId id="1023" r:id="rId23"/>
    <p:sldId id="1026" r:id="rId24"/>
    <p:sldId id="1027" r:id="rId25"/>
    <p:sldId id="1025" r:id="rId26"/>
    <p:sldId id="1015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4D6C5-0CE4-4519-88E3-556790433D2A}">
          <p14:sldIdLst>
            <p14:sldId id="570"/>
            <p14:sldId id="575"/>
            <p14:sldId id="1050"/>
            <p14:sldId id="1049"/>
            <p14:sldId id="1029"/>
            <p14:sldId id="1032"/>
            <p14:sldId id="1034"/>
            <p14:sldId id="1031"/>
            <p14:sldId id="1035"/>
            <p14:sldId id="1036"/>
            <p14:sldId id="1048"/>
            <p14:sldId id="1047"/>
            <p14:sldId id="1039"/>
            <p14:sldId id="1040"/>
            <p14:sldId id="1041"/>
            <p14:sldId id="1043"/>
            <p14:sldId id="1044"/>
            <p14:sldId id="1045"/>
            <p14:sldId id="1046"/>
            <p14:sldId id="1042"/>
            <p14:sldId id="1051"/>
            <p14:sldId id="1023"/>
            <p14:sldId id="1026"/>
            <p14:sldId id="1027"/>
            <p14:sldId id="1025"/>
            <p14:sldId id="10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C1323F-DBC2-7928-4D72-BFD92E0121A7}" name="Brown, Tucker" initials="BT" userId="S::Tucker.Brown@datasys.swri.edu::376a8cc3-1ea3-4656-b1c5-49cbe529c2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>
      <p:ext uri="{19B8F6BF-5375-455C-9EA6-DF929625EA0E}">
        <p15:presenceInfo xmlns:p15="http://schemas.microsoft.com/office/powerpoint/2012/main" userId="S-1-5-21-2940023445-2052603907-4043798523-1169" providerId="AD"/>
      </p:ext>
    </p:extLst>
  </p:cmAuthor>
  <p:cmAuthor id="2" name="Moser, Kelli" initials="KDM" lastIdx="0" clrIdx="1"/>
  <p:cmAuthor id="3" name="Carla Holmes" initials="CH" lastIdx="26" clrIdx="2">
    <p:extLst>
      <p:ext uri="{19B8F6BF-5375-455C-9EA6-DF929625EA0E}">
        <p15:presenceInfo xmlns:p15="http://schemas.microsoft.com/office/powerpoint/2012/main" userId="S::carla.holmes@greshamsmith.com::63659360-a344-4139-81ff-eba22c698b61" providerId="AD"/>
      </p:ext>
    </p:extLst>
  </p:cmAuthor>
  <p:cmAuthor id="4" name="Brown, Tucker" initials="BT" lastIdx="10" clrIdx="3">
    <p:extLst>
      <p:ext uri="{19B8F6BF-5375-455C-9EA6-DF929625EA0E}">
        <p15:presenceInfo xmlns:p15="http://schemas.microsoft.com/office/powerpoint/2012/main" userId="S::Tucker.Brown@datasys.swri.edu::376a8cc3-1ea3-4656-b1c5-49cbe529c2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D44FB-1778-4A5F-99AD-887185BE12CE}" v="3" dt="2022-12-13T20:43:38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86410"/>
  </p:normalViewPr>
  <p:slideViewPr>
    <p:cSldViewPr snapToGrid="0">
      <p:cViewPr varScale="1">
        <p:scale>
          <a:sx n="54" d="100"/>
          <a:sy n="54" d="100"/>
        </p:scale>
        <p:origin x="984" y="56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4/4/2024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24070D-343A-41A8-B8E1-34F3348194F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2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 dirty="0"/>
              <a:t>05/11/2015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05/11/2015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3" y="1279971"/>
            <a:ext cx="10680146" cy="38542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7200" b="1" dirty="0"/>
              <a:t>SunGuide Software </a:t>
            </a:r>
            <a:br>
              <a:rPr lang="en-US" sz="7200" b="1" dirty="0"/>
            </a:br>
            <a:r>
              <a:rPr lang="en-US" sz="7200" b="1" dirty="0"/>
              <a:t>Users Group Meeting</a:t>
            </a:r>
            <a:br>
              <a:rPr lang="en-US" sz="7200" b="1" dirty="0"/>
            </a:br>
            <a:r>
              <a:rPr lang="en-US" sz="7200" b="1" dirty="0"/>
              <a:t>&amp;  R8.2 HF2 </a:t>
            </a:r>
            <a:br>
              <a:rPr lang="en-US" sz="7200" b="1" dirty="0"/>
            </a:br>
            <a:r>
              <a:rPr lang="en-US" sz="7200" b="1" dirty="0"/>
              <a:t>Design Review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23774" y="5035137"/>
            <a:ext cx="6987645" cy="848427"/>
          </a:xfrm>
        </p:spPr>
        <p:txBody>
          <a:bodyPr/>
          <a:lstStyle/>
          <a:p>
            <a:r>
              <a:rPr lang="en-US" b="1" i="1" dirty="0"/>
              <a:t>December 15, 2022</a:t>
            </a: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Background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45935"/>
            <a:ext cx="1024746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Initiated by FTE to improve how WWD alerts are shared with FHP.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Currently, FTE uses a WWD detection device vendor’s web interface for off-site locations to obtain WWD alerts.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new SunGuide Alert Viewer application will display real-time alerts from all APL-approved WWD detection device vendors to FHP.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Will be starting with WWD alerts to FHP, but can be expanded to share other types of SunGuide alerts with other third parties.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421887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Background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45935"/>
            <a:ext cx="983953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The SunGuide Alert Viewer application is comprised of three distinct components: </a:t>
            </a:r>
          </a:p>
          <a:p>
            <a:pPr marL="914400" lvl="1" indent="-457200" fontAlgn="base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 SunGuide Software interface to communicate to a central software piece and deliver WWD detection alerts to be posted to an external endpoint. </a:t>
            </a:r>
          </a:p>
          <a:p>
            <a:pPr marL="914400" lvl="1" indent="-457200" fontAlgn="base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Enhancements to FDOT’s Azure environment to receive WWD detection alerts from SunGuide. </a:t>
            </a:r>
          </a:p>
          <a:p>
            <a:pPr marL="914400" lvl="1" indent="-457200" fontAlgn="base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 Graphical User Interface using a GIS mapping service to present the alerts to FHP. 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9F3BC-D9B0-7EDF-C1B4-30EAB73A4363}"/>
              </a:ext>
            </a:extLst>
          </p:cNvPr>
          <p:cNvSpPr/>
          <p:nvPr/>
        </p:nvSpPr>
        <p:spPr>
          <a:xfrm>
            <a:off x="2066306" y="1935678"/>
            <a:ext cx="9274629" cy="1493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9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8" y="874685"/>
            <a:ext cx="95705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an interface to SunGuide to allow the system to push WWD alerts, images, and resolutions to a 3rd party endpoint.</a:t>
            </a:r>
          </a:p>
          <a:p>
            <a:pPr marL="914400" lvl="3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TERL generated protocol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This will be an individual process which can be run with the primary SunGuide install or on an individual server.</a:t>
            </a:r>
          </a:p>
          <a:p>
            <a:pPr marL="914400" lvl="3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Allows flexibility based on network access to District’s systems.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340899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69457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SG-3769 - Allow sharing of </a:t>
            </a:r>
            <a:br>
              <a:rPr lang="en-US" sz="5400" dirty="0"/>
            </a:br>
            <a:r>
              <a:rPr lang="en-US" sz="5400" dirty="0"/>
              <a:t>created VOD tours </a:t>
            </a:r>
            <a:br>
              <a:rPr lang="en-US" sz="5400" dirty="0"/>
            </a:br>
            <a:r>
              <a:rPr lang="en-US" sz="5400" dirty="0"/>
              <a:t>and layouts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76108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 and 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94874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Current Behavior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VOD Tours and Layouts are specific to each user. These are not currently shareable.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Add the capability to add global tours and layouts to VOD.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Ability to save these will be tied to the ability to save System Settings.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Ability to retrieve and use them will be tied to the ability to retrieve System Settings.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84041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Global Tours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B8D24-C0B0-FBEC-CB04-429E51C2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40" y="1757407"/>
            <a:ext cx="10191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5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Global Tours selection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A0FEA0-CCD8-69C3-90FE-18722A94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40" y="1686739"/>
            <a:ext cx="101727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Global Layouts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01A64-4FDF-B98A-9073-20D58573F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87" y="2047875"/>
            <a:ext cx="62198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5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Global Layouts selection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D01CB-AEFA-5E29-58B3-AAC3DD99F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671637"/>
            <a:ext cx="63817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9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A9327EB-1A00-4612-BB7F-6E9F9AD472D4}"/>
              </a:ext>
            </a:extLst>
          </p:cNvPr>
          <p:cNvSpPr txBox="1">
            <a:spLocks/>
          </p:cNvSpPr>
          <p:nvPr/>
        </p:nvSpPr>
        <p:spPr>
          <a:xfrm>
            <a:off x="1484310" y="1309510"/>
            <a:ext cx="10018713" cy="33337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WELCOME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ATTENDEE ROLL CALL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3CA17-C645-4E83-82A8-2B73958F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61" y="4286357"/>
            <a:ext cx="7559695" cy="1127858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A46214-F39C-3638-0D7E-531E6170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982359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68292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799" y="341247"/>
            <a:ext cx="9174619" cy="1701309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7200" b="1" dirty="0"/>
              <a:t>Regular SSUG Topic:</a:t>
            </a: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81186-02F9-89A9-F53A-BAD283E8E24F}"/>
              </a:ext>
            </a:extLst>
          </p:cNvPr>
          <p:cNvSpPr txBox="1"/>
          <p:nvPr/>
        </p:nvSpPr>
        <p:spPr>
          <a:xfrm>
            <a:off x="3823855" y="2474219"/>
            <a:ext cx="826019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SG-6519 - Filter Event Attributes from Event Type and Auto-Fill Attributes</a:t>
            </a:r>
          </a:p>
          <a:p>
            <a:endParaRPr lang="en-US" sz="2000" b="1" dirty="0"/>
          </a:p>
          <a:p>
            <a:r>
              <a:rPr lang="en-US" sz="3200" i="1" dirty="0"/>
              <a:t>(Created as a result of discussion at 12/1/2022 SSUG about SG-6306 - Wrong Way Driver "Self Corrected" Checkbox.)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489C94-1D82-8783-5340-C5CEE2BD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429AF5-40A6-4EFD-DF39-281BB6BA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1628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0D02B1C-EAA9-4E8A-FC4C-24C3DC6F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221656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SG-6519 - Filter Event Attributes from Event Type and Auto-Fill Attributes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41688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Current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1146174"/>
            <a:ext cx="1013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Operators can add attributes from a full list of configured attributes.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DF54E-FDD6-9D0A-EB85-5BE9F63E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93" y="2444345"/>
            <a:ext cx="6816917" cy="39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8" y="874685"/>
            <a:ext cx="94993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 1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Allow administrators to configure specific attributes available for each event type.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Filter the list of only those attributes when an event type is selected.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If no configuration is specified for the event type, all attributes would be available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Enhancement 2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-apple-system"/>
              </a:rPr>
              <a:t>Users can type into the drop down to quickly find attributes.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665174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SUPPORT?</a:t>
            </a:r>
          </a:p>
        </p:txBody>
      </p:sp>
    </p:spTree>
    <p:extLst>
      <p:ext uri="{BB962C8B-B14F-4D97-AF65-F5344CB8AC3E}">
        <p14:creationId xmlns:p14="http://schemas.microsoft.com/office/powerpoint/2010/main" val="1869986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ANNOUNCEMENTS?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 w="3175" cmpd="sng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ADJOURN.</a:t>
            </a:r>
          </a:p>
        </p:txBody>
      </p:sp>
    </p:spTree>
    <p:extLst>
      <p:ext uri="{BB962C8B-B14F-4D97-AF65-F5344CB8AC3E}">
        <p14:creationId xmlns:p14="http://schemas.microsoft.com/office/powerpoint/2010/main" val="53838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6799" y="341247"/>
            <a:ext cx="9174619" cy="2948218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en-US" sz="7200" b="1" dirty="0"/>
              <a:t>R8.2 HF2 </a:t>
            </a:r>
            <a:br>
              <a:rPr lang="en-US" sz="7200" b="1" dirty="0"/>
            </a:br>
            <a:r>
              <a:rPr lang="en-US" sz="7200" b="1" dirty="0"/>
              <a:t>Design Review:</a:t>
            </a:r>
            <a:br>
              <a:rPr lang="en-US" sz="7200" b="1" dirty="0"/>
            </a:br>
            <a:endParaRPr lang="en-US" sz="5400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0A5E2E-7156-75DD-D294-A3A9B7F608B4}"/>
              </a:ext>
            </a:extLst>
          </p:cNvPr>
          <p:cNvSpPr txBox="1">
            <a:spLocks/>
          </p:cNvSpPr>
          <p:nvPr/>
        </p:nvSpPr>
        <p:spPr>
          <a:xfrm>
            <a:off x="1089764" y="3813047"/>
            <a:ext cx="10421655" cy="11211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1200"/>
              </a:spcBef>
            </a:pP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81186-02F9-89A9-F53A-BAD283E8E24F}"/>
              </a:ext>
            </a:extLst>
          </p:cNvPr>
          <p:cNvSpPr txBox="1"/>
          <p:nvPr/>
        </p:nvSpPr>
        <p:spPr>
          <a:xfrm>
            <a:off x="3823855" y="2474219"/>
            <a:ext cx="82601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SG-6087 - Collect additional data related to RR-involving incidents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SG-6050 - FTE External Integrated Website – WWDS Alerts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SG-3769 - Allow sharing of created VOD tours and layouts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7489C94-1D82-8783-5340-C5CEE2BD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429AF5-40A6-4EFD-DF39-281BB6BA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151628"/>
            <a:ext cx="5511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0D02B1C-EAA9-4E8A-FC4C-24C3DC6F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26718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SG-6087 - Collect additional data related to RR-involving </a:t>
            </a:r>
            <a:br>
              <a:rPr lang="en-US" sz="5400" dirty="0"/>
            </a:br>
            <a:r>
              <a:rPr lang="en-US" sz="5400" dirty="0"/>
              <a:t>incidents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17270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914787"/>
            <a:ext cx="94399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additional information about Road Ranger-involved incidents.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 system attribute to filter for these types of incidents.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1FE4A-658E-3CC3-15A4-030868A8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45" y="3690585"/>
            <a:ext cx="10987043" cy="13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6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Add a button to the Vehicle Dispatch section that will always be visible.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Saving anything in the form will automatically add the attribute to the event if not already there.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C4941A-6C01-B0B6-4F03-A6D8CA9CF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5" y="2961347"/>
            <a:ext cx="11726229" cy="32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7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E3D3-897D-4771-B4BB-0FBFC0D1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8E112-B7AA-4BE2-B375-509AE7BE1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B99959-0037-4A07-B97B-957509F6FF82}"/>
              </a:ext>
            </a:extLst>
          </p:cNvPr>
          <p:cNvSpPr/>
          <p:nvPr/>
        </p:nvSpPr>
        <p:spPr>
          <a:xfrm>
            <a:off x="1663487" y="142240"/>
            <a:ext cx="8061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Enhancement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DF3-675A-445A-A1B4-04B2224FCAF5}"/>
              </a:ext>
            </a:extLst>
          </p:cNvPr>
          <p:cNvSpPr txBox="1"/>
          <p:nvPr/>
        </p:nvSpPr>
        <p:spPr>
          <a:xfrm>
            <a:off x="1663487" y="874685"/>
            <a:ext cx="1013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Form will overlay on the Event Details dialog.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latin typeface="-apple-system"/>
              </a:rPr>
              <a:t>All fields in the form will be available in the event audit.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endParaRPr lang="en-US" sz="3200" dirty="0">
              <a:latin typeface="-apple-system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6D4531-2D1F-4884-B9B2-8E4D0BF7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1FFA5-EABD-71D3-E6EA-A3CCE018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40" y="1837003"/>
            <a:ext cx="8606793" cy="49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1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3141" y="2498993"/>
            <a:ext cx="4728207" cy="351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84CE624-B6C6-4A75-94BF-078BC716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08156" y="6185179"/>
            <a:ext cx="7084177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FC9D1E-985C-4F8C-9438-1A1C1335CF62}"/>
              </a:ext>
            </a:extLst>
          </p:cNvPr>
          <p:cNvSpPr txBox="1">
            <a:spLocks/>
          </p:cNvSpPr>
          <p:nvPr/>
        </p:nvSpPr>
        <p:spPr>
          <a:xfrm>
            <a:off x="11104256" y="6337579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953E5F-99D1-4736-AF94-C3BC5AD9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DDBF72-1CD4-4B96-9828-669C3155AC2A}"/>
              </a:ext>
            </a:extLst>
          </p:cNvPr>
          <p:cNvSpPr txBox="1">
            <a:spLocks/>
          </p:cNvSpPr>
          <p:nvPr/>
        </p:nvSpPr>
        <p:spPr>
          <a:xfrm>
            <a:off x="1484310" y="841044"/>
            <a:ext cx="10018713" cy="549653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QUESTIONS?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02175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EE8B-5057-4799-ADA7-A7D461C96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847" y="1335170"/>
            <a:ext cx="10038365" cy="3222156"/>
          </a:xfrm>
        </p:spPr>
        <p:txBody>
          <a:bodyPr>
            <a:normAutofit/>
          </a:bodyPr>
          <a:lstStyle/>
          <a:p>
            <a:r>
              <a:rPr lang="en-US" sz="5400" dirty="0"/>
              <a:t>SG-6050 - FTE External </a:t>
            </a:r>
            <a:br>
              <a:rPr lang="en-US" sz="5400" dirty="0"/>
            </a:br>
            <a:r>
              <a:rPr lang="en-US" sz="5400" dirty="0"/>
              <a:t>Integrated Website – </a:t>
            </a:r>
            <a:br>
              <a:rPr lang="en-US" sz="5400" dirty="0"/>
            </a:br>
            <a:r>
              <a:rPr lang="en-US" sz="5400" dirty="0"/>
              <a:t>WWDS Alerts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A56A-ADD4-4AC9-89D9-55E6B7696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3198" y="4450728"/>
            <a:ext cx="6987645" cy="138853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Tucker Brown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D42D2-8FE3-4D78-8A72-F04C4B94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SunGuide Software Users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60590-B658-48F3-8AEC-482018F5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910DAE-077B-4EC1-B4AC-ABEDDF7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533" y="6185179"/>
            <a:ext cx="1143000" cy="365125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black"/>
                </a:solidFill>
              </a:rPr>
              <a:t>12/15/2022</a:t>
            </a:r>
          </a:p>
        </p:txBody>
      </p:sp>
    </p:spTree>
    <p:extLst>
      <p:ext uri="{BB962C8B-B14F-4D97-AF65-F5344CB8AC3E}">
        <p14:creationId xmlns:p14="http://schemas.microsoft.com/office/powerpoint/2010/main" val="1302694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20276</TotalTime>
  <Words>756</Words>
  <Application>Microsoft Office PowerPoint</Application>
  <PresentationFormat>Widescreen</PresentationFormat>
  <Paragraphs>177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Parallax</vt:lpstr>
      <vt:lpstr>SunGuide Software  Users Group Meeting &amp;  R8.2 HF2  Design Review</vt:lpstr>
      <vt:lpstr>PowerPoint Presentation</vt:lpstr>
      <vt:lpstr>R8.2 HF2  Design Review: </vt:lpstr>
      <vt:lpstr>SG-6087 - Collect additional data related to RR-involving  incidents</vt:lpstr>
      <vt:lpstr>PowerPoint Presentation</vt:lpstr>
      <vt:lpstr>PowerPoint Presentation</vt:lpstr>
      <vt:lpstr>PowerPoint Presentation</vt:lpstr>
      <vt:lpstr>PowerPoint Presentation</vt:lpstr>
      <vt:lpstr>SG-6050 - FTE External  Integrated Website –  WWDS Alerts </vt:lpstr>
      <vt:lpstr>PowerPoint Presentation</vt:lpstr>
      <vt:lpstr>PowerPoint Presentation</vt:lpstr>
      <vt:lpstr>PowerPoint Presentation</vt:lpstr>
      <vt:lpstr>PowerPoint Presentation</vt:lpstr>
      <vt:lpstr>SG-3769 - Allow sharing of  created VOD tours  and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Regular SSUG Topic:</vt:lpstr>
      <vt:lpstr>SG-6519 - Filter Event Attributes from Event Type and Auto-Fill Attributes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Carla Holmes</cp:lastModifiedBy>
  <cp:revision>864</cp:revision>
  <cp:lastPrinted>2015-01-14T21:03:00Z</cp:lastPrinted>
  <dcterms:created xsi:type="dcterms:W3CDTF">2014-08-07T17:38:39Z</dcterms:created>
  <dcterms:modified xsi:type="dcterms:W3CDTF">2024-04-04T19:49:23Z</dcterms:modified>
</cp:coreProperties>
</file>