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8" r:id="rId2"/>
  </p:sldMasterIdLst>
  <p:notesMasterIdLst>
    <p:notesMasterId r:id="rId31"/>
  </p:notesMasterIdLst>
  <p:handoutMasterIdLst>
    <p:handoutMasterId r:id="rId32"/>
  </p:handoutMasterIdLst>
  <p:sldIdLst>
    <p:sldId id="570" r:id="rId3"/>
    <p:sldId id="575" r:id="rId4"/>
    <p:sldId id="1068" r:id="rId5"/>
    <p:sldId id="1073" r:id="rId6"/>
    <p:sldId id="256" r:id="rId7"/>
    <p:sldId id="257" r:id="rId8"/>
    <p:sldId id="260" r:id="rId9"/>
    <p:sldId id="258" r:id="rId10"/>
    <p:sldId id="259" r:id="rId11"/>
    <p:sldId id="261" r:id="rId12"/>
    <p:sldId id="262" r:id="rId13"/>
    <p:sldId id="263" r:id="rId14"/>
    <p:sldId id="271" r:id="rId15"/>
    <p:sldId id="272" r:id="rId16"/>
    <p:sldId id="264" r:id="rId17"/>
    <p:sldId id="265" r:id="rId18"/>
    <p:sldId id="266" r:id="rId19"/>
    <p:sldId id="267" r:id="rId20"/>
    <p:sldId id="269" r:id="rId21"/>
    <p:sldId id="268" r:id="rId22"/>
    <p:sldId id="273" r:id="rId23"/>
    <p:sldId id="1070" r:id="rId24"/>
    <p:sldId id="1071" r:id="rId25"/>
    <p:sldId id="1036" r:id="rId26"/>
    <p:sldId id="1072" r:id="rId27"/>
    <p:sldId id="1074" r:id="rId28"/>
    <p:sldId id="1075" r:id="rId29"/>
    <p:sldId id="1015" r:id="rId30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2E4D6C5-0CE4-4519-88E3-556790433D2A}">
          <p14:sldIdLst>
            <p14:sldId id="570"/>
            <p14:sldId id="575"/>
            <p14:sldId id="1068"/>
            <p14:sldId id="1073"/>
            <p14:sldId id="256"/>
            <p14:sldId id="257"/>
            <p14:sldId id="260"/>
            <p14:sldId id="258"/>
            <p14:sldId id="259"/>
            <p14:sldId id="261"/>
            <p14:sldId id="262"/>
            <p14:sldId id="263"/>
            <p14:sldId id="271"/>
            <p14:sldId id="272"/>
            <p14:sldId id="264"/>
            <p14:sldId id="265"/>
            <p14:sldId id="266"/>
            <p14:sldId id="267"/>
            <p14:sldId id="269"/>
            <p14:sldId id="268"/>
            <p14:sldId id="273"/>
            <p14:sldId id="1070"/>
            <p14:sldId id="1071"/>
            <p14:sldId id="1036"/>
            <p14:sldId id="1072"/>
            <p14:sldId id="1074"/>
            <p14:sldId id="1075"/>
            <p14:sldId id="101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8C1323F-DBC2-7928-4D72-BFD92E0121A7}" name="Brown, Tucker" initials="BT" userId="S::Tucker.Brown@datasys.swri.edu::376a8cc3-1ea3-4656-b1c5-49cbe529c2be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lay P. Packard" initials="CPP" lastIdx="7" clrIdx="0">
    <p:extLst>
      <p:ext uri="{19B8F6BF-5375-455C-9EA6-DF929625EA0E}">
        <p15:presenceInfo xmlns:p15="http://schemas.microsoft.com/office/powerpoint/2012/main" userId="S-1-5-21-2940023445-2052603907-4043798523-1169" providerId="AD"/>
      </p:ext>
    </p:extLst>
  </p:cmAuthor>
  <p:cmAuthor id="2" name="Moser, Kelli" initials="KDM" lastIdx="0" clrIdx="1"/>
  <p:cmAuthor id="3" name="Carla Holmes" initials="CH" lastIdx="26" clrIdx="2">
    <p:extLst>
      <p:ext uri="{19B8F6BF-5375-455C-9EA6-DF929625EA0E}">
        <p15:presenceInfo xmlns:p15="http://schemas.microsoft.com/office/powerpoint/2012/main" userId="S::carla.holmes@greshamsmith.com::63659360-a344-4139-81ff-eba22c698b61" providerId="AD"/>
      </p:ext>
    </p:extLst>
  </p:cmAuthor>
  <p:cmAuthor id="4" name="Brown, Tucker" initials="BT" lastIdx="10" clrIdx="3">
    <p:extLst>
      <p:ext uri="{19B8F6BF-5375-455C-9EA6-DF929625EA0E}">
        <p15:presenceInfo xmlns:p15="http://schemas.microsoft.com/office/powerpoint/2012/main" userId="S::Tucker.Brown@datasys.swri.edu::376a8cc3-1ea3-4656-b1c5-49cbe529c2b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0000"/>
    <a:srgbClr val="1B396F"/>
    <a:srgbClr val="1F4283"/>
    <a:srgbClr val="0502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28" autoAdjust="0"/>
    <p:restoredTop sz="93306" autoAdjust="0"/>
  </p:normalViewPr>
  <p:slideViewPr>
    <p:cSldViewPr snapToGrid="0">
      <p:cViewPr varScale="1">
        <p:scale>
          <a:sx n="120" d="100"/>
          <a:sy n="120" d="100"/>
        </p:scale>
        <p:origin x="120" y="156"/>
      </p:cViewPr>
      <p:guideLst>
        <p:guide orient="horz" pos="2136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6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commentAuthors" Target="commentAuthors.xml"/><Relationship Id="rId38" Type="http://schemas.microsoft.com/office/2018/10/relationships/authors" Target="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2962" y="0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r">
              <a:defRPr sz="1200"/>
            </a:lvl1pPr>
          </a:lstStyle>
          <a:p>
            <a:fld id="{FFFFC65B-9DB3-447A-B124-A738FD9C8185}" type="datetimeFigureOut">
              <a:rPr lang="en-US" smtClean="0"/>
              <a:pPr/>
              <a:t>4/4/2024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173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2962" y="9119173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r">
              <a:defRPr sz="1200"/>
            </a:lvl1pPr>
          </a:lstStyle>
          <a:p>
            <a:fld id="{24B06F28-850F-4070-BAFD-8C1D8F86B5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8871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6382BCBC-BC1F-49FF-9795-0DF8221B8526}" type="datetimeFigureOut">
              <a:rPr lang="en-US" smtClean="0"/>
              <a:pPr/>
              <a:t>4/4/2024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53" tIns="48327" rIns="96653" bIns="4832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7224070D-343A-41A8-B8E1-34F3348194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476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24070D-343A-41A8-B8E1-34F3348194F1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831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24070D-343A-41A8-B8E1-34F3348194F1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7195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24070D-343A-41A8-B8E1-34F3348194F1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7785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24070D-343A-41A8-B8E1-34F3348194F1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65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rgbClr val="1F4283"/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396F"/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rgbClr val="A40000"/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rgbClr val="1F4283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05/11/2015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6151628"/>
            <a:ext cx="4324044" cy="365125"/>
          </a:xfrm>
        </p:spPr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4" name="Picture 2" descr="image001"/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3985" r="1890" b="4407"/>
          <a:stretch/>
        </p:blipFill>
        <p:spPr bwMode="auto">
          <a:xfrm>
            <a:off x="9823450" y="0"/>
            <a:ext cx="2260600" cy="104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-95285"/>
            <a:ext cx="1500808" cy="136531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05/11/2015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05/11/2015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05/11/2015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05/11/2015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05/11/2015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05/11/2015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05/11/2015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05/11/2015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801D6-47F9-400B-B14E-CF65D4201EF1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532CC-585A-4802-AF07-B9A19D456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0519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801D6-47F9-400B-B14E-CF65D4201EF1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532CC-585A-4802-AF07-B9A19D456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521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>
              <a:defRPr sz="28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732656" y="6201323"/>
            <a:ext cx="11430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05/11/2015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2279" y="6201323"/>
            <a:ext cx="7084177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6185179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7" name="Picture 2" descr="image001"/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3985" r="1890" b="4407"/>
          <a:stretch/>
        </p:blipFill>
        <p:spPr bwMode="auto">
          <a:xfrm>
            <a:off x="9823450" y="0"/>
            <a:ext cx="2260600" cy="104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-95285"/>
            <a:ext cx="1500808" cy="136531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801D6-47F9-400B-B14E-CF65D4201EF1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532CC-585A-4802-AF07-B9A19D456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3685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801D6-47F9-400B-B14E-CF65D4201EF1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532CC-585A-4802-AF07-B9A19D456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614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801D6-47F9-400B-B14E-CF65D4201EF1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532CC-585A-4802-AF07-B9A19D456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688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801D6-47F9-400B-B14E-CF65D4201EF1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532CC-585A-4802-AF07-B9A19D456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5144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801D6-47F9-400B-B14E-CF65D4201EF1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532CC-585A-4802-AF07-B9A19D456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0003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801D6-47F9-400B-B14E-CF65D4201EF1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532CC-585A-4802-AF07-B9A19D456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3949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801D6-47F9-400B-B14E-CF65D4201EF1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532CC-585A-4802-AF07-B9A19D456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3611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801D6-47F9-400B-B14E-CF65D4201EF1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532CC-585A-4802-AF07-B9A19D456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4307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801D6-47F9-400B-B14E-CF65D4201EF1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532CC-585A-4802-AF07-B9A19D456605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753955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801D6-47F9-400B-B14E-CF65D4201EF1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532CC-585A-4802-AF07-B9A19D456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649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732656" y="6161567"/>
            <a:ext cx="1143000" cy="365125"/>
          </a:xfrm>
        </p:spPr>
        <p:txBody>
          <a:bodyPr/>
          <a:lstStyle/>
          <a:p>
            <a:r>
              <a:rPr lang="en-US" dirty="0"/>
              <a:t>05/11/2015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10951856" y="6161567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2572279" y="6161567"/>
            <a:ext cx="7084177" cy="365125"/>
          </a:xfrm>
        </p:spPr>
        <p:txBody>
          <a:bodyPr/>
          <a:lstStyle/>
          <a:p>
            <a:r>
              <a:rPr lang="en-US" dirty="0"/>
              <a:t>Change Management Board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801D6-47F9-400B-B14E-CF65D4201EF1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532CC-585A-4802-AF07-B9A19D456605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455549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801D6-47F9-400B-B14E-CF65D4201EF1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532CC-585A-4802-AF07-B9A19D456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7368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801D6-47F9-400B-B14E-CF65D4201EF1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532CC-585A-4802-AF07-B9A19D456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4931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801D6-47F9-400B-B14E-CF65D4201EF1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532CC-585A-4802-AF07-B9A19D456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969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732656" y="6201323"/>
            <a:ext cx="11430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05/11/2015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72279" y="6201323"/>
            <a:ext cx="7084177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Change Management Board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51856" y="6201323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732656" y="6181445"/>
            <a:ext cx="11430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05/11/2015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572279" y="6181445"/>
            <a:ext cx="7084177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Change Management Board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951856" y="6181445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05/11/2015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05/11/2015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05/11/2015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05/11/2015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  <a:solidFill>
            <a:srgbClr val="C00000"/>
          </a:solidFill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1F4283"/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396F"/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40000"/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1F4283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6151628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05/11/2015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6151628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6151628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2" descr="image001"/>
          <p:cNvPicPr>
            <a:picLocks noChangeAspect="1" noChangeArrowheads="1"/>
          </p:cNvPicPr>
          <p:nvPr userDrawn="1"/>
        </p:nvPicPr>
        <p:blipFill rotWithShape="1"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3985" r="1890" b="4407"/>
          <a:stretch/>
        </p:blipFill>
        <p:spPr bwMode="auto">
          <a:xfrm>
            <a:off x="9823450" y="0"/>
            <a:ext cx="2260600" cy="104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0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-95285"/>
            <a:ext cx="1500808" cy="136531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800" kern="1200" cap="none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801D6-47F9-400B-B14E-CF65D4201EF1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73532CC-585A-4802-AF07-B9A19D456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963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cid:image006.png@01D9F2CC.7F08BEB0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8130" y="2260773"/>
            <a:ext cx="10421655" cy="2176117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sz="7200" b="1" dirty="0"/>
              <a:t>SunGuide Software </a:t>
            </a:r>
            <a:br>
              <a:rPr lang="en-US" sz="7200" b="1" dirty="0"/>
            </a:br>
            <a:r>
              <a:rPr lang="en-US" sz="7200" b="1" dirty="0"/>
              <a:t>Users Group Meeting</a:t>
            </a:r>
            <a:endParaRPr lang="en-US" sz="54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523774" y="5035137"/>
            <a:ext cx="6987645" cy="848427"/>
          </a:xfrm>
        </p:spPr>
        <p:txBody>
          <a:bodyPr/>
          <a:lstStyle/>
          <a:p>
            <a:r>
              <a:rPr lang="en-US" b="1" i="1"/>
              <a:t>December 14, </a:t>
            </a:r>
            <a:r>
              <a:rPr lang="en-US" b="1" i="1" dirty="0"/>
              <a:t>2023</a:t>
            </a:r>
          </a:p>
        </p:txBody>
      </p:sp>
      <p:pic>
        <p:nvPicPr>
          <p:cNvPr id="7" name="Picture 2" descr="image001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3985" r="1890" b="4407"/>
          <a:stretch/>
        </p:blipFill>
        <p:spPr bwMode="auto">
          <a:xfrm>
            <a:off x="9823450" y="0"/>
            <a:ext cx="2260600" cy="104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-95285"/>
            <a:ext cx="1500808" cy="1365319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30A5E2E-7156-75DD-D294-A3A9B7F608B4}"/>
              </a:ext>
            </a:extLst>
          </p:cNvPr>
          <p:cNvSpPr txBox="1">
            <a:spLocks/>
          </p:cNvSpPr>
          <p:nvPr/>
        </p:nvSpPr>
        <p:spPr>
          <a:xfrm>
            <a:off x="1089764" y="3813047"/>
            <a:ext cx="10421655" cy="1121184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6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Bef>
                <a:spcPts val="1200"/>
              </a:spcBef>
            </a:pP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314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90902-295E-7AAD-4235-945E3BC87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Flex Lanes</a:t>
            </a:r>
            <a:br>
              <a:rPr lang="en-US" dirty="0"/>
            </a:br>
            <a:r>
              <a:rPr lang="en-US" dirty="0"/>
              <a:t>Scenario 2: Single Lane Blockage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A49EC81-3C31-7696-4BCE-83096D90BB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4708" y="2160588"/>
            <a:ext cx="7462622" cy="3881437"/>
          </a:xfr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38964132-0927-2F58-C16D-C73931EE2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1856" y="6185179"/>
            <a:ext cx="5511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AC6CFEF-3993-0CA7-BCCC-483075DD6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08156" y="6185179"/>
            <a:ext cx="7084177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SunGuide Software Users Group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2C98004-97AB-4E40-B711-EF244E085E97}"/>
              </a:ext>
            </a:extLst>
          </p:cNvPr>
          <p:cNvSpPr txBox="1">
            <a:spLocks/>
          </p:cNvSpPr>
          <p:nvPr/>
        </p:nvSpPr>
        <p:spPr>
          <a:xfrm>
            <a:off x="11104256" y="6337579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0" i="0" kern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75CABE6B-F501-DC70-7CAE-90D3DE4DE6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68533" y="6185179"/>
            <a:ext cx="1143000" cy="365125"/>
          </a:xfrm>
        </p:spPr>
        <p:txBody>
          <a:bodyPr/>
          <a:lstStyle/>
          <a:p>
            <a:pPr lvl="0">
              <a:defRPr/>
            </a:pPr>
            <a:r>
              <a:rPr lang="en-US" dirty="0">
                <a:solidFill>
                  <a:prstClr val="black"/>
                </a:solidFill>
              </a:rPr>
              <a:t>12/14/2023</a:t>
            </a:r>
          </a:p>
        </p:txBody>
      </p:sp>
    </p:spTree>
    <p:extLst>
      <p:ext uri="{BB962C8B-B14F-4D97-AF65-F5344CB8AC3E}">
        <p14:creationId xmlns:p14="http://schemas.microsoft.com/office/powerpoint/2010/main" val="20242514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90902-295E-7AAD-4235-945E3BC87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Flex Lanes</a:t>
            </a:r>
            <a:br>
              <a:rPr lang="en-US" dirty="0"/>
            </a:br>
            <a:r>
              <a:rPr lang="en-US" dirty="0"/>
              <a:t>Scenario 3: Lanes Blocked, Open Shoulder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FCDEBA0F-E9A7-3A12-62E6-41EA8EE854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3976" y="2160588"/>
            <a:ext cx="7404085" cy="3881437"/>
          </a:xfr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2623FDC3-0C25-8A3E-C768-8039AE22C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1856" y="6185179"/>
            <a:ext cx="5511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85E5484-CFD9-6D22-3917-3EA4154D5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08156" y="6185179"/>
            <a:ext cx="7084177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SunGuide Software Users Group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DBC6C38-A233-A79B-639F-6EF182E3DEEE}"/>
              </a:ext>
            </a:extLst>
          </p:cNvPr>
          <p:cNvSpPr txBox="1">
            <a:spLocks/>
          </p:cNvSpPr>
          <p:nvPr/>
        </p:nvSpPr>
        <p:spPr>
          <a:xfrm>
            <a:off x="11104256" y="6337579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0" i="0" kern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5905CEB0-0D08-566D-D536-49588D7BB0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68533" y="6185179"/>
            <a:ext cx="1143000" cy="365125"/>
          </a:xfrm>
        </p:spPr>
        <p:txBody>
          <a:bodyPr/>
          <a:lstStyle/>
          <a:p>
            <a:pPr lvl="0">
              <a:defRPr/>
            </a:pPr>
            <a:r>
              <a:rPr lang="en-US" dirty="0">
                <a:solidFill>
                  <a:prstClr val="black"/>
                </a:solidFill>
              </a:rPr>
              <a:t>12/14/2023</a:t>
            </a:r>
          </a:p>
        </p:txBody>
      </p:sp>
    </p:spTree>
    <p:extLst>
      <p:ext uri="{BB962C8B-B14F-4D97-AF65-F5344CB8AC3E}">
        <p14:creationId xmlns:p14="http://schemas.microsoft.com/office/powerpoint/2010/main" val="27761610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90902-295E-7AAD-4235-945E3BC87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Flex Lanes</a:t>
            </a:r>
            <a:br>
              <a:rPr lang="en-US" dirty="0"/>
            </a:br>
            <a:r>
              <a:rPr lang="en-US" dirty="0"/>
              <a:t>Scenario 4: Shoulder Blocked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5CB1D5D-02AC-2230-C9D8-B8CCD31151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6186" y="2160588"/>
            <a:ext cx="7399666" cy="3881437"/>
          </a:xfr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799FAD1B-65E5-0C85-7726-BDDB62898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1856" y="6185179"/>
            <a:ext cx="5511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BCFE609-4236-3657-1CFE-D5B6C72F2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08156" y="6185179"/>
            <a:ext cx="7084177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SunGuide Software Users Group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7B5D6D7-1650-A62F-3B97-99FE2D52E0A7}"/>
              </a:ext>
            </a:extLst>
          </p:cNvPr>
          <p:cNvSpPr txBox="1">
            <a:spLocks/>
          </p:cNvSpPr>
          <p:nvPr/>
        </p:nvSpPr>
        <p:spPr>
          <a:xfrm>
            <a:off x="11104256" y="6337579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0" i="0" kern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D484EA6B-6B38-F257-F4B4-1F4CA958D0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68533" y="6185179"/>
            <a:ext cx="1143000" cy="365125"/>
          </a:xfrm>
        </p:spPr>
        <p:txBody>
          <a:bodyPr/>
          <a:lstStyle/>
          <a:p>
            <a:pPr lvl="0">
              <a:defRPr/>
            </a:pPr>
            <a:r>
              <a:rPr lang="en-US" dirty="0">
                <a:solidFill>
                  <a:prstClr val="black"/>
                </a:solidFill>
              </a:rPr>
              <a:t>12/14/2023</a:t>
            </a:r>
          </a:p>
        </p:txBody>
      </p:sp>
    </p:spTree>
    <p:extLst>
      <p:ext uri="{BB962C8B-B14F-4D97-AF65-F5344CB8AC3E}">
        <p14:creationId xmlns:p14="http://schemas.microsoft.com/office/powerpoint/2010/main" val="2340787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90902-295E-7AAD-4235-945E3BC87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Flex Lanes</a:t>
            </a:r>
            <a:br>
              <a:rPr lang="en-US" dirty="0"/>
            </a:br>
            <a:r>
              <a:rPr lang="en-US" dirty="0"/>
              <a:t>Scenario 5: Full Road Closure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AAF6EDE-481A-6CA6-BCB2-E498CA2147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4849" y="2160588"/>
            <a:ext cx="7382340" cy="3881437"/>
          </a:xfr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2B77CAE-02DE-39C7-702A-FDBEAF0ED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1856" y="6185179"/>
            <a:ext cx="5511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34A4F41-570E-2C5E-D4AF-A90767C3A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08156" y="6185179"/>
            <a:ext cx="7084177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SunGuide Software Users Group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76846EE-ECF7-E8A9-754A-D8B80FF21ADA}"/>
              </a:ext>
            </a:extLst>
          </p:cNvPr>
          <p:cNvSpPr txBox="1">
            <a:spLocks/>
          </p:cNvSpPr>
          <p:nvPr/>
        </p:nvSpPr>
        <p:spPr>
          <a:xfrm>
            <a:off x="11104256" y="6337579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0" i="0" kern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492760A-2753-B09F-1872-6872ABF4E5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68533" y="6185179"/>
            <a:ext cx="1143000" cy="365125"/>
          </a:xfrm>
        </p:spPr>
        <p:txBody>
          <a:bodyPr/>
          <a:lstStyle/>
          <a:p>
            <a:pPr lvl="0">
              <a:defRPr/>
            </a:pPr>
            <a:r>
              <a:rPr lang="en-US" dirty="0">
                <a:solidFill>
                  <a:prstClr val="black"/>
                </a:solidFill>
              </a:rPr>
              <a:t>12/14/2023</a:t>
            </a:r>
          </a:p>
        </p:txBody>
      </p:sp>
    </p:spTree>
    <p:extLst>
      <p:ext uri="{BB962C8B-B14F-4D97-AF65-F5344CB8AC3E}">
        <p14:creationId xmlns:p14="http://schemas.microsoft.com/office/powerpoint/2010/main" val="27174844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90902-295E-7AAD-4235-945E3BC87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Flex Lanes</a:t>
            </a:r>
            <a:br>
              <a:rPr lang="en-US" dirty="0"/>
            </a:br>
            <a:r>
              <a:rPr lang="en-US" dirty="0"/>
              <a:t>Scenario 6: Peak Period Congestion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971B18-383E-C136-9BE1-7F208A2993C0}"/>
              </a:ext>
            </a:extLst>
          </p:cNvPr>
          <p:cNvSpPr txBox="1"/>
          <p:nvPr/>
        </p:nvSpPr>
        <p:spPr>
          <a:xfrm>
            <a:off x="4724099" y="551936"/>
            <a:ext cx="40961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FUTURE SCENARIO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B87B042-14AA-1D2D-F6BE-44CAD2477A5D}"/>
              </a:ext>
            </a:extLst>
          </p:cNvPr>
          <p:cNvSpPr/>
          <p:nvPr/>
        </p:nvSpPr>
        <p:spPr>
          <a:xfrm>
            <a:off x="1080655" y="1836439"/>
            <a:ext cx="7573818" cy="4669655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5" name="Content Placeholder 5" descr="Diagram&#10;&#10;Description automatically generated">
            <a:extLst>
              <a:ext uri="{FF2B5EF4-FFF2-40B4-BE49-F238E27FC236}">
                <a16:creationId xmlns:a16="http://schemas.microsoft.com/office/drawing/2014/main" id="{2129EE7F-B557-9961-A9E7-56740C626F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1" t="6789"/>
          <a:stretch/>
        </p:blipFill>
        <p:spPr bwMode="auto">
          <a:xfrm>
            <a:off x="1276127" y="1930400"/>
            <a:ext cx="7186738" cy="448173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79D56A4D-32CE-9E22-7BC7-49B5998FA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1856" y="6473947"/>
            <a:ext cx="5511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26392F5-4378-3246-B044-80D585BFE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08156" y="6473947"/>
            <a:ext cx="7084177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SunGuide Software Users Group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187AAF-4E54-77BB-077D-F06FACBE04BC}"/>
              </a:ext>
            </a:extLst>
          </p:cNvPr>
          <p:cNvSpPr txBox="1">
            <a:spLocks/>
          </p:cNvSpPr>
          <p:nvPr/>
        </p:nvSpPr>
        <p:spPr>
          <a:xfrm>
            <a:off x="11104256" y="6626347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0" i="0" kern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F6D54807-7F33-BA87-B600-3536A6BF62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68533" y="6473947"/>
            <a:ext cx="1143000" cy="365125"/>
          </a:xfrm>
        </p:spPr>
        <p:txBody>
          <a:bodyPr/>
          <a:lstStyle/>
          <a:p>
            <a:pPr lvl="0">
              <a:defRPr/>
            </a:pPr>
            <a:r>
              <a:rPr lang="en-US" dirty="0">
                <a:solidFill>
                  <a:prstClr val="black"/>
                </a:solidFill>
              </a:rPr>
              <a:t>12/14/2023</a:t>
            </a:r>
          </a:p>
        </p:txBody>
      </p:sp>
    </p:spTree>
    <p:extLst>
      <p:ext uri="{BB962C8B-B14F-4D97-AF65-F5344CB8AC3E}">
        <p14:creationId xmlns:p14="http://schemas.microsoft.com/office/powerpoint/2010/main" val="3967739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B24A0-4BAE-61D7-16A8-1F32B8A37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SunGuide</a:t>
            </a:r>
            <a:r>
              <a:rPr lang="en-US" dirty="0"/>
              <a:t> Integration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101581-7265-6894-3B5B-59F87CD4EC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25601"/>
            <a:ext cx="8596668" cy="4415762"/>
          </a:xfrm>
        </p:spPr>
        <p:txBody>
          <a:bodyPr/>
          <a:lstStyle/>
          <a:p>
            <a:r>
              <a:rPr lang="en-US" dirty="0" err="1"/>
              <a:t>SunGuide</a:t>
            </a:r>
            <a:r>
              <a:rPr lang="en-US" dirty="0"/>
              <a:t> has Beta version of Lane Control Subsystem (LCS) in test at CFX</a:t>
            </a:r>
          </a:p>
          <a:p>
            <a:pPr lvl="1"/>
            <a:r>
              <a:rPr lang="en-US" dirty="0"/>
              <a:t>Includes communication with LCS devices / control and status of signal heads</a:t>
            </a:r>
          </a:p>
          <a:p>
            <a:pPr lvl="1"/>
            <a:r>
              <a:rPr lang="en-US" dirty="0"/>
              <a:t>Lacks functionality for full traffic operations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074C15-CE16-365C-7D9F-A8B7E4473A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152" y="2946401"/>
            <a:ext cx="5934075" cy="35433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6F75987-039C-4490-25AA-FAC6AC156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1856" y="6425814"/>
            <a:ext cx="5511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2369E4F-18B8-B1BB-5F1F-886871354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08156" y="6425814"/>
            <a:ext cx="7084177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SunGuide Software Users Group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D2D4AAB-5E44-E2DE-11A2-2E104C325C45}"/>
              </a:ext>
            </a:extLst>
          </p:cNvPr>
          <p:cNvSpPr txBox="1">
            <a:spLocks/>
          </p:cNvSpPr>
          <p:nvPr/>
        </p:nvSpPr>
        <p:spPr>
          <a:xfrm>
            <a:off x="11104256" y="6578214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0" i="0" kern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B0FB4C73-BDF4-A4F0-DC97-A109C18EEF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68533" y="6425814"/>
            <a:ext cx="1143000" cy="365125"/>
          </a:xfrm>
        </p:spPr>
        <p:txBody>
          <a:bodyPr/>
          <a:lstStyle/>
          <a:p>
            <a:pPr lvl="0">
              <a:defRPr/>
            </a:pPr>
            <a:r>
              <a:rPr lang="en-US" dirty="0">
                <a:solidFill>
                  <a:prstClr val="black"/>
                </a:solidFill>
              </a:rPr>
              <a:t>12/14/2023</a:t>
            </a:r>
          </a:p>
        </p:txBody>
      </p:sp>
    </p:spTree>
    <p:extLst>
      <p:ext uri="{BB962C8B-B14F-4D97-AF65-F5344CB8AC3E}">
        <p14:creationId xmlns:p14="http://schemas.microsoft.com/office/powerpoint/2010/main" val="17179810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B24A0-4BAE-61D7-16A8-1F32B8A37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SunGuide</a:t>
            </a:r>
            <a:r>
              <a:rPr lang="en-US" dirty="0"/>
              <a:t> Integration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101581-7265-6894-3B5B-59F87CD4EC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25601"/>
            <a:ext cx="8596668" cy="4415762"/>
          </a:xfrm>
        </p:spPr>
        <p:txBody>
          <a:bodyPr/>
          <a:lstStyle/>
          <a:p>
            <a:r>
              <a:rPr lang="en-US" dirty="0"/>
              <a:t>CFX SunGuide Enhancements Requested</a:t>
            </a:r>
          </a:p>
          <a:p>
            <a:pPr lvl="1"/>
            <a:r>
              <a:rPr lang="en-US" dirty="0"/>
              <a:t>SG-6860: Incorporate Corridor Status Window into </a:t>
            </a:r>
            <a:r>
              <a:rPr lang="en-US" dirty="0" err="1"/>
              <a:t>SunGuide's</a:t>
            </a:r>
            <a:r>
              <a:rPr lang="en-US" dirty="0"/>
              <a:t> Operator Map</a:t>
            </a:r>
          </a:p>
          <a:p>
            <a:pPr lvl="1"/>
            <a:r>
              <a:rPr lang="en-US" dirty="0"/>
              <a:t>SG-6861: Incorporating LCS Business Rules for Response Plans</a:t>
            </a:r>
          </a:p>
          <a:p>
            <a:pPr lvl="1"/>
            <a:r>
              <a:rPr lang="en-US" dirty="0"/>
              <a:t>SG-6862: Allow Configuration of Heads Outside of Shoulders</a:t>
            </a:r>
          </a:p>
          <a:p>
            <a:pPr lvl="1"/>
            <a:r>
              <a:rPr lang="en-US" dirty="0"/>
              <a:t>SG-6863: Activate Beacons on Selected Heads</a:t>
            </a:r>
          </a:p>
          <a:p>
            <a:r>
              <a:rPr lang="en-US" dirty="0"/>
              <a:t>D2 Specific Requests</a:t>
            </a:r>
          </a:p>
          <a:p>
            <a:pPr lvl="1"/>
            <a:r>
              <a:rPr lang="en-US" dirty="0"/>
              <a:t>SG-6877: Enhancements to the LCS System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B2BE9CC-557E-8BDB-26B1-783DF2288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1856" y="6185179"/>
            <a:ext cx="5511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5A889F-38BC-CEA1-ADEB-AB93CB4D6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08156" y="6185179"/>
            <a:ext cx="7084177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SunGuide Software Users Group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33EDE3-A27B-269C-1E3C-155429B5F9A0}"/>
              </a:ext>
            </a:extLst>
          </p:cNvPr>
          <p:cNvSpPr txBox="1">
            <a:spLocks/>
          </p:cNvSpPr>
          <p:nvPr/>
        </p:nvSpPr>
        <p:spPr>
          <a:xfrm>
            <a:off x="11104256" y="6337579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0" i="0" kern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7A7D07D-BE3F-15CC-BCF5-ACBE21A713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68533" y="6185179"/>
            <a:ext cx="1143000" cy="365125"/>
          </a:xfrm>
        </p:spPr>
        <p:txBody>
          <a:bodyPr/>
          <a:lstStyle/>
          <a:p>
            <a:pPr lvl="0">
              <a:defRPr/>
            </a:pPr>
            <a:r>
              <a:rPr lang="en-US" dirty="0">
                <a:solidFill>
                  <a:prstClr val="black"/>
                </a:solidFill>
              </a:rPr>
              <a:t>12/14/2023</a:t>
            </a:r>
          </a:p>
        </p:txBody>
      </p:sp>
    </p:spTree>
    <p:extLst>
      <p:ext uri="{BB962C8B-B14F-4D97-AF65-F5344CB8AC3E}">
        <p14:creationId xmlns:p14="http://schemas.microsoft.com/office/powerpoint/2010/main" val="2364682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B24A0-4BAE-61D7-16A8-1F32B8A37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SunGuide</a:t>
            </a:r>
            <a:r>
              <a:rPr lang="en-US" dirty="0"/>
              <a:t> Integration</a:t>
            </a:r>
            <a:br>
              <a:rPr lang="en-US" dirty="0"/>
            </a:br>
            <a:r>
              <a:rPr lang="en-US" sz="2000" dirty="0"/>
              <a:t>SG-6860: Incorporate Corridor Status Window into </a:t>
            </a:r>
            <a:r>
              <a:rPr lang="en-US" sz="2000" dirty="0" err="1"/>
              <a:t>SunGuide's</a:t>
            </a:r>
            <a:r>
              <a:rPr lang="en-US" sz="2000" dirty="0"/>
              <a:t> Operator Map</a:t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101581-7265-6894-3B5B-59F87CD4EC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253673"/>
            <a:ext cx="4578157" cy="3994726"/>
          </a:xfrm>
        </p:spPr>
        <p:txBody>
          <a:bodyPr>
            <a:normAutofit/>
          </a:bodyPr>
          <a:lstStyle/>
          <a:p>
            <a:r>
              <a:rPr lang="en-US" dirty="0"/>
              <a:t>Originally developed for Tennessee DOT</a:t>
            </a:r>
          </a:p>
          <a:p>
            <a:r>
              <a:rPr lang="en-US" dirty="0"/>
              <a:t>Efficient utility for displaying:</a:t>
            </a:r>
          </a:p>
          <a:p>
            <a:pPr lvl="1"/>
            <a:r>
              <a:rPr lang="en-US" dirty="0"/>
              <a:t>Lane status</a:t>
            </a:r>
          </a:p>
          <a:p>
            <a:pPr lvl="1"/>
            <a:r>
              <a:rPr lang="en-US" dirty="0"/>
              <a:t>LCS signage</a:t>
            </a:r>
          </a:p>
          <a:p>
            <a:pPr lvl="1"/>
            <a:r>
              <a:rPr lang="en-US" dirty="0"/>
              <a:t>VSLS status</a:t>
            </a:r>
          </a:p>
          <a:p>
            <a:pPr lvl="1"/>
            <a:r>
              <a:rPr lang="en-US" dirty="0"/>
              <a:t>Links to cameras</a:t>
            </a:r>
          </a:p>
          <a:p>
            <a:pPr lvl="1"/>
            <a:r>
              <a:rPr lang="en-US" dirty="0"/>
              <a:t>Active events</a:t>
            </a:r>
          </a:p>
          <a:p>
            <a:pPr lvl="1"/>
            <a:r>
              <a:rPr lang="en-US" dirty="0"/>
              <a:t>Re-sizable/filterable schematic</a:t>
            </a:r>
          </a:p>
          <a:p>
            <a:r>
              <a:rPr lang="en-US" dirty="0"/>
              <a:t>Enhancement leverages tool for use in </a:t>
            </a:r>
            <a:r>
              <a:rPr lang="en-US" dirty="0" err="1"/>
              <a:t>SunGuide</a:t>
            </a:r>
            <a:r>
              <a:rPr lang="en-US" dirty="0"/>
              <a:t> operator map</a:t>
            </a:r>
          </a:p>
          <a:p>
            <a:endParaRPr lang="en-US" dirty="0"/>
          </a:p>
        </p:txBody>
      </p:sp>
      <p:pic>
        <p:nvPicPr>
          <p:cNvPr id="4" name="Picture 3" descr="image">
            <a:extLst>
              <a:ext uri="{FF2B5EF4-FFF2-40B4-BE49-F238E27FC236}">
                <a16:creationId xmlns:a16="http://schemas.microsoft.com/office/drawing/2014/main" id="{B0FD26BE-4A61-D48D-D626-E0B8495C2E36}"/>
              </a:ext>
            </a:extLst>
          </p:cNvPr>
          <p:cNvPicPr>
            <a:picLocks noChangeAspect="1"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253"/>
          <a:stretch>
            <a:fillRect/>
          </a:stretch>
        </p:blipFill>
        <p:spPr bwMode="auto">
          <a:xfrm>
            <a:off x="5621367" y="1553151"/>
            <a:ext cx="6176298" cy="50323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0907524-78BB-26EA-D8B2-2267CEE7D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1856" y="6461899"/>
            <a:ext cx="5511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EE24132-D556-D5D7-3D52-A6448C6BC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08156" y="6461899"/>
            <a:ext cx="7084177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SunGuide Software Users Group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A00B7C0-ADD5-5691-3EFC-731DF749F55A}"/>
              </a:ext>
            </a:extLst>
          </p:cNvPr>
          <p:cNvSpPr txBox="1">
            <a:spLocks/>
          </p:cNvSpPr>
          <p:nvPr/>
        </p:nvSpPr>
        <p:spPr>
          <a:xfrm>
            <a:off x="11104256" y="6614299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0" i="0" kern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BF3225E-3F81-AE1D-06F8-8E33F0B88C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68533" y="6461899"/>
            <a:ext cx="1143000" cy="365125"/>
          </a:xfrm>
        </p:spPr>
        <p:txBody>
          <a:bodyPr/>
          <a:lstStyle/>
          <a:p>
            <a:pPr lvl="0">
              <a:defRPr/>
            </a:pPr>
            <a:r>
              <a:rPr lang="en-US" dirty="0">
                <a:solidFill>
                  <a:prstClr val="black"/>
                </a:solidFill>
              </a:rPr>
              <a:t>12/14/2023</a:t>
            </a:r>
          </a:p>
        </p:txBody>
      </p:sp>
    </p:spTree>
    <p:extLst>
      <p:ext uri="{BB962C8B-B14F-4D97-AF65-F5344CB8AC3E}">
        <p14:creationId xmlns:p14="http://schemas.microsoft.com/office/powerpoint/2010/main" val="6576855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B24A0-4BAE-61D7-16A8-1F32B8A37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SunGuide</a:t>
            </a:r>
            <a:r>
              <a:rPr lang="en-US" dirty="0"/>
              <a:t> Integration</a:t>
            </a:r>
            <a:br>
              <a:rPr lang="en-US" dirty="0"/>
            </a:br>
            <a:r>
              <a:rPr lang="en-US" sz="2000" dirty="0"/>
              <a:t>SG-6861: Incorporating LCS Business Rules for Response Plans</a:t>
            </a:r>
            <a:br>
              <a:rPr lang="en-US" sz="2000" dirty="0"/>
            </a:br>
            <a:br>
              <a:rPr lang="en-US" sz="2000" dirty="0"/>
            </a:br>
            <a:endParaRPr lang="en-US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101581-7265-6894-3B5B-59F87CD4EC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0"/>
            <a:ext cx="3560711" cy="4581717"/>
          </a:xfrm>
        </p:spPr>
        <p:txBody>
          <a:bodyPr>
            <a:normAutofit/>
          </a:bodyPr>
          <a:lstStyle/>
          <a:p>
            <a:r>
              <a:rPr lang="en-US" dirty="0"/>
              <a:t>Provides ability to configure rules to display appropriate signage on per lane signals and variable speed limit signs</a:t>
            </a:r>
          </a:p>
          <a:p>
            <a:r>
              <a:rPr lang="en-US" dirty="0"/>
              <a:t>Provides suggested signage to operators via Response Plan Generation (RPG)</a:t>
            </a:r>
          </a:p>
          <a:p>
            <a:r>
              <a:rPr lang="en-US" dirty="0"/>
              <a:t>Simplifies signage changes/updates based on location and conditions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DA38EF3-A347-45F0-4124-E840702D40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3802" y="609601"/>
            <a:ext cx="2898596" cy="1409700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DC797F5-78D6-6B44-67D4-B1B771878F4C}"/>
              </a:ext>
            </a:extLst>
          </p:cNvPr>
          <p:cNvCxnSpPr>
            <a:cxnSpLocks/>
          </p:cNvCxnSpPr>
          <p:nvPr/>
        </p:nvCxnSpPr>
        <p:spPr>
          <a:xfrm flipH="1">
            <a:off x="7423802" y="1930400"/>
            <a:ext cx="158098" cy="6463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A4D370FA-D51B-5051-C5C3-7ECE13FF816D}"/>
              </a:ext>
            </a:extLst>
          </p:cNvPr>
          <p:cNvSpPr txBox="1"/>
          <p:nvPr/>
        </p:nvSpPr>
        <p:spPr>
          <a:xfrm>
            <a:off x="7300912" y="312883"/>
            <a:ext cx="3607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Operator selects lane blockage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463F03-D486-B015-5B93-5E3730C249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0636" y="2594997"/>
            <a:ext cx="6274030" cy="422522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1EFEAA-5DCF-9E01-2EAA-979FC8D8A059}"/>
              </a:ext>
            </a:extLst>
          </p:cNvPr>
          <p:cNvSpPr txBox="1"/>
          <p:nvPr/>
        </p:nvSpPr>
        <p:spPr>
          <a:xfrm>
            <a:off x="7653923" y="1971419"/>
            <a:ext cx="4264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RPG Suggests plan with all necessary VSLS and LCS changes</a:t>
            </a:r>
          </a:p>
        </p:txBody>
      </p:sp>
    </p:spTree>
    <p:extLst>
      <p:ext uri="{BB962C8B-B14F-4D97-AF65-F5344CB8AC3E}">
        <p14:creationId xmlns:p14="http://schemas.microsoft.com/office/powerpoint/2010/main" val="4632812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B24A0-4BAE-61D7-16A8-1F32B8A37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SunGuide</a:t>
            </a:r>
            <a:r>
              <a:rPr lang="en-US" dirty="0"/>
              <a:t> Integration</a:t>
            </a:r>
            <a:br>
              <a:rPr lang="en-US" dirty="0"/>
            </a:br>
            <a:r>
              <a:rPr lang="en-US" sz="2000" dirty="0"/>
              <a:t>SG-6861: Incorporating LCS Business Rules for Response Plans (continued)</a:t>
            </a:r>
            <a:br>
              <a:rPr lang="en-US" sz="2000" dirty="0"/>
            </a:br>
            <a:br>
              <a:rPr lang="en-US" sz="2000" dirty="0"/>
            </a:br>
            <a:endParaRPr lang="en-US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101581-7265-6894-3B5B-59F87CD4EC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0"/>
            <a:ext cx="8721309" cy="4581717"/>
          </a:xfrm>
        </p:spPr>
        <p:txBody>
          <a:bodyPr>
            <a:normAutofit/>
          </a:bodyPr>
          <a:lstStyle/>
          <a:p>
            <a:r>
              <a:rPr lang="en-US" dirty="0"/>
              <a:t>Key Rules:</a:t>
            </a:r>
          </a:p>
          <a:p>
            <a:pPr lvl="1"/>
            <a:r>
              <a:rPr lang="en-US" dirty="0"/>
              <a:t>Always displays message, Green Arrow for normal conditions (X over shoulder)</a:t>
            </a:r>
          </a:p>
          <a:p>
            <a:pPr lvl="1"/>
            <a:r>
              <a:rPr lang="en-US" dirty="0"/>
              <a:t>Warning (Yellow X) message displayed on two gantries prior to closed lane(s)</a:t>
            </a:r>
          </a:p>
          <a:p>
            <a:pPr lvl="1"/>
            <a:r>
              <a:rPr lang="en-US" dirty="0"/>
              <a:t>Closed (Red X) message displayed at or just prior to closed lane(s)</a:t>
            </a:r>
          </a:p>
          <a:p>
            <a:pPr lvl="1"/>
            <a:r>
              <a:rPr lang="en-US" dirty="0"/>
              <a:t>EXIT NOW message displayed at exits prior to full closures</a:t>
            </a:r>
          </a:p>
          <a:p>
            <a:pPr lvl="1"/>
            <a:r>
              <a:rPr lang="en-US" dirty="0"/>
              <a:t>Reduced speed limits in 5 MPH or 10 MPH increments to lane closure location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779496C-E463-17A8-A372-59C367DAB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1856" y="6185179"/>
            <a:ext cx="5511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01E5E0-8E2E-FDEA-5EF5-40D8E1AD8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08156" y="6185179"/>
            <a:ext cx="7084177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SunGuide Software Users Group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337076-A432-93B6-FBA4-EA896037C22B}"/>
              </a:ext>
            </a:extLst>
          </p:cNvPr>
          <p:cNvSpPr txBox="1">
            <a:spLocks/>
          </p:cNvSpPr>
          <p:nvPr/>
        </p:nvSpPr>
        <p:spPr>
          <a:xfrm>
            <a:off x="11104256" y="6337579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0" i="0" kern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865BB60-68F7-BDA0-EE2C-CB15A1F7FB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68533" y="6185179"/>
            <a:ext cx="1143000" cy="365125"/>
          </a:xfrm>
        </p:spPr>
        <p:txBody>
          <a:bodyPr/>
          <a:lstStyle/>
          <a:p>
            <a:pPr lvl="0">
              <a:defRPr/>
            </a:pPr>
            <a:r>
              <a:rPr lang="en-US" dirty="0">
                <a:solidFill>
                  <a:prstClr val="black"/>
                </a:solidFill>
              </a:rPr>
              <a:t>12/14/2023</a:t>
            </a:r>
          </a:p>
        </p:txBody>
      </p:sp>
    </p:spTree>
    <p:extLst>
      <p:ext uri="{BB962C8B-B14F-4D97-AF65-F5344CB8AC3E}">
        <p14:creationId xmlns:p14="http://schemas.microsoft.com/office/powerpoint/2010/main" val="90103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43141" y="2498993"/>
            <a:ext cx="4728207" cy="3517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A9327EB-1A00-4612-BB7F-6E9F9AD472D4}"/>
              </a:ext>
            </a:extLst>
          </p:cNvPr>
          <p:cNvSpPr txBox="1">
            <a:spLocks/>
          </p:cNvSpPr>
          <p:nvPr/>
        </p:nvSpPr>
        <p:spPr>
          <a:xfrm>
            <a:off x="1484310" y="1309510"/>
            <a:ext cx="10018713" cy="333374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>
                <a:solidFill>
                  <a:prstClr val="black"/>
                </a:solidFill>
              </a:rPr>
              <a:t>WELCOME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 w="3175" cmpd="sng"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ATTENDEE ROLL CALL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8D2D56B3-36E4-4105-B5A5-ACE30B29F6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68533" y="6185179"/>
            <a:ext cx="1143000" cy="365125"/>
          </a:xfrm>
        </p:spPr>
        <p:txBody>
          <a:bodyPr/>
          <a:lstStyle/>
          <a:p>
            <a:pPr lvl="0">
              <a:defRPr/>
            </a:pPr>
            <a:r>
              <a:rPr lang="en-US" dirty="0">
                <a:solidFill>
                  <a:prstClr val="black"/>
                </a:solidFill>
              </a:rPr>
              <a:t>12/14/2023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A84CE624-B6C6-4A75-94BF-078BC716C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08156" y="6185179"/>
            <a:ext cx="7084177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SunGuide Software Users Group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3EFC9D1E-985C-4F8C-9438-1A1C1335CF62}"/>
              </a:ext>
            </a:extLst>
          </p:cNvPr>
          <p:cNvSpPr txBox="1">
            <a:spLocks/>
          </p:cNvSpPr>
          <p:nvPr/>
        </p:nvSpPr>
        <p:spPr>
          <a:xfrm>
            <a:off x="11104256" y="6337579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0" i="0" kern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441F77-6F90-89D0-BF7E-3AD8CFB00C68}"/>
              </a:ext>
            </a:extLst>
          </p:cNvPr>
          <p:cNvSpPr txBox="1"/>
          <p:nvPr/>
        </p:nvSpPr>
        <p:spPr>
          <a:xfrm>
            <a:off x="2385030" y="4811474"/>
            <a:ext cx="978384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effectLst/>
                <a:latin typeface="+mj-lt"/>
                <a:ea typeface="Calibri" panose="020F0502020204030204" pitchFamily="34" charset="0"/>
              </a:rPr>
              <a:t>Christine Shafik, PE, PMP®, CPM, FCCM, FCCN, CGB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+mj-lt"/>
                <a:ea typeface="Calibri" panose="020F0502020204030204" pitchFamily="34" charset="0"/>
              </a:rPr>
              <a:t>State CAV/STAMP/ML Engineer</a:t>
            </a:r>
          </a:p>
        </p:txBody>
      </p:sp>
    </p:spTree>
    <p:extLst>
      <p:ext uri="{BB962C8B-B14F-4D97-AF65-F5344CB8AC3E}">
        <p14:creationId xmlns:p14="http://schemas.microsoft.com/office/powerpoint/2010/main" val="19823593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B24A0-4BAE-61D7-16A8-1F32B8A37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SunGuide</a:t>
            </a:r>
            <a:r>
              <a:rPr lang="en-US" dirty="0"/>
              <a:t> Integration</a:t>
            </a:r>
            <a:br>
              <a:rPr lang="en-US" dirty="0"/>
            </a:br>
            <a:r>
              <a:rPr lang="en-US" sz="2000" dirty="0"/>
              <a:t>SG-6862: Allow Configuration of Heads Outside of Shoulders</a:t>
            </a:r>
            <a:br>
              <a:rPr lang="en-US" sz="2000" dirty="0"/>
            </a:br>
            <a:r>
              <a:rPr lang="en-US" sz="2000" dirty="0"/>
              <a:t>SG-6863: Activate Beacons on Selected Heads</a:t>
            </a: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endParaRPr lang="en-US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101581-7265-6894-3B5B-59F87CD4EC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43125"/>
            <a:ext cx="5599641" cy="4368992"/>
          </a:xfrm>
        </p:spPr>
        <p:txBody>
          <a:bodyPr>
            <a:normAutofit/>
          </a:bodyPr>
          <a:lstStyle/>
          <a:p>
            <a:r>
              <a:rPr lang="en-US" dirty="0"/>
              <a:t>Controls VSLS alongside LCS devices</a:t>
            </a:r>
          </a:p>
          <a:p>
            <a:r>
              <a:rPr lang="en-US" dirty="0"/>
              <a:t>Activates beacons upon VSLS updates</a:t>
            </a:r>
          </a:p>
        </p:txBody>
      </p:sp>
      <p:pic>
        <p:nvPicPr>
          <p:cNvPr id="4" name="Content Placeholder 5" descr="Diagram&#10;&#10;Description automatically generated">
            <a:extLst>
              <a:ext uri="{FF2B5EF4-FFF2-40B4-BE49-F238E27FC236}">
                <a16:creationId xmlns:a16="http://schemas.microsoft.com/office/drawing/2014/main" id="{C7D64EFB-AAB8-5255-05B1-47441988C2A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6" t="9652" r="31912" b="37017"/>
          <a:stretch/>
        </p:blipFill>
        <p:spPr bwMode="auto">
          <a:xfrm rot="16200000">
            <a:off x="6108659" y="2213961"/>
            <a:ext cx="5448301" cy="35603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93D1F4E-B026-4F60-4170-FC5A0F94CE1B}"/>
              </a:ext>
            </a:extLst>
          </p:cNvPr>
          <p:cNvCxnSpPr>
            <a:cxnSpLocks/>
          </p:cNvCxnSpPr>
          <p:nvPr/>
        </p:nvCxnSpPr>
        <p:spPr>
          <a:xfrm>
            <a:off x="5139382" y="2500312"/>
            <a:ext cx="1589145" cy="904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872062A-6A57-216E-134D-7F9271F63A2C}"/>
              </a:ext>
            </a:extLst>
          </p:cNvPr>
          <p:cNvCxnSpPr>
            <a:cxnSpLocks/>
          </p:cNvCxnSpPr>
          <p:nvPr/>
        </p:nvCxnSpPr>
        <p:spPr>
          <a:xfrm>
            <a:off x="5139382" y="2500312"/>
            <a:ext cx="1661468" cy="11001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8DDF8522-CD09-C0F7-D9F2-312AD0CCA890}"/>
              </a:ext>
            </a:extLst>
          </p:cNvPr>
          <p:cNvSpPr/>
          <p:nvPr/>
        </p:nvSpPr>
        <p:spPr>
          <a:xfrm>
            <a:off x="9110207" y="3927477"/>
            <a:ext cx="252870" cy="82548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15BA3DE-B6A5-6B40-DD6E-A7366CFDB171}"/>
              </a:ext>
            </a:extLst>
          </p:cNvPr>
          <p:cNvSpPr/>
          <p:nvPr/>
        </p:nvSpPr>
        <p:spPr>
          <a:xfrm>
            <a:off x="9110207" y="4394202"/>
            <a:ext cx="252870" cy="82548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3788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B24A0-4BAE-61D7-16A8-1F32B8A37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SunGuide Integration</a:t>
            </a:r>
            <a:br>
              <a:rPr lang="en-US" dirty="0"/>
            </a:br>
            <a:r>
              <a:rPr lang="en-US" sz="2000" dirty="0"/>
              <a:t>SG-6877: Allow Configuration of Heads Outside of Shoulders</a:t>
            </a: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endParaRPr lang="en-US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101581-7265-6894-3B5B-59F87CD4EC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43125"/>
            <a:ext cx="5599641" cy="4368992"/>
          </a:xfrm>
        </p:spPr>
        <p:txBody>
          <a:bodyPr>
            <a:normAutofit/>
          </a:bodyPr>
          <a:lstStyle/>
          <a:p>
            <a:r>
              <a:rPr lang="en-US" dirty="0"/>
              <a:t>Ability to disable the variable speed limit signs. </a:t>
            </a:r>
          </a:p>
          <a:p>
            <a:endParaRPr lang="en-US" dirty="0"/>
          </a:p>
          <a:p>
            <a:r>
              <a:rPr lang="en-US" dirty="0"/>
              <a:t>Ability to have a green arrow on all signs at all times (always on instead of the current configuration of always blank).</a:t>
            </a:r>
          </a:p>
          <a:p>
            <a:pPr lvl="1"/>
            <a:r>
              <a:rPr lang="en-US" dirty="0"/>
              <a:t>This is covered in the CFX requests as well.</a:t>
            </a:r>
          </a:p>
          <a:p>
            <a:pPr lvl="1"/>
            <a:endParaRPr lang="en-US" dirty="0"/>
          </a:p>
          <a:p>
            <a:r>
              <a:rPr lang="en-US" dirty="0"/>
              <a:t>Current configuration places red X's over blocked lanes on the first upstream structure and yellow X's on the next 2 upstream structures. Ability to configure the number of structures upstream where yellow X's are posted.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05A2A62-CBF7-5F76-3760-66693B202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1856" y="6185179"/>
            <a:ext cx="5511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989E5-F389-1355-3CBC-24467E497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08156" y="6185179"/>
            <a:ext cx="7084177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SunGuide Software Users Group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8033CE-D102-6A61-E8A9-FEF740EE365F}"/>
              </a:ext>
            </a:extLst>
          </p:cNvPr>
          <p:cNvSpPr txBox="1">
            <a:spLocks/>
          </p:cNvSpPr>
          <p:nvPr/>
        </p:nvSpPr>
        <p:spPr>
          <a:xfrm>
            <a:off x="11104256" y="6337579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0" i="0" kern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646BD81-86A6-5754-F39C-807E2F0BDB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68533" y="6185179"/>
            <a:ext cx="1143000" cy="365125"/>
          </a:xfrm>
        </p:spPr>
        <p:txBody>
          <a:bodyPr/>
          <a:lstStyle/>
          <a:p>
            <a:pPr lvl="0">
              <a:defRPr/>
            </a:pPr>
            <a:r>
              <a:rPr lang="en-US" dirty="0">
                <a:solidFill>
                  <a:prstClr val="black"/>
                </a:solidFill>
              </a:rPr>
              <a:t>12/14/2023</a:t>
            </a:r>
          </a:p>
        </p:txBody>
      </p:sp>
    </p:spTree>
    <p:extLst>
      <p:ext uri="{BB962C8B-B14F-4D97-AF65-F5344CB8AC3E}">
        <p14:creationId xmlns:p14="http://schemas.microsoft.com/office/powerpoint/2010/main" val="36473270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43141" y="2498993"/>
            <a:ext cx="4728207" cy="3517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A84CE624-B6C6-4A75-94BF-078BC716C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08156" y="6185179"/>
            <a:ext cx="7084177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SunGuide Software Users Group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3EFC9D1E-985C-4F8C-9438-1A1C1335CF62}"/>
              </a:ext>
            </a:extLst>
          </p:cNvPr>
          <p:cNvSpPr txBox="1">
            <a:spLocks/>
          </p:cNvSpPr>
          <p:nvPr/>
        </p:nvSpPr>
        <p:spPr>
          <a:xfrm>
            <a:off x="11104256" y="6337579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0" i="0" kern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8953E5F-99D1-4736-AF94-C3BC5AD914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68533" y="6185179"/>
            <a:ext cx="1143000" cy="365125"/>
          </a:xfrm>
        </p:spPr>
        <p:txBody>
          <a:bodyPr/>
          <a:lstStyle/>
          <a:p>
            <a:pPr lvl="0">
              <a:defRPr/>
            </a:pPr>
            <a:r>
              <a:rPr lang="en-US" dirty="0">
                <a:solidFill>
                  <a:prstClr val="black"/>
                </a:solidFill>
              </a:rPr>
              <a:t>12/14/2023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5DDBF72-1CD4-4B96-9828-669C3155AC2A}"/>
              </a:ext>
            </a:extLst>
          </p:cNvPr>
          <p:cNvSpPr txBox="1">
            <a:spLocks/>
          </p:cNvSpPr>
          <p:nvPr/>
        </p:nvSpPr>
        <p:spPr>
          <a:xfrm>
            <a:off x="1484310" y="841044"/>
            <a:ext cx="10018713" cy="549653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</a:rPr>
              <a:t>QUESTIONS?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prstClr val="black"/>
              </a:solidFill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</a:rPr>
              <a:t>COMMENTS?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prstClr val="black"/>
              </a:solidFill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</a:rPr>
              <a:t>SUPPORT?</a:t>
            </a:r>
          </a:p>
        </p:txBody>
      </p:sp>
    </p:spTree>
    <p:extLst>
      <p:ext uri="{BB962C8B-B14F-4D97-AF65-F5344CB8AC3E}">
        <p14:creationId xmlns:p14="http://schemas.microsoft.com/office/powerpoint/2010/main" val="19795223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2EE8B-5057-4799-ADA7-A7D461C969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6303" y="1018738"/>
            <a:ext cx="10038365" cy="3637483"/>
          </a:xfrm>
        </p:spPr>
        <p:txBody>
          <a:bodyPr>
            <a:normAutofit/>
          </a:bodyPr>
          <a:lstStyle/>
          <a:p>
            <a:br>
              <a:rPr lang="en-US" sz="5400" dirty="0"/>
            </a:br>
            <a:r>
              <a:rPr lang="en-US" sz="5400" b="1" dirty="0">
                <a:solidFill>
                  <a:srgbClr val="FF0000"/>
                </a:solidFill>
              </a:rPr>
              <a:t>FAT QUESTIONS:</a:t>
            </a:r>
            <a:br>
              <a:rPr lang="en-US" sz="5400" b="1" dirty="0">
                <a:solidFill>
                  <a:srgbClr val="FF0000"/>
                </a:solidFill>
              </a:rPr>
            </a:br>
            <a:r>
              <a:rPr lang="en-US" sz="5400" dirty="0"/>
              <a:t>SG-4385 – Apply on a per day </a:t>
            </a:r>
            <a:br>
              <a:rPr lang="en-US" sz="5400" dirty="0"/>
            </a:br>
            <a:r>
              <a:rPr lang="en-US" sz="5400" dirty="0"/>
              <a:t>basis filter to device report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03A56A-ADD4-4AC9-89D9-55E6B76963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3198" y="4450728"/>
            <a:ext cx="6987645" cy="1388534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Tucker Brown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CD42D2-8FE3-4D78-8A72-F04C4B94B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SunGuide Software Users Group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B60590-B658-48F3-8AEC-482018F5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7910DAE-077B-4EC1-B4AC-ABEDDF7548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68533" y="6185179"/>
            <a:ext cx="1143000" cy="365125"/>
          </a:xfrm>
        </p:spPr>
        <p:txBody>
          <a:bodyPr/>
          <a:lstStyle/>
          <a:p>
            <a:pPr lvl="0">
              <a:defRPr/>
            </a:pPr>
            <a:r>
              <a:rPr lang="en-US" dirty="0">
                <a:solidFill>
                  <a:prstClr val="black"/>
                </a:solidFill>
              </a:rPr>
              <a:t>12/14/2023</a:t>
            </a:r>
          </a:p>
        </p:txBody>
      </p:sp>
    </p:spTree>
    <p:extLst>
      <p:ext uri="{BB962C8B-B14F-4D97-AF65-F5344CB8AC3E}">
        <p14:creationId xmlns:p14="http://schemas.microsoft.com/office/powerpoint/2010/main" val="16663929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FB99959-0037-4A07-B97B-957509F6FF82}"/>
              </a:ext>
            </a:extLst>
          </p:cNvPr>
          <p:cNvSpPr/>
          <p:nvPr/>
        </p:nvSpPr>
        <p:spPr>
          <a:xfrm>
            <a:off x="1663487" y="142240"/>
            <a:ext cx="80613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Calibri"/>
              </a:rPr>
              <a:t>Current Behavior &amp; Enhancement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169DF3-675A-445A-A1B4-04B2224FCAF5}"/>
              </a:ext>
            </a:extLst>
          </p:cNvPr>
          <p:cNvSpPr txBox="1"/>
          <p:nvPr/>
        </p:nvSpPr>
        <p:spPr>
          <a:xfrm>
            <a:off x="1459149" y="1263792"/>
            <a:ext cx="10512272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800"/>
              </a:spcAft>
              <a:buFont typeface="Courier New" panose="02070309020205020404" pitchFamily="49" charset="0"/>
              <a:buChar char="o"/>
              <a:defRPr/>
            </a:pPr>
            <a:r>
              <a:rPr lang="en-US" sz="3200" dirty="0">
                <a:latin typeface="-apple-system"/>
              </a:rPr>
              <a:t>Current Behavior</a:t>
            </a:r>
          </a:p>
          <a:p>
            <a:pPr marL="914400" lvl="1" indent="-457200">
              <a:spcAft>
                <a:spcPts val="1800"/>
              </a:spcAft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latin typeface="-apple-system"/>
              </a:rPr>
              <a:t>If running </a:t>
            </a:r>
            <a:r>
              <a:rPr lang="en-US" sz="2800" i="0" dirty="0">
                <a:effectLst/>
                <a:latin typeface="-apple-system"/>
              </a:rPr>
              <a:t>a report for a date range with a start and end time, the repor</a:t>
            </a:r>
            <a:r>
              <a:rPr lang="en-US" sz="2800" dirty="0">
                <a:latin typeface="-apple-system"/>
              </a:rPr>
              <a:t>t</a:t>
            </a:r>
            <a:r>
              <a:rPr lang="en-US" sz="2800" i="0" dirty="0">
                <a:effectLst/>
                <a:latin typeface="-apple-system"/>
              </a:rPr>
              <a:t> will return results for the entire period starting at the start time all the way through to the end time. </a:t>
            </a:r>
          </a:p>
          <a:p>
            <a:pPr marL="914400" lvl="1" indent="-457200">
              <a:spcAft>
                <a:spcPts val="1800"/>
              </a:spcAft>
              <a:buFont typeface="Wingdings" panose="05000000000000000000" pitchFamily="2" charset="2"/>
              <a:buChar char="§"/>
              <a:defRPr/>
            </a:pPr>
            <a:r>
              <a:rPr lang="en-US" sz="2800" i="0" dirty="0">
                <a:effectLst/>
                <a:latin typeface="-apple-system"/>
              </a:rPr>
              <a:t>It is not currently possible to apply the time period per day.</a:t>
            </a:r>
          </a:p>
          <a:p>
            <a:pPr marL="342900" lvl="1" indent="-342900">
              <a:spcAft>
                <a:spcPts val="1800"/>
              </a:spcAft>
              <a:buFont typeface="Courier New" panose="02070309020205020404" pitchFamily="49" charset="0"/>
              <a:buChar char="o"/>
              <a:defRPr/>
            </a:pPr>
            <a:r>
              <a:rPr lang="en-US" sz="3200" dirty="0">
                <a:latin typeface="-apple-system"/>
              </a:rPr>
              <a:t>Enhancement</a:t>
            </a:r>
          </a:p>
          <a:p>
            <a:pPr marL="914400" lvl="1" indent="-457200">
              <a:spcAft>
                <a:spcPts val="1800"/>
              </a:spcAft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latin typeface="-apple-system"/>
              </a:rPr>
              <a:t>Allow a checkbox that dictates that the time range should be used on each day, as opposed to the start and end date only. 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493FD95F-4DCC-86E3-1D5F-2F7BD8191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1856" y="6185179"/>
            <a:ext cx="5511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EA53A9-CD5F-C098-2BD2-8CA097D42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72279" y="6201323"/>
            <a:ext cx="7084177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SunGuide Software Users Group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F159A8BD-D6F0-79FC-9CE2-61876BEE4B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68533" y="6185179"/>
            <a:ext cx="1143000" cy="365125"/>
          </a:xfrm>
        </p:spPr>
        <p:txBody>
          <a:bodyPr/>
          <a:lstStyle/>
          <a:p>
            <a:pPr lvl="0">
              <a:defRPr/>
            </a:pPr>
            <a:r>
              <a:rPr lang="en-US" dirty="0">
                <a:solidFill>
                  <a:prstClr val="black"/>
                </a:solidFill>
              </a:rPr>
              <a:t>12/14/2023</a:t>
            </a:r>
          </a:p>
        </p:txBody>
      </p:sp>
    </p:spTree>
    <p:extLst>
      <p:ext uri="{BB962C8B-B14F-4D97-AF65-F5344CB8AC3E}">
        <p14:creationId xmlns:p14="http://schemas.microsoft.com/office/powerpoint/2010/main" val="23903619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44E3D3-897D-4771-B4BB-0FBFC0D1A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SunGuide Software Users Group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E8E112-B7AA-4BE2-B375-509AE7BE1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B99959-0037-4A07-B97B-957509F6FF82}"/>
              </a:ext>
            </a:extLst>
          </p:cNvPr>
          <p:cNvSpPr/>
          <p:nvPr/>
        </p:nvSpPr>
        <p:spPr>
          <a:xfrm>
            <a:off x="1663487" y="142240"/>
            <a:ext cx="80613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Calibri"/>
              </a:rPr>
              <a:t>FAT Questions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169DF3-675A-445A-A1B4-04B2224FCAF5}"/>
              </a:ext>
            </a:extLst>
          </p:cNvPr>
          <p:cNvSpPr txBox="1"/>
          <p:nvPr/>
        </p:nvSpPr>
        <p:spPr>
          <a:xfrm>
            <a:off x="1495737" y="1254381"/>
            <a:ext cx="1042755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sz="3200" dirty="0">
                <a:latin typeface="-apple-system"/>
              </a:rPr>
              <a:t>This enhancement was developed in SunGuide R9.0 and has been tested for several reports during Factory Acceptance Testing (FAT).</a:t>
            </a:r>
            <a:endParaRPr lang="en-US" sz="3200" dirty="0">
              <a:solidFill>
                <a:srgbClr val="FF0000"/>
              </a:solidFill>
              <a:latin typeface="-apple-system"/>
            </a:endParaRPr>
          </a:p>
          <a:p>
            <a:pPr marL="342900" indent="-342900"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endParaRPr lang="en-US" sz="3200" dirty="0">
              <a:latin typeface="-apple-system"/>
            </a:endParaRPr>
          </a:p>
          <a:p>
            <a:pPr marL="342900" indent="-342900"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sz="3200" dirty="0">
                <a:latin typeface="-apple-system"/>
              </a:rPr>
              <a:t>However, applying this filter to certain types of reports requires more that just a filter for the records being displayed.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26D4531-2D1F-4884-B9B2-8E4D0BF73C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68533" y="6185179"/>
            <a:ext cx="1143000" cy="365125"/>
          </a:xfrm>
        </p:spPr>
        <p:txBody>
          <a:bodyPr/>
          <a:lstStyle/>
          <a:p>
            <a:pPr lvl="0">
              <a:defRPr/>
            </a:pPr>
            <a:r>
              <a:rPr lang="en-US" dirty="0">
                <a:solidFill>
                  <a:prstClr val="black"/>
                </a:solidFill>
              </a:rPr>
              <a:t>12/14/2023</a:t>
            </a:r>
          </a:p>
        </p:txBody>
      </p:sp>
    </p:spTree>
    <p:extLst>
      <p:ext uri="{BB962C8B-B14F-4D97-AF65-F5344CB8AC3E}">
        <p14:creationId xmlns:p14="http://schemas.microsoft.com/office/powerpoint/2010/main" val="24730426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44E3D3-897D-4771-B4BB-0FBFC0D1A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SunGuide Software Users Group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E8E112-B7AA-4BE2-B375-509AE7BE1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B99959-0037-4A07-B97B-957509F6FF82}"/>
              </a:ext>
            </a:extLst>
          </p:cNvPr>
          <p:cNvSpPr/>
          <p:nvPr/>
        </p:nvSpPr>
        <p:spPr>
          <a:xfrm>
            <a:off x="1663487" y="142240"/>
            <a:ext cx="80613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Calibri"/>
              </a:rPr>
              <a:t>FAT Questions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169DF3-675A-445A-A1B4-04B2224FCAF5}"/>
              </a:ext>
            </a:extLst>
          </p:cNvPr>
          <p:cNvSpPr txBox="1"/>
          <p:nvPr/>
        </p:nvSpPr>
        <p:spPr>
          <a:xfrm>
            <a:off x="1495737" y="1254381"/>
            <a:ext cx="10427558" cy="4416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sz="3200" dirty="0">
                <a:latin typeface="-apple-system"/>
              </a:rPr>
              <a:t>Device Reports </a:t>
            </a:r>
          </a:p>
          <a:p>
            <a:pPr marL="800100" lvl="1" indent="-342900"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sz="3200" b="1" dirty="0">
                <a:solidFill>
                  <a:srgbClr val="FF0000"/>
                </a:solidFill>
                <a:latin typeface="-apple-system"/>
              </a:rPr>
              <a:t>How will this report filter be used on Device Reports?</a:t>
            </a:r>
          </a:p>
          <a:p>
            <a:pPr marL="800100" lvl="1" indent="-342900"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sz="3200" b="1" dirty="0">
                <a:solidFill>
                  <a:srgbClr val="FF0000"/>
                </a:solidFill>
                <a:latin typeface="-apple-system"/>
              </a:rPr>
              <a:t>What are some examples of use cases for different device types?</a:t>
            </a:r>
          </a:p>
          <a:p>
            <a:pPr marL="800100" lvl="1" indent="-342900"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sz="3200" b="1" dirty="0">
                <a:solidFill>
                  <a:srgbClr val="FF0000"/>
                </a:solidFill>
                <a:latin typeface="-apple-system"/>
              </a:rPr>
              <a:t>How do we handle devices that are Error/Failed in the Per Day period but recover outside the Per Day period?</a:t>
            </a:r>
          </a:p>
          <a:p>
            <a:pPr marL="800100" lvl="1" indent="-342900"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sz="3200" b="1" dirty="0">
                <a:solidFill>
                  <a:srgbClr val="FF0000"/>
                </a:solidFill>
                <a:latin typeface="-apple-system"/>
              </a:rPr>
              <a:t>Is this needed?</a:t>
            </a:r>
          </a:p>
          <a:p>
            <a:pPr marL="800100" lvl="1" indent="-342900"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endParaRPr lang="en-US" sz="3200" b="1" dirty="0">
              <a:latin typeface="-apple-system"/>
            </a:endParaRP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26D4531-2D1F-4884-B9B2-8E4D0BF73C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68533" y="6185179"/>
            <a:ext cx="1143000" cy="365125"/>
          </a:xfrm>
        </p:spPr>
        <p:txBody>
          <a:bodyPr/>
          <a:lstStyle/>
          <a:p>
            <a:pPr lvl="0">
              <a:defRPr/>
            </a:pPr>
            <a:r>
              <a:rPr lang="en-US" dirty="0">
                <a:solidFill>
                  <a:prstClr val="black"/>
                </a:solidFill>
              </a:rPr>
              <a:t>12/14/2023</a:t>
            </a:r>
          </a:p>
        </p:txBody>
      </p:sp>
    </p:spTree>
    <p:extLst>
      <p:ext uri="{BB962C8B-B14F-4D97-AF65-F5344CB8AC3E}">
        <p14:creationId xmlns:p14="http://schemas.microsoft.com/office/powerpoint/2010/main" val="29132214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44E3D3-897D-4771-B4BB-0FBFC0D1A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SunGuide Software Users Group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E8E112-B7AA-4BE2-B375-509AE7BE1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B99959-0037-4A07-B97B-957509F6FF82}"/>
              </a:ext>
            </a:extLst>
          </p:cNvPr>
          <p:cNvSpPr/>
          <p:nvPr/>
        </p:nvSpPr>
        <p:spPr>
          <a:xfrm>
            <a:off x="1663487" y="142240"/>
            <a:ext cx="80613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Calibri"/>
              </a:rPr>
              <a:t>FAT Questions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169DF3-675A-445A-A1B4-04B2224FCAF5}"/>
              </a:ext>
            </a:extLst>
          </p:cNvPr>
          <p:cNvSpPr txBox="1"/>
          <p:nvPr/>
        </p:nvSpPr>
        <p:spPr>
          <a:xfrm>
            <a:off x="1495737" y="1254381"/>
            <a:ext cx="10427558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sz="3200" dirty="0">
                <a:latin typeface="-apple-system"/>
              </a:rPr>
              <a:t>Billable Hours Reports for AVL Road Rangers</a:t>
            </a:r>
          </a:p>
          <a:p>
            <a:pPr marL="800100" lvl="1" indent="-342900"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sz="3200" b="1" dirty="0">
                <a:solidFill>
                  <a:srgbClr val="FF0000"/>
                </a:solidFill>
                <a:latin typeface="-apple-system"/>
              </a:rPr>
              <a:t>Are these currently used by anyone?</a:t>
            </a:r>
          </a:p>
          <a:p>
            <a:pPr marL="800100" lvl="1" indent="-342900"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sz="3200" b="1" dirty="0">
                <a:solidFill>
                  <a:srgbClr val="FF0000"/>
                </a:solidFill>
                <a:latin typeface="-apple-system"/>
              </a:rPr>
              <a:t>How do you count billable hours that cross over the per day threshold set?</a:t>
            </a:r>
          </a:p>
          <a:p>
            <a:pPr marL="800100" lvl="1" indent="-342900"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endParaRPr lang="en-US" sz="3200" b="1" dirty="0">
              <a:latin typeface="-apple-system"/>
            </a:endParaRP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26D4531-2D1F-4884-B9B2-8E4D0BF73C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68533" y="6185179"/>
            <a:ext cx="1143000" cy="365125"/>
          </a:xfrm>
        </p:spPr>
        <p:txBody>
          <a:bodyPr/>
          <a:lstStyle/>
          <a:p>
            <a:pPr lvl="0">
              <a:defRPr/>
            </a:pPr>
            <a:r>
              <a:rPr lang="en-US" dirty="0">
                <a:solidFill>
                  <a:prstClr val="black"/>
                </a:solidFill>
              </a:rPr>
              <a:t>12/14/2023</a:t>
            </a:r>
          </a:p>
        </p:txBody>
      </p:sp>
    </p:spTree>
    <p:extLst>
      <p:ext uri="{BB962C8B-B14F-4D97-AF65-F5344CB8AC3E}">
        <p14:creationId xmlns:p14="http://schemas.microsoft.com/office/powerpoint/2010/main" val="3707434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43141" y="2498993"/>
            <a:ext cx="4728207" cy="3517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A84CE624-B6C6-4A75-94BF-078BC716C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08156" y="6185179"/>
            <a:ext cx="7084177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SunGuide Software Users Group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3EFC9D1E-985C-4F8C-9438-1A1C1335CF62}"/>
              </a:ext>
            </a:extLst>
          </p:cNvPr>
          <p:cNvSpPr txBox="1">
            <a:spLocks/>
          </p:cNvSpPr>
          <p:nvPr/>
        </p:nvSpPr>
        <p:spPr>
          <a:xfrm>
            <a:off x="11104256" y="6337579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0" i="0" kern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8953E5F-99D1-4736-AF94-C3BC5AD914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68533" y="6185179"/>
            <a:ext cx="1143000" cy="365125"/>
          </a:xfrm>
        </p:spPr>
        <p:txBody>
          <a:bodyPr/>
          <a:lstStyle/>
          <a:p>
            <a:pPr lvl="0">
              <a:defRPr/>
            </a:pPr>
            <a:r>
              <a:rPr lang="en-US" dirty="0">
                <a:solidFill>
                  <a:prstClr val="black"/>
                </a:solidFill>
              </a:rPr>
              <a:t>12/14/2023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5DDBF72-1CD4-4B96-9828-669C3155AC2A}"/>
              </a:ext>
            </a:extLst>
          </p:cNvPr>
          <p:cNvSpPr txBox="1">
            <a:spLocks/>
          </p:cNvSpPr>
          <p:nvPr/>
        </p:nvSpPr>
        <p:spPr>
          <a:xfrm>
            <a:off x="1484310" y="841044"/>
            <a:ext cx="10018713" cy="549653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</a:rPr>
              <a:t>ANNOUNCEMENTS?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prstClr val="black"/>
              </a:solidFill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</a:rPr>
              <a:t>QUESTIONS?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prstClr val="black"/>
              </a:solidFill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</a:rPr>
              <a:t>COMMENTS?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 w="3175" cmpd="sng"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ADJOURN.</a:t>
            </a:r>
          </a:p>
        </p:txBody>
      </p:sp>
    </p:spTree>
    <p:extLst>
      <p:ext uri="{BB962C8B-B14F-4D97-AF65-F5344CB8AC3E}">
        <p14:creationId xmlns:p14="http://schemas.microsoft.com/office/powerpoint/2010/main" val="538385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2EE8B-5057-4799-ADA7-A7D461C969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6303" y="1461630"/>
            <a:ext cx="10038365" cy="2526711"/>
          </a:xfrm>
        </p:spPr>
        <p:txBody>
          <a:bodyPr>
            <a:normAutofit/>
          </a:bodyPr>
          <a:lstStyle/>
          <a:p>
            <a:r>
              <a:rPr lang="en-US" sz="5400" dirty="0"/>
              <a:t>Lane Control System (LCS) Enhancements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03A56A-ADD4-4AC9-89D9-55E6B76963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3198" y="4450728"/>
            <a:ext cx="6987645" cy="1388534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/>
              <a:t>Tucker Brown</a:t>
            </a:r>
            <a:endParaRPr lang="en-US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CD42D2-8FE3-4D78-8A72-F04C4B94B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SunGuide Software Users Group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B60590-B658-48F3-8AEC-482018F5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7910DAE-077B-4EC1-B4AC-ABEDDF7548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68533" y="6185179"/>
            <a:ext cx="1143000" cy="365125"/>
          </a:xfrm>
        </p:spPr>
        <p:txBody>
          <a:bodyPr/>
          <a:lstStyle/>
          <a:p>
            <a:pPr lvl="0">
              <a:defRPr/>
            </a:pPr>
            <a:r>
              <a:rPr lang="en-US" dirty="0">
                <a:solidFill>
                  <a:prstClr val="black"/>
                </a:solidFill>
              </a:rPr>
              <a:t>12/14/2023</a:t>
            </a:r>
          </a:p>
        </p:txBody>
      </p:sp>
    </p:spTree>
    <p:extLst>
      <p:ext uri="{BB962C8B-B14F-4D97-AF65-F5344CB8AC3E}">
        <p14:creationId xmlns:p14="http://schemas.microsoft.com/office/powerpoint/2010/main" val="2499820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1590747" y="2507786"/>
            <a:ext cx="4728207" cy="3517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A9327EB-1A00-4612-BB7F-6E9F9AD472D4}"/>
              </a:ext>
            </a:extLst>
          </p:cNvPr>
          <p:cNvSpPr txBox="1">
            <a:spLocks/>
          </p:cNvSpPr>
          <p:nvPr/>
        </p:nvSpPr>
        <p:spPr>
          <a:xfrm>
            <a:off x="1496373" y="1150656"/>
            <a:ext cx="10159050" cy="481459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 algn="l">
              <a:lnSpc>
                <a:spcPct val="117000"/>
              </a:lnSpc>
              <a:spcBef>
                <a:spcPts val="600"/>
              </a:spcBef>
              <a:spcAft>
                <a:spcPts val="1800"/>
              </a:spcAft>
              <a:buFont typeface="Courier New" panose="02070309020205020404" pitchFamily="49" charset="0"/>
              <a:buChar char="o"/>
              <a:defRPr/>
            </a:pPr>
            <a:r>
              <a:rPr lang="en-US" sz="3800" dirty="0">
                <a:latin typeface="-apple-system"/>
                <a:ea typeface="+mn-ea"/>
                <a:cs typeface="+mn-cs"/>
              </a:rPr>
              <a:t>Integrating an LCS module from TDOT into SunGuide.</a:t>
            </a:r>
          </a:p>
          <a:p>
            <a:pPr marL="342900" indent="-342900" algn="l">
              <a:lnSpc>
                <a:spcPct val="117000"/>
              </a:lnSpc>
              <a:spcBef>
                <a:spcPts val="600"/>
              </a:spcBef>
              <a:spcAft>
                <a:spcPts val="1800"/>
              </a:spcAft>
              <a:buFont typeface="Courier New" panose="02070309020205020404" pitchFamily="49" charset="0"/>
              <a:buChar char="o"/>
              <a:defRPr/>
            </a:pPr>
            <a:r>
              <a:rPr lang="en-US" sz="3800" dirty="0">
                <a:latin typeface="-apple-system"/>
                <a:ea typeface="+mn-ea"/>
                <a:cs typeface="+mn-cs"/>
              </a:rPr>
              <a:t>This new module is included in SunGuide R9.0.</a:t>
            </a:r>
          </a:p>
          <a:p>
            <a:pPr marL="342900" indent="-342900" algn="l">
              <a:lnSpc>
                <a:spcPct val="117000"/>
              </a:lnSpc>
              <a:spcBef>
                <a:spcPts val="600"/>
              </a:spcBef>
              <a:spcAft>
                <a:spcPts val="1800"/>
              </a:spcAft>
              <a:buFont typeface="Courier New" panose="02070309020205020404" pitchFamily="49" charset="0"/>
              <a:buChar char="o"/>
              <a:defRPr/>
            </a:pPr>
            <a:r>
              <a:rPr lang="en-US" sz="3800" dirty="0">
                <a:latin typeface="-apple-system"/>
                <a:ea typeface="+mn-ea"/>
                <a:cs typeface="+mn-cs"/>
              </a:rPr>
              <a:t>Beta version of LCS module has been installed at CFX for observation and refinement of FDOT needs and use cases.</a:t>
            </a:r>
          </a:p>
          <a:p>
            <a:pPr marL="342900" indent="-342900" algn="l">
              <a:lnSpc>
                <a:spcPct val="117000"/>
              </a:lnSpc>
              <a:spcBef>
                <a:spcPts val="600"/>
              </a:spcBef>
              <a:spcAft>
                <a:spcPts val="1800"/>
              </a:spcAft>
              <a:buFont typeface="Courier New" panose="02070309020205020404" pitchFamily="49" charset="0"/>
              <a:buChar char="o"/>
              <a:defRPr/>
            </a:pPr>
            <a:r>
              <a:rPr lang="en-US" sz="3800" dirty="0">
                <a:latin typeface="-apple-system"/>
                <a:ea typeface="+mn-ea"/>
                <a:cs typeface="+mn-cs"/>
              </a:rPr>
              <a:t>CFX and D2 have identified some enhancements they would </a:t>
            </a:r>
            <a:r>
              <a:rPr lang="en-US" sz="3800">
                <a:latin typeface="-apple-system"/>
                <a:ea typeface="+mn-ea"/>
                <a:cs typeface="+mn-cs"/>
              </a:rPr>
              <a:t>like implemented </a:t>
            </a:r>
            <a:r>
              <a:rPr lang="en-US" sz="3800" dirty="0">
                <a:latin typeface="-apple-system"/>
                <a:ea typeface="+mn-ea"/>
                <a:cs typeface="+mn-cs"/>
              </a:rPr>
              <a:t>in the SunGuide LCS Module.</a:t>
            </a:r>
          </a:p>
          <a:p>
            <a:pPr algn="l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E8B01C-5B31-5BD5-692C-D43318E3557D}"/>
              </a:ext>
            </a:extLst>
          </p:cNvPr>
          <p:cNvSpPr txBox="1">
            <a:spLocks/>
          </p:cNvSpPr>
          <p:nvPr/>
        </p:nvSpPr>
        <p:spPr>
          <a:xfrm>
            <a:off x="981777" y="122074"/>
            <a:ext cx="9346130" cy="80865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700" dirty="0"/>
              <a:t>SG-6367 - LCS module for SunGuide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01B7A6-B731-8FE7-F7B1-C3F633573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1856" y="6185179"/>
            <a:ext cx="5511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618B23-66AB-5A01-8FC3-E976432FF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08156" y="6185179"/>
            <a:ext cx="7084177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SunGuide Software Users Group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128FF3-BC99-C234-6178-0E620C2E31E6}"/>
              </a:ext>
            </a:extLst>
          </p:cNvPr>
          <p:cNvSpPr txBox="1">
            <a:spLocks/>
          </p:cNvSpPr>
          <p:nvPr/>
        </p:nvSpPr>
        <p:spPr>
          <a:xfrm>
            <a:off x="11104256" y="6337579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0" i="0" kern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0073F15E-32CD-3F38-E392-B5D2CEB19A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68533" y="6185179"/>
            <a:ext cx="1143000" cy="365125"/>
          </a:xfrm>
        </p:spPr>
        <p:txBody>
          <a:bodyPr/>
          <a:lstStyle/>
          <a:p>
            <a:pPr lvl="0">
              <a:defRPr/>
            </a:pPr>
            <a:r>
              <a:rPr lang="en-US" dirty="0">
                <a:solidFill>
                  <a:prstClr val="black"/>
                </a:solidFill>
              </a:rPr>
              <a:t>12/14/2023</a:t>
            </a:r>
          </a:p>
        </p:txBody>
      </p:sp>
    </p:spTree>
    <p:extLst>
      <p:ext uri="{BB962C8B-B14F-4D97-AF65-F5344CB8AC3E}">
        <p14:creationId xmlns:p14="http://schemas.microsoft.com/office/powerpoint/2010/main" val="3635766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06E45-7865-A43D-BA65-E67FC82041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Flex Lanes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57F3B7-8E12-839C-5C46-DDC78055F2F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SunGuide</a:t>
            </a:r>
            <a:r>
              <a:rPr lang="en-US" dirty="0"/>
              <a:t> Integration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748FF6A-9B15-3E00-C69D-7AEB90F14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1856" y="6185179"/>
            <a:ext cx="5511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EE194D-6338-285C-D505-CD5DAA04D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08156" y="6185179"/>
            <a:ext cx="7084177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SunGuide Software Users Group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896800-2C92-E259-D4FD-DB8EE31DA488}"/>
              </a:ext>
            </a:extLst>
          </p:cNvPr>
          <p:cNvSpPr txBox="1">
            <a:spLocks/>
          </p:cNvSpPr>
          <p:nvPr/>
        </p:nvSpPr>
        <p:spPr>
          <a:xfrm>
            <a:off x="11104256" y="6337579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0" i="0" kern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D4FEB88-9B59-0666-01AC-070E62E687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68533" y="6185179"/>
            <a:ext cx="1143000" cy="365125"/>
          </a:xfrm>
        </p:spPr>
        <p:txBody>
          <a:bodyPr/>
          <a:lstStyle/>
          <a:p>
            <a:pPr lvl="0">
              <a:defRPr/>
            </a:pPr>
            <a:r>
              <a:rPr lang="en-US" dirty="0">
                <a:solidFill>
                  <a:prstClr val="black"/>
                </a:solidFill>
              </a:rPr>
              <a:t>12/14/2023</a:t>
            </a:r>
          </a:p>
        </p:txBody>
      </p:sp>
    </p:spTree>
    <p:extLst>
      <p:ext uri="{BB962C8B-B14F-4D97-AF65-F5344CB8AC3E}">
        <p14:creationId xmlns:p14="http://schemas.microsoft.com/office/powerpoint/2010/main" val="859347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B24A0-4BAE-61D7-16A8-1F32B8A37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Flex Lanes Concepts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101581-7265-6894-3B5B-59F87CD4EC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25601"/>
            <a:ext cx="8596668" cy="4415762"/>
          </a:xfrm>
        </p:spPr>
        <p:txBody>
          <a:bodyPr/>
          <a:lstStyle/>
          <a:p>
            <a:r>
              <a:rPr lang="en-US" dirty="0"/>
              <a:t>Per Lane Traffic Management System</a:t>
            </a:r>
          </a:p>
          <a:p>
            <a:r>
              <a:rPr lang="en-US" dirty="0"/>
              <a:t>Improves communication to traveling public for lane/road closure events</a:t>
            </a:r>
          </a:p>
          <a:p>
            <a:r>
              <a:rPr lang="en-US" dirty="0"/>
              <a:t>Closely integrated with travel time and traffic management DMS</a:t>
            </a:r>
          </a:p>
          <a:p>
            <a:r>
              <a:rPr lang="en-US" dirty="0"/>
              <a:t>Variable Speed Limit integration</a:t>
            </a:r>
          </a:p>
          <a:p>
            <a:r>
              <a:rPr lang="en-US" dirty="0"/>
              <a:t>Allows flexibility to manage the use of traveling on shoulder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AC232F3-8945-C01B-2D8D-29650D254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1856" y="6185179"/>
            <a:ext cx="5511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68258-AE37-A7F5-9775-4133598F1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08156" y="6185179"/>
            <a:ext cx="7084177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SunGuide Software Users Group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396CDD-30B2-AFFB-D78E-AE0F618D1366}"/>
              </a:ext>
            </a:extLst>
          </p:cNvPr>
          <p:cNvSpPr txBox="1">
            <a:spLocks/>
          </p:cNvSpPr>
          <p:nvPr/>
        </p:nvSpPr>
        <p:spPr>
          <a:xfrm>
            <a:off x="11104256" y="6337579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0" i="0" kern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433142D-68FC-32C1-71C5-CFC5AE6475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68533" y="6185179"/>
            <a:ext cx="1143000" cy="365125"/>
          </a:xfrm>
        </p:spPr>
        <p:txBody>
          <a:bodyPr/>
          <a:lstStyle/>
          <a:p>
            <a:pPr lvl="0">
              <a:defRPr/>
            </a:pPr>
            <a:r>
              <a:rPr lang="en-US" dirty="0">
                <a:solidFill>
                  <a:prstClr val="black"/>
                </a:solidFill>
              </a:rPr>
              <a:t>12/14/2023</a:t>
            </a:r>
          </a:p>
        </p:txBody>
      </p:sp>
    </p:spTree>
    <p:extLst>
      <p:ext uri="{BB962C8B-B14F-4D97-AF65-F5344CB8AC3E}">
        <p14:creationId xmlns:p14="http://schemas.microsoft.com/office/powerpoint/2010/main" val="4233705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B24A0-4BAE-61D7-16A8-1F32B8A37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Flex Lanes Components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101581-7265-6894-3B5B-59F87CD4EC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25601"/>
            <a:ext cx="8596668" cy="4415762"/>
          </a:xfrm>
        </p:spPr>
        <p:txBody>
          <a:bodyPr/>
          <a:lstStyle/>
          <a:p>
            <a:r>
              <a:rPr lang="en-US" dirty="0"/>
              <a:t>Lane Control Signals (LCS)</a:t>
            </a:r>
          </a:p>
          <a:p>
            <a:r>
              <a:rPr lang="en-US" dirty="0"/>
              <a:t>Variable Speed Limit Signs (VSLS)</a:t>
            </a:r>
          </a:p>
          <a:p>
            <a:r>
              <a:rPr lang="en-US" dirty="0"/>
              <a:t>Incident Management Dynamic Message Signs (IDMS)</a:t>
            </a:r>
          </a:p>
          <a:p>
            <a:r>
              <a:rPr lang="en-US" dirty="0"/>
              <a:t>Travel Time Dynamic Message Signs (DMS)</a:t>
            </a:r>
          </a:p>
          <a:p>
            <a:r>
              <a:rPr lang="en-US" dirty="0"/>
              <a:t>Controlling Software – </a:t>
            </a:r>
            <a:r>
              <a:rPr lang="en-US" dirty="0" err="1"/>
              <a:t>SunGuide</a:t>
            </a:r>
            <a:r>
              <a:rPr lang="en-US" dirty="0"/>
              <a:t> Software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7F8568C-524B-36C6-B785-6FBC4C35B962}"/>
              </a:ext>
            </a:extLst>
          </p:cNvPr>
          <p:cNvSpPr txBox="1">
            <a:spLocks/>
          </p:cNvSpPr>
          <p:nvPr/>
        </p:nvSpPr>
        <p:spPr>
          <a:xfrm>
            <a:off x="829734" y="4450702"/>
            <a:ext cx="8596668" cy="17430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Also Supported by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CCTV Cameras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Traffic Detectors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9364A04-E3D4-B04E-E443-E41472ECA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1856" y="6185179"/>
            <a:ext cx="5511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860BDD9-459A-C526-C002-2B2EFD2DE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08156" y="6185179"/>
            <a:ext cx="7084177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SunGuide Software Users Group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04ACB4B-42CA-471B-F51F-7CEE400E1F0A}"/>
              </a:ext>
            </a:extLst>
          </p:cNvPr>
          <p:cNvSpPr txBox="1">
            <a:spLocks/>
          </p:cNvSpPr>
          <p:nvPr/>
        </p:nvSpPr>
        <p:spPr>
          <a:xfrm>
            <a:off x="11104256" y="6337579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0" i="0" kern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68C49C0-5326-5401-B94C-68A430D459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68533" y="6185179"/>
            <a:ext cx="1143000" cy="365125"/>
          </a:xfrm>
        </p:spPr>
        <p:txBody>
          <a:bodyPr/>
          <a:lstStyle/>
          <a:p>
            <a:pPr lvl="0">
              <a:defRPr/>
            </a:pPr>
            <a:r>
              <a:rPr lang="en-US" dirty="0">
                <a:solidFill>
                  <a:prstClr val="black"/>
                </a:solidFill>
              </a:rPr>
              <a:t>12/14/2023</a:t>
            </a:r>
          </a:p>
        </p:txBody>
      </p:sp>
    </p:spTree>
    <p:extLst>
      <p:ext uri="{BB962C8B-B14F-4D97-AF65-F5344CB8AC3E}">
        <p14:creationId xmlns:p14="http://schemas.microsoft.com/office/powerpoint/2010/main" val="781986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0BBDD-582C-83C5-5FE6-133FDF434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Flex Lanes – Device Configuration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B4638E8-B2FA-7A5C-D89B-EF04AB5758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9" t="13992" r="4310" b="13580"/>
          <a:stretch/>
        </p:blipFill>
        <p:spPr bwMode="auto">
          <a:xfrm>
            <a:off x="5606238" y="1748989"/>
            <a:ext cx="3843366" cy="180381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EF86047-AF73-007D-12E2-1DE1210A21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0" t="2982" r="2831" b="7214"/>
          <a:stretch/>
        </p:blipFill>
        <p:spPr bwMode="auto">
          <a:xfrm>
            <a:off x="5514393" y="4345910"/>
            <a:ext cx="4027056" cy="23737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7568BE8-03A1-CEC5-F2AE-03F30FE8905E}"/>
              </a:ext>
            </a:extLst>
          </p:cNvPr>
          <p:cNvSpPr txBox="1"/>
          <p:nvPr/>
        </p:nvSpPr>
        <p:spPr>
          <a:xfrm>
            <a:off x="7128587" y="1450410"/>
            <a:ext cx="3051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Incident Management DMS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F8C4B2-538E-9A4C-960B-E8B26C868F7C}"/>
              </a:ext>
            </a:extLst>
          </p:cNvPr>
          <p:cNvSpPr txBox="1"/>
          <p:nvPr/>
        </p:nvSpPr>
        <p:spPr>
          <a:xfrm>
            <a:off x="6590522" y="4161244"/>
            <a:ext cx="2180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Travel Time DMS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E18BB8-6A7C-562C-3A1A-C2231F2262AF}"/>
              </a:ext>
            </a:extLst>
          </p:cNvPr>
          <p:cNvSpPr txBox="1"/>
          <p:nvPr/>
        </p:nvSpPr>
        <p:spPr>
          <a:xfrm>
            <a:off x="2055356" y="1587394"/>
            <a:ext cx="2708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Lane Control Signals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CF4B2E-1C17-32A6-6BC6-1D15B94CCC7C}"/>
              </a:ext>
            </a:extLst>
          </p:cNvPr>
          <p:cNvSpPr txBox="1"/>
          <p:nvPr/>
        </p:nvSpPr>
        <p:spPr>
          <a:xfrm>
            <a:off x="1121623" y="4647478"/>
            <a:ext cx="3187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Variable Speed Limit Signs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CFD5ACB-3DE6-CD7B-135F-51B877696CB9}"/>
              </a:ext>
            </a:extLst>
          </p:cNvPr>
          <p:cNvCxnSpPr>
            <a:cxnSpLocks/>
            <a:endCxn id="20" idx="2"/>
          </p:cNvCxnSpPr>
          <p:nvPr/>
        </p:nvCxnSpPr>
        <p:spPr>
          <a:xfrm flipV="1">
            <a:off x="4907659" y="2168655"/>
            <a:ext cx="995991" cy="3363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B50AA2B-14BB-4B89-7391-56FFDDE0A68D}"/>
              </a:ext>
            </a:extLst>
          </p:cNvPr>
          <p:cNvCxnSpPr>
            <a:cxnSpLocks/>
          </p:cNvCxnSpPr>
          <p:nvPr/>
        </p:nvCxnSpPr>
        <p:spPr>
          <a:xfrm>
            <a:off x="4907659" y="2504980"/>
            <a:ext cx="1168178" cy="254011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EDB7597A-2DAF-44C1-0897-4E72E103CCA2}"/>
              </a:ext>
            </a:extLst>
          </p:cNvPr>
          <p:cNvSpPr/>
          <p:nvPr/>
        </p:nvSpPr>
        <p:spPr>
          <a:xfrm>
            <a:off x="5903650" y="1909131"/>
            <a:ext cx="2225300" cy="5190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CB32FAB-2828-2E81-3BC3-5D7B46647565}"/>
              </a:ext>
            </a:extLst>
          </p:cNvPr>
          <p:cNvSpPr/>
          <p:nvPr/>
        </p:nvSpPr>
        <p:spPr>
          <a:xfrm>
            <a:off x="5774274" y="5045094"/>
            <a:ext cx="3360490" cy="519047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E1D1F5C-166F-B85E-B069-3378FD2D264F}"/>
              </a:ext>
            </a:extLst>
          </p:cNvPr>
          <p:cNvCxnSpPr>
            <a:cxnSpLocks/>
            <a:stCxn id="9" idx="3"/>
            <a:endCxn id="4" idx="1"/>
          </p:cNvCxnSpPr>
          <p:nvPr/>
        </p:nvCxnSpPr>
        <p:spPr>
          <a:xfrm flipV="1">
            <a:off x="4309071" y="2650899"/>
            <a:ext cx="1297167" cy="21812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E59323F-B79B-43FB-7F78-02F8550CBF1B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4309071" y="4832144"/>
            <a:ext cx="1231642" cy="9475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7028F414-E74B-01CE-67B4-74592662DF73}"/>
              </a:ext>
            </a:extLst>
          </p:cNvPr>
          <p:cNvSpPr txBox="1"/>
          <p:nvPr/>
        </p:nvSpPr>
        <p:spPr>
          <a:xfrm>
            <a:off x="1095303" y="1905264"/>
            <a:ext cx="377539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4A021">
                    <a:lumMod val="75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GREEN ARROW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: Road users are permitted to drive in the lane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E6B91E">
                    <a:lumMod val="75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YELLOW X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: Road users should prepare to vacate the lane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RED X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: Road users are not permitted to use the lane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Other messages used for special situations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49DDF27-7EDA-1519-CC7A-6054B7FAEF92}"/>
              </a:ext>
            </a:extLst>
          </p:cNvPr>
          <p:cNvSpPr txBox="1"/>
          <p:nvPr/>
        </p:nvSpPr>
        <p:spPr>
          <a:xfrm>
            <a:off x="930865" y="5016810"/>
            <a:ext cx="345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Vary based event/lane blockage on location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5 MPG Increments from one set of VSLS to the next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44F4DF83-CBD3-1BC2-D0C5-A4E6A3B0B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1856" y="6185179"/>
            <a:ext cx="5511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51A16A24-3629-30B7-5F02-93F3AC2CE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08156" y="6185179"/>
            <a:ext cx="7084177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SunGuide Software Users Group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3C5E39D0-9890-6517-C9E2-0387F814C769}"/>
              </a:ext>
            </a:extLst>
          </p:cNvPr>
          <p:cNvSpPr txBox="1">
            <a:spLocks/>
          </p:cNvSpPr>
          <p:nvPr/>
        </p:nvSpPr>
        <p:spPr>
          <a:xfrm>
            <a:off x="11104256" y="6337579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0" i="0" kern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A0BB056C-D46A-585D-F452-9CA15442BB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68533" y="6185179"/>
            <a:ext cx="1143000" cy="365125"/>
          </a:xfrm>
        </p:spPr>
        <p:txBody>
          <a:bodyPr/>
          <a:lstStyle/>
          <a:p>
            <a:pPr lvl="0">
              <a:defRPr/>
            </a:pPr>
            <a:r>
              <a:rPr lang="en-US" dirty="0">
                <a:solidFill>
                  <a:prstClr val="black"/>
                </a:solidFill>
              </a:rPr>
              <a:t>12/14/2023</a:t>
            </a:r>
          </a:p>
        </p:txBody>
      </p:sp>
    </p:spTree>
    <p:extLst>
      <p:ext uri="{BB962C8B-B14F-4D97-AF65-F5344CB8AC3E}">
        <p14:creationId xmlns:p14="http://schemas.microsoft.com/office/powerpoint/2010/main" val="3480700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90902-295E-7AAD-4235-945E3BC87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Flex Lanes</a:t>
            </a:r>
            <a:br>
              <a:rPr lang="en-US" dirty="0"/>
            </a:br>
            <a:r>
              <a:rPr lang="en-US" dirty="0"/>
              <a:t>Scenario 1: Normal Conditions</a:t>
            </a:r>
          </a:p>
        </p:txBody>
      </p:sp>
      <p:pic>
        <p:nvPicPr>
          <p:cNvPr id="4" name="Content Placeholder 3" descr="Diagram&#10;&#10;Description automatically generated">
            <a:extLst>
              <a:ext uri="{FF2B5EF4-FFF2-40B4-BE49-F238E27FC236}">
                <a16:creationId xmlns:a16="http://schemas.microsoft.com/office/drawing/2014/main" id="{74A6125F-82C6-D2CA-FA8C-E513E75889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9" t="11016"/>
          <a:stretch/>
        </p:blipFill>
        <p:spPr bwMode="auto">
          <a:xfrm>
            <a:off x="1727321" y="2160588"/>
            <a:ext cx="7546681" cy="45082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63768B27-16C0-DCC5-1E21-18900C51A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1856" y="6185179"/>
            <a:ext cx="5511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822B47-A4B8-77C3-68C8-88B3551C1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08156" y="6185179"/>
            <a:ext cx="7084177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SunGuide Software Users Group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956EC6-2320-88D1-876D-83754D480D8B}"/>
              </a:ext>
            </a:extLst>
          </p:cNvPr>
          <p:cNvSpPr txBox="1">
            <a:spLocks/>
          </p:cNvSpPr>
          <p:nvPr/>
        </p:nvSpPr>
        <p:spPr>
          <a:xfrm>
            <a:off x="11104256" y="6337579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0" i="0" kern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2E548F6-4A7A-7FB3-8E8B-3589DEC2AC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68533" y="6185179"/>
            <a:ext cx="1143000" cy="365125"/>
          </a:xfrm>
        </p:spPr>
        <p:txBody>
          <a:bodyPr/>
          <a:lstStyle/>
          <a:p>
            <a:pPr lvl="0">
              <a:defRPr/>
            </a:pPr>
            <a:r>
              <a:rPr lang="en-US" dirty="0">
                <a:solidFill>
                  <a:prstClr val="black"/>
                </a:solidFill>
              </a:rPr>
              <a:t>12/14/2023</a:t>
            </a:r>
          </a:p>
        </p:txBody>
      </p:sp>
    </p:spTree>
    <p:extLst>
      <p:ext uri="{BB962C8B-B14F-4D97-AF65-F5344CB8AC3E}">
        <p14:creationId xmlns:p14="http://schemas.microsoft.com/office/powerpoint/2010/main" val="23730599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23291</TotalTime>
  <Words>1156</Words>
  <Application>Microsoft Office PowerPoint</Application>
  <PresentationFormat>Widescreen</PresentationFormat>
  <Paragraphs>213</Paragraphs>
  <Slides>28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Parallax</vt:lpstr>
      <vt:lpstr>Facet</vt:lpstr>
      <vt:lpstr>SunGuide Software  Users Group Meeting</vt:lpstr>
      <vt:lpstr>PowerPoint Presentation</vt:lpstr>
      <vt:lpstr>Lane Control System (LCS) Enhancements</vt:lpstr>
      <vt:lpstr>PowerPoint Presentation</vt:lpstr>
      <vt:lpstr>Flex Lanes</vt:lpstr>
      <vt:lpstr>Flex Lanes Concepts</vt:lpstr>
      <vt:lpstr>Flex Lanes Components</vt:lpstr>
      <vt:lpstr>Flex Lanes – Device Configuration</vt:lpstr>
      <vt:lpstr>Flex Lanes Scenario 1: Normal Conditions</vt:lpstr>
      <vt:lpstr>Flex Lanes Scenario 2: Single Lane Blockage</vt:lpstr>
      <vt:lpstr>Flex Lanes Scenario 3: Lanes Blocked, Open Shoulder</vt:lpstr>
      <vt:lpstr>Flex Lanes Scenario 4: Shoulder Blocked</vt:lpstr>
      <vt:lpstr>Flex Lanes Scenario 5: Full Road Closure</vt:lpstr>
      <vt:lpstr>Flex Lanes Scenario 6: Peak Period Congestion</vt:lpstr>
      <vt:lpstr>SunGuide Integration</vt:lpstr>
      <vt:lpstr>SunGuide Integration</vt:lpstr>
      <vt:lpstr>SunGuide Integration SG-6860: Incorporate Corridor Status Window into SunGuide's Operator Map </vt:lpstr>
      <vt:lpstr>SunGuide Integration SG-6861: Incorporating LCS Business Rules for Response Plans  </vt:lpstr>
      <vt:lpstr>SunGuide Integration SG-6861: Incorporating LCS Business Rules for Response Plans (continued)  </vt:lpstr>
      <vt:lpstr>SunGuide Integration SG-6862: Allow Configuration of Heads Outside of Shoulders SG-6863: Activate Beacons on Selected Heads   </vt:lpstr>
      <vt:lpstr>SunGuide Integration SG-6877: Allow Configuration of Heads Outside of Shoulders    </vt:lpstr>
      <vt:lpstr>PowerPoint Presentation</vt:lpstr>
      <vt:lpstr> FAT QUESTIONS: SG-4385 – Apply on a per day  basis filter to device report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Change Management Board Meeting</dc:title>
  <dc:creator>Moser, Kelli</dc:creator>
  <cp:lastModifiedBy>Brown, Tucker J.</cp:lastModifiedBy>
  <cp:revision>929</cp:revision>
  <cp:lastPrinted>2015-01-14T21:03:00Z</cp:lastPrinted>
  <dcterms:created xsi:type="dcterms:W3CDTF">2014-08-07T17:38:39Z</dcterms:created>
  <dcterms:modified xsi:type="dcterms:W3CDTF">2024-04-04T19:50:41Z</dcterms:modified>
</cp:coreProperties>
</file>