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570" r:id="rId2"/>
    <p:sldId id="575" r:id="rId3"/>
    <p:sldId id="1023" r:id="rId4"/>
    <p:sldId id="1026" r:id="rId5"/>
    <p:sldId id="1025" r:id="rId6"/>
    <p:sldId id="1027" r:id="rId7"/>
    <p:sldId id="1028" r:id="rId8"/>
    <p:sldId id="1029" r:id="rId9"/>
    <p:sldId id="1030" r:id="rId10"/>
    <p:sldId id="1031" r:id="rId11"/>
    <p:sldId id="1032" r:id="rId12"/>
    <p:sldId id="1033" r:id="rId13"/>
    <p:sldId id="1034" r:id="rId14"/>
    <p:sldId id="1035" r:id="rId15"/>
    <p:sldId id="1015" r:id="rId16"/>
  </p:sldIdLst>
  <p:sldSz cx="12192000" cy="6858000"/>
  <p:notesSz cx="7315200" cy="9601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2E4D6C5-0CE4-4519-88E3-556790433D2A}">
          <p14:sldIdLst>
            <p14:sldId id="570"/>
            <p14:sldId id="575"/>
            <p14:sldId id="1023"/>
            <p14:sldId id="1026"/>
            <p14:sldId id="1025"/>
            <p14:sldId id="1027"/>
            <p14:sldId id="1028"/>
            <p14:sldId id="1029"/>
            <p14:sldId id="1030"/>
            <p14:sldId id="1031"/>
            <p14:sldId id="1032"/>
            <p14:sldId id="1033"/>
            <p14:sldId id="1034"/>
            <p14:sldId id="1035"/>
            <p14:sldId id="101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36" userDrawn="1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A8C1323F-DBC2-7928-4D72-BFD92E0121A7}" name="Brown, Tucker" initials="BT" userId="S::Tucker.Brown@datasys.swri.edu::376a8cc3-1ea3-4656-b1c5-49cbe529c2be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lay P. Packard" initials="CPP" lastIdx="7" clrIdx="0">
    <p:extLst>
      <p:ext uri="{19B8F6BF-5375-455C-9EA6-DF929625EA0E}">
        <p15:presenceInfo xmlns:p15="http://schemas.microsoft.com/office/powerpoint/2012/main" userId="S-1-5-21-2940023445-2052603907-4043798523-1169" providerId="AD"/>
      </p:ext>
    </p:extLst>
  </p:cmAuthor>
  <p:cmAuthor id="2" name="Moser, Kelli" initials="KDM" lastIdx="0" clrIdx="1"/>
  <p:cmAuthor id="3" name="Carla Holmes" initials="CH" lastIdx="26" clrIdx="2">
    <p:extLst>
      <p:ext uri="{19B8F6BF-5375-455C-9EA6-DF929625EA0E}">
        <p15:presenceInfo xmlns:p15="http://schemas.microsoft.com/office/powerpoint/2012/main" userId="S::carla.holmes@greshamsmith.com::63659360-a344-4139-81ff-eba22c698b61" providerId="AD"/>
      </p:ext>
    </p:extLst>
  </p:cmAuthor>
  <p:cmAuthor id="4" name="Brown, Tucker" initials="BT" lastIdx="10" clrIdx="3">
    <p:extLst>
      <p:ext uri="{19B8F6BF-5375-455C-9EA6-DF929625EA0E}">
        <p15:presenceInfo xmlns:p15="http://schemas.microsoft.com/office/powerpoint/2012/main" userId="S::Tucker.Brown@datasys.swri.edu::376a8cc3-1ea3-4656-b1c5-49cbe529c2be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40000"/>
    <a:srgbClr val="1B396F"/>
    <a:srgbClr val="1F4283"/>
    <a:srgbClr val="05024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7E79222-72A8-49DB-BC67-450F07CE5B53}" v="1" dt="2022-10-04T16:16:54.53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450" autoAdjust="0"/>
    <p:restoredTop sz="86410"/>
  </p:normalViewPr>
  <p:slideViewPr>
    <p:cSldViewPr snapToGrid="0">
      <p:cViewPr varScale="1">
        <p:scale>
          <a:sx n="54" d="100"/>
          <a:sy n="54" d="100"/>
        </p:scale>
        <p:origin x="984" y="56"/>
      </p:cViewPr>
      <p:guideLst>
        <p:guide orient="horz" pos="2136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565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5" Type="http://schemas.microsoft.com/office/2018/10/relationships/authors" Target="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583" cy="480388"/>
          </a:xfrm>
          <a:prstGeom prst="rect">
            <a:avLst/>
          </a:prstGeom>
        </p:spPr>
        <p:txBody>
          <a:bodyPr vert="horz" lIns="94851" tIns="47425" rIns="94851" bIns="47425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2962" y="0"/>
            <a:ext cx="3170583" cy="480388"/>
          </a:xfrm>
          <a:prstGeom prst="rect">
            <a:avLst/>
          </a:prstGeom>
        </p:spPr>
        <p:txBody>
          <a:bodyPr vert="horz" lIns="94851" tIns="47425" rIns="94851" bIns="47425" rtlCol="0"/>
          <a:lstStyle>
            <a:lvl1pPr algn="r">
              <a:defRPr sz="1200"/>
            </a:lvl1pPr>
          </a:lstStyle>
          <a:p>
            <a:fld id="{FFFFC65B-9DB3-447A-B124-A738FD9C8185}" type="datetimeFigureOut">
              <a:rPr lang="en-US" smtClean="0"/>
              <a:pPr/>
              <a:t>4/4/2024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173"/>
            <a:ext cx="3170583" cy="480388"/>
          </a:xfrm>
          <a:prstGeom prst="rect">
            <a:avLst/>
          </a:prstGeom>
        </p:spPr>
        <p:txBody>
          <a:bodyPr vert="horz" lIns="94851" tIns="47425" rIns="94851" bIns="47425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2962" y="9119173"/>
            <a:ext cx="3170583" cy="480388"/>
          </a:xfrm>
          <a:prstGeom prst="rect">
            <a:avLst/>
          </a:prstGeom>
        </p:spPr>
        <p:txBody>
          <a:bodyPr vert="horz" lIns="94851" tIns="47425" rIns="94851" bIns="47425" rtlCol="0" anchor="b"/>
          <a:lstStyle>
            <a:lvl1pPr algn="r">
              <a:defRPr sz="1200"/>
            </a:lvl1pPr>
          </a:lstStyle>
          <a:p>
            <a:fld id="{24B06F28-850F-4070-BAFD-8C1D8F86B5E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8871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7"/>
          </a:xfrm>
          <a:prstGeom prst="rect">
            <a:avLst/>
          </a:prstGeom>
        </p:spPr>
        <p:txBody>
          <a:bodyPr vert="horz" lIns="96653" tIns="48327" rIns="96653" bIns="48327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1727"/>
          </a:xfrm>
          <a:prstGeom prst="rect">
            <a:avLst/>
          </a:prstGeom>
        </p:spPr>
        <p:txBody>
          <a:bodyPr vert="horz" lIns="96653" tIns="48327" rIns="96653" bIns="48327" rtlCol="0"/>
          <a:lstStyle>
            <a:lvl1pPr algn="r">
              <a:defRPr sz="1200"/>
            </a:lvl1pPr>
          </a:lstStyle>
          <a:p>
            <a:fld id="{6382BCBC-BC1F-49FF-9795-0DF8221B8526}" type="datetimeFigureOut">
              <a:rPr lang="en-US" smtClean="0"/>
              <a:pPr/>
              <a:t>4/4/2024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77875" y="1200150"/>
            <a:ext cx="5759450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53" tIns="48327" rIns="96653" bIns="48327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620577"/>
            <a:ext cx="5852160" cy="3780473"/>
          </a:xfrm>
          <a:prstGeom prst="rect">
            <a:avLst/>
          </a:prstGeom>
        </p:spPr>
        <p:txBody>
          <a:bodyPr vert="horz" lIns="96653" tIns="48327" rIns="96653" bIns="48327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5"/>
            <a:ext cx="3169920" cy="481726"/>
          </a:xfrm>
          <a:prstGeom prst="rect">
            <a:avLst/>
          </a:prstGeom>
        </p:spPr>
        <p:txBody>
          <a:bodyPr vert="horz" lIns="96653" tIns="48327" rIns="96653" bIns="48327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5"/>
            <a:ext cx="3169920" cy="481726"/>
          </a:xfrm>
          <a:prstGeom prst="rect">
            <a:avLst/>
          </a:prstGeom>
        </p:spPr>
        <p:txBody>
          <a:bodyPr vert="horz" lIns="96653" tIns="48327" rIns="96653" bIns="48327" rtlCol="0" anchor="b"/>
          <a:lstStyle>
            <a:lvl1pPr algn="r">
              <a:defRPr sz="1200"/>
            </a:lvl1pPr>
          </a:lstStyle>
          <a:p>
            <a:fld id="{7224070D-343A-41A8-B8E1-34F3348194F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34768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rgbClr val="1F4283"/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B396F"/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rgbClr val="A40000"/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rgbClr val="1F4283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05/11/2015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6151628"/>
            <a:ext cx="4324044" cy="365125"/>
          </a:xfrm>
        </p:spPr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pic>
        <p:nvPicPr>
          <p:cNvPr id="14" name="Picture 2" descr="image001"/>
          <p:cNvPicPr>
            <a:picLocks noChangeAspect="1" noChangeArrowheads="1"/>
          </p:cNvPicPr>
          <p:nvPr userDrawn="1"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61" t="3985" r="1890" b="4407"/>
          <a:stretch/>
        </p:blipFill>
        <p:spPr bwMode="auto">
          <a:xfrm>
            <a:off x="9823450" y="0"/>
            <a:ext cx="2260600" cy="10477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3">
            <a:clrChange>
              <a:clrFrom>
                <a:srgbClr val="FEFDFB"/>
              </a:clrFrom>
              <a:clrTo>
                <a:srgbClr val="FEFDFB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" y="-95285"/>
            <a:ext cx="1500808" cy="1365319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05/11/2015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05/11/2015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05/11/2015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05/11/2015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05/11/2015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05/11/2015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05/11/2015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05/11/2015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>
            <a:lvl1pPr>
              <a:defRPr sz="2800"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732656" y="6201323"/>
            <a:ext cx="1143000" cy="36512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05/11/2015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2279" y="6201323"/>
            <a:ext cx="7084177" cy="365125"/>
          </a:xfrm>
        </p:spPr>
        <p:txBody>
          <a:bodyPr/>
          <a:lstStyle/>
          <a:p>
            <a:pPr>
              <a:defRPr/>
            </a:pPr>
            <a:r>
              <a:rPr lang="en-US" dirty="0"/>
              <a:t>Change Management Board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6185179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pic>
        <p:nvPicPr>
          <p:cNvPr id="7" name="Picture 2" descr="image001"/>
          <p:cNvPicPr>
            <a:picLocks noChangeAspect="1" noChangeArrowheads="1"/>
          </p:cNvPicPr>
          <p:nvPr userDrawn="1"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61" t="3985" r="1890" b="4407"/>
          <a:stretch/>
        </p:blipFill>
        <p:spPr bwMode="auto">
          <a:xfrm>
            <a:off x="9823450" y="0"/>
            <a:ext cx="2260600" cy="10477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>
            <a:clrChange>
              <a:clrFrom>
                <a:srgbClr val="FEFDFB"/>
              </a:clrFrom>
              <a:clrTo>
                <a:srgbClr val="FEFDFB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" y="-95285"/>
            <a:ext cx="1500808" cy="1365319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9732656" y="6161567"/>
            <a:ext cx="1143000" cy="365125"/>
          </a:xfrm>
        </p:spPr>
        <p:txBody>
          <a:bodyPr/>
          <a:lstStyle/>
          <a:p>
            <a:r>
              <a:rPr lang="en-US" dirty="0"/>
              <a:t>05/11/2015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>
          <a:xfrm>
            <a:off x="10951856" y="6161567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>
          <a:xfrm>
            <a:off x="2572279" y="6161567"/>
            <a:ext cx="7084177" cy="365125"/>
          </a:xfrm>
        </p:spPr>
        <p:txBody>
          <a:bodyPr/>
          <a:lstStyle/>
          <a:p>
            <a:r>
              <a:rPr lang="en-US" dirty="0"/>
              <a:t>Change Management Board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732656" y="6201323"/>
            <a:ext cx="1143000" cy="36512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05/11/2015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72279" y="6201323"/>
            <a:ext cx="7084177" cy="365125"/>
          </a:xfrm>
        </p:spPr>
        <p:txBody>
          <a:bodyPr/>
          <a:lstStyle/>
          <a:p>
            <a:pPr>
              <a:defRPr/>
            </a:pPr>
            <a:r>
              <a:rPr lang="en-US" dirty="0"/>
              <a:t>Change Management Board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951856" y="6201323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9732656" y="6181445"/>
            <a:ext cx="1143000" cy="36512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05/11/2015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572279" y="6181445"/>
            <a:ext cx="7084177" cy="365125"/>
          </a:xfrm>
        </p:spPr>
        <p:txBody>
          <a:bodyPr/>
          <a:lstStyle/>
          <a:p>
            <a:pPr>
              <a:defRPr/>
            </a:pPr>
            <a:r>
              <a:rPr lang="en-US" dirty="0"/>
              <a:t>Change Management Board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951856" y="6181445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05/11/2015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05/11/2015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05/11/2015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05/11/2015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  <a:solidFill>
            <a:srgbClr val="C00000"/>
          </a:solidFill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rgbClr val="1F4283"/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B396F"/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40000"/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rgbClr val="1F4283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6151628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05/11/2015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6151628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 i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Change Management Board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6151628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4" name="Picture 2" descr="image001"/>
          <p:cNvPicPr>
            <a:picLocks noChangeAspect="1" noChangeArrowheads="1"/>
          </p:cNvPicPr>
          <p:nvPr userDrawn="1"/>
        </p:nvPicPr>
        <p:blipFill rotWithShape="1">
          <a:blip r:embed="rId1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61" t="3985" r="1890" b="4407"/>
          <a:stretch/>
        </p:blipFill>
        <p:spPr bwMode="auto">
          <a:xfrm>
            <a:off x="9823450" y="0"/>
            <a:ext cx="2260600" cy="10477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20">
            <a:clrChange>
              <a:clrFrom>
                <a:srgbClr val="FEFDFB"/>
              </a:clrFrom>
              <a:clrTo>
                <a:srgbClr val="FEFDFB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" y="-95285"/>
            <a:ext cx="1500808" cy="136531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Calibri" panose="020F0502020204030204" pitchFamily="34" charset="0"/>
          <a:ea typeface="+mj-ea"/>
          <a:cs typeface="Calibri" panose="020F0502020204030204" pitchFamily="34" charset="0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800" kern="1200" cap="none">
          <a:solidFill>
            <a:schemeClr val="tx1"/>
          </a:solidFill>
          <a:effectLst/>
          <a:latin typeface="Calibri" panose="020F0502020204030204" pitchFamily="34" charset="0"/>
          <a:ea typeface="+mn-ea"/>
          <a:cs typeface="Calibri" panose="020F0502020204030204" pitchFamily="34" charset="0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Calibri" panose="020F0502020204030204" pitchFamily="34" charset="0"/>
          <a:ea typeface="+mn-ea"/>
          <a:cs typeface="Calibri" panose="020F0502020204030204" pitchFamily="34" charset="0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Calibri" panose="020F0502020204030204" pitchFamily="34" charset="0"/>
          <a:ea typeface="+mn-ea"/>
          <a:cs typeface="Calibri" panose="020F0502020204030204" pitchFamily="34" charset="0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Calibri" panose="020F0502020204030204" pitchFamily="34" charset="0"/>
          <a:ea typeface="+mn-ea"/>
          <a:cs typeface="Calibri" panose="020F0502020204030204" pitchFamily="34" charset="0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Calibri" panose="020F0502020204030204" pitchFamily="34" charset="0"/>
          <a:ea typeface="+mn-ea"/>
          <a:cs typeface="Calibri" panose="020F0502020204030204" pitchFamily="34" charset="0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89764" y="2432374"/>
            <a:ext cx="10421655" cy="2176117"/>
          </a:xfrm>
        </p:spPr>
        <p:txBody>
          <a:bodyPr>
            <a:noAutofit/>
          </a:bodyPr>
          <a:lstStyle/>
          <a:p>
            <a:pPr>
              <a:spcBef>
                <a:spcPts val="1200"/>
              </a:spcBef>
            </a:pPr>
            <a:r>
              <a:rPr lang="en-US" sz="7200" b="1" dirty="0"/>
              <a:t>SunGuide Software </a:t>
            </a:r>
            <a:br>
              <a:rPr lang="en-US" sz="7200" b="1" dirty="0"/>
            </a:br>
            <a:r>
              <a:rPr lang="en-US" sz="7200" b="1" dirty="0"/>
              <a:t>Users Group Meeting</a:t>
            </a:r>
            <a:endParaRPr lang="en-US" sz="5400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4523774" y="5035137"/>
            <a:ext cx="6987645" cy="848427"/>
          </a:xfrm>
        </p:spPr>
        <p:txBody>
          <a:bodyPr/>
          <a:lstStyle/>
          <a:p>
            <a:r>
              <a:rPr lang="en-US" b="1" i="1" dirty="0"/>
              <a:t>October 6, 2022</a:t>
            </a:r>
          </a:p>
        </p:txBody>
      </p:sp>
      <p:pic>
        <p:nvPicPr>
          <p:cNvPr id="7" name="Picture 2" descr="image001"/>
          <p:cNvPicPr>
            <a:picLocks noChangeAspect="1" noChangeArrowheads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61" t="3985" r="1890" b="4407"/>
          <a:stretch/>
        </p:blipFill>
        <p:spPr bwMode="auto">
          <a:xfrm>
            <a:off x="9823450" y="0"/>
            <a:ext cx="2260600" cy="10477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clrChange>
              <a:clrFrom>
                <a:srgbClr val="FEFDFB"/>
              </a:clrFrom>
              <a:clrTo>
                <a:srgbClr val="FEFDFB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" y="-95285"/>
            <a:ext cx="1500808" cy="1365319"/>
          </a:xfrm>
          <a:prstGeom prst="rect">
            <a:avLst/>
          </a:prstGeom>
        </p:spPr>
      </p:pic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93141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44E3D3-897D-4771-B4BB-0FBFC0D1A2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E8E112-B7AA-4BE2-B375-509AE7BE11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3169DF3-675A-445A-A1B4-04B2224FCAF5}"/>
              </a:ext>
            </a:extLst>
          </p:cNvPr>
          <p:cNvSpPr txBox="1"/>
          <p:nvPr/>
        </p:nvSpPr>
        <p:spPr>
          <a:xfrm>
            <a:off x="1583399" y="1177884"/>
            <a:ext cx="10543083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Courier New" panose="02070309020205020404" pitchFamily="49" charset="0"/>
              <a:buChar char="o"/>
              <a:defRPr/>
            </a:pPr>
            <a:r>
              <a:rPr lang="en-US" sz="3200" b="0" i="0" dirty="0">
                <a:effectLst/>
                <a:latin typeface="-apple-system"/>
              </a:rPr>
              <a:t>Current Behavior</a:t>
            </a:r>
          </a:p>
          <a:p>
            <a:pPr marL="914400" lvl="1" indent="-457200">
              <a:buFont typeface="Wingdings" panose="05000000000000000000" pitchFamily="2" charset="2"/>
              <a:buChar char="§"/>
              <a:defRPr/>
            </a:pPr>
            <a:r>
              <a:rPr lang="en-US" sz="2800" b="0" i="0" dirty="0">
                <a:effectLst/>
                <a:latin typeface="-apple-system"/>
              </a:rPr>
              <a:t>Minimum DMS distance for response plans </a:t>
            </a:r>
            <a:r>
              <a:rPr lang="en-US" sz="2800" dirty="0">
                <a:latin typeface="-apple-system"/>
              </a:rPr>
              <a:t>uses the lowest severity to retrieve signs from the device mapping.</a:t>
            </a:r>
            <a:endParaRPr lang="en-US" sz="2800" b="0" i="0" dirty="0">
              <a:effectLst/>
              <a:latin typeface="-apple-system"/>
            </a:endParaRPr>
          </a:p>
          <a:p>
            <a:pPr marL="342900" indent="-342900">
              <a:buFont typeface="Courier New" panose="02070309020205020404" pitchFamily="49" charset="0"/>
              <a:buChar char="o"/>
              <a:defRPr/>
            </a:pPr>
            <a:endParaRPr lang="en-US" sz="2800" dirty="0">
              <a:latin typeface="-apple-system"/>
            </a:endParaRPr>
          </a:p>
          <a:p>
            <a:pPr marL="342900" indent="-342900">
              <a:buFont typeface="Courier New" panose="02070309020205020404" pitchFamily="49" charset="0"/>
              <a:buChar char="o"/>
              <a:defRPr/>
            </a:pPr>
            <a:r>
              <a:rPr lang="en-US" sz="3200" dirty="0">
                <a:latin typeface="-apple-system"/>
              </a:rPr>
              <a:t>Enhancement</a:t>
            </a:r>
            <a:endParaRPr lang="en-US" sz="2800" dirty="0">
              <a:latin typeface="-apple-system"/>
            </a:endParaRPr>
          </a:p>
          <a:p>
            <a:pPr marL="914400" lvl="1" indent="-457200">
              <a:buFont typeface="Wingdings" panose="05000000000000000000" pitchFamily="2" charset="2"/>
              <a:buChar char="§"/>
              <a:defRPr/>
            </a:pPr>
            <a:r>
              <a:rPr lang="en-US" sz="2800" dirty="0">
                <a:latin typeface="-apple-system"/>
              </a:rPr>
              <a:t>Add a configurable distance for the situation when there is NO travel lane blockage.</a:t>
            </a:r>
          </a:p>
          <a:p>
            <a:pPr marL="914400" lvl="1" indent="-457200">
              <a:buFont typeface="Wingdings" panose="05000000000000000000" pitchFamily="2" charset="2"/>
              <a:buChar char="§"/>
              <a:defRPr/>
            </a:pPr>
            <a:r>
              <a:rPr lang="en-US" sz="2800" dirty="0">
                <a:latin typeface="-apple-system"/>
              </a:rPr>
              <a:t>This could be set to 0 and would not suggest any signs when there is no travel lane blockage.</a:t>
            </a:r>
          </a:p>
          <a:p>
            <a:pPr marL="914400" lvl="1" indent="-457200">
              <a:buFont typeface="Wingdings" panose="05000000000000000000" pitchFamily="2" charset="2"/>
              <a:buChar char="§"/>
              <a:defRPr/>
            </a:pPr>
            <a:r>
              <a:rPr lang="en-US" sz="2800" dirty="0">
                <a:latin typeface="-apple-system"/>
              </a:rPr>
              <a:t>Previous behavior would be maintained by setting this to the same value as the lowest severity.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326D4531-2D1F-4884-B9B2-8E4D0BF73C2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68533" y="6185179"/>
            <a:ext cx="1143000" cy="365125"/>
          </a:xfrm>
        </p:spPr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10/6/2022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E13F2BF-E5C4-4F3D-9360-26F5C9C7CC98}"/>
              </a:ext>
            </a:extLst>
          </p:cNvPr>
          <p:cNvSpPr/>
          <p:nvPr/>
        </p:nvSpPr>
        <p:spPr>
          <a:xfrm>
            <a:off x="1938552" y="275987"/>
            <a:ext cx="824898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dirty="0">
                <a:solidFill>
                  <a:prstClr val="black"/>
                </a:solidFill>
                <a:latin typeface="Calibri"/>
              </a:rPr>
              <a:t>Current Behavior &amp; Enhancement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797706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543141" y="2498993"/>
            <a:ext cx="4728207" cy="35179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A84CE624-B6C6-4A75-94BF-078BC716C5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408156" y="6185179"/>
            <a:ext cx="7084177" cy="365125"/>
          </a:xfrm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3EFC9D1E-985C-4F8C-9438-1A1C1335CF62}"/>
              </a:ext>
            </a:extLst>
          </p:cNvPr>
          <p:cNvSpPr txBox="1">
            <a:spLocks/>
          </p:cNvSpPr>
          <p:nvPr/>
        </p:nvSpPr>
        <p:spPr>
          <a:xfrm>
            <a:off x="11104256" y="6337579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b="0" i="0" kern="1200">
                <a:solidFill>
                  <a:schemeClr val="tx1"/>
                </a:solidFill>
                <a:effectLst/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13" name="Date Placeholder 3">
            <a:extLst>
              <a:ext uri="{FF2B5EF4-FFF2-40B4-BE49-F238E27FC236}">
                <a16:creationId xmlns:a16="http://schemas.microsoft.com/office/drawing/2014/main" id="{E8953E5F-99D1-4736-AF94-C3BC5AD9140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68533" y="6185179"/>
            <a:ext cx="1143000" cy="365125"/>
          </a:xfrm>
        </p:spPr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10/6/2022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F5DDBF72-1CD4-4B96-9828-669C3155AC2A}"/>
              </a:ext>
            </a:extLst>
          </p:cNvPr>
          <p:cNvSpPr txBox="1">
            <a:spLocks/>
          </p:cNvSpPr>
          <p:nvPr/>
        </p:nvSpPr>
        <p:spPr>
          <a:xfrm>
            <a:off x="1484310" y="841044"/>
            <a:ext cx="10018713" cy="5496535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+mj-ea"/>
                <a:cs typeface="Calibri" panose="020F0502020204030204" pitchFamily="34" charset="0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prstClr val="black"/>
                </a:solidFill>
              </a:rPr>
              <a:t>QUESTIONS?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>
              <a:solidFill>
                <a:prstClr val="black"/>
              </a:solidFill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prstClr val="black"/>
                </a:solidFill>
              </a:rPr>
              <a:t>COMMENTS?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>
              <a:solidFill>
                <a:prstClr val="black"/>
              </a:solidFill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prstClr val="black"/>
                </a:solidFill>
              </a:rPr>
              <a:t>SUPPORT?</a:t>
            </a:r>
          </a:p>
        </p:txBody>
      </p:sp>
    </p:spTree>
    <p:extLst>
      <p:ext uri="{BB962C8B-B14F-4D97-AF65-F5344CB8AC3E}">
        <p14:creationId xmlns:p14="http://schemas.microsoft.com/office/powerpoint/2010/main" val="13503859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92EE8B-5057-4799-ADA7-A7D461C9699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86847" y="1335170"/>
            <a:ext cx="10038365" cy="3222156"/>
          </a:xfrm>
        </p:spPr>
        <p:txBody>
          <a:bodyPr>
            <a:normAutofit/>
          </a:bodyPr>
          <a:lstStyle/>
          <a:p>
            <a:r>
              <a:rPr lang="en-US" sz="5400" dirty="0"/>
              <a:t>SG-6389 - Add New Column in the Event List for "Congestion"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A03A56A-ADD4-4AC9-89D9-55E6B76963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93198" y="4450728"/>
            <a:ext cx="6987645" cy="1388534"/>
          </a:xfrm>
        </p:spPr>
        <p:txBody>
          <a:bodyPr>
            <a:normAutofit fontScale="92500" lnSpcReduction="20000"/>
          </a:bodyPr>
          <a:lstStyle/>
          <a:p>
            <a:endParaRPr lang="en-US" dirty="0"/>
          </a:p>
          <a:p>
            <a:endParaRPr lang="en-US" dirty="0"/>
          </a:p>
          <a:p>
            <a:r>
              <a:rPr lang="en-US" dirty="0"/>
              <a:t>Tucker Brown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CD42D2-8FE3-4D78-8A72-F04C4B94B3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B60590-B658-48F3-8AEC-482018F5A0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17910DAE-077B-4EC1-B4AC-ABEDDF75484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68533" y="6185179"/>
            <a:ext cx="1143000" cy="365125"/>
          </a:xfrm>
        </p:spPr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10/6/2022</a:t>
            </a:r>
          </a:p>
        </p:txBody>
      </p:sp>
    </p:spTree>
    <p:extLst>
      <p:ext uri="{BB962C8B-B14F-4D97-AF65-F5344CB8AC3E}">
        <p14:creationId xmlns:p14="http://schemas.microsoft.com/office/powerpoint/2010/main" val="36779103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44E3D3-897D-4771-B4BB-0FBFC0D1A2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E8E112-B7AA-4BE2-B375-509AE7BE11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3169DF3-675A-445A-A1B4-04B2224FCAF5}"/>
              </a:ext>
            </a:extLst>
          </p:cNvPr>
          <p:cNvSpPr txBox="1"/>
          <p:nvPr/>
        </p:nvSpPr>
        <p:spPr>
          <a:xfrm>
            <a:off x="1583400" y="1177884"/>
            <a:ext cx="9799982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Courier New" panose="02070309020205020404" pitchFamily="49" charset="0"/>
              <a:buChar char="o"/>
              <a:defRPr/>
            </a:pPr>
            <a:r>
              <a:rPr lang="en-US" sz="3200" b="0" i="0" dirty="0">
                <a:effectLst/>
                <a:latin typeface="-apple-system"/>
              </a:rPr>
              <a:t>Current Behavior</a:t>
            </a:r>
          </a:p>
          <a:p>
            <a:pPr marL="914400" lvl="1" indent="-457200">
              <a:buFont typeface="Wingdings" panose="05000000000000000000" pitchFamily="2" charset="2"/>
              <a:buChar char="§"/>
              <a:defRPr/>
            </a:pPr>
            <a:r>
              <a:rPr lang="en-US" sz="2800" dirty="0">
                <a:latin typeface="-apple-system"/>
              </a:rPr>
              <a:t>“Congestion” is not an available column for inclusion in the Event List dialog.</a:t>
            </a:r>
            <a:endParaRPr lang="en-US" sz="2800" b="0" i="0" dirty="0">
              <a:effectLst/>
              <a:latin typeface="-apple-system"/>
            </a:endParaRPr>
          </a:p>
          <a:p>
            <a:pPr marL="342900" indent="-342900">
              <a:buFont typeface="Courier New" panose="02070309020205020404" pitchFamily="49" charset="0"/>
              <a:buChar char="o"/>
              <a:defRPr/>
            </a:pPr>
            <a:endParaRPr lang="en-US" sz="3200" dirty="0">
              <a:latin typeface="-apple-system"/>
            </a:endParaRPr>
          </a:p>
          <a:p>
            <a:pPr marL="342900" indent="-342900">
              <a:buFont typeface="Courier New" panose="02070309020205020404" pitchFamily="49" charset="0"/>
              <a:buChar char="o"/>
              <a:defRPr/>
            </a:pPr>
            <a:r>
              <a:rPr lang="en-US" sz="3200" dirty="0">
                <a:latin typeface="-apple-system"/>
              </a:rPr>
              <a:t>Enhancement</a:t>
            </a:r>
          </a:p>
          <a:p>
            <a:pPr marL="914400" lvl="1" indent="-457200">
              <a:buFont typeface="Wingdings" panose="05000000000000000000" pitchFamily="2" charset="2"/>
              <a:buChar char="§"/>
              <a:defRPr/>
            </a:pPr>
            <a:r>
              <a:rPr lang="en-US" sz="2800" dirty="0">
                <a:latin typeface="-apple-system"/>
              </a:rPr>
              <a:t>Add a column and populate the congestion location.</a:t>
            </a:r>
          </a:p>
          <a:p>
            <a:pPr marL="914400" lvl="1" indent="-457200">
              <a:buFont typeface="Wingdings" panose="05000000000000000000" pitchFamily="2" charset="2"/>
              <a:buChar char="§"/>
              <a:defRPr/>
            </a:pPr>
            <a:r>
              <a:rPr lang="en-US" sz="2800" dirty="0">
                <a:latin typeface="-apple-system"/>
              </a:rPr>
              <a:t>Would be blank if no Congestion is selected.</a:t>
            </a:r>
          </a:p>
          <a:p>
            <a:pPr marL="914400" lvl="1" indent="-457200">
              <a:buFont typeface="Wingdings" panose="05000000000000000000" pitchFamily="2" charset="2"/>
              <a:buChar char="§"/>
              <a:defRPr/>
            </a:pPr>
            <a:r>
              <a:rPr lang="en-US" sz="2800" dirty="0">
                <a:latin typeface="-apple-system"/>
              </a:rPr>
              <a:t>Default would not show the column but once added, would show due to user preference.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326D4531-2D1F-4884-B9B2-8E4D0BF73C2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68533" y="6185179"/>
            <a:ext cx="1143000" cy="365125"/>
          </a:xfrm>
        </p:spPr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10/6/2022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6B40412-0539-491B-AA89-C572433D626C}"/>
              </a:ext>
            </a:extLst>
          </p:cNvPr>
          <p:cNvSpPr/>
          <p:nvPr/>
        </p:nvSpPr>
        <p:spPr>
          <a:xfrm>
            <a:off x="1938552" y="275987"/>
            <a:ext cx="824898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dirty="0">
                <a:solidFill>
                  <a:prstClr val="black"/>
                </a:solidFill>
                <a:latin typeface="Calibri"/>
              </a:rPr>
              <a:t>Current Behavior &amp; Enhancement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359426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543141" y="2498993"/>
            <a:ext cx="4728207" cy="35179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A84CE624-B6C6-4A75-94BF-078BC716C5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408156" y="6185179"/>
            <a:ext cx="7084177" cy="365125"/>
          </a:xfrm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3EFC9D1E-985C-4F8C-9438-1A1C1335CF62}"/>
              </a:ext>
            </a:extLst>
          </p:cNvPr>
          <p:cNvSpPr txBox="1">
            <a:spLocks/>
          </p:cNvSpPr>
          <p:nvPr/>
        </p:nvSpPr>
        <p:spPr>
          <a:xfrm>
            <a:off x="11104256" y="6337579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b="0" i="0" kern="1200">
                <a:solidFill>
                  <a:schemeClr val="tx1"/>
                </a:solidFill>
                <a:effectLst/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13" name="Date Placeholder 3">
            <a:extLst>
              <a:ext uri="{FF2B5EF4-FFF2-40B4-BE49-F238E27FC236}">
                <a16:creationId xmlns:a16="http://schemas.microsoft.com/office/drawing/2014/main" id="{E8953E5F-99D1-4736-AF94-C3BC5AD9140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68533" y="6185179"/>
            <a:ext cx="1143000" cy="365125"/>
          </a:xfrm>
        </p:spPr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10/6/2022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F5DDBF72-1CD4-4B96-9828-669C3155AC2A}"/>
              </a:ext>
            </a:extLst>
          </p:cNvPr>
          <p:cNvSpPr txBox="1">
            <a:spLocks/>
          </p:cNvSpPr>
          <p:nvPr/>
        </p:nvSpPr>
        <p:spPr>
          <a:xfrm>
            <a:off x="1484310" y="841044"/>
            <a:ext cx="10018713" cy="5496535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+mj-ea"/>
                <a:cs typeface="Calibri" panose="020F0502020204030204" pitchFamily="34" charset="0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prstClr val="black"/>
                </a:solidFill>
              </a:rPr>
              <a:t>QUESTIONS?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>
              <a:solidFill>
                <a:prstClr val="black"/>
              </a:solidFill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prstClr val="black"/>
                </a:solidFill>
              </a:rPr>
              <a:t>COMMENTS?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>
              <a:solidFill>
                <a:prstClr val="black"/>
              </a:solidFill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prstClr val="black"/>
                </a:solidFill>
              </a:rPr>
              <a:t>SUPPORT?</a:t>
            </a:r>
          </a:p>
        </p:txBody>
      </p:sp>
    </p:spTree>
    <p:extLst>
      <p:ext uri="{BB962C8B-B14F-4D97-AF65-F5344CB8AC3E}">
        <p14:creationId xmlns:p14="http://schemas.microsoft.com/office/powerpoint/2010/main" val="6726619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543141" y="2498993"/>
            <a:ext cx="4728207" cy="35179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A84CE624-B6C6-4A75-94BF-078BC716C5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408156" y="6185179"/>
            <a:ext cx="7084177" cy="365125"/>
          </a:xfrm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3EFC9D1E-985C-4F8C-9438-1A1C1335CF62}"/>
              </a:ext>
            </a:extLst>
          </p:cNvPr>
          <p:cNvSpPr txBox="1">
            <a:spLocks/>
          </p:cNvSpPr>
          <p:nvPr/>
        </p:nvSpPr>
        <p:spPr>
          <a:xfrm>
            <a:off x="11104256" y="6337579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b="0" i="0" kern="1200">
                <a:solidFill>
                  <a:schemeClr val="tx1"/>
                </a:solidFill>
                <a:effectLst/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13" name="Date Placeholder 3">
            <a:extLst>
              <a:ext uri="{FF2B5EF4-FFF2-40B4-BE49-F238E27FC236}">
                <a16:creationId xmlns:a16="http://schemas.microsoft.com/office/drawing/2014/main" id="{E8953E5F-99D1-4736-AF94-C3BC5AD9140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68533" y="6185179"/>
            <a:ext cx="1143000" cy="365125"/>
          </a:xfrm>
        </p:spPr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10/6/2022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F5DDBF72-1CD4-4B96-9828-669C3155AC2A}"/>
              </a:ext>
            </a:extLst>
          </p:cNvPr>
          <p:cNvSpPr txBox="1">
            <a:spLocks/>
          </p:cNvSpPr>
          <p:nvPr/>
        </p:nvSpPr>
        <p:spPr>
          <a:xfrm>
            <a:off x="1484310" y="841044"/>
            <a:ext cx="10018713" cy="5496535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+mj-ea"/>
                <a:cs typeface="Calibri" panose="020F0502020204030204" pitchFamily="34" charset="0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prstClr val="black"/>
                </a:solidFill>
              </a:rPr>
              <a:t>ANNOUNCEMENTS?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>
              <a:solidFill>
                <a:prstClr val="black"/>
              </a:solidFill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prstClr val="black"/>
                </a:solidFill>
              </a:rPr>
              <a:t>QUESTIONS?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>
              <a:solidFill>
                <a:prstClr val="black"/>
              </a:solidFill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prstClr val="black"/>
                </a:solidFill>
              </a:rPr>
              <a:t>COMMENTS?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0" i="0" u="none" strike="noStrike" kern="1200" cap="none" spc="0" normalizeH="0" baseline="0" noProof="0" dirty="0">
              <a:ln w="3175" cmpd="sng"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j-ea"/>
              <a:cs typeface="Calibri" panose="020F050202020403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 w="3175" cmpd="sng"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ADJOURN.</a:t>
            </a:r>
          </a:p>
        </p:txBody>
      </p:sp>
    </p:spTree>
    <p:extLst>
      <p:ext uri="{BB962C8B-B14F-4D97-AF65-F5344CB8AC3E}">
        <p14:creationId xmlns:p14="http://schemas.microsoft.com/office/powerpoint/2010/main" val="5383850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543141" y="2498993"/>
            <a:ext cx="4728207" cy="35179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2A9327EB-1A00-4612-BB7F-6E9F9AD472D4}"/>
              </a:ext>
            </a:extLst>
          </p:cNvPr>
          <p:cNvSpPr txBox="1">
            <a:spLocks/>
          </p:cNvSpPr>
          <p:nvPr/>
        </p:nvSpPr>
        <p:spPr>
          <a:xfrm>
            <a:off x="1484310" y="1309510"/>
            <a:ext cx="10018713" cy="3333741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+mj-ea"/>
                <a:cs typeface="Calibri" panose="020F0502020204030204" pitchFamily="34" charset="0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prstClr val="black"/>
                </a:solidFill>
              </a:rPr>
              <a:t>WELCOME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0" i="0" u="none" strike="noStrike" kern="1200" cap="none" spc="0" normalizeH="0" baseline="0" noProof="0" dirty="0">
              <a:ln w="3175" cmpd="sng"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j-ea"/>
              <a:cs typeface="Calibri" panose="020F050202020403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 w="3175" cmpd="sng"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ATTENDEE ROLL CALL</a:t>
            </a:r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A84CE624-B6C6-4A75-94BF-078BC716C5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408156" y="6185179"/>
            <a:ext cx="7084177" cy="365125"/>
          </a:xfrm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3EFC9D1E-985C-4F8C-9438-1A1C1335CF62}"/>
              </a:ext>
            </a:extLst>
          </p:cNvPr>
          <p:cNvSpPr txBox="1">
            <a:spLocks/>
          </p:cNvSpPr>
          <p:nvPr/>
        </p:nvSpPr>
        <p:spPr>
          <a:xfrm>
            <a:off x="11104256" y="6337579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b="0" i="0" kern="1200">
                <a:solidFill>
                  <a:schemeClr val="tx1"/>
                </a:solidFill>
                <a:effectLst/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4B43CA17-C645-4E83-82A8-2B73958FE67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44561" y="4286357"/>
            <a:ext cx="7559695" cy="1127858"/>
          </a:xfrm>
          <a:prstGeom prst="rect">
            <a:avLst/>
          </a:prstGeom>
        </p:spPr>
      </p:pic>
      <p:sp>
        <p:nvSpPr>
          <p:cNvPr id="13" name="Date Placeholder 3">
            <a:extLst>
              <a:ext uri="{FF2B5EF4-FFF2-40B4-BE49-F238E27FC236}">
                <a16:creationId xmlns:a16="http://schemas.microsoft.com/office/drawing/2014/main" id="{2652B335-9FB9-4F0F-9B4B-95107C07408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68533" y="6185179"/>
            <a:ext cx="1143000" cy="365125"/>
          </a:xfrm>
        </p:spPr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10/6/2022</a:t>
            </a:r>
          </a:p>
        </p:txBody>
      </p:sp>
    </p:spTree>
    <p:extLst>
      <p:ext uri="{BB962C8B-B14F-4D97-AF65-F5344CB8AC3E}">
        <p14:creationId xmlns:p14="http://schemas.microsoft.com/office/powerpoint/2010/main" val="19823593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92EE8B-5057-4799-ADA7-A7D461C9699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86847" y="1335170"/>
            <a:ext cx="10038365" cy="3222156"/>
          </a:xfrm>
        </p:spPr>
        <p:txBody>
          <a:bodyPr>
            <a:normAutofit/>
          </a:bodyPr>
          <a:lstStyle/>
          <a:p>
            <a:r>
              <a:rPr lang="en-US" sz="5400" dirty="0"/>
              <a:t>SG-6458 - License Plate </a:t>
            </a:r>
            <a:br>
              <a:rPr lang="en-US" sz="5400" dirty="0"/>
            </a:br>
            <a:r>
              <a:rPr lang="en-US" sz="5400" dirty="0"/>
              <a:t>Match Pop-Up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A03A56A-ADD4-4AC9-89D9-55E6B76963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93198" y="4450728"/>
            <a:ext cx="6987645" cy="1388534"/>
          </a:xfrm>
        </p:spPr>
        <p:txBody>
          <a:bodyPr>
            <a:normAutofit fontScale="92500" lnSpcReduction="20000"/>
          </a:bodyPr>
          <a:lstStyle/>
          <a:p>
            <a:endParaRPr lang="en-US" dirty="0"/>
          </a:p>
          <a:p>
            <a:endParaRPr lang="en-US" dirty="0"/>
          </a:p>
          <a:p>
            <a:r>
              <a:rPr lang="en-US" dirty="0"/>
              <a:t>Tucker Brown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CD42D2-8FE3-4D78-8A72-F04C4B94B3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B60590-B658-48F3-8AEC-482018F5A0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17910DAE-077B-4EC1-B4AC-ABEDDF75484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68533" y="6185179"/>
            <a:ext cx="1143000" cy="365125"/>
          </a:xfrm>
        </p:spPr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10/6/2022</a:t>
            </a:r>
          </a:p>
        </p:txBody>
      </p:sp>
    </p:spTree>
    <p:extLst>
      <p:ext uri="{BB962C8B-B14F-4D97-AF65-F5344CB8AC3E}">
        <p14:creationId xmlns:p14="http://schemas.microsoft.com/office/powerpoint/2010/main" val="14168897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44E3D3-897D-4771-B4BB-0FBFC0D1A2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E8E112-B7AA-4BE2-B375-509AE7BE11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FB99959-0037-4A07-B97B-957509F6FF82}"/>
              </a:ext>
            </a:extLst>
          </p:cNvPr>
          <p:cNvSpPr/>
          <p:nvPr/>
        </p:nvSpPr>
        <p:spPr>
          <a:xfrm>
            <a:off x="1938552" y="275987"/>
            <a:ext cx="824898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dirty="0">
                <a:solidFill>
                  <a:prstClr val="black"/>
                </a:solidFill>
                <a:latin typeface="Calibri"/>
              </a:rPr>
              <a:t>Current Behavior &amp; Enhancement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3169DF3-675A-445A-A1B4-04B2224FCAF5}"/>
              </a:ext>
            </a:extLst>
          </p:cNvPr>
          <p:cNvSpPr txBox="1"/>
          <p:nvPr/>
        </p:nvSpPr>
        <p:spPr>
          <a:xfrm>
            <a:off x="1583400" y="1177884"/>
            <a:ext cx="9799982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Courier New" panose="02070309020205020404" pitchFamily="49" charset="0"/>
              <a:buChar char="o"/>
              <a:defRPr/>
            </a:pPr>
            <a:r>
              <a:rPr lang="en-US" sz="3200" b="0" i="0" dirty="0">
                <a:effectLst/>
                <a:latin typeface="-apple-system"/>
              </a:rPr>
              <a:t>Current Behavior</a:t>
            </a:r>
          </a:p>
          <a:p>
            <a:pPr marL="914400" lvl="1" indent="-457200">
              <a:buFont typeface="Wingdings" panose="05000000000000000000" pitchFamily="2" charset="2"/>
              <a:buChar char="§"/>
              <a:defRPr/>
            </a:pPr>
            <a:r>
              <a:rPr lang="en-US" sz="2800" dirty="0">
                <a:latin typeface="-apple-system"/>
              </a:rPr>
              <a:t>License plate match for involved vehicles shows the number of matches with a hyperlink to access the previous events.</a:t>
            </a:r>
          </a:p>
          <a:p>
            <a:pPr marL="342900" indent="-342900">
              <a:buFont typeface="Courier New" panose="02070309020205020404" pitchFamily="49" charset="0"/>
              <a:buChar char="o"/>
              <a:defRPr/>
            </a:pPr>
            <a:endParaRPr lang="en-US" sz="3200" dirty="0">
              <a:latin typeface="-apple-system"/>
            </a:endParaRPr>
          </a:p>
          <a:p>
            <a:pPr marL="342900" indent="-342900">
              <a:buFont typeface="Courier New" panose="02070309020205020404" pitchFamily="49" charset="0"/>
              <a:buChar char="o"/>
              <a:defRPr/>
            </a:pPr>
            <a:r>
              <a:rPr lang="en-US" sz="3200" dirty="0">
                <a:latin typeface="-apple-system"/>
              </a:rPr>
              <a:t>Enhancement</a:t>
            </a:r>
          </a:p>
          <a:p>
            <a:pPr marL="914400" lvl="1" indent="-457200">
              <a:buFont typeface="Wingdings" panose="05000000000000000000" pitchFamily="2" charset="2"/>
              <a:buChar char="§"/>
              <a:defRPr/>
            </a:pPr>
            <a:r>
              <a:rPr lang="en-US" sz="2800" dirty="0">
                <a:latin typeface="-apple-system"/>
              </a:rPr>
              <a:t>When a match is found, generate a pop up over the dialog to alert the operator.</a:t>
            </a:r>
          </a:p>
          <a:p>
            <a:pPr marL="914400" lvl="1" indent="-457200">
              <a:buFont typeface="Wingdings" panose="05000000000000000000" pitchFamily="2" charset="2"/>
              <a:buChar char="§"/>
              <a:defRPr/>
            </a:pPr>
            <a:r>
              <a:rPr lang="en-US" sz="2800" dirty="0">
                <a:latin typeface="-apple-system"/>
              </a:rPr>
              <a:t>Configurable to keep current behavior.</a:t>
            </a:r>
          </a:p>
          <a:p>
            <a:pPr marL="914400" lvl="1" indent="-457200">
              <a:buFont typeface="Wingdings" panose="05000000000000000000" pitchFamily="2" charset="2"/>
              <a:buChar char="§"/>
              <a:defRPr/>
            </a:pPr>
            <a:r>
              <a:rPr lang="en-US" sz="2800" dirty="0">
                <a:latin typeface="-apple-system"/>
              </a:rPr>
              <a:t>Popup look would remain the same as the current dialog.</a:t>
            </a:r>
            <a:endParaRPr lang="en-US" sz="3200" dirty="0">
              <a:latin typeface="-apple-system"/>
            </a:endParaRPr>
          </a:p>
          <a:p>
            <a:pPr lvl="1">
              <a:defRPr/>
            </a:pPr>
            <a:endParaRPr lang="en-US" sz="3200" dirty="0">
              <a:latin typeface="-apple-system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326D4531-2D1F-4884-B9B2-8E4D0BF73C2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68533" y="6185179"/>
            <a:ext cx="1143000" cy="365125"/>
          </a:xfrm>
        </p:spPr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10/6/2022</a:t>
            </a:r>
          </a:p>
        </p:txBody>
      </p:sp>
    </p:spTree>
    <p:extLst>
      <p:ext uri="{BB962C8B-B14F-4D97-AF65-F5344CB8AC3E}">
        <p14:creationId xmlns:p14="http://schemas.microsoft.com/office/powerpoint/2010/main" val="3520556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543141" y="2498993"/>
            <a:ext cx="4728207" cy="35179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A84CE624-B6C6-4A75-94BF-078BC716C5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408156" y="6185179"/>
            <a:ext cx="7084177" cy="365125"/>
          </a:xfrm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3EFC9D1E-985C-4F8C-9438-1A1C1335CF62}"/>
              </a:ext>
            </a:extLst>
          </p:cNvPr>
          <p:cNvSpPr txBox="1">
            <a:spLocks/>
          </p:cNvSpPr>
          <p:nvPr/>
        </p:nvSpPr>
        <p:spPr>
          <a:xfrm>
            <a:off x="11104256" y="6337579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b="0" i="0" kern="1200">
                <a:solidFill>
                  <a:schemeClr val="tx1"/>
                </a:solidFill>
                <a:effectLst/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13" name="Date Placeholder 3">
            <a:extLst>
              <a:ext uri="{FF2B5EF4-FFF2-40B4-BE49-F238E27FC236}">
                <a16:creationId xmlns:a16="http://schemas.microsoft.com/office/drawing/2014/main" id="{E8953E5F-99D1-4736-AF94-C3BC5AD9140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68533" y="6185179"/>
            <a:ext cx="1143000" cy="365125"/>
          </a:xfrm>
        </p:spPr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10/6/2022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F5DDBF72-1CD4-4B96-9828-669C3155AC2A}"/>
              </a:ext>
            </a:extLst>
          </p:cNvPr>
          <p:cNvSpPr txBox="1">
            <a:spLocks/>
          </p:cNvSpPr>
          <p:nvPr/>
        </p:nvSpPr>
        <p:spPr>
          <a:xfrm>
            <a:off x="1484310" y="841044"/>
            <a:ext cx="10018713" cy="5496535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+mj-ea"/>
                <a:cs typeface="Calibri" panose="020F0502020204030204" pitchFamily="34" charset="0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prstClr val="black"/>
                </a:solidFill>
              </a:rPr>
              <a:t>QUESTIONS?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>
              <a:solidFill>
                <a:prstClr val="black"/>
              </a:solidFill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prstClr val="black"/>
                </a:solidFill>
              </a:rPr>
              <a:t>COMMENTS?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>
              <a:solidFill>
                <a:prstClr val="black"/>
              </a:solidFill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prstClr val="black"/>
                </a:solidFill>
              </a:rPr>
              <a:t>SUPPORT?</a:t>
            </a:r>
          </a:p>
        </p:txBody>
      </p:sp>
    </p:spTree>
    <p:extLst>
      <p:ext uri="{BB962C8B-B14F-4D97-AF65-F5344CB8AC3E}">
        <p14:creationId xmlns:p14="http://schemas.microsoft.com/office/powerpoint/2010/main" val="18699863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92EE8B-5057-4799-ADA7-A7D461C9699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86847" y="1335170"/>
            <a:ext cx="10038365" cy="3222156"/>
          </a:xfrm>
        </p:spPr>
        <p:txBody>
          <a:bodyPr>
            <a:normAutofit/>
          </a:bodyPr>
          <a:lstStyle/>
          <a:p>
            <a:r>
              <a:rPr lang="en-US" sz="5400" dirty="0"/>
              <a:t>SG-5364 - Request to enhance</a:t>
            </a:r>
            <a:br>
              <a:rPr lang="en-US" sz="5400" dirty="0"/>
            </a:br>
            <a:r>
              <a:rPr lang="en-US" sz="5400" dirty="0"/>
              <a:t> for Vehicle dispatch documentation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A03A56A-ADD4-4AC9-89D9-55E6B76963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93198" y="4450728"/>
            <a:ext cx="6987645" cy="1388534"/>
          </a:xfrm>
        </p:spPr>
        <p:txBody>
          <a:bodyPr>
            <a:normAutofit fontScale="92500" lnSpcReduction="20000"/>
          </a:bodyPr>
          <a:lstStyle/>
          <a:p>
            <a:endParaRPr lang="en-US" dirty="0"/>
          </a:p>
          <a:p>
            <a:endParaRPr lang="en-US" dirty="0"/>
          </a:p>
          <a:p>
            <a:r>
              <a:rPr lang="en-US" dirty="0"/>
              <a:t>Tucker Brown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CD42D2-8FE3-4D78-8A72-F04C4B94B3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B60590-B658-48F3-8AEC-482018F5A0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17910DAE-077B-4EC1-B4AC-ABEDDF75484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68533" y="6185179"/>
            <a:ext cx="1143000" cy="365125"/>
          </a:xfrm>
        </p:spPr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10/6/2022</a:t>
            </a:r>
          </a:p>
        </p:txBody>
      </p:sp>
    </p:spTree>
    <p:extLst>
      <p:ext uri="{BB962C8B-B14F-4D97-AF65-F5344CB8AC3E}">
        <p14:creationId xmlns:p14="http://schemas.microsoft.com/office/powerpoint/2010/main" val="28999167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44E3D3-897D-4771-B4BB-0FBFC0D1A2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E8E112-B7AA-4BE2-B375-509AE7BE11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3169DF3-675A-445A-A1B4-04B2224FCAF5}"/>
              </a:ext>
            </a:extLst>
          </p:cNvPr>
          <p:cNvSpPr txBox="1"/>
          <p:nvPr/>
        </p:nvSpPr>
        <p:spPr>
          <a:xfrm>
            <a:off x="1557762" y="1006968"/>
            <a:ext cx="9799982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Courier New" panose="02070309020205020404" pitchFamily="49" charset="0"/>
              <a:buChar char="o"/>
              <a:defRPr/>
            </a:pPr>
            <a:r>
              <a:rPr lang="en-US" sz="3200" b="0" i="0" dirty="0">
                <a:effectLst/>
                <a:latin typeface="-apple-system"/>
              </a:rPr>
              <a:t>Current Behavior</a:t>
            </a:r>
          </a:p>
          <a:p>
            <a:pPr marL="914400" lvl="1" indent="-457200">
              <a:buFont typeface="Wingdings" panose="05000000000000000000" pitchFamily="2" charset="2"/>
              <a:buChar char="§"/>
              <a:defRPr/>
            </a:pPr>
            <a:r>
              <a:rPr lang="en-US" sz="2800" b="0" i="0" dirty="0">
                <a:effectLst/>
                <a:latin typeface="-apple-system"/>
              </a:rPr>
              <a:t>Vehicles can be dispatched to multiple events and arrive at any of them (but only one arrival at a time).</a:t>
            </a:r>
          </a:p>
          <a:p>
            <a:pPr marL="342900" indent="-342900">
              <a:buFont typeface="Courier New" panose="02070309020205020404" pitchFamily="49" charset="0"/>
              <a:buChar char="o"/>
              <a:defRPr/>
            </a:pPr>
            <a:endParaRPr lang="en-US" sz="2800" dirty="0">
              <a:latin typeface="-apple-system"/>
            </a:endParaRPr>
          </a:p>
          <a:p>
            <a:pPr marL="342900" indent="-342900">
              <a:buFont typeface="Courier New" panose="02070309020205020404" pitchFamily="49" charset="0"/>
              <a:buChar char="o"/>
              <a:defRPr/>
            </a:pPr>
            <a:r>
              <a:rPr lang="en-US" sz="3200" dirty="0">
                <a:latin typeface="-apple-system"/>
              </a:rPr>
              <a:t>Enhancement</a:t>
            </a:r>
            <a:endParaRPr lang="en-US" sz="2800" dirty="0">
              <a:latin typeface="-apple-system"/>
            </a:endParaRPr>
          </a:p>
          <a:p>
            <a:pPr marL="914400" lvl="1" indent="-457200">
              <a:buFont typeface="Wingdings" panose="05000000000000000000" pitchFamily="2" charset="2"/>
              <a:buChar char="§"/>
              <a:defRPr/>
            </a:pPr>
            <a:r>
              <a:rPr lang="en-US" sz="2800" dirty="0">
                <a:latin typeface="-apple-system"/>
              </a:rPr>
              <a:t>When the vehicle arrives at an event, owner of another event to which the vehicle is dispatched would get a popup to alert them the vehicle has arrived at the other event.</a:t>
            </a:r>
          </a:p>
          <a:p>
            <a:pPr marL="1371600" lvl="2" indent="-457200"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latin typeface="-apple-system"/>
              </a:rPr>
              <a:t>Is the event owner only the right person?</a:t>
            </a:r>
          </a:p>
          <a:p>
            <a:pPr marL="914400" lvl="1" indent="-457200">
              <a:buFont typeface="Wingdings" panose="05000000000000000000" pitchFamily="2" charset="2"/>
              <a:buChar char="§"/>
              <a:defRPr/>
            </a:pPr>
            <a:r>
              <a:rPr lang="en-US" sz="2800" dirty="0">
                <a:latin typeface="-apple-system"/>
              </a:rPr>
              <a:t>Operator would have the option to cancel the dispatch or keep it as is.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326D4531-2D1F-4884-B9B2-8E4D0BF73C2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68533" y="6185179"/>
            <a:ext cx="1143000" cy="365125"/>
          </a:xfrm>
        </p:spPr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10/6/2022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34379D8-8624-406F-B926-6942CF60CA4B}"/>
              </a:ext>
            </a:extLst>
          </p:cNvPr>
          <p:cNvSpPr/>
          <p:nvPr/>
        </p:nvSpPr>
        <p:spPr>
          <a:xfrm>
            <a:off x="1938552" y="275987"/>
            <a:ext cx="824898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dirty="0">
                <a:solidFill>
                  <a:prstClr val="black"/>
                </a:solidFill>
                <a:latin typeface="Calibri"/>
              </a:rPr>
              <a:t>Current Behavior &amp; Enhancement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740358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543141" y="2498993"/>
            <a:ext cx="4728207" cy="35179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A84CE624-B6C6-4A75-94BF-078BC716C5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408156" y="6185179"/>
            <a:ext cx="7084177" cy="365125"/>
          </a:xfrm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3EFC9D1E-985C-4F8C-9438-1A1C1335CF62}"/>
              </a:ext>
            </a:extLst>
          </p:cNvPr>
          <p:cNvSpPr txBox="1">
            <a:spLocks/>
          </p:cNvSpPr>
          <p:nvPr/>
        </p:nvSpPr>
        <p:spPr>
          <a:xfrm>
            <a:off x="11104256" y="6337579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b="0" i="0" kern="1200">
                <a:solidFill>
                  <a:schemeClr val="tx1"/>
                </a:solidFill>
                <a:effectLst/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13" name="Date Placeholder 3">
            <a:extLst>
              <a:ext uri="{FF2B5EF4-FFF2-40B4-BE49-F238E27FC236}">
                <a16:creationId xmlns:a16="http://schemas.microsoft.com/office/drawing/2014/main" id="{E8953E5F-99D1-4736-AF94-C3BC5AD9140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68533" y="6185179"/>
            <a:ext cx="1143000" cy="365125"/>
          </a:xfrm>
        </p:spPr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10/6/2022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F5DDBF72-1CD4-4B96-9828-669C3155AC2A}"/>
              </a:ext>
            </a:extLst>
          </p:cNvPr>
          <p:cNvSpPr txBox="1">
            <a:spLocks/>
          </p:cNvSpPr>
          <p:nvPr/>
        </p:nvSpPr>
        <p:spPr>
          <a:xfrm>
            <a:off x="1484310" y="841044"/>
            <a:ext cx="10018713" cy="5496535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+mj-ea"/>
                <a:cs typeface="Calibri" panose="020F0502020204030204" pitchFamily="34" charset="0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prstClr val="black"/>
                </a:solidFill>
              </a:rPr>
              <a:t>QUESTIONS?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>
              <a:solidFill>
                <a:prstClr val="black"/>
              </a:solidFill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prstClr val="black"/>
                </a:solidFill>
              </a:rPr>
              <a:t>COMMENTS?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>
              <a:solidFill>
                <a:prstClr val="black"/>
              </a:solidFill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prstClr val="black"/>
                </a:solidFill>
              </a:rPr>
              <a:t>SUPPORT?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79685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92EE8B-5057-4799-ADA7-A7D461C9699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86847" y="1335170"/>
            <a:ext cx="10038365" cy="3222156"/>
          </a:xfrm>
        </p:spPr>
        <p:txBody>
          <a:bodyPr>
            <a:normAutofit/>
          </a:bodyPr>
          <a:lstStyle/>
          <a:p>
            <a:r>
              <a:rPr lang="en-US" sz="5400" dirty="0"/>
              <a:t>SG-6417 - Configure RPG Distance for DMS Messages when Travel Lanes are Cleared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A03A56A-ADD4-4AC9-89D9-55E6B76963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93198" y="4450728"/>
            <a:ext cx="6987645" cy="1388534"/>
          </a:xfrm>
        </p:spPr>
        <p:txBody>
          <a:bodyPr>
            <a:normAutofit fontScale="92500" lnSpcReduction="20000"/>
          </a:bodyPr>
          <a:lstStyle/>
          <a:p>
            <a:endParaRPr lang="en-US" dirty="0"/>
          </a:p>
          <a:p>
            <a:endParaRPr lang="en-US" dirty="0"/>
          </a:p>
          <a:p>
            <a:r>
              <a:rPr lang="en-US" dirty="0"/>
              <a:t>Tucker Brown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CD42D2-8FE3-4D78-8A72-F04C4B94B3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B60590-B658-48F3-8AEC-482018F5A0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17910DAE-077B-4EC1-B4AC-ABEDDF75484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68533" y="6185179"/>
            <a:ext cx="1143000" cy="365125"/>
          </a:xfrm>
        </p:spPr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10/6/2022</a:t>
            </a:r>
          </a:p>
        </p:txBody>
      </p:sp>
    </p:spTree>
    <p:extLst>
      <p:ext uri="{BB962C8B-B14F-4D97-AF65-F5344CB8AC3E}">
        <p14:creationId xmlns:p14="http://schemas.microsoft.com/office/powerpoint/2010/main" val="106082076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alibri">
      <a:maj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19945</TotalTime>
  <Words>467</Words>
  <Application>Microsoft Office PowerPoint</Application>
  <PresentationFormat>Widescreen</PresentationFormat>
  <Paragraphs>123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Parallax</vt:lpstr>
      <vt:lpstr>SunGuide Software  Users Group Meeting</vt:lpstr>
      <vt:lpstr>PowerPoint Presentation</vt:lpstr>
      <vt:lpstr>SG-6458 - License Plate  Match Pop-Up</vt:lpstr>
      <vt:lpstr>PowerPoint Presentation</vt:lpstr>
      <vt:lpstr>PowerPoint Presentation</vt:lpstr>
      <vt:lpstr>SG-5364 - Request to enhance  for Vehicle dispatch documentation </vt:lpstr>
      <vt:lpstr>PowerPoint Presentation</vt:lpstr>
      <vt:lpstr>PowerPoint Presentation</vt:lpstr>
      <vt:lpstr>SG-6417 - Configure RPG Distance for DMS Messages when Travel Lanes are Cleared</vt:lpstr>
      <vt:lpstr>PowerPoint Presentation</vt:lpstr>
      <vt:lpstr>PowerPoint Presentation</vt:lpstr>
      <vt:lpstr>SG-6389 - Add New Column in the Event List for "Congestion"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Change Management Board Meeting</dc:title>
  <dc:creator>Moser, Kelli</dc:creator>
  <cp:lastModifiedBy>Carla Holmes</cp:lastModifiedBy>
  <cp:revision>850</cp:revision>
  <cp:lastPrinted>2015-01-14T21:03:00Z</cp:lastPrinted>
  <dcterms:created xsi:type="dcterms:W3CDTF">2014-08-07T17:38:39Z</dcterms:created>
  <dcterms:modified xsi:type="dcterms:W3CDTF">2024-04-04T19:52:50Z</dcterms:modified>
</cp:coreProperties>
</file>