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570" r:id="rId2"/>
    <p:sldId id="575" r:id="rId3"/>
    <p:sldId id="1023" r:id="rId4"/>
    <p:sldId id="1039" r:id="rId5"/>
    <p:sldId id="1027" r:id="rId6"/>
    <p:sldId id="1031" r:id="rId7"/>
    <p:sldId id="1040" r:id="rId8"/>
    <p:sldId id="1041" r:id="rId9"/>
    <p:sldId id="1049" r:id="rId10"/>
    <p:sldId id="1043" r:id="rId11"/>
    <p:sldId id="1050" r:id="rId12"/>
    <p:sldId id="1052" r:id="rId13"/>
    <p:sldId id="1053" r:id="rId14"/>
    <p:sldId id="1044" r:id="rId15"/>
    <p:sldId id="1048" r:id="rId16"/>
    <p:sldId id="1045" r:id="rId17"/>
    <p:sldId id="1047" r:id="rId18"/>
    <p:sldId id="1046" r:id="rId19"/>
    <p:sldId id="1015" r:id="rId20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E4D6C5-0CE4-4519-88E3-556790433D2A}">
          <p14:sldIdLst>
            <p14:sldId id="570"/>
            <p14:sldId id="575"/>
            <p14:sldId id="1023"/>
            <p14:sldId id="1039"/>
            <p14:sldId id="1027"/>
            <p14:sldId id="1031"/>
            <p14:sldId id="1040"/>
            <p14:sldId id="1041"/>
            <p14:sldId id="1049"/>
            <p14:sldId id="1043"/>
            <p14:sldId id="1050"/>
            <p14:sldId id="1052"/>
            <p14:sldId id="1053"/>
            <p14:sldId id="1044"/>
            <p14:sldId id="1048"/>
            <p14:sldId id="1045"/>
            <p14:sldId id="1047"/>
            <p14:sldId id="1046"/>
            <p14:sldId id="101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8C1323F-DBC2-7928-4D72-BFD92E0121A7}" name="Brown, Tucker" initials="BT" userId="S::Tucker.Brown@datasys.swri.edu::376a8cc3-1ea3-4656-b1c5-49cbe529c2be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lay P. Packard" initials="CPP" lastIdx="7" clrIdx="0">
    <p:extLst>
      <p:ext uri="{19B8F6BF-5375-455C-9EA6-DF929625EA0E}">
        <p15:presenceInfo xmlns:p15="http://schemas.microsoft.com/office/powerpoint/2012/main" userId="S-1-5-21-2940023445-2052603907-4043798523-1169" providerId="AD"/>
      </p:ext>
    </p:extLst>
  </p:cmAuthor>
  <p:cmAuthor id="2" name="Moser, Kelli" initials="KDM" lastIdx="0" clrIdx="1"/>
  <p:cmAuthor id="3" name="Carla Holmes" initials="CH" lastIdx="26" clrIdx="2">
    <p:extLst>
      <p:ext uri="{19B8F6BF-5375-455C-9EA6-DF929625EA0E}">
        <p15:presenceInfo xmlns:p15="http://schemas.microsoft.com/office/powerpoint/2012/main" userId="S::carla.holmes@greshamsmith.com::63659360-a344-4139-81ff-eba22c698b61" providerId="AD"/>
      </p:ext>
    </p:extLst>
  </p:cmAuthor>
  <p:cmAuthor id="4" name="Brown, Tucker" initials="BT" lastIdx="10" clrIdx="3">
    <p:extLst>
      <p:ext uri="{19B8F6BF-5375-455C-9EA6-DF929625EA0E}">
        <p15:presenceInfo xmlns:p15="http://schemas.microsoft.com/office/powerpoint/2012/main" userId="S::Tucker.Brown@datasys.swri.edu::376a8cc3-1ea3-4656-b1c5-49cbe529c2b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0000"/>
    <a:srgbClr val="1B396F"/>
    <a:srgbClr val="1F4283"/>
    <a:srgbClr val="0502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86910" autoAdjust="0"/>
  </p:normalViewPr>
  <p:slideViewPr>
    <p:cSldViewPr snapToGrid="0">
      <p:cViewPr>
        <p:scale>
          <a:sx n="69" d="100"/>
          <a:sy n="69" d="100"/>
        </p:scale>
        <p:origin x="404" y="76"/>
      </p:cViewPr>
      <p:guideLst>
        <p:guide orient="horz" pos="2136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6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28" Type="http://schemas.microsoft.com/office/2018/10/relationships/authors" Target="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FFFC65B-9DB3-447A-B124-A738FD9C8185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4B06F28-850F-4070-BAFD-8C1D8F86B5E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8871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382BCBC-BC1F-49FF-9795-0DF8221B8526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7224070D-343A-41A8-B8E1-34F3348194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476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24070D-343A-41A8-B8E1-34F3348194F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066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6151628"/>
            <a:ext cx="4324044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defRPr sz="28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6185179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61567"/>
            <a:ext cx="1143000" cy="365125"/>
          </a:xfrm>
        </p:spPr>
        <p:txBody>
          <a:bodyPr/>
          <a:lstStyle/>
          <a:p>
            <a:r>
              <a:rPr lang="en-US" dirty="0"/>
              <a:t>05/11/2015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10951856" y="6161567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2572279" y="6161567"/>
            <a:ext cx="7084177" cy="365125"/>
          </a:xfrm>
        </p:spPr>
        <p:txBody>
          <a:bodyPr/>
          <a:lstStyle/>
          <a:p>
            <a:r>
              <a:rPr lang="en-US" dirty="0"/>
              <a:t>Change Management Board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732656" y="6201323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2279" y="6201323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51856" y="6201323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9732656" y="6181445"/>
            <a:ext cx="11430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2279" y="6181445"/>
            <a:ext cx="7084177" cy="365125"/>
          </a:xfrm>
        </p:spPr>
        <p:txBody>
          <a:bodyPr/>
          <a:lstStyle/>
          <a:p>
            <a:pPr>
              <a:defRPr/>
            </a:pPr>
            <a:r>
              <a:rPr lang="en-US" dirty="0"/>
              <a:t>Change Management Board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951856" y="6181445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Change Management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  <a:solidFill>
            <a:srgbClr val="C00000"/>
          </a:solidFill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1B396F"/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40000"/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1F4283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6151628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05/11/2015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6151628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en-US" dirty="0"/>
              <a:t>Change Management Board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6151628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2" descr="image001"/>
          <p:cNvPicPr>
            <a:picLocks noChangeAspect="1" noChangeArrowheads="1"/>
          </p:cNvPicPr>
          <p:nvPr userDrawn="1"/>
        </p:nvPicPr>
        <p:blipFill rotWithShape="1">
          <a:blip r:embed="rId1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0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Calibri" panose="020F0502020204030204" pitchFamily="34" charset="0"/>
          <a:ea typeface="+mj-ea"/>
          <a:cs typeface="Calibri" panose="020F050202020403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8130" y="2260773"/>
            <a:ext cx="10421655" cy="2176117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sz="7200" b="1" dirty="0"/>
              <a:t>SunGuide Software </a:t>
            </a:r>
            <a:br>
              <a:rPr lang="en-US" sz="7200" b="1" dirty="0"/>
            </a:br>
            <a:r>
              <a:rPr lang="en-US" sz="7200" b="1" dirty="0"/>
              <a:t>Users Group Meeting</a:t>
            </a:r>
            <a:endParaRPr lang="en-US" sz="5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4523774" y="5035137"/>
            <a:ext cx="6987645" cy="848427"/>
          </a:xfrm>
        </p:spPr>
        <p:txBody>
          <a:bodyPr/>
          <a:lstStyle/>
          <a:p>
            <a:r>
              <a:rPr lang="en-US" b="1" i="1" dirty="0"/>
              <a:t>May 4, 2023</a:t>
            </a:r>
          </a:p>
        </p:txBody>
      </p:sp>
      <p:pic>
        <p:nvPicPr>
          <p:cNvPr id="7" name="Picture 2" descr="image001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" t="3985" r="1890" b="4407"/>
          <a:stretch/>
        </p:blipFill>
        <p:spPr bwMode="auto">
          <a:xfrm>
            <a:off x="9823450" y="0"/>
            <a:ext cx="2260600" cy="1047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clrChange>
              <a:clrFrom>
                <a:srgbClr val="FEFDFB"/>
              </a:clrFrom>
              <a:clrTo>
                <a:srgbClr val="FEFDFB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00" y="-95285"/>
            <a:ext cx="1500808" cy="1365319"/>
          </a:xfrm>
          <a:prstGeom prst="rect">
            <a:avLst/>
          </a:prstGeom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30A5E2E-7156-75DD-D294-A3A9B7F608B4}"/>
              </a:ext>
            </a:extLst>
          </p:cNvPr>
          <p:cNvSpPr txBox="1">
            <a:spLocks/>
          </p:cNvSpPr>
          <p:nvPr/>
        </p:nvSpPr>
        <p:spPr>
          <a:xfrm>
            <a:off x="1089764" y="3813047"/>
            <a:ext cx="10421655" cy="11211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6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spcBef>
                <a:spcPts val="1200"/>
              </a:spcBef>
            </a:pP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9314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4014564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SG-5927 - Make Disable PTZ a Filterable Camera Column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</p:spTree>
    <p:extLst>
      <p:ext uri="{BB962C8B-B14F-4D97-AF65-F5344CB8AC3E}">
        <p14:creationId xmlns:p14="http://schemas.microsoft.com/office/powerpoint/2010/main" val="3066996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523196" y="1619506"/>
            <a:ext cx="354445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Add “PTZ” as an available column to the Camera Control dialog to allow filtering to only cameras the user could possibly control.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D289C6E-BAFC-2151-561D-431859DD91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214" y="1254381"/>
            <a:ext cx="6808695" cy="4946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666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4680864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SG-6109 - WWD Events Ignore Configured Radius for Event Type WWD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</p:spTree>
    <p:extLst>
      <p:ext uri="{BB962C8B-B14F-4D97-AF65-F5344CB8AC3E}">
        <p14:creationId xmlns:p14="http://schemas.microsoft.com/office/powerpoint/2010/main" val="1690471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100072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an event is created via the Event Creation dialog, the default search radius for finding DMSs for automatic response plans is pulled from the System Settings.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D966D8-E339-E183-3D2F-C703CC984F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6268" y="3016488"/>
            <a:ext cx="6672103" cy="3168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9480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a response plan is created through the event, the system uses the configuration for response plans. 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782ACE9-D43E-BD2D-AAED-F8ADDA8B84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4147" y="2721555"/>
            <a:ext cx="8058150" cy="3057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448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The system should sync these two values, and only use the one from the Event Types configuration dialog.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District suggested to used the ‘Minor Search Distance’ DMS value from Event Types configuration dialog.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</p:spTree>
    <p:extLst>
      <p:ext uri="{BB962C8B-B14F-4D97-AF65-F5344CB8AC3E}">
        <p14:creationId xmlns:p14="http://schemas.microsoft.com/office/powerpoint/2010/main" val="5035615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398276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ANNOUNCEMENTS?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ADJOURN.</a:t>
            </a:r>
          </a:p>
        </p:txBody>
      </p:sp>
    </p:spTree>
    <p:extLst>
      <p:ext uri="{BB962C8B-B14F-4D97-AF65-F5344CB8AC3E}">
        <p14:creationId xmlns:p14="http://schemas.microsoft.com/office/powerpoint/2010/main" val="538385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A9327EB-1A00-4612-BB7F-6E9F9AD472D4}"/>
              </a:ext>
            </a:extLst>
          </p:cNvPr>
          <p:cNvSpPr txBox="1">
            <a:spLocks/>
          </p:cNvSpPr>
          <p:nvPr/>
        </p:nvSpPr>
        <p:spPr>
          <a:xfrm>
            <a:off x="1484310" y="1309510"/>
            <a:ext cx="10018713" cy="3333741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WELCOME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 w="3175" cmpd="sng"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3175" cmpd="sng"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ATTENDEE ROLL CALL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8D2D56B3-36E4-4105-B5A5-ACE30B29F6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4B43CA17-C645-4E83-82A8-2B73958F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4561" y="4286357"/>
            <a:ext cx="7559695" cy="1127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35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/>
          </a:bodyPr>
          <a:lstStyle/>
          <a:p>
            <a:r>
              <a:rPr lang="en-US" sz="5400" dirty="0"/>
              <a:t>SG-6517 - SAS Schedule Copying Dialog Behavior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</p:spTree>
    <p:extLst>
      <p:ext uri="{BB962C8B-B14F-4D97-AF65-F5344CB8AC3E}">
        <p14:creationId xmlns:p14="http://schemas.microsoft.com/office/powerpoint/2010/main" val="141688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95737" y="1254381"/>
            <a:ext cx="97317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clicking in the SAS Schedule Name text box, different options may appear to the user based on whether the user has already selected the text.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7DBDF72-36B8-8315-FA42-A302D90F5B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131" y="3108069"/>
            <a:ext cx="4095750" cy="24955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F10C26-2CD6-57F2-C865-31D46D1892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26175" y="3527169"/>
            <a:ext cx="3667125" cy="165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8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78604" y="1234609"/>
            <a:ext cx="9731702" cy="3370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Make the Name of the Schedule read-only.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2800" dirty="0">
                <a:latin typeface="-apple-system"/>
              </a:rPr>
              <a:t>Add a ‘Rename’ option to the context menu.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Would make all items in the Schedule box consistent, as they would all be read-only.</a:t>
            </a:r>
          </a:p>
          <a:p>
            <a:pPr marL="914400" lvl="1" indent="-457200">
              <a:spcAft>
                <a:spcPts val="1800"/>
              </a:spcAft>
              <a:buFont typeface="Wingdings" panose="05000000000000000000" pitchFamily="2" charset="2"/>
              <a:buChar char="§"/>
              <a:defRPr/>
            </a:pPr>
            <a:r>
              <a:rPr lang="en-US" sz="2800" dirty="0">
                <a:latin typeface="-apple-system"/>
              </a:rPr>
              <a:t>Pop up would always show the same options no matter how the user has selected the cell.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</p:spTree>
    <p:extLst>
      <p:ext uri="{BB962C8B-B14F-4D97-AF65-F5344CB8AC3E}">
        <p14:creationId xmlns:p14="http://schemas.microsoft.com/office/powerpoint/2010/main" val="6651740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1543141" y="2498993"/>
            <a:ext cx="4728207" cy="3517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A84CE624-B6C6-4A75-94BF-078BC716C5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408156" y="6185179"/>
            <a:ext cx="7084177" cy="365125"/>
          </a:xfrm>
        </p:spPr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3EFC9D1E-985C-4F8C-9438-1A1C1335CF62}"/>
              </a:ext>
            </a:extLst>
          </p:cNvPr>
          <p:cNvSpPr txBox="1">
            <a:spLocks/>
          </p:cNvSpPr>
          <p:nvPr/>
        </p:nvSpPr>
        <p:spPr>
          <a:xfrm>
            <a:off x="11104256" y="6337579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b="0" i="0" kern="1200">
                <a:solidFill>
                  <a:schemeClr val="tx1"/>
                </a:solidFill>
                <a:effectLst/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E8953E5F-99D1-4736-AF94-C3BC5AD914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5DDBF72-1CD4-4B96-9828-669C3155AC2A}"/>
              </a:ext>
            </a:extLst>
          </p:cNvPr>
          <p:cNvSpPr txBox="1">
            <a:spLocks/>
          </p:cNvSpPr>
          <p:nvPr/>
        </p:nvSpPr>
        <p:spPr>
          <a:xfrm>
            <a:off x="1484310" y="841044"/>
            <a:ext cx="10018713" cy="549653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+mj-ea"/>
                <a:cs typeface="Calibri" panose="020F0502020204030204" pitchFamily="34" charset="0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QUESTIONS?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COMMENTS?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>
              <a:solidFill>
                <a:prstClr val="black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solidFill>
                  <a:prstClr val="black"/>
                </a:solidFill>
              </a:rPr>
              <a:t>SUPPORT?</a:t>
            </a:r>
          </a:p>
        </p:txBody>
      </p:sp>
    </p:spTree>
    <p:extLst>
      <p:ext uri="{BB962C8B-B14F-4D97-AF65-F5344CB8AC3E}">
        <p14:creationId xmlns:p14="http://schemas.microsoft.com/office/powerpoint/2010/main" val="2655919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92EE8B-5057-4799-ADA7-A7D461C9699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06303" y="1461630"/>
            <a:ext cx="10038365" cy="2526711"/>
          </a:xfrm>
        </p:spPr>
        <p:txBody>
          <a:bodyPr>
            <a:normAutofit fontScale="90000"/>
          </a:bodyPr>
          <a:lstStyle/>
          <a:p>
            <a:r>
              <a:rPr lang="en-US" sz="5400" dirty="0"/>
              <a:t>SG-6497 - Removing Activity not Reflected in Chronology in Event Details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03A56A-ADD4-4AC9-89D9-55E6B76963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93198" y="4450728"/>
            <a:ext cx="6987645" cy="1388534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Tucker Brown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CD42D2-8FE3-4D78-8A72-F04C4B94B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B60590-B658-48F3-8AEC-482018F5A0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17910DAE-077B-4EC1-B4AC-ABEDDF75484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</p:spTree>
    <p:extLst>
      <p:ext uri="{BB962C8B-B14F-4D97-AF65-F5344CB8AC3E}">
        <p14:creationId xmlns:p14="http://schemas.microsoft.com/office/powerpoint/2010/main" val="34353771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Current Behavior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352279" y="1171234"/>
            <a:ext cx="1039146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When removing an activity for a Road Ranger, the inclusion of the original activity is not removed from the chronology.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590E22B-0344-C537-F50C-1B230E5890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71" y="2481374"/>
            <a:ext cx="6790858" cy="3470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4175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44E3D3-897D-4771-B4BB-0FBFC0D1A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SunGuide Software Users Group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E8E112-B7AA-4BE2-B375-509AE7BE1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57F1E4F-1CFF-5643-939E-217C01CDF56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FB99959-0037-4A07-B97B-957509F6FF82}"/>
              </a:ext>
            </a:extLst>
          </p:cNvPr>
          <p:cNvSpPr/>
          <p:nvPr/>
        </p:nvSpPr>
        <p:spPr>
          <a:xfrm>
            <a:off x="1663487" y="142240"/>
            <a:ext cx="806133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>
                <a:solidFill>
                  <a:prstClr val="black"/>
                </a:solidFill>
                <a:latin typeface="Calibri"/>
              </a:rPr>
              <a:t>Enhancement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3169DF3-675A-445A-A1B4-04B2224FCAF5}"/>
              </a:ext>
            </a:extLst>
          </p:cNvPr>
          <p:cNvSpPr txBox="1"/>
          <p:nvPr/>
        </p:nvSpPr>
        <p:spPr>
          <a:xfrm>
            <a:off x="1454830" y="1579121"/>
            <a:ext cx="10391463" cy="2292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For a live event, remove the original chronology entry entirely.</a:t>
            </a:r>
          </a:p>
          <a:p>
            <a:pPr marL="342900" indent="-342900">
              <a:spcAft>
                <a:spcPts val="1800"/>
              </a:spcAft>
              <a:buFont typeface="Courier New" panose="02070309020205020404" pitchFamily="49" charset="0"/>
              <a:buChar char="o"/>
              <a:defRPr/>
            </a:pPr>
            <a:r>
              <a:rPr lang="en-US" sz="3200" dirty="0">
                <a:latin typeface="-apple-system"/>
              </a:rPr>
              <a:t>If auditing, remove the entry and display the audit entry in the chronology.</a:t>
            </a:r>
          </a:p>
        </p:txBody>
      </p:sp>
      <p:sp>
        <p:nvSpPr>
          <p:cNvPr id="9" name="Date Placeholder 3">
            <a:extLst>
              <a:ext uri="{FF2B5EF4-FFF2-40B4-BE49-F238E27FC236}">
                <a16:creationId xmlns:a16="http://schemas.microsoft.com/office/drawing/2014/main" id="{326D4531-2D1F-4884-B9B2-8E4D0BF7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568533" y="6185179"/>
            <a:ext cx="1143000" cy="365125"/>
          </a:xfrm>
        </p:spPr>
        <p:txBody>
          <a:bodyPr/>
          <a:lstStyle/>
          <a:p>
            <a:pPr lvl="0">
              <a:defRPr/>
            </a:pPr>
            <a:r>
              <a:rPr lang="en-US" dirty="0">
                <a:solidFill>
                  <a:prstClr val="black"/>
                </a:solidFill>
              </a:rPr>
              <a:t>5/4/2023</a:t>
            </a:r>
          </a:p>
        </p:txBody>
      </p:sp>
    </p:spTree>
    <p:extLst>
      <p:ext uri="{BB962C8B-B14F-4D97-AF65-F5344CB8AC3E}">
        <p14:creationId xmlns:p14="http://schemas.microsoft.com/office/powerpoint/2010/main" val="487408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libri">
      <a:maj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21014</TotalTime>
  <Words>456</Words>
  <Application>Microsoft Office PowerPoint</Application>
  <PresentationFormat>Widescreen</PresentationFormat>
  <Paragraphs>125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Parallax</vt:lpstr>
      <vt:lpstr>SunGuide Software  Users Group Meeting</vt:lpstr>
      <vt:lpstr>PowerPoint Presentation</vt:lpstr>
      <vt:lpstr>SG-6517 - SAS Schedule Copying Dialog Behavior</vt:lpstr>
      <vt:lpstr>PowerPoint Presentation</vt:lpstr>
      <vt:lpstr>PowerPoint Presentation</vt:lpstr>
      <vt:lpstr>PowerPoint Presentation</vt:lpstr>
      <vt:lpstr>SG-6497 - Removing Activity not Reflected in Chronology in Event Details</vt:lpstr>
      <vt:lpstr>PowerPoint Presentation</vt:lpstr>
      <vt:lpstr>PowerPoint Presentation</vt:lpstr>
      <vt:lpstr>PowerPoint Presentation</vt:lpstr>
      <vt:lpstr>SG-5927 - Make Disable PTZ a Filterable Camera Column</vt:lpstr>
      <vt:lpstr>PowerPoint Presentation</vt:lpstr>
      <vt:lpstr>PowerPoint Presentation</vt:lpstr>
      <vt:lpstr>SG-6109 - WWD Events Ignore Configured Radius for Event Type WWD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Change Management Board Meeting</dc:title>
  <dc:creator>Moser, Kelli</dc:creator>
  <cp:lastModifiedBy>Holmes, Carla</cp:lastModifiedBy>
  <cp:revision>884</cp:revision>
  <cp:lastPrinted>2015-01-14T21:03:00Z</cp:lastPrinted>
  <dcterms:created xsi:type="dcterms:W3CDTF">2014-08-07T17:38:39Z</dcterms:created>
  <dcterms:modified xsi:type="dcterms:W3CDTF">2024-04-04T19:55:30Z</dcterms:modified>
</cp:coreProperties>
</file>