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70" r:id="rId2"/>
    <p:sldId id="575" r:id="rId3"/>
    <p:sldId id="1018" r:id="rId4"/>
    <p:sldId id="1019" r:id="rId5"/>
    <p:sldId id="560" r:id="rId6"/>
    <p:sldId id="1020" r:id="rId7"/>
    <p:sldId id="1021" r:id="rId8"/>
    <p:sldId id="1022" r:id="rId9"/>
    <p:sldId id="1023" r:id="rId10"/>
    <p:sldId id="1024" r:id="rId11"/>
    <p:sldId id="1025" r:id="rId12"/>
    <p:sldId id="1026" r:id="rId13"/>
    <p:sldId id="1027" r:id="rId14"/>
    <p:sldId id="1028" r:id="rId15"/>
    <p:sldId id="1029" r:id="rId16"/>
    <p:sldId id="1030" r:id="rId17"/>
    <p:sldId id="1031" r:id="rId18"/>
    <p:sldId id="1038" r:id="rId19"/>
    <p:sldId id="1039" r:id="rId20"/>
    <p:sldId id="1041" r:id="rId21"/>
    <p:sldId id="1042" r:id="rId22"/>
    <p:sldId id="1040" r:id="rId23"/>
    <p:sldId id="1015" r:id="rId24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E4D6C5-0CE4-4519-88E3-556790433D2A}">
          <p14:sldIdLst>
            <p14:sldId id="570"/>
            <p14:sldId id="575"/>
            <p14:sldId id="1018"/>
            <p14:sldId id="1019"/>
            <p14:sldId id="560"/>
            <p14:sldId id="1020"/>
            <p14:sldId id="1021"/>
            <p14:sldId id="1022"/>
            <p14:sldId id="1023"/>
            <p14:sldId id="1024"/>
            <p14:sldId id="1025"/>
            <p14:sldId id="1026"/>
            <p14:sldId id="1027"/>
            <p14:sldId id="1028"/>
            <p14:sldId id="1029"/>
            <p14:sldId id="1030"/>
            <p14:sldId id="1031"/>
            <p14:sldId id="1038"/>
            <p14:sldId id="1039"/>
            <p14:sldId id="1041"/>
            <p14:sldId id="1042"/>
            <p14:sldId id="1040"/>
            <p14:sldId id="10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8C1323F-DBC2-7928-4D72-BFD92E0121A7}" name="Brown, Tucker" initials="BT" userId="S::Tucker.Brown@datasys.swri.edu::376a8cc3-1ea3-4656-b1c5-49cbe529c2b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y P. Packard" initials="CPP" lastIdx="7" clrIdx="0">
    <p:extLst>
      <p:ext uri="{19B8F6BF-5375-455C-9EA6-DF929625EA0E}">
        <p15:presenceInfo xmlns:p15="http://schemas.microsoft.com/office/powerpoint/2012/main" userId="S-1-5-21-2940023445-2052603907-4043798523-1169" providerId="AD"/>
      </p:ext>
    </p:extLst>
  </p:cmAuthor>
  <p:cmAuthor id="2" name="Moser, Kelli" initials="KDM" lastIdx="0" clrIdx="1"/>
  <p:cmAuthor id="3" name="Carla Holmes" initials="CH" lastIdx="26" clrIdx="2">
    <p:extLst>
      <p:ext uri="{19B8F6BF-5375-455C-9EA6-DF929625EA0E}">
        <p15:presenceInfo xmlns:p15="http://schemas.microsoft.com/office/powerpoint/2012/main" userId="S::carla.holmes@greshamsmith.com::63659360-a344-4139-81ff-eba22c698b61" providerId="AD"/>
      </p:ext>
    </p:extLst>
  </p:cmAuthor>
  <p:cmAuthor id="4" name="Brown, Tucker" initials="BT" lastIdx="10" clrIdx="3">
    <p:extLst>
      <p:ext uri="{19B8F6BF-5375-455C-9EA6-DF929625EA0E}">
        <p15:presenceInfo xmlns:p15="http://schemas.microsoft.com/office/powerpoint/2012/main" userId="S::Tucker.Brown@datasys.swri.edu::376a8cc3-1ea3-4656-b1c5-49cbe529c2b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1B396F"/>
    <a:srgbClr val="1F4283"/>
    <a:srgbClr val="050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393550-F48D-48EE-83EC-20ACE5B612DC}" v="3" dt="2022-05-18T20:23:31.8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/>
  </p:normalViewPr>
  <p:slideViewPr>
    <p:cSldViewPr snapToGrid="0">
      <p:cViewPr varScale="1">
        <p:scale>
          <a:sx n="54" d="100"/>
          <a:sy n="54" d="100"/>
        </p:scale>
        <p:origin x="328" y="56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6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FFFFC65B-9DB3-447A-B124-A738FD9C8185}" type="datetimeFigureOut">
              <a:rPr lang="en-US" smtClean="0"/>
              <a:pPr/>
              <a:t>4/4/2024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24B06F28-850F-4070-BAFD-8C1D8F86B5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887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6382BCBC-BC1F-49FF-9795-0DF8221B8526}" type="datetimeFigureOut">
              <a:rPr lang="en-US" smtClean="0"/>
              <a:pPr/>
              <a:t>4/4/2024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7224070D-343A-41A8-B8E1-34F3348194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47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4070D-343A-41A8-B8E1-34F3348194F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018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96F"/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6161567"/>
            <a:ext cx="1143000" cy="365125"/>
          </a:xfrm>
        </p:spPr>
        <p:txBody>
          <a:bodyPr/>
          <a:lstStyle/>
          <a:p>
            <a:r>
              <a:rPr lang="en-US" dirty="0"/>
              <a:t>05/11/2015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0951856" y="6161567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2572279" y="6161567"/>
            <a:ext cx="7084177" cy="365125"/>
          </a:xfrm>
        </p:spPr>
        <p:txBody>
          <a:bodyPr/>
          <a:lstStyle/>
          <a:p>
            <a:r>
              <a:rPr lang="en-US" dirty="0"/>
              <a:t>Change Management Board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6201323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6181445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2279" y="6181445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51856" y="618144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  <a:solidFill>
            <a:srgbClr val="C00000"/>
          </a:solidFill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96F"/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6151628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6151628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6151628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 userDrawn="1"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0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8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764" y="2432374"/>
            <a:ext cx="10421655" cy="2176117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7200" b="1" dirty="0"/>
              <a:t>SunGuide Software </a:t>
            </a:r>
            <a:br>
              <a:rPr lang="en-US" sz="7200" b="1" dirty="0"/>
            </a:br>
            <a:r>
              <a:rPr lang="en-US" sz="7200" b="1" dirty="0"/>
              <a:t>Users Group Meeting</a:t>
            </a:r>
            <a:endParaRPr lang="en-US" sz="5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23774" y="5035137"/>
            <a:ext cx="6987645" cy="848427"/>
          </a:xfrm>
        </p:spPr>
        <p:txBody>
          <a:bodyPr/>
          <a:lstStyle/>
          <a:p>
            <a:r>
              <a:rPr lang="en-US" b="1" i="1" dirty="0"/>
              <a:t>May 19, 2022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31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595120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Current Behavior and Enhancement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595121" y="1148161"/>
            <a:ext cx="100847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3200" dirty="0"/>
              <a:t>Current Behavior: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Reporting is available for Floodgate history but does not have parameters for specific floodgates (just time and keyword).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endParaRPr lang="en-US" sz="3200" dirty="0"/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3200" dirty="0"/>
              <a:t>Enhancement: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Add additional parameters to reports for regional floodgate filtering.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Selected level of the Floodgate location will contain everything in the selected area.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6D4531-2D1F-4884-B9B2-8E4D0BF7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5/19/2022</a:t>
            </a:r>
          </a:p>
        </p:txBody>
      </p:sp>
    </p:spTree>
    <p:extLst>
      <p:ext uri="{BB962C8B-B14F-4D97-AF65-F5344CB8AC3E}">
        <p14:creationId xmlns:p14="http://schemas.microsoft.com/office/powerpoint/2010/main" val="2178148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8953E5F-99D1-4736-AF94-C3BC5AD9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5/19/2022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DDBF72-1CD4-4B96-9828-669C3155AC2A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33374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COMMENTS?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SUPPORT?</a:t>
            </a:r>
          </a:p>
        </p:txBody>
      </p:sp>
    </p:spTree>
    <p:extLst>
      <p:ext uri="{BB962C8B-B14F-4D97-AF65-F5344CB8AC3E}">
        <p14:creationId xmlns:p14="http://schemas.microsoft.com/office/powerpoint/2010/main" val="4077844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EE8B-5057-4799-ADA7-A7D461C96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4036" y="1738636"/>
            <a:ext cx="10038365" cy="2616199"/>
          </a:xfrm>
        </p:spPr>
        <p:txBody>
          <a:bodyPr>
            <a:normAutofit/>
          </a:bodyPr>
          <a:lstStyle/>
          <a:p>
            <a:r>
              <a:rPr lang="en-US" sz="5400" dirty="0"/>
              <a:t>SG-5098 – Add driver name to traffic signal plan dropdown when configuring TCS plans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3A56A-ADD4-4AC9-89D9-55E6B76963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Tucker Brown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D42D2-8FE3-4D78-8A72-F04C4B94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60590-B658-48F3-8AEC-482018F5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910DAE-077B-4EC1-B4AC-ABEDDF7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5/19/2022</a:t>
            </a:r>
          </a:p>
        </p:txBody>
      </p:sp>
    </p:spTree>
    <p:extLst>
      <p:ext uri="{BB962C8B-B14F-4D97-AF65-F5344CB8AC3E}">
        <p14:creationId xmlns:p14="http://schemas.microsoft.com/office/powerpoint/2010/main" val="3804138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595120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Current Behavior and Enhancement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595121" y="1148161"/>
            <a:ext cx="100847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3200" dirty="0"/>
              <a:t>Current Behavior: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Response plans contain the name of the traffic signal plan but not the driver (traffic signal system) the plan came from.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endParaRPr lang="en-US" sz="3200" dirty="0"/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3200" dirty="0"/>
              <a:t>Enhancement: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Add the driver name to the response plan item.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Example (current):</a:t>
            </a:r>
            <a:br>
              <a:rPr lang="en-US" sz="2400" dirty="0"/>
            </a:br>
            <a:r>
              <a:rPr lang="en-US" sz="2400" dirty="0"/>
              <a:t>"US-17 Northbound - Default"</a:t>
            </a:r>
            <a:br>
              <a:rPr lang="en-US" sz="2400" dirty="0"/>
            </a:br>
            <a:r>
              <a:rPr lang="en-US" sz="2400" dirty="0"/>
              <a:t>"US-17 Northbound - Default“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Example (requested):</a:t>
            </a:r>
            <a:br>
              <a:rPr lang="en-US" sz="2400" dirty="0"/>
            </a:br>
            <a:r>
              <a:rPr lang="en-US" sz="2400" dirty="0"/>
              <a:t>"US-17 Northbound - Default (NaztecDriver_DUVAL)"</a:t>
            </a:r>
            <a:br>
              <a:rPr lang="en-US" sz="2400" dirty="0"/>
            </a:br>
            <a:r>
              <a:rPr lang="en-US" sz="2400" dirty="0"/>
              <a:t>"US-17 Northbound - Default (NaztecDriver_CLAY)"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6D4531-2D1F-4884-B9B2-8E4D0BF7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5/19/2022</a:t>
            </a:r>
          </a:p>
        </p:txBody>
      </p:sp>
    </p:spTree>
    <p:extLst>
      <p:ext uri="{BB962C8B-B14F-4D97-AF65-F5344CB8AC3E}">
        <p14:creationId xmlns:p14="http://schemas.microsoft.com/office/powerpoint/2010/main" val="3955989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8953E5F-99D1-4736-AF94-C3BC5AD9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5/19/2022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DDBF72-1CD4-4B96-9828-669C3155AC2A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33374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COMMENTS?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SUPPORT?</a:t>
            </a:r>
          </a:p>
        </p:txBody>
      </p:sp>
    </p:spTree>
    <p:extLst>
      <p:ext uri="{BB962C8B-B14F-4D97-AF65-F5344CB8AC3E}">
        <p14:creationId xmlns:p14="http://schemas.microsoft.com/office/powerpoint/2010/main" val="4110109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EE8B-5057-4799-ADA7-A7D461C96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4036" y="1738636"/>
            <a:ext cx="10038365" cy="2616199"/>
          </a:xfrm>
        </p:spPr>
        <p:txBody>
          <a:bodyPr>
            <a:normAutofit/>
          </a:bodyPr>
          <a:lstStyle/>
          <a:p>
            <a:r>
              <a:rPr lang="en-US" sz="5400" dirty="0"/>
              <a:t>SG-5254 – ONVIF Focus </a:t>
            </a:r>
            <a:br>
              <a:rPr lang="en-US" sz="5400" dirty="0"/>
            </a:br>
            <a:r>
              <a:rPr lang="en-US" sz="5400" dirty="0"/>
              <a:t>command speed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3A56A-ADD4-4AC9-89D9-55E6B76963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sz="5800" dirty="0">
              <a:ln w="3175" cmpd="sng">
                <a:noFill/>
              </a:ln>
              <a:ea typeface="+mj-ea"/>
            </a:endParaRPr>
          </a:p>
          <a:p>
            <a:endParaRPr lang="en-US" dirty="0"/>
          </a:p>
          <a:p>
            <a:r>
              <a:rPr lang="en-US" dirty="0"/>
              <a:t>Tucker Brown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D42D2-8FE3-4D78-8A72-F04C4B94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60590-B658-48F3-8AEC-482018F5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910DAE-077B-4EC1-B4AC-ABEDDF7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5/19/2022</a:t>
            </a:r>
          </a:p>
        </p:txBody>
      </p:sp>
    </p:spTree>
    <p:extLst>
      <p:ext uri="{BB962C8B-B14F-4D97-AF65-F5344CB8AC3E}">
        <p14:creationId xmlns:p14="http://schemas.microsoft.com/office/powerpoint/2010/main" val="523838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595120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Current Behavior and Enhancement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595121" y="1148161"/>
            <a:ext cx="100847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3200" dirty="0"/>
              <a:t>Current Behavior: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Certain ONVIF manufacturers have focus ranges from (-1 to 1), while others might be (-100 to 100). 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Requests to focus are based on an algorithm that ends up with small steps. 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endParaRPr lang="en-US" sz="3200" dirty="0"/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3200" dirty="0"/>
              <a:t>Enhancement: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Retrieve the ONVIF range for the camera and scale it the same across all cameras, allowing for smoother focusing.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6D4531-2D1F-4884-B9B2-8E4D0BF7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5/19/2022</a:t>
            </a:r>
          </a:p>
        </p:txBody>
      </p:sp>
    </p:spTree>
    <p:extLst>
      <p:ext uri="{BB962C8B-B14F-4D97-AF65-F5344CB8AC3E}">
        <p14:creationId xmlns:p14="http://schemas.microsoft.com/office/powerpoint/2010/main" val="3482643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8953E5F-99D1-4736-AF94-C3BC5AD9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5/19/2022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DDBF72-1CD4-4B96-9828-669C3155AC2A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33374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COMMENTS?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SUPPORT?</a:t>
            </a:r>
          </a:p>
        </p:txBody>
      </p:sp>
    </p:spTree>
    <p:extLst>
      <p:ext uri="{BB962C8B-B14F-4D97-AF65-F5344CB8AC3E}">
        <p14:creationId xmlns:p14="http://schemas.microsoft.com/office/powerpoint/2010/main" val="1444732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EE8B-5057-4799-ADA7-A7D461C96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4657" y="1473199"/>
            <a:ext cx="10038365" cy="2616199"/>
          </a:xfrm>
        </p:spPr>
        <p:txBody>
          <a:bodyPr>
            <a:normAutofit/>
          </a:bodyPr>
          <a:lstStyle/>
          <a:p>
            <a:r>
              <a:rPr lang="en-US" sz="5400" dirty="0"/>
              <a:t>SG-5009 – First-time post-install issue for users when not run with administrative privileges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3A56A-ADD4-4AC9-89D9-55E6B76963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Mark Dunthorn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D42D2-8FE3-4D78-8A72-F04C4B94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60590-B658-48F3-8AEC-482018F5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910DAE-077B-4EC1-B4AC-ABEDDF7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5/19/2022</a:t>
            </a:r>
          </a:p>
        </p:txBody>
      </p:sp>
    </p:spTree>
    <p:extLst>
      <p:ext uri="{BB962C8B-B14F-4D97-AF65-F5344CB8AC3E}">
        <p14:creationId xmlns:p14="http://schemas.microsoft.com/office/powerpoint/2010/main" val="1792201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595120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Current Behavior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595120" y="1104762"/>
            <a:ext cx="1008470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Courier New" panose="02070309020205020404" pitchFamily="49" charset="0"/>
              <a:buChar char="o"/>
              <a:defRPr/>
            </a:pPr>
            <a:r>
              <a:rPr lang="en-US" sz="3200" dirty="0"/>
              <a:t>C2C Video Map provides read-only access to district cameras statewide.</a:t>
            </a:r>
          </a:p>
          <a:p>
            <a:pPr marL="342900" lvl="1" indent="-342900">
              <a:buFont typeface="Courier New" panose="02070309020205020404" pitchFamily="49" charset="0"/>
              <a:buChar char="o"/>
              <a:defRPr/>
            </a:pPr>
            <a:r>
              <a:rPr lang="en-US" sz="3200" dirty="0"/>
              <a:t>When deploying the C2C Video Map, you need administrative privileges.</a:t>
            </a:r>
          </a:p>
          <a:p>
            <a:pPr lvl="2" indent="-4572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Writes to Event Viewer, as it does not have access to Status Logger.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6D4531-2D1F-4884-B9B2-8E4D0BF7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5/19/2022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A1B0EE-B49D-4E57-B264-B1B264C6A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222" y="3555898"/>
            <a:ext cx="5772934" cy="264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52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33374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WELCOME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ATTENDEE ROLL CALL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D2D56B3-36E4-4105-B5A5-ACE30B29F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43CA17-C645-4E83-82A8-2B73958FE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561" y="4286357"/>
            <a:ext cx="7559695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59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595120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Usage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595120" y="1104762"/>
            <a:ext cx="107077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Courier New" panose="02070309020205020404" pitchFamily="49" charset="0"/>
              <a:buChar char="o"/>
              <a:defRPr/>
            </a:pPr>
            <a:r>
              <a:rPr lang="en-US" sz="3200" dirty="0"/>
              <a:t>Used by the State EOC during activations.</a:t>
            </a:r>
          </a:p>
          <a:p>
            <a:pPr marL="342900" lvl="1" indent="-342900">
              <a:buFont typeface="Courier New" panose="02070309020205020404" pitchFamily="49" charset="0"/>
              <a:buChar char="o"/>
              <a:defRPr/>
            </a:pPr>
            <a:r>
              <a:rPr lang="en-US" sz="3200" dirty="0"/>
              <a:t>Used by the FION team to monitor status of district cameras.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6D4531-2D1F-4884-B9B2-8E4D0BF7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5/19/2022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9A4127-52D2-45E7-9F7D-BADCDE7F1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279" y="2058869"/>
            <a:ext cx="5730949" cy="402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78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595120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Enhancement and Discussion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418315" y="1283123"/>
            <a:ext cx="1008470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Courier New" panose="02070309020205020404" pitchFamily="49" charset="0"/>
              <a:buChar char="o"/>
              <a:defRPr/>
            </a:pPr>
            <a:r>
              <a:rPr lang="en-US" sz="3200" dirty="0"/>
              <a:t>Enhancement</a:t>
            </a:r>
          </a:p>
          <a:p>
            <a:pPr lvl="2" indent="-457200"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Remove the need to run with administrative privileges so users are able to run upgrade installations.</a:t>
            </a:r>
          </a:p>
          <a:p>
            <a:pPr marL="342900" lvl="1" indent="-342900">
              <a:buFont typeface="Courier New" panose="02070309020205020404" pitchFamily="49" charset="0"/>
              <a:buChar char="o"/>
              <a:defRPr/>
            </a:pPr>
            <a:endParaRPr lang="en-US" sz="3200" dirty="0"/>
          </a:p>
          <a:p>
            <a:pPr marL="342900" lvl="1" indent="-342900">
              <a:buFont typeface="Courier New" panose="02070309020205020404" pitchFamily="49" charset="0"/>
              <a:buChar char="o"/>
              <a:defRPr/>
            </a:pPr>
            <a:r>
              <a:rPr lang="en-US" sz="3200" dirty="0"/>
              <a:t>Discussion</a:t>
            </a:r>
          </a:p>
          <a:p>
            <a:pPr lvl="2" indent="-457200"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Any other use cases that we missed?</a:t>
            </a:r>
            <a:endParaRPr lang="en-US" sz="2400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6D4531-2D1F-4884-B9B2-8E4D0BF7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5/19/2022</a:t>
            </a:r>
          </a:p>
        </p:txBody>
      </p:sp>
    </p:spTree>
    <p:extLst>
      <p:ext uri="{BB962C8B-B14F-4D97-AF65-F5344CB8AC3E}">
        <p14:creationId xmlns:p14="http://schemas.microsoft.com/office/powerpoint/2010/main" val="2478393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8953E5F-99D1-4736-AF94-C3BC5AD9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5/19/2022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DDBF72-1CD4-4B96-9828-669C3155AC2A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33374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COMMENTS?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SUPPORT?</a:t>
            </a:r>
          </a:p>
        </p:txBody>
      </p:sp>
    </p:spTree>
    <p:extLst>
      <p:ext uri="{BB962C8B-B14F-4D97-AF65-F5344CB8AC3E}">
        <p14:creationId xmlns:p14="http://schemas.microsoft.com/office/powerpoint/2010/main" val="514642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8953E5F-99D1-4736-AF94-C3BC5AD9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5/19/2022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DDBF72-1CD4-4B96-9828-669C3155AC2A}"/>
              </a:ext>
            </a:extLst>
          </p:cNvPr>
          <p:cNvSpPr txBox="1">
            <a:spLocks/>
          </p:cNvSpPr>
          <p:nvPr/>
        </p:nvSpPr>
        <p:spPr>
          <a:xfrm>
            <a:off x="1484310" y="841044"/>
            <a:ext cx="10018713" cy="54965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ANNOUNCEMENTS?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COMMENTS?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ADJOURN.</a:t>
            </a:r>
          </a:p>
        </p:txBody>
      </p:sp>
    </p:spTree>
    <p:extLst>
      <p:ext uri="{BB962C8B-B14F-4D97-AF65-F5344CB8AC3E}">
        <p14:creationId xmlns:p14="http://schemas.microsoft.com/office/powerpoint/2010/main" val="538385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EE8B-5057-4799-ADA7-A7D461C96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4657" y="546539"/>
            <a:ext cx="10038365" cy="5265682"/>
          </a:xfrm>
        </p:spPr>
        <p:txBody>
          <a:bodyPr>
            <a:normAutofit/>
          </a:bodyPr>
          <a:lstStyle/>
          <a:p>
            <a:r>
              <a:rPr lang="en-US" sz="5400" dirty="0"/>
              <a:t>SG-1053 – Add filter in reports for "Comment Type" and Comment keyword search</a:t>
            </a:r>
            <a:br>
              <a:rPr lang="en-US" sz="5400" dirty="0"/>
            </a:br>
            <a:r>
              <a:rPr lang="en-US" sz="5400" dirty="0"/>
              <a:t>&amp;</a:t>
            </a:r>
            <a:br>
              <a:rPr lang="en-US" sz="5400" dirty="0"/>
            </a:br>
            <a:r>
              <a:rPr lang="en-US" sz="5400" dirty="0"/>
              <a:t>SG-4784 - Keyword search </a:t>
            </a:r>
            <a:br>
              <a:rPr lang="en-US" sz="5400" dirty="0"/>
            </a:br>
            <a:r>
              <a:rPr lang="en-US" sz="5400" dirty="0"/>
              <a:t>for Reports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3A56A-ADD4-4AC9-89D9-55E6B7696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377" y="4922927"/>
            <a:ext cx="6987645" cy="1388534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Tucker Brown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D42D2-8FE3-4D78-8A72-F04C4B94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60590-B658-48F3-8AEC-482018F5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910DAE-077B-4EC1-B4AC-ABEDDF7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5/19/2022</a:t>
            </a:r>
          </a:p>
        </p:txBody>
      </p:sp>
    </p:spTree>
    <p:extLst>
      <p:ext uri="{BB962C8B-B14F-4D97-AF65-F5344CB8AC3E}">
        <p14:creationId xmlns:p14="http://schemas.microsoft.com/office/powerpoint/2010/main" val="721660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595120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Enhancement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595121" y="1148161"/>
            <a:ext cx="100847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3200" dirty="0"/>
              <a:t>Add a “comment type” filter to Reporting that could be added to reports.</a:t>
            </a:r>
          </a:p>
          <a:p>
            <a:pPr>
              <a:defRPr/>
            </a:pPr>
            <a:endParaRPr lang="en-US" sz="3200" dirty="0"/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3200" dirty="0"/>
              <a:t>Add the keyword filter and comment types filter to the Event Chronology report to search for specific words or phrases in the event chronology.</a:t>
            </a:r>
            <a:endParaRPr lang="en-US" sz="2400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6D4531-2D1F-4884-B9B2-8E4D0BF7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5/19/2022</a:t>
            </a:r>
          </a:p>
        </p:txBody>
      </p:sp>
    </p:spTree>
    <p:extLst>
      <p:ext uri="{BB962C8B-B14F-4D97-AF65-F5344CB8AC3E}">
        <p14:creationId xmlns:p14="http://schemas.microsoft.com/office/powerpoint/2010/main" val="2121658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8953E5F-99D1-4736-AF94-C3BC5AD9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5/19/2022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DDBF72-1CD4-4B96-9828-669C3155AC2A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33374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COMMENTS?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SUPPORT?</a:t>
            </a:r>
          </a:p>
        </p:txBody>
      </p:sp>
    </p:spTree>
    <p:extLst>
      <p:ext uri="{BB962C8B-B14F-4D97-AF65-F5344CB8AC3E}">
        <p14:creationId xmlns:p14="http://schemas.microsoft.com/office/powerpoint/2010/main" val="3885498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EE8B-5057-4799-ADA7-A7D461C96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4036" y="1738636"/>
            <a:ext cx="10038365" cy="2616199"/>
          </a:xfrm>
        </p:spPr>
        <p:txBody>
          <a:bodyPr>
            <a:normAutofit/>
          </a:bodyPr>
          <a:lstStyle/>
          <a:p>
            <a:r>
              <a:rPr lang="en-US" sz="5400" dirty="0"/>
              <a:t>SG-3391 – Running reports for</a:t>
            </a:r>
            <a:br>
              <a:rPr lang="en-US" sz="5400" dirty="0"/>
            </a:br>
            <a:r>
              <a:rPr lang="en-US" sz="5400" dirty="0"/>
              <a:t> C2C Links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3A56A-ADD4-4AC9-89D9-55E6B76963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Tucker Brown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D42D2-8FE3-4D78-8A72-F04C4B94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60590-B658-48F3-8AEC-482018F5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910DAE-077B-4EC1-B4AC-ABEDDF7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5/19/2022</a:t>
            </a:r>
          </a:p>
        </p:txBody>
      </p:sp>
    </p:spTree>
    <p:extLst>
      <p:ext uri="{BB962C8B-B14F-4D97-AF65-F5344CB8AC3E}">
        <p14:creationId xmlns:p14="http://schemas.microsoft.com/office/powerpoint/2010/main" val="1424374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595120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Current Behavior and Enhancement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595121" y="1148161"/>
            <a:ext cx="1008470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3200" dirty="0"/>
              <a:t>Current Behavior: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C2C link data is logged but a current set of reports doesn’t exist, as one of the main parameters for TSS reporting is detectors which C2C links do not have.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endParaRPr lang="en-US" sz="3200" dirty="0"/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3200" dirty="0"/>
              <a:t>Enhancement: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Modify the Map to allow reports to run against specific C2C links in addition to TSS.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6D4531-2D1F-4884-B9B2-8E4D0BF7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5/19/2022</a:t>
            </a:r>
          </a:p>
        </p:txBody>
      </p:sp>
    </p:spTree>
    <p:extLst>
      <p:ext uri="{BB962C8B-B14F-4D97-AF65-F5344CB8AC3E}">
        <p14:creationId xmlns:p14="http://schemas.microsoft.com/office/powerpoint/2010/main" val="1371409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8953E5F-99D1-4736-AF94-C3BC5AD9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5/19/2022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DDBF72-1CD4-4B96-9828-669C3155AC2A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33374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COMMENTS?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SUPPORT?</a:t>
            </a:r>
          </a:p>
        </p:txBody>
      </p:sp>
    </p:spTree>
    <p:extLst>
      <p:ext uri="{BB962C8B-B14F-4D97-AF65-F5344CB8AC3E}">
        <p14:creationId xmlns:p14="http://schemas.microsoft.com/office/powerpoint/2010/main" val="259854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EE8B-5057-4799-ADA7-A7D461C96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4036" y="1738636"/>
            <a:ext cx="10038365" cy="2616199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SG-3822 – Add drop-down filters to Regional Floodgate Messages </a:t>
            </a:r>
            <a:br>
              <a:rPr lang="en-US" sz="5400" dirty="0"/>
            </a:br>
            <a:r>
              <a:rPr lang="en-US" sz="5400" dirty="0"/>
              <a:t>report to allow filtering by </a:t>
            </a:r>
            <a:br>
              <a:rPr lang="en-US" sz="5400" dirty="0"/>
            </a:br>
            <a:r>
              <a:rPr lang="en-US" sz="5400" dirty="0"/>
              <a:t>Floodgate slot/tree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3A56A-ADD4-4AC9-89D9-55E6B76963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Tucker Brown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D42D2-8FE3-4D78-8A72-F04C4B94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60590-B658-48F3-8AEC-482018F5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910DAE-077B-4EC1-B4AC-ABEDDF7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5/19/2022</a:t>
            </a:r>
          </a:p>
        </p:txBody>
      </p:sp>
    </p:spTree>
    <p:extLst>
      <p:ext uri="{BB962C8B-B14F-4D97-AF65-F5344CB8AC3E}">
        <p14:creationId xmlns:p14="http://schemas.microsoft.com/office/powerpoint/2010/main" val="21130069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19417</TotalTime>
  <Words>688</Words>
  <Application>Microsoft Office PowerPoint</Application>
  <PresentationFormat>Widescreen</PresentationFormat>
  <Paragraphs>178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Parallax</vt:lpstr>
      <vt:lpstr>SunGuide Software  Users Group Meeting</vt:lpstr>
      <vt:lpstr>PowerPoint Presentation</vt:lpstr>
      <vt:lpstr>SG-1053 – Add filter in reports for "Comment Type" and Comment keyword search &amp; SG-4784 - Keyword search  for Reports</vt:lpstr>
      <vt:lpstr>PowerPoint Presentation</vt:lpstr>
      <vt:lpstr>PowerPoint Presentation</vt:lpstr>
      <vt:lpstr>SG-3391 – Running reports for  C2C Links</vt:lpstr>
      <vt:lpstr>PowerPoint Presentation</vt:lpstr>
      <vt:lpstr>PowerPoint Presentation</vt:lpstr>
      <vt:lpstr>SG-3822 – Add drop-down filters to Regional Floodgate Messages  report to allow filtering by  Floodgate slot/tree</vt:lpstr>
      <vt:lpstr>PowerPoint Presentation</vt:lpstr>
      <vt:lpstr>PowerPoint Presentation</vt:lpstr>
      <vt:lpstr>SG-5098 – Add driver name to traffic signal plan dropdown when configuring TCS plans</vt:lpstr>
      <vt:lpstr>PowerPoint Presentation</vt:lpstr>
      <vt:lpstr>PowerPoint Presentation</vt:lpstr>
      <vt:lpstr>SG-5254 – ONVIF Focus  command speed</vt:lpstr>
      <vt:lpstr>PowerPoint Presentation</vt:lpstr>
      <vt:lpstr>PowerPoint Presentation</vt:lpstr>
      <vt:lpstr>SG-5009 – First-time post-install issue for users when not run with administrative privileges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 Management Board Meeting</dc:title>
  <dc:creator>Moser, Kelli</dc:creator>
  <cp:lastModifiedBy>Carla Holmes</cp:lastModifiedBy>
  <cp:revision>826</cp:revision>
  <cp:lastPrinted>2015-01-14T21:03:00Z</cp:lastPrinted>
  <dcterms:created xsi:type="dcterms:W3CDTF">2014-08-07T17:38:39Z</dcterms:created>
  <dcterms:modified xsi:type="dcterms:W3CDTF">2024-04-04T19:55:11Z</dcterms:modified>
</cp:coreProperties>
</file>