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570" r:id="rId2"/>
    <p:sldId id="575" r:id="rId3"/>
    <p:sldId id="1023" r:id="rId4"/>
    <p:sldId id="1039" r:id="rId5"/>
    <p:sldId id="1027" r:id="rId6"/>
    <p:sldId id="1042" r:id="rId7"/>
    <p:sldId id="1040" r:id="rId8"/>
    <p:sldId id="1041" r:id="rId9"/>
    <p:sldId id="1031" r:id="rId10"/>
    <p:sldId id="1043" r:id="rId11"/>
    <p:sldId id="1044" r:id="rId12"/>
    <p:sldId id="1045" r:id="rId13"/>
    <p:sldId id="1046" r:id="rId14"/>
    <p:sldId id="1047" r:id="rId15"/>
    <p:sldId id="1048" r:id="rId16"/>
    <p:sldId id="1049" r:id="rId17"/>
    <p:sldId id="1050" r:id="rId18"/>
    <p:sldId id="1051" r:id="rId19"/>
    <p:sldId id="1052" r:id="rId20"/>
    <p:sldId id="1053" r:id="rId21"/>
    <p:sldId id="1054" r:id="rId22"/>
    <p:sldId id="1055" r:id="rId23"/>
    <p:sldId id="1032" r:id="rId24"/>
    <p:sldId id="1033" r:id="rId25"/>
    <p:sldId id="1056" r:id="rId26"/>
    <p:sldId id="1015" r:id="rId27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2E4D6C5-0CE4-4519-88E3-556790433D2A}">
          <p14:sldIdLst>
            <p14:sldId id="570"/>
            <p14:sldId id="575"/>
            <p14:sldId id="1023"/>
            <p14:sldId id="1039"/>
            <p14:sldId id="1027"/>
            <p14:sldId id="1042"/>
            <p14:sldId id="1040"/>
            <p14:sldId id="1041"/>
            <p14:sldId id="1031"/>
            <p14:sldId id="1043"/>
            <p14:sldId id="1044"/>
            <p14:sldId id="1045"/>
            <p14:sldId id="1046"/>
            <p14:sldId id="1047"/>
            <p14:sldId id="1048"/>
            <p14:sldId id="1049"/>
            <p14:sldId id="1050"/>
            <p14:sldId id="1051"/>
            <p14:sldId id="1052"/>
            <p14:sldId id="1053"/>
            <p14:sldId id="1054"/>
            <p14:sldId id="1055"/>
            <p14:sldId id="1032"/>
            <p14:sldId id="1033"/>
            <p14:sldId id="1056"/>
            <p14:sldId id="101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8C1323F-DBC2-7928-4D72-BFD92E0121A7}" name="Brown, Tucker" initials="BT" userId="S::Tucker.Brown@datasys.swri.edu::376a8cc3-1ea3-4656-b1c5-49cbe529c2be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lay P. Packard" initials="CPP" lastIdx="7" clrIdx="0">
    <p:extLst>
      <p:ext uri="{19B8F6BF-5375-455C-9EA6-DF929625EA0E}">
        <p15:presenceInfo xmlns:p15="http://schemas.microsoft.com/office/powerpoint/2012/main" userId="S-1-5-21-2940023445-2052603907-4043798523-1169" providerId="AD"/>
      </p:ext>
    </p:extLst>
  </p:cmAuthor>
  <p:cmAuthor id="2" name="Moser, Kelli" initials="KDM" lastIdx="0" clrIdx="1"/>
  <p:cmAuthor id="3" name="Carla Holmes" initials="CH" lastIdx="26" clrIdx="2">
    <p:extLst>
      <p:ext uri="{19B8F6BF-5375-455C-9EA6-DF929625EA0E}">
        <p15:presenceInfo xmlns:p15="http://schemas.microsoft.com/office/powerpoint/2012/main" userId="S::carla.holmes@greshamsmith.com::63659360-a344-4139-81ff-eba22c698b61" providerId="AD"/>
      </p:ext>
    </p:extLst>
  </p:cmAuthor>
  <p:cmAuthor id="4" name="Brown, Tucker" initials="BT" lastIdx="10" clrIdx="3">
    <p:extLst>
      <p:ext uri="{19B8F6BF-5375-455C-9EA6-DF929625EA0E}">
        <p15:presenceInfo xmlns:p15="http://schemas.microsoft.com/office/powerpoint/2012/main" userId="S::Tucker.Brown@datasys.swri.edu::376a8cc3-1ea3-4656-b1c5-49cbe529c2b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0000"/>
    <a:srgbClr val="1B396F"/>
    <a:srgbClr val="1F4283"/>
    <a:srgbClr val="0502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94" autoAdjust="0"/>
    <p:restoredTop sz="86410"/>
  </p:normalViewPr>
  <p:slideViewPr>
    <p:cSldViewPr snapToGrid="0">
      <p:cViewPr varScale="1">
        <p:scale>
          <a:sx n="54" d="100"/>
          <a:sy n="54" d="100"/>
        </p:scale>
        <p:origin x="992" y="56"/>
      </p:cViewPr>
      <p:guideLst>
        <p:guide orient="horz" pos="2136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6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Relationship Id="rId35" Type="http://schemas.microsoft.com/office/2018/10/relationships/authors" Target="author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962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FFFFC65B-9DB3-447A-B124-A738FD9C8185}" type="datetimeFigureOut">
              <a:rPr lang="en-US" smtClean="0"/>
              <a:pPr/>
              <a:t>4/4/2024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962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24B06F28-850F-4070-BAFD-8C1D8F86B5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887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6382BCBC-BC1F-49FF-9795-0DF8221B8526}" type="datetimeFigureOut">
              <a:rPr lang="en-US" smtClean="0"/>
              <a:pPr/>
              <a:t>4/4/2024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53" tIns="48327" rIns="96653" bIns="4832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7224070D-343A-41A8-B8E1-34F3348194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476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24070D-343A-41A8-B8E1-34F3348194F1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824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B396F"/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rgbClr val="A40000"/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6151628"/>
            <a:ext cx="4324044" cy="365125"/>
          </a:xfrm>
        </p:spPr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4" name="Picture 2" descr="image001"/>
          <p:cNvPicPr>
            <a:picLocks noChangeAspect="1" noChangeArrowheads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32656" y="6201323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2279" y="6201323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6185179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7" name="Picture 2" descr="image001"/>
          <p:cNvPicPr>
            <a:picLocks noChangeAspect="1" noChangeArrowheads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732656" y="6161567"/>
            <a:ext cx="1143000" cy="365125"/>
          </a:xfrm>
        </p:spPr>
        <p:txBody>
          <a:bodyPr/>
          <a:lstStyle/>
          <a:p>
            <a:r>
              <a:rPr lang="en-US" dirty="0"/>
              <a:t>05/11/2015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10951856" y="6161567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2572279" y="6161567"/>
            <a:ext cx="7084177" cy="365125"/>
          </a:xfrm>
        </p:spPr>
        <p:txBody>
          <a:bodyPr/>
          <a:lstStyle/>
          <a:p>
            <a:r>
              <a:rPr lang="en-US" dirty="0"/>
              <a:t>Change Management Board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732656" y="6201323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2279" y="6201323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51856" y="6201323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732656" y="6181445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72279" y="6181445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951856" y="6181445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  <a:solidFill>
            <a:srgbClr val="C00000"/>
          </a:solidFill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B396F"/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40000"/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6151628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6151628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6151628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2" descr="image001"/>
          <p:cNvPicPr>
            <a:picLocks noChangeAspect="1" noChangeArrowheads="1"/>
          </p:cNvPicPr>
          <p:nvPr userDrawn="1"/>
        </p:nvPicPr>
        <p:blipFill rotWithShape="1">
          <a:blip r:embed="rId1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0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8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8130" y="2260773"/>
            <a:ext cx="10421655" cy="2176117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7200" b="1" dirty="0"/>
              <a:t>SunGuide Software </a:t>
            </a:r>
            <a:br>
              <a:rPr lang="en-US" sz="7200" b="1" dirty="0"/>
            </a:br>
            <a:r>
              <a:rPr lang="en-US" sz="7200" b="1" dirty="0"/>
              <a:t>Users Group Meeting</a:t>
            </a:r>
            <a:endParaRPr lang="en-US" sz="54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523774" y="5035137"/>
            <a:ext cx="6987645" cy="848427"/>
          </a:xfrm>
        </p:spPr>
        <p:txBody>
          <a:bodyPr/>
          <a:lstStyle/>
          <a:p>
            <a:r>
              <a:rPr lang="en-US" b="1" i="1" dirty="0"/>
              <a:t>May 18, 2023</a:t>
            </a:r>
          </a:p>
        </p:txBody>
      </p:sp>
      <p:pic>
        <p:nvPicPr>
          <p:cNvPr id="7" name="Picture 2" descr="image001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30A5E2E-7156-75DD-D294-A3A9B7F608B4}"/>
              </a:ext>
            </a:extLst>
          </p:cNvPr>
          <p:cNvSpPr txBox="1">
            <a:spLocks/>
          </p:cNvSpPr>
          <p:nvPr/>
        </p:nvSpPr>
        <p:spPr>
          <a:xfrm>
            <a:off x="1089764" y="3813047"/>
            <a:ext cx="10421655" cy="112118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spcBef>
                <a:spcPts val="1200"/>
              </a:spcBef>
            </a:pPr>
            <a:endParaRPr lang="en-US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314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6303" y="1461630"/>
            <a:ext cx="10038365" cy="2526711"/>
          </a:xfrm>
        </p:spPr>
        <p:txBody>
          <a:bodyPr>
            <a:normAutofit/>
          </a:bodyPr>
          <a:lstStyle/>
          <a:p>
            <a:r>
              <a:rPr lang="en-US" sz="5400" dirty="0"/>
              <a:t>SG-5878 - Travel Time calculation when Speed 0 is reported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3198" y="4450728"/>
            <a:ext cx="6987645" cy="1388534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Tucker Brown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7910DAE-077B-4EC1-B4AC-ABEDDF75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5/18/2023</a:t>
            </a:r>
          </a:p>
        </p:txBody>
      </p:sp>
    </p:spTree>
    <p:extLst>
      <p:ext uri="{BB962C8B-B14F-4D97-AF65-F5344CB8AC3E}">
        <p14:creationId xmlns:p14="http://schemas.microsoft.com/office/powerpoint/2010/main" val="37777053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Current Behavior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495737" y="1254381"/>
            <a:ext cx="9731702" cy="3739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Speed = 0 with Volume &gt; 0 is treated as an </a:t>
            </a:r>
            <a:r>
              <a:rPr lang="en-US" sz="3200" dirty="0">
                <a:solidFill>
                  <a:srgbClr val="FF0000"/>
                </a:solidFill>
                <a:latin typeface="-apple-system"/>
              </a:rPr>
              <a:t>error</a:t>
            </a:r>
            <a:r>
              <a:rPr lang="en-US" sz="3200" dirty="0">
                <a:latin typeface="-apple-system"/>
              </a:rPr>
              <a:t>.</a:t>
            </a:r>
          </a:p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Speed = 0 with Volume = 0 is treated as </a:t>
            </a:r>
            <a:r>
              <a:rPr lang="en-US" sz="3200" dirty="0">
                <a:solidFill>
                  <a:srgbClr val="00B050"/>
                </a:solidFill>
                <a:latin typeface="-apple-system"/>
              </a:rPr>
              <a:t>valid,</a:t>
            </a:r>
            <a:r>
              <a:rPr lang="en-US" sz="3200" dirty="0">
                <a:latin typeface="-apple-system"/>
              </a:rPr>
              <a:t> as you may have Occupancy and stopped traffic.</a:t>
            </a:r>
          </a:p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Speed = 0 with Volume = 0 and Occupancy = 0 is also </a:t>
            </a:r>
            <a:r>
              <a:rPr lang="en-US" sz="3200" dirty="0">
                <a:solidFill>
                  <a:srgbClr val="00B050"/>
                </a:solidFill>
                <a:latin typeface="-apple-system"/>
              </a:rPr>
              <a:t>valid</a:t>
            </a:r>
            <a:r>
              <a:rPr lang="en-US" sz="3200" dirty="0">
                <a:latin typeface="-apple-system"/>
              </a:rPr>
              <a:t>, especially at night with no cars passing.</a:t>
            </a:r>
          </a:p>
          <a:p>
            <a:pPr marL="914400" lvl="1" indent="-457200">
              <a:spcAft>
                <a:spcPts val="18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0 is not a speed that can be used in travel times.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5/18/2023</a:t>
            </a:r>
          </a:p>
        </p:txBody>
      </p:sp>
    </p:spTree>
    <p:extLst>
      <p:ext uri="{BB962C8B-B14F-4D97-AF65-F5344CB8AC3E}">
        <p14:creationId xmlns:p14="http://schemas.microsoft.com/office/powerpoint/2010/main" val="25292059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Enhancement Behavior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478604" y="1234609"/>
            <a:ext cx="973170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When seeing the criteria:</a:t>
            </a:r>
          </a:p>
          <a:p>
            <a:pPr marL="914400" lvl="1" indent="-457200">
              <a:spcAft>
                <a:spcPts val="18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Volume = 0</a:t>
            </a:r>
          </a:p>
          <a:p>
            <a:pPr marL="914400" lvl="1" indent="-457200">
              <a:spcAft>
                <a:spcPts val="18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Occupancy = 0</a:t>
            </a:r>
          </a:p>
          <a:p>
            <a:pPr marL="914400" lvl="1" indent="-457200">
              <a:spcAft>
                <a:spcPts val="18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Use speed limit as the speed for travel times</a:t>
            </a:r>
          </a:p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Allows travel times to be produced, even if the sensor reports Speed = 0 in these circumstances.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5/18/2023</a:t>
            </a:r>
          </a:p>
        </p:txBody>
      </p:sp>
    </p:spTree>
    <p:extLst>
      <p:ext uri="{BB962C8B-B14F-4D97-AF65-F5344CB8AC3E}">
        <p14:creationId xmlns:p14="http://schemas.microsoft.com/office/powerpoint/2010/main" val="3992944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8953E5F-99D1-4736-AF94-C3BC5AD9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5/18/2023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5DDBF72-1CD4-4B96-9828-669C3155AC2A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SUPPORT?</a:t>
            </a:r>
          </a:p>
        </p:txBody>
      </p:sp>
    </p:spTree>
    <p:extLst>
      <p:ext uri="{BB962C8B-B14F-4D97-AF65-F5344CB8AC3E}">
        <p14:creationId xmlns:p14="http://schemas.microsoft.com/office/powerpoint/2010/main" val="13628640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6303" y="1461630"/>
            <a:ext cx="10038365" cy="2526711"/>
          </a:xfrm>
        </p:spPr>
        <p:txBody>
          <a:bodyPr>
            <a:normAutofit/>
          </a:bodyPr>
          <a:lstStyle/>
          <a:p>
            <a:r>
              <a:rPr lang="en-US" sz="5400" dirty="0"/>
              <a:t>SG-6627 - WWD CAV </a:t>
            </a:r>
            <a:br>
              <a:rPr lang="en-US" sz="5400" dirty="0"/>
            </a:br>
            <a:r>
              <a:rPr lang="en-US" sz="5400" dirty="0"/>
              <a:t>Enhancement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3198" y="4450728"/>
            <a:ext cx="6987645" cy="1388534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Tucker Brown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7910DAE-077B-4EC1-B4AC-ABEDDF75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5/18/2023</a:t>
            </a:r>
          </a:p>
        </p:txBody>
      </p:sp>
    </p:spTree>
    <p:extLst>
      <p:ext uri="{BB962C8B-B14F-4D97-AF65-F5344CB8AC3E}">
        <p14:creationId xmlns:p14="http://schemas.microsoft.com/office/powerpoint/2010/main" val="11485844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Current Behavior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495737" y="1254381"/>
            <a:ext cx="9731702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When a WWD alert comes in, the user has the following options:</a:t>
            </a:r>
          </a:p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endParaRPr lang="en-US" sz="3200" dirty="0">
              <a:latin typeface="-apple-system"/>
            </a:endParaRPr>
          </a:p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endParaRPr lang="en-US" sz="3200" dirty="0">
              <a:latin typeface="-apple-system"/>
            </a:endParaRPr>
          </a:p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endParaRPr lang="en-US" sz="3200" dirty="0">
              <a:latin typeface="-apple-system"/>
            </a:endParaRPr>
          </a:p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Associating the alert to an existing event lists the alert in the chronology.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5/18/2023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1681DA1-A60D-C907-86D0-16F9E55481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4669" y="2453819"/>
            <a:ext cx="6940154" cy="1950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5151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Enhancement Behavior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463924" y="895287"/>
            <a:ext cx="10301718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Add an option to the “Associate” behavior.</a:t>
            </a:r>
          </a:p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endParaRPr lang="en-US" sz="3200" dirty="0">
              <a:latin typeface="-apple-system"/>
            </a:endParaRPr>
          </a:p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endParaRPr lang="en-US" sz="3200" dirty="0">
              <a:latin typeface="-apple-system"/>
            </a:endParaRPr>
          </a:p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endParaRPr lang="en-US" sz="1050" dirty="0">
              <a:latin typeface="-apple-system"/>
            </a:endParaRPr>
          </a:p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Should be checked by default but allow the operator to uncheck.</a:t>
            </a:r>
          </a:p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Why?</a:t>
            </a:r>
          </a:p>
          <a:p>
            <a:pPr marL="914400" lvl="1" indent="-457200">
              <a:spcAft>
                <a:spcPts val="18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Turnpike has a custom CV application that listens to resolution for WWD alerts, and may deploy WWD </a:t>
            </a:r>
            <a:r>
              <a:rPr lang="en-US" sz="2800">
                <a:latin typeface="-apple-system"/>
              </a:rPr>
              <a:t>TIM messaging.</a:t>
            </a:r>
            <a:endParaRPr lang="en-US" sz="2800" dirty="0">
              <a:latin typeface="-apple-system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5/18/2023</a:t>
            </a:r>
          </a:p>
        </p:txBody>
      </p:sp>
      <p:pic>
        <p:nvPicPr>
          <p:cNvPr id="2" name="Picture 1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7ED57CA2-FE43-0FDB-121F-34E82DF14E4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398" t="70478" r="1018" b="1774"/>
          <a:stretch/>
        </p:blipFill>
        <p:spPr>
          <a:xfrm>
            <a:off x="1949237" y="1594331"/>
            <a:ext cx="8052533" cy="1771133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8545E842-E30F-6E3D-FB09-423BCAC8A5F4}"/>
              </a:ext>
            </a:extLst>
          </p:cNvPr>
          <p:cNvSpPr/>
          <p:nvPr/>
        </p:nvSpPr>
        <p:spPr>
          <a:xfrm>
            <a:off x="1854235" y="2252143"/>
            <a:ext cx="2943397" cy="38417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1342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8953E5F-99D1-4736-AF94-C3BC5AD9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5/18/2023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5DDBF72-1CD4-4B96-9828-669C3155AC2A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SUPPORT?</a:t>
            </a:r>
          </a:p>
        </p:txBody>
      </p:sp>
    </p:spTree>
    <p:extLst>
      <p:ext uri="{BB962C8B-B14F-4D97-AF65-F5344CB8AC3E}">
        <p14:creationId xmlns:p14="http://schemas.microsoft.com/office/powerpoint/2010/main" val="100663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6303" y="1461630"/>
            <a:ext cx="10038365" cy="2526711"/>
          </a:xfrm>
        </p:spPr>
        <p:txBody>
          <a:bodyPr>
            <a:normAutofit/>
          </a:bodyPr>
          <a:lstStyle/>
          <a:p>
            <a:r>
              <a:rPr lang="en-US" sz="5400" dirty="0"/>
              <a:t>SG-6674 - Alphabetize </a:t>
            </a:r>
            <a:br>
              <a:rPr lang="en-US" sz="5400" dirty="0"/>
            </a:br>
            <a:r>
              <a:rPr lang="en-US" sz="5400" dirty="0"/>
              <a:t>Video Layout List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3198" y="4450728"/>
            <a:ext cx="6987645" cy="1388534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Tucker Brown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7910DAE-077B-4EC1-B4AC-ABEDDF75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5/18/2023</a:t>
            </a:r>
          </a:p>
        </p:txBody>
      </p:sp>
    </p:spTree>
    <p:extLst>
      <p:ext uri="{BB962C8B-B14F-4D97-AF65-F5344CB8AC3E}">
        <p14:creationId xmlns:p14="http://schemas.microsoft.com/office/powerpoint/2010/main" val="42922021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Current Behavior &amp; Enhancement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418824" y="935381"/>
            <a:ext cx="9731702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There is a new enhancement to share VOD layouts, but the list is not alphabetized. </a:t>
            </a:r>
          </a:p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Request is to alphabetize the list.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5/18/2023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3D5FF0C-7D2D-FB46-6BD5-8E7C805140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1828" y="2751584"/>
            <a:ext cx="4925077" cy="3417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41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A9327EB-1A00-4612-BB7F-6E9F9AD472D4}"/>
              </a:ext>
            </a:extLst>
          </p:cNvPr>
          <p:cNvSpPr txBox="1">
            <a:spLocks/>
          </p:cNvSpPr>
          <p:nvPr/>
        </p:nvSpPr>
        <p:spPr>
          <a:xfrm>
            <a:off x="1484310" y="1309510"/>
            <a:ext cx="10018713" cy="333374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WELCOME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 w="3175" cmpd="sng"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ATTENDEE ROLL CALL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8D2D56B3-36E4-4105-B5A5-ACE30B29F6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5/18/2023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B43CA17-C645-4E83-82A8-2B73958FE6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4561" y="4286357"/>
            <a:ext cx="7559695" cy="1127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3593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8953E5F-99D1-4736-AF94-C3BC5AD9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5/18/2023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5DDBF72-1CD4-4B96-9828-669C3155AC2A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SUPPORT?</a:t>
            </a:r>
          </a:p>
        </p:txBody>
      </p:sp>
    </p:spTree>
    <p:extLst>
      <p:ext uri="{BB962C8B-B14F-4D97-AF65-F5344CB8AC3E}">
        <p14:creationId xmlns:p14="http://schemas.microsoft.com/office/powerpoint/2010/main" val="20956441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6847" y="1335170"/>
            <a:ext cx="10038365" cy="3222156"/>
          </a:xfrm>
        </p:spPr>
        <p:txBody>
          <a:bodyPr>
            <a:normAutofit/>
          </a:bodyPr>
          <a:lstStyle/>
          <a:p>
            <a:r>
              <a:rPr lang="en-US" sz="5400" dirty="0"/>
              <a:t>TERL DAR Updates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3198" y="4450728"/>
            <a:ext cx="6987645" cy="1388534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Mark Dunthorn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7910DAE-077B-4EC1-B4AC-ABEDDF75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5/18/2023</a:t>
            </a:r>
          </a:p>
        </p:txBody>
      </p:sp>
    </p:spTree>
    <p:extLst>
      <p:ext uri="{BB962C8B-B14F-4D97-AF65-F5344CB8AC3E}">
        <p14:creationId xmlns:p14="http://schemas.microsoft.com/office/powerpoint/2010/main" val="17211186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Status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355839" y="1277416"/>
            <a:ext cx="10445904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8 of 11 production SunGuide instances are now pushing data to the TERL.</a:t>
            </a:r>
          </a:p>
          <a:p>
            <a:pPr marL="342900" lvl="1" indent="-342900"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New version of the ESU dashboard is in-progress.</a:t>
            </a:r>
          </a:p>
          <a:p>
            <a:pPr marL="342900" lvl="1" indent="-342900"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Planned outage this Saturday morning – no impact to districts expected.</a:t>
            </a:r>
          </a:p>
          <a:p>
            <a:pPr marL="342900" lvl="1" indent="-342900"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endParaRPr lang="en-US" sz="3200" dirty="0">
              <a:latin typeface="-apple-system"/>
            </a:endParaRPr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6128C7A-F02C-6353-7A17-5CD1EC6344E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5/18/2023</a:t>
            </a:r>
          </a:p>
        </p:txBody>
      </p:sp>
    </p:spTree>
    <p:extLst>
      <p:ext uri="{BB962C8B-B14F-4D97-AF65-F5344CB8AC3E}">
        <p14:creationId xmlns:p14="http://schemas.microsoft.com/office/powerpoint/2010/main" val="19689937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40646" y="6179377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Monitoring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6580415" y="1269252"/>
            <a:ext cx="5270314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Software team at the TERL monitors status of all production systems, including C2C and now DAR.</a:t>
            </a:r>
          </a:p>
          <a:p>
            <a:pPr marL="342900" lvl="1" indent="-342900"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If we detect an outage, we’ll reach out to the districts after one hour.</a:t>
            </a:r>
          </a:p>
          <a:p>
            <a:pPr marL="342900" lvl="1" indent="-342900"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Christine will reach out to the districts for contact info.</a:t>
            </a:r>
          </a:p>
          <a:p>
            <a:pPr marL="342900" lvl="1" indent="-342900"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endParaRPr lang="en-US" sz="3200" dirty="0">
              <a:latin typeface="-apple-system"/>
            </a:endParaRPr>
          </a:p>
          <a:p>
            <a:pPr marL="342900" lvl="1" indent="-342900"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endParaRPr lang="en-US" sz="3200" dirty="0">
              <a:latin typeface="-apple-system"/>
            </a:endParaRPr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6128C7A-F02C-6353-7A17-5CD1EC6344E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5/18/2023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322897E-EB1E-8344-66A8-663980EC53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3487" y="1529360"/>
            <a:ext cx="4229148" cy="177981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401A678-D280-176F-2558-BA0E352E966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8067" y="3541095"/>
            <a:ext cx="3976088" cy="2406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139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Notification Config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7698921" y="1277416"/>
            <a:ext cx="4102821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SunGuide can be configured to send notifications when DAR is unable to transfer data.</a:t>
            </a:r>
          </a:p>
          <a:p>
            <a:pPr marL="342900" lvl="1" indent="-342900"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endParaRPr lang="en-US" sz="3200" dirty="0">
              <a:latin typeface="-apple-system"/>
            </a:endParaRPr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6128C7A-F02C-6353-7A17-5CD1EC6344E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5/18/2023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C824E8B-9F3F-68F6-956A-C28ED8884F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6158" y="1372455"/>
            <a:ext cx="6096000" cy="329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0141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5DDBF72-1CD4-4B96-9828-669C3155AC2A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09EFC9B-B4FB-923C-66E3-2054C90518C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5/18/2023</a:t>
            </a:r>
          </a:p>
        </p:txBody>
      </p:sp>
    </p:spTree>
    <p:extLst>
      <p:ext uri="{BB962C8B-B14F-4D97-AF65-F5344CB8AC3E}">
        <p14:creationId xmlns:p14="http://schemas.microsoft.com/office/powerpoint/2010/main" val="42022279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8953E5F-99D1-4736-AF94-C3BC5AD9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5/18/2023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5DDBF72-1CD4-4B96-9828-669C3155AC2A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ANNOUNCEMENTS?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 w="3175" cmpd="sng"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ADJOURN.</a:t>
            </a:r>
          </a:p>
        </p:txBody>
      </p:sp>
    </p:spTree>
    <p:extLst>
      <p:ext uri="{BB962C8B-B14F-4D97-AF65-F5344CB8AC3E}">
        <p14:creationId xmlns:p14="http://schemas.microsoft.com/office/powerpoint/2010/main" val="538385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6303" y="1461630"/>
            <a:ext cx="10038365" cy="2526711"/>
          </a:xfrm>
        </p:spPr>
        <p:txBody>
          <a:bodyPr>
            <a:normAutofit fontScale="90000"/>
          </a:bodyPr>
          <a:lstStyle/>
          <a:p>
            <a:r>
              <a:rPr lang="en-US" sz="5400" dirty="0"/>
              <a:t>SG-6679 - Block Camera </a:t>
            </a:r>
            <a:br>
              <a:rPr lang="en-US" sz="5400" dirty="0"/>
            </a:br>
            <a:r>
              <a:rPr lang="en-US" sz="5400" dirty="0"/>
              <a:t>From Being Used </a:t>
            </a:r>
            <a:br>
              <a:rPr lang="en-US" sz="5400" dirty="0"/>
            </a:br>
            <a:r>
              <a:rPr lang="en-US" sz="5400" dirty="0"/>
              <a:t>As Nearest CCTV In EM 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3198" y="4450728"/>
            <a:ext cx="6987645" cy="1388534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Tucker Brown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7910DAE-077B-4EC1-B4AC-ABEDDF75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5/18/2023</a:t>
            </a:r>
          </a:p>
        </p:txBody>
      </p:sp>
    </p:spTree>
    <p:extLst>
      <p:ext uri="{BB962C8B-B14F-4D97-AF65-F5344CB8AC3E}">
        <p14:creationId xmlns:p14="http://schemas.microsoft.com/office/powerpoint/2010/main" val="1416889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Current Behavior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495737" y="1254381"/>
            <a:ext cx="97317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WWD Cameras have been incorporated into the system and, due to their proximity, are being chosen as the nearest camera to events.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5/18/2023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09BDBF9-8DFF-48EB-8A42-9C9625B312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3487" y="2840185"/>
            <a:ext cx="3695700" cy="32766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91D1ED1-9AAC-DF7A-9FD9-73AF6C0667F2}"/>
              </a:ext>
            </a:extLst>
          </p:cNvPr>
          <p:cNvSpPr txBox="1"/>
          <p:nvPr/>
        </p:nvSpPr>
        <p:spPr>
          <a:xfrm>
            <a:off x="5519384" y="2840185"/>
            <a:ext cx="605200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These static cameras are focused on the ramps, so they aren’t as useful when attempting to view events.</a:t>
            </a:r>
          </a:p>
        </p:txBody>
      </p:sp>
    </p:spTree>
    <p:extLst>
      <p:ext uri="{BB962C8B-B14F-4D97-AF65-F5344CB8AC3E}">
        <p14:creationId xmlns:p14="http://schemas.microsoft.com/office/powerpoint/2010/main" val="35448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Enhancement Behavior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478604" y="1234609"/>
            <a:ext cx="9731702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Do not select specific cameras automatically as a “Nearest Camera”.</a:t>
            </a:r>
          </a:p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Configuration flag will indicate if a camera should be chosen as the nearest camera by default.</a:t>
            </a:r>
          </a:p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All cameras would still be selectable in the nearest camera dialog.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5/18/2023</a:t>
            </a:r>
          </a:p>
        </p:txBody>
      </p:sp>
    </p:spTree>
    <p:extLst>
      <p:ext uri="{BB962C8B-B14F-4D97-AF65-F5344CB8AC3E}">
        <p14:creationId xmlns:p14="http://schemas.microsoft.com/office/powerpoint/2010/main" val="665174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8953E5F-99D1-4736-AF94-C3BC5AD9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5/18/2023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5DDBF72-1CD4-4B96-9828-669C3155AC2A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SUPPORT?</a:t>
            </a:r>
          </a:p>
        </p:txBody>
      </p:sp>
    </p:spTree>
    <p:extLst>
      <p:ext uri="{BB962C8B-B14F-4D97-AF65-F5344CB8AC3E}">
        <p14:creationId xmlns:p14="http://schemas.microsoft.com/office/powerpoint/2010/main" val="3772764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6303" y="1461630"/>
            <a:ext cx="10038365" cy="2526711"/>
          </a:xfrm>
        </p:spPr>
        <p:txBody>
          <a:bodyPr>
            <a:normAutofit/>
          </a:bodyPr>
          <a:lstStyle/>
          <a:p>
            <a:r>
              <a:rPr lang="en-US" sz="5400" dirty="0"/>
              <a:t>SG-6666 - Joystick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3198" y="4450728"/>
            <a:ext cx="6987645" cy="1388534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Tucker Brown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7910DAE-077B-4EC1-B4AC-ABEDDF75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5/18/2023</a:t>
            </a:r>
          </a:p>
        </p:txBody>
      </p:sp>
    </p:spTree>
    <p:extLst>
      <p:ext uri="{BB962C8B-B14F-4D97-AF65-F5344CB8AC3E}">
        <p14:creationId xmlns:p14="http://schemas.microsoft.com/office/powerpoint/2010/main" val="2997433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Enhancement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495737" y="1254381"/>
            <a:ext cx="9731702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The American Dynamics 3000 Joystick is no longer made and is not available for purchase.</a:t>
            </a:r>
          </a:p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endParaRPr lang="en-US" sz="3200" dirty="0">
              <a:latin typeface="-apple-system"/>
            </a:endParaRPr>
          </a:p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solidFill>
                  <a:srgbClr val="FF0000"/>
                </a:solidFill>
                <a:latin typeface="-apple-system"/>
              </a:rPr>
              <a:t>Who is using Joysticks with MCP?</a:t>
            </a:r>
          </a:p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solidFill>
                  <a:srgbClr val="FF0000"/>
                </a:solidFill>
                <a:latin typeface="-apple-system"/>
              </a:rPr>
              <a:t>Has anyone looked at alternatives?</a:t>
            </a:r>
          </a:p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solidFill>
                  <a:srgbClr val="FF0000"/>
                </a:solidFill>
                <a:latin typeface="-apple-system"/>
              </a:rPr>
              <a:t>Would more people use it if a newer Joystick became available for use in SunGuide?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5/18/2023</a:t>
            </a:r>
          </a:p>
        </p:txBody>
      </p:sp>
    </p:spTree>
    <p:extLst>
      <p:ext uri="{BB962C8B-B14F-4D97-AF65-F5344CB8AC3E}">
        <p14:creationId xmlns:p14="http://schemas.microsoft.com/office/powerpoint/2010/main" val="2159542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8953E5F-99D1-4736-AF94-C3BC5AD9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5/18/2023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5DDBF72-1CD4-4B96-9828-669C3155AC2A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SUPPORT?</a:t>
            </a:r>
          </a:p>
        </p:txBody>
      </p:sp>
    </p:spTree>
    <p:extLst>
      <p:ext uri="{BB962C8B-B14F-4D97-AF65-F5344CB8AC3E}">
        <p14:creationId xmlns:p14="http://schemas.microsoft.com/office/powerpoint/2010/main" val="26559195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20997</TotalTime>
  <Words>716</Words>
  <Application>Microsoft Office PowerPoint</Application>
  <PresentationFormat>Widescreen</PresentationFormat>
  <Paragraphs>192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Parallax</vt:lpstr>
      <vt:lpstr>SunGuide Software  Users Group Meeting</vt:lpstr>
      <vt:lpstr>PowerPoint Presentation</vt:lpstr>
      <vt:lpstr>SG-6679 - Block Camera  From Being Used  As Nearest CCTV In EM </vt:lpstr>
      <vt:lpstr>PowerPoint Presentation</vt:lpstr>
      <vt:lpstr>PowerPoint Presentation</vt:lpstr>
      <vt:lpstr>PowerPoint Presentation</vt:lpstr>
      <vt:lpstr>SG-6666 - Joystick </vt:lpstr>
      <vt:lpstr>PowerPoint Presentation</vt:lpstr>
      <vt:lpstr>PowerPoint Presentation</vt:lpstr>
      <vt:lpstr>SG-5878 - Travel Time calculation when Speed 0 is reported</vt:lpstr>
      <vt:lpstr>PowerPoint Presentation</vt:lpstr>
      <vt:lpstr>PowerPoint Presentation</vt:lpstr>
      <vt:lpstr>PowerPoint Presentation</vt:lpstr>
      <vt:lpstr>SG-6627 - WWD CAV  Enhancement</vt:lpstr>
      <vt:lpstr>PowerPoint Presentation</vt:lpstr>
      <vt:lpstr>PowerPoint Presentation</vt:lpstr>
      <vt:lpstr>PowerPoint Presentation</vt:lpstr>
      <vt:lpstr>SG-6674 - Alphabetize  Video Layout List</vt:lpstr>
      <vt:lpstr>PowerPoint Presentation</vt:lpstr>
      <vt:lpstr>PowerPoint Presentation</vt:lpstr>
      <vt:lpstr>TERL DAR Updates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 Management Board Meeting</dc:title>
  <dc:creator>Moser, Kelli</dc:creator>
  <cp:lastModifiedBy>Carla Holmes</cp:lastModifiedBy>
  <cp:revision>885</cp:revision>
  <cp:lastPrinted>2015-01-14T21:03:00Z</cp:lastPrinted>
  <dcterms:created xsi:type="dcterms:W3CDTF">2014-08-07T17:38:39Z</dcterms:created>
  <dcterms:modified xsi:type="dcterms:W3CDTF">2024-04-04T19:55:16Z</dcterms:modified>
</cp:coreProperties>
</file>