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70" r:id="rId2"/>
    <p:sldId id="575" r:id="rId3"/>
    <p:sldId id="1071" r:id="rId4"/>
    <p:sldId id="1036" r:id="rId5"/>
    <p:sldId id="1072" r:id="rId6"/>
    <p:sldId id="1073" r:id="rId7"/>
    <p:sldId id="1074" r:id="rId8"/>
    <p:sldId id="1075" r:id="rId9"/>
    <p:sldId id="1076" r:id="rId10"/>
    <p:sldId id="1077" r:id="rId11"/>
    <p:sldId id="1078" r:id="rId12"/>
    <p:sldId id="1079" r:id="rId13"/>
    <p:sldId id="1081" r:id="rId14"/>
    <p:sldId id="1080" r:id="rId15"/>
    <p:sldId id="1449" r:id="rId16"/>
    <p:sldId id="1446" r:id="rId17"/>
    <p:sldId id="1447" r:id="rId18"/>
    <p:sldId id="1448" r:id="rId19"/>
    <p:sldId id="1450" r:id="rId20"/>
    <p:sldId id="1015" r:id="rId2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71"/>
            <p14:sldId id="1036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81"/>
            <p14:sldId id="1080"/>
            <p14:sldId id="1449"/>
            <p14:sldId id="1446"/>
            <p14:sldId id="1447"/>
            <p14:sldId id="1448"/>
            <p14:sldId id="1450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2136" autoAdjust="0"/>
  </p:normalViewPr>
  <p:slideViewPr>
    <p:cSldViewPr snapToGrid="0">
      <p:cViewPr varScale="1">
        <p:scale>
          <a:sx n="92" d="100"/>
          <a:sy n="92" d="100"/>
        </p:scale>
        <p:origin x="418" y="91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2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6DA7C-EA45-C457-B3B0-B2BDB58EA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FD2CC4-9549-15D8-3C7A-4D47EDCD0C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0F4805-1722-EC19-5828-75C009D7F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06638-40BD-7513-F4DF-82AF3A4BA3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0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42C4E-566A-CD4E-3E21-7A92468EB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15138B-6F69-D3B7-68A9-E9A4492A3D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725860-D9FB-924A-D1F1-763671E4D0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C0AC4-5F6D-2438-1C7D-DDA4FAF56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4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72569-53FE-0A04-7796-A9C811E61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D6B68D-37A0-CE4F-37F2-77400237ED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DE0029-E8F8-2D9D-4A5C-0D220824E6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06730-F185-F256-3D2C-266ACCC978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88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2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72569-53FE-0A04-7796-A9C811E61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D6B68D-37A0-CE4F-37F2-77400237ED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DE0029-E8F8-2D9D-4A5C-0D220824E6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06730-F185-F256-3D2C-266ACCC978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3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av.fdot.gov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Shafik@dot.state.fl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eter.mcgilvray@dot.state.fl.u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February 8, 2024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BA9F4-C974-3490-4326-10AF3BEE0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B17469-2CCF-20C3-0761-42E8C1857B6A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B81B-D968-C1D0-E968-663F6D0263F2}"/>
              </a:ext>
            </a:extLst>
          </p:cNvPr>
          <p:cNvSpPr txBox="1"/>
          <p:nvPr/>
        </p:nvSpPr>
        <p:spPr>
          <a:xfrm>
            <a:off x="1266952" y="1294820"/>
            <a:ext cx="529945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Current Behavior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Only FHP monitors “updates” to events and would let users know previous association</a:t>
            </a:r>
            <a:endParaRPr lang="en-US" sz="28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Clarification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solidFill>
                  <a:srgbClr val="FF0000"/>
                </a:solidFill>
                <a:effectLst/>
                <a:latin typeface="-apple-system"/>
              </a:rPr>
              <a:t>At this time, does the Generic Alert interface anticipate updates to its alerts and need similar handling?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CF48A01-7ADF-3FB3-2ABA-F74DDBF3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4FE3B-08A5-D222-2708-60CFF2B7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BC9AFF-9254-04BB-3A10-2770016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DB0DA6-FF12-CD5F-82FB-C3ED34487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40" y="1628775"/>
            <a:ext cx="51339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36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C168F-C11F-8419-9310-9662A5EC4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4C79B-FBCA-981A-7DEA-C96ED000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343E56-7C42-3BE8-7D03-05CE87DFF8E1}"/>
              </a:ext>
            </a:extLst>
          </p:cNvPr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7B4BE4-B8AE-6BEB-7136-ABB5F9EE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362B2D0-3325-CEF4-3F0D-06BFD73605E4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9B011F9-A681-ADD6-4D56-7C1A1D1A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EEF2936-A6C5-BCF4-C8DD-04192D811F0F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711513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1932C-F748-95B4-5F99-3A871CAFB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C948-ADB2-ADAB-C2DA-7081A9944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IVV Issue</a:t>
            </a:r>
            <a:br>
              <a:rPr lang="en-US" sz="5400" dirty="0"/>
            </a:br>
            <a:r>
              <a:rPr lang="en-US" sz="5400" dirty="0"/>
              <a:t>SGIVV-457 – LCS Messages are not Atomic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ACC62-6171-BA2E-7C8E-91AAF9964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00DAC-DA70-943A-999F-6C4EBCEF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0520-08A4-A228-C447-BD4B455B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B35FF1-884A-8CFB-E568-448A175D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259022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A4E70-793B-64C6-2E82-07E14DCF7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8B9A34-1950-2DB6-105D-91210541B068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E1D4EB-E34F-59DA-5D4E-D36B46C92A1C}"/>
              </a:ext>
            </a:extLst>
          </p:cNvPr>
          <p:cNvSpPr txBox="1"/>
          <p:nvPr/>
        </p:nvSpPr>
        <p:spPr>
          <a:xfrm>
            <a:off x="1266952" y="1294820"/>
            <a:ext cx="1034990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Current Behavior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The system treats LCS as individual heads and those can have a graphics fail or succeed. </a:t>
            </a:r>
            <a:r>
              <a:rPr lang="en-US" sz="2800" dirty="0">
                <a:latin typeface="-apple-system"/>
              </a:rPr>
              <a:t>If a set of 4 heads has a single head that fails, it does NOT remove the graphic from the other 3 heads.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Clarification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solidFill>
                  <a:srgbClr val="FF0000"/>
                </a:solidFill>
                <a:effectLst/>
                <a:latin typeface="-apple-system"/>
              </a:rPr>
              <a:t>Should SG treat the SET of messages as a single message? Would cause NO signs to be posted in the case of a single </a:t>
            </a:r>
            <a:r>
              <a:rPr lang="en-US" sz="2800" i="0">
                <a:solidFill>
                  <a:srgbClr val="FF0000"/>
                </a:solidFill>
                <a:effectLst/>
                <a:latin typeface="-apple-system"/>
              </a:rPr>
              <a:t>head failure. </a:t>
            </a:r>
            <a:endParaRPr lang="en-US" sz="2800" i="0" dirty="0">
              <a:solidFill>
                <a:srgbClr val="FF0000"/>
              </a:solidFill>
              <a:effectLst/>
              <a:latin typeface="-apple-system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6C3273-353F-2699-2390-16B7E552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9B3AF-D005-1455-C5E3-93515DBA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C26918F-71A7-4A63-7E07-2814DD72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1867674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B2FB3-DA5D-7F0E-5D24-F2BCFF62A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59D3-CBEF-C4C7-6262-FF7D6A8B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55087D-F5F3-00CD-B677-C2575391615E}"/>
              </a:ext>
            </a:extLst>
          </p:cNvPr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090853F-FBFC-BDDE-6A58-1EACDD77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4DBE54-3F56-6253-A1DE-F808950881AB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369A747-4B5D-9058-BE42-E3854CEE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954E82-6E99-5ACC-A29A-7D5D6252363E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96756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FA2A2-40B9-E205-4DA6-AB9E5EBC6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58F0-174F-22BF-CFB0-4B822A02A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SG-5989 – SunGuide Alert Viewer (Service Accounts)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A9D00-E334-20EE-6F70-62A684E72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Pete McGilvray, HNTB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BEDC-03BC-4F12-973E-307015EE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0A058-66A2-D6BB-65A5-9FF243DF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7FC813-91EA-A65E-5234-423D09C7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374953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52926F8-52EF-ECE4-F91B-330398F8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709338"/>
            <a:ext cx="10637240" cy="1752599"/>
          </a:xfrm>
        </p:spPr>
        <p:txBody>
          <a:bodyPr/>
          <a:lstStyle/>
          <a:p>
            <a:r>
              <a:rPr lang="en-US" dirty="0"/>
              <a:t>SunGuide Alert Viewer (SAV) – Wrong Way Driving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D26A079-8A19-50E9-E762-DF7AA5112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Production</a:t>
            </a:r>
          </a:p>
          <a:p>
            <a:r>
              <a:rPr lang="en-US" dirty="0"/>
              <a:t>Accessible by authorized FDOT and FHP users</a:t>
            </a:r>
          </a:p>
          <a:p>
            <a:r>
              <a:rPr lang="en-US" dirty="0"/>
              <a:t>Service Account Creation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ACEBB4B-1386-9CD4-47FC-91531317D9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C9AF0-82DA-068E-CE5C-37AAFB20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29BF-5066-F966-1BD9-721860F8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1DE49-1BC0-F08F-D878-E9743669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01D69D4-CA90-3894-065A-543FFB581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011" y="2706847"/>
            <a:ext cx="4630237" cy="268604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1F9226-00A8-868D-55E0-63E6D643E6CD}"/>
              </a:ext>
            </a:extLst>
          </p:cNvPr>
          <p:cNvSpPr txBox="1"/>
          <p:nvPr/>
        </p:nvSpPr>
        <p:spPr>
          <a:xfrm>
            <a:off x="7817652" y="5407381"/>
            <a:ext cx="277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https://sav.fdot.gov/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075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52926F8-52EF-ECE4-F91B-330398F8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 – Service Accounts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D26A079-8A19-50E9-E762-DF7AA5112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Optional: </a:t>
            </a:r>
            <a:r>
              <a:rPr lang="en-US" dirty="0"/>
              <a:t>May want if Co-Located with FHP</a:t>
            </a:r>
          </a:p>
          <a:p>
            <a:r>
              <a:rPr lang="en-US" dirty="0"/>
              <a:t>Needed if wanting SAV on Video Wall in TMC</a:t>
            </a:r>
          </a:p>
          <a:p>
            <a:r>
              <a:rPr lang="en-US" dirty="0"/>
              <a:t>Not tied to a specific person</a:t>
            </a:r>
          </a:p>
          <a:p>
            <a:r>
              <a:rPr lang="en-US" dirty="0"/>
              <a:t>Generic Accounts – owned by TMC</a:t>
            </a:r>
          </a:p>
          <a:p>
            <a:r>
              <a:rPr lang="en-US" dirty="0"/>
              <a:t>Authentication within the TMC</a:t>
            </a:r>
          </a:p>
          <a:p>
            <a:r>
              <a:rPr lang="en-US" dirty="0"/>
              <a:t>Service Account Creation occurs  within AARF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ACEBB4B-1386-9CD4-47FC-91531317D9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C9AF0-82DA-068E-CE5C-37AAFB20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29BF-5066-F966-1BD9-721860F8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1DE49-1BC0-F08F-D878-E9743669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21D7EE-89C9-52A8-ECEF-A4B8CE619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367" y="1978401"/>
            <a:ext cx="3044812" cy="214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5C6F89-A09B-1DA3-C116-51B45AB2B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268" y="2255285"/>
            <a:ext cx="3932146" cy="394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0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52926F8-52EF-ECE4-F91B-330398F8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 – Service Accounts – Process to Get One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D26A079-8A19-50E9-E762-DF7AA5112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996581"/>
            <a:ext cx="9941494" cy="37946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the person (or persons) who will be responsible for:</a:t>
            </a:r>
          </a:p>
          <a:p>
            <a:pPr lvl="1"/>
            <a:r>
              <a:rPr lang="en-US" dirty="0"/>
              <a:t>Owning account</a:t>
            </a:r>
          </a:p>
          <a:p>
            <a:pPr lvl="1"/>
            <a:r>
              <a:rPr lang="en-US" dirty="0"/>
              <a:t>Log into TMC resources as needed (after computer upgrade, power outage)</a:t>
            </a:r>
          </a:p>
          <a:p>
            <a:r>
              <a:rPr lang="en-US" dirty="0"/>
              <a:t>AARF – New Service Account</a:t>
            </a:r>
          </a:p>
          <a:p>
            <a:pPr lvl="1"/>
            <a:r>
              <a:rPr lang="en-US" dirty="0"/>
              <a:t>Created in the District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Factor Authentication MUST be setup as the TMC Main Phone Number</a:t>
            </a:r>
          </a:p>
          <a:p>
            <a:pPr lvl="1"/>
            <a:r>
              <a:rPr lang="en-US" b="1" u="sng" dirty="0"/>
              <a:t>Guide of AARF SAV Service selections available</a:t>
            </a:r>
          </a:p>
          <a:p>
            <a:r>
              <a:rPr lang="en-US" dirty="0"/>
              <a:t>If interested:</a:t>
            </a:r>
          </a:p>
          <a:p>
            <a:pPr lvl="1"/>
            <a:r>
              <a:rPr lang="en-US" dirty="0"/>
              <a:t>Contact:</a:t>
            </a:r>
          </a:p>
          <a:p>
            <a:pPr lvl="2"/>
            <a:r>
              <a:rPr lang="en-US" dirty="0">
                <a:hlinkClick r:id="rId3"/>
              </a:rPr>
              <a:t>Christine.Shafik@dot.state.fl.us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peter.mcgilvray@dot.state.fl.us</a:t>
            </a:r>
            <a:r>
              <a:rPr lang="en-US" dirty="0"/>
              <a:t> by email and we will begin the coordination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C9AF0-82DA-068E-CE5C-37AAFB20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29BF-5066-F966-1BD9-721860F8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1DE49-1BC0-F08F-D878-E9743669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11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B2FB3-DA5D-7F0E-5D24-F2BCFF62A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59D3-CBEF-C4C7-6262-FF7D6A8B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55087D-F5F3-00CD-B677-C2575391615E}"/>
              </a:ext>
            </a:extLst>
          </p:cNvPr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090853F-FBFC-BDDE-6A58-1EACDD77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4DBE54-3F56-6253-A1DE-F808950881AB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369A747-4B5D-9058-BE42-E3854CEE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954E82-6E99-5ACC-A29A-7D5D6252363E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6386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41F77-6F90-89D0-BF7E-3AD8CFB00C68}"/>
              </a:ext>
            </a:extLst>
          </p:cNvPr>
          <p:cNvSpPr txBox="1"/>
          <p:nvPr/>
        </p:nvSpPr>
        <p:spPr>
          <a:xfrm>
            <a:off x="2385030" y="4811474"/>
            <a:ext cx="97838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Christine Shafik, PE, PMP®, CPM, FCCM, FCCN, CGB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State CAV/STAMP/ML Engineer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SG-6906 – Blinking Event Alert Icons Obscure cameras, blink behavior sometimes annoying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166639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79636" y="953733"/>
            <a:ext cx="1051227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Blinking alert icons can obscure cameras in the same area and make it difficult to verify the alert</a:t>
            </a:r>
            <a:endParaRPr lang="en-US" sz="2800" i="0" dirty="0">
              <a:effectLst/>
              <a:latin typeface="-apple-system"/>
            </a:endParaRP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Option 1: 9.0 introduces a concept of rubber band select and sending cameras to VOD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Option 2: Context menu item on the alert to open all cameras within some configured radius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Option 3: Attempt to layer the alerts under the cameras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239036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61713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B2558-7D13-05F2-3B7F-9D48AF59D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5C3A-A968-984D-D5E1-8CC958BD4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SG-6905 – Custom sort for Agencies on Event Details Responders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A3A17-D260-EB69-392C-5AB123B90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00101-30CD-DEB7-B4D8-D96E3963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2FBF7-A556-EBBA-70CE-E99A6B4B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0F144E-8E85-3F54-7DB6-E5BB8B34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392140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72D8A-4567-8C63-AB3A-9BD6B5329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50093F-71F6-0D5D-4943-56461A9BF9E5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22D82F-B8E7-31C3-2497-84100450FD7D}"/>
              </a:ext>
            </a:extLst>
          </p:cNvPr>
          <p:cNvSpPr txBox="1"/>
          <p:nvPr/>
        </p:nvSpPr>
        <p:spPr>
          <a:xfrm>
            <a:off x="1475052" y="1148702"/>
            <a:ext cx="48144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Current Behavior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Sort order fo</a:t>
            </a:r>
            <a:r>
              <a:rPr lang="en-US" sz="2800" dirty="0">
                <a:latin typeface="-apple-system"/>
              </a:rPr>
              <a:t>r the responder list is set at a global sort order for all operators, including the “Core Responders”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Enhancement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i="0" dirty="0">
                <a:effectLst/>
                <a:latin typeface="-apple-system"/>
              </a:rPr>
              <a:t>Allow users to override the order to a user selected order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E70712B-2D13-B938-E2BE-770E8A11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C150E-EC65-522B-E107-0648CC6B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82E66B-2B9B-792E-6D43-F6E698AC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CE4259-23B4-A97D-7B87-7DBA73817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995" y="1148702"/>
            <a:ext cx="5823005" cy="570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5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AA04B-5B18-A072-DCDA-037808DE6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8ED6-BA7F-5E62-83BA-C960F3D6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551E4E-6B3E-880B-27E6-88206E544B6B}"/>
              </a:ext>
            </a:extLst>
          </p:cNvPr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7D2182A-2319-14ED-4E3B-7339B66F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DCE65BA-69B2-F975-8EE8-E4EC146E2D11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8BB5110-20E5-0CD4-A0B3-B2E72637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8710BC-DFA2-6419-6856-B2AA69D03A90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83873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FA2A2-40B9-E205-4DA6-AB9E5EBC6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58F0-174F-22BF-CFB0-4B822A02A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IVV Issue</a:t>
            </a:r>
            <a:br>
              <a:rPr lang="en-US" sz="5400" dirty="0"/>
            </a:br>
            <a:r>
              <a:rPr lang="en-US" sz="5400" dirty="0"/>
              <a:t>SGIVV-444 – Previous Association Not Accurate in Associate Alert </a:t>
            </a:r>
            <a:br>
              <a:rPr lang="en-US" sz="5400" dirty="0"/>
            </a:br>
            <a:r>
              <a:rPr lang="en-US" sz="5400" dirty="0"/>
              <a:t>to Existing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A9D00-E334-20EE-6F70-62A684E72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BEDC-03BC-4F12-973E-307015EE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0A058-66A2-D6BB-65A5-9FF243DF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7FC813-91EA-A65E-5234-423D09C7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2/8/2024</a:t>
            </a:r>
          </a:p>
        </p:txBody>
      </p:sp>
    </p:spTree>
    <p:extLst>
      <p:ext uri="{BB962C8B-B14F-4D97-AF65-F5344CB8AC3E}">
        <p14:creationId xmlns:p14="http://schemas.microsoft.com/office/powerpoint/2010/main" val="58568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23353</TotalTime>
  <Words>660</Words>
  <Application>Microsoft Office PowerPoint</Application>
  <PresentationFormat>Widescreen</PresentationFormat>
  <Paragraphs>159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Parallax</vt:lpstr>
      <vt:lpstr>SunGuide Software  Users Group Meeting</vt:lpstr>
      <vt:lpstr>PowerPoint Presentation</vt:lpstr>
      <vt:lpstr>SG-6906 – Blinking Event Alert Icons Obscure cameras, blink behavior sometimes annoying</vt:lpstr>
      <vt:lpstr>PowerPoint Presentation</vt:lpstr>
      <vt:lpstr>PowerPoint Presentation</vt:lpstr>
      <vt:lpstr>SG-6905 – Custom sort for Agencies on Event Details Responders</vt:lpstr>
      <vt:lpstr>PowerPoint Presentation</vt:lpstr>
      <vt:lpstr>PowerPoint Presentation</vt:lpstr>
      <vt:lpstr>   IVV Issue SGIVV-444 – Previous Association Not Accurate in Associate Alert  to Existing Event</vt:lpstr>
      <vt:lpstr>PowerPoint Presentation</vt:lpstr>
      <vt:lpstr>PowerPoint Presentation</vt:lpstr>
      <vt:lpstr>   IVV Issue SGIVV-457 – LCS Messages are not Atomic</vt:lpstr>
      <vt:lpstr>PowerPoint Presentation</vt:lpstr>
      <vt:lpstr>PowerPoint Presentation</vt:lpstr>
      <vt:lpstr>   SG-5989 – SunGuide Alert Viewer (Service Accounts)</vt:lpstr>
      <vt:lpstr>SunGuide Alert Viewer (SAV) – Wrong Way Driving</vt:lpstr>
      <vt:lpstr>SAV – Service Accounts </vt:lpstr>
      <vt:lpstr>SAV – Service Accounts – Process to Get One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Mark Dunthorn</cp:lastModifiedBy>
  <cp:revision>937</cp:revision>
  <cp:lastPrinted>2015-01-14T21:03:00Z</cp:lastPrinted>
  <dcterms:created xsi:type="dcterms:W3CDTF">2014-08-07T17:38:39Z</dcterms:created>
  <dcterms:modified xsi:type="dcterms:W3CDTF">2024-04-04T19:57:17Z</dcterms:modified>
</cp:coreProperties>
</file>