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0" r:id="rId5"/>
    <p:sldId id="575" r:id="rId6"/>
    <p:sldId id="1102" r:id="rId7"/>
    <p:sldId id="499" r:id="rId8"/>
    <p:sldId id="500" r:id="rId9"/>
    <p:sldId id="1086" r:id="rId10"/>
    <p:sldId id="1091" r:id="rId11"/>
    <p:sldId id="1089" r:id="rId12"/>
    <p:sldId id="1090" r:id="rId13"/>
    <p:sldId id="1093" r:id="rId14"/>
    <p:sldId id="1092" r:id="rId15"/>
    <p:sldId id="1071" r:id="rId16"/>
    <p:sldId id="1094" r:id="rId17"/>
    <p:sldId id="1095" r:id="rId18"/>
    <p:sldId id="1053" r:id="rId19"/>
    <p:sldId id="1054" r:id="rId20"/>
    <p:sldId id="1097" r:id="rId21"/>
    <p:sldId id="1098" r:id="rId22"/>
    <p:sldId id="1099" r:id="rId23"/>
    <p:sldId id="1103" r:id="rId24"/>
    <p:sldId id="1101" r:id="rId25"/>
    <p:sldId id="1104" r:id="rId26"/>
    <p:sldId id="1015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102"/>
            <p14:sldId id="499"/>
            <p14:sldId id="500"/>
            <p14:sldId id="1086"/>
            <p14:sldId id="1091"/>
            <p14:sldId id="1089"/>
            <p14:sldId id="1090"/>
            <p14:sldId id="1093"/>
            <p14:sldId id="1092"/>
            <p14:sldId id="1071"/>
            <p14:sldId id="1094"/>
            <p14:sldId id="1095"/>
            <p14:sldId id="1053"/>
            <p14:sldId id="1054"/>
            <p14:sldId id="1097"/>
            <p14:sldId id="1098"/>
            <p14:sldId id="1099"/>
            <p14:sldId id="1103"/>
            <p14:sldId id="1101"/>
            <p14:sldId id="1104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49604-D407-4A2E-ACC0-E89A7B772E74}" v="80" dt="2024-01-25T03:25:34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60" y="7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2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3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5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3492209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br>
              <a:rPr lang="en-US" sz="7200" b="1" dirty="0"/>
            </a:br>
            <a:r>
              <a:rPr lang="en-US" sz="7200" b="1" dirty="0">
                <a:solidFill>
                  <a:srgbClr val="FF0000"/>
                </a:solidFill>
              </a:rPr>
              <a:t>(a.k.a. The Big FAT 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>&amp; IV&amp;V SSUG)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40343" y="6151628"/>
            <a:ext cx="6987645" cy="848427"/>
          </a:xfrm>
        </p:spPr>
        <p:txBody>
          <a:bodyPr/>
          <a:lstStyle/>
          <a:p>
            <a:r>
              <a:rPr lang="en-US" b="1" i="1" dirty="0"/>
              <a:t>January 25, 2024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26796" y="1246120"/>
            <a:ext cx="105122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Are there other fields in the Event Chronology Report that should be searchable?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Some of the fields discussed during testing include: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Nearest CCTV Camera ID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Weather Conditions (Already been addressed with SG-4678 - Weather Conditions Filter for Reporting. Should this enhancement be prioritized?)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Should all fields in the Event Chronology Report be searchable?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8123B5-4C45-E014-E173-85DF07C9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DACE6-5388-1910-3B28-64FE8F07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329CAA6-1E8D-9151-D0AA-DA3545BB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346725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48112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FAT Question: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dirty="0"/>
              <a:t>SG-6556 - Generic </a:t>
            </a:r>
            <a:br>
              <a:rPr lang="en-US" sz="5400" dirty="0"/>
            </a:br>
            <a:r>
              <a:rPr lang="en-US" sz="5400" dirty="0"/>
              <a:t>Alert Interface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08A2CA-2767-D55F-67B6-443A7E35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6AA224-1E7E-8DE5-AFDA-C8594DAC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A3C41D-2E77-F0AF-9271-0F0D89AE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66639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26796" y="1246120"/>
            <a:ext cx="58775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API allows a </a:t>
            </a:r>
            <a:r>
              <a:rPr lang="en-US" sz="3200" dirty="0" err="1">
                <a:latin typeface="-apple-system"/>
              </a:rPr>
              <a:t>videoReplayUrl</a:t>
            </a:r>
            <a:r>
              <a:rPr lang="en-US" sz="3200" dirty="0">
                <a:latin typeface="-apple-system"/>
              </a:rPr>
              <a:t> to be sent.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Where should this video stream be displayed if a device were to send this information? 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May involve some form of video storage, so the video retention policy currently being formulated may come into play.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BDBDA6-2743-2F7A-CCCD-C2DD3EF3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F6B723-D67F-531E-A621-6D8F8594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915732-172B-087C-BDCA-626105A6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8B63C-5D3C-4FA9-3105-C9C137C5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40" y="2127879"/>
            <a:ext cx="4687366" cy="23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783098-EEF6-C85A-6740-3F3388AD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040F8-8A0A-E23C-8C4D-4742C5D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16437C-E7E1-DFBD-2E8E-1322269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90262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817" y="2292270"/>
            <a:ext cx="8704613" cy="210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IV&amp;V Question: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SG-6463 Status Log Level Monitor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2295" y="4919465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EF0CAD-E467-FAFE-1AFF-33E5BC40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CA66E-5A5F-B668-95C7-47E7EB80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98C01-EED4-78C5-913C-411F5C7C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55131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IV&amp;V Behavior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668F2-54B0-D390-19A0-4373365C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3" y="804621"/>
            <a:ext cx="7008272" cy="41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ABD2CFC-5849-0E13-5271-E0577BE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8913-8E45-3EBC-F917-2208AB3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44BB0-83FB-B9ED-9CD7-D8323BD1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98AC0-0DEB-43B7-DF2B-2D48239C8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864"/>
          <a:stretch/>
        </p:blipFill>
        <p:spPr>
          <a:xfrm>
            <a:off x="6787316" y="1734443"/>
            <a:ext cx="5311407" cy="2731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2E42B5-907B-6262-A2FA-F374E19A6A88}"/>
              </a:ext>
            </a:extLst>
          </p:cNvPr>
          <p:cNvSpPr txBox="1"/>
          <p:nvPr/>
        </p:nvSpPr>
        <p:spPr>
          <a:xfrm>
            <a:off x="1772190" y="5062849"/>
            <a:ext cx="10873292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select number of minutes, or continue with indefinite duration.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only includes Executive Handler processes.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4C655-7665-FEBB-F142-435EB5684F3A}"/>
              </a:ext>
            </a:extLst>
          </p:cNvPr>
          <p:cNvSpPr txBox="1"/>
          <p:nvPr/>
        </p:nvSpPr>
        <p:spPr>
          <a:xfrm>
            <a:off x="6787316" y="1822576"/>
            <a:ext cx="21118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Status Logger Alert</a:t>
            </a:r>
          </a:p>
        </p:txBody>
      </p:sp>
    </p:spTree>
    <p:extLst>
      <p:ext uri="{BB962C8B-B14F-4D97-AF65-F5344CB8AC3E}">
        <p14:creationId xmlns:p14="http://schemas.microsoft.com/office/powerpoint/2010/main" val="252633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IV&amp;V Question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26795" y="1246120"/>
            <a:ext cx="624396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Operator Map was not included in this enhancement.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Should the Operator Map also have this Detail Mode functionality: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to set timing of changing back to Info mode?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Send email reminder?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>
              <a:spcAft>
                <a:spcPts val="1800"/>
              </a:spcAft>
              <a:defRPr/>
            </a:pPr>
            <a:endParaRPr lang="en-US" sz="3200" dirty="0">
              <a:latin typeface="-apple-system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33C147-16BA-EE2D-20DA-3CF3B10B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83670-CEAD-89BD-004C-2DCFF4E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5F7B92-96EA-C4F4-CC17-091F5F81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89468-EED0-B55D-0C5D-0251A29A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65"/>
          <a:stretch/>
        </p:blipFill>
        <p:spPr>
          <a:xfrm>
            <a:off x="7911081" y="1165048"/>
            <a:ext cx="4165218" cy="50416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4FB1E1F-F1AF-578E-4780-3D14B6C9DCBB}"/>
              </a:ext>
            </a:extLst>
          </p:cNvPr>
          <p:cNvSpPr/>
          <p:nvPr/>
        </p:nvSpPr>
        <p:spPr>
          <a:xfrm>
            <a:off x="7914356" y="4696132"/>
            <a:ext cx="3620934" cy="1322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8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783098-EEF6-C85A-6740-3F3388AD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040F8-8A0A-E23C-8C4D-4742C5D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16437C-E7E1-DFBD-2E8E-1322269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42930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174" y="2975452"/>
            <a:ext cx="8704613" cy="210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IV&amp;V Question: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SG-3232	Associating FHP and TSS Alerts to Already Created Events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612" y="5293653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EF0CAD-E467-FAFE-1AFF-33E5BC40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CA66E-5A5F-B668-95C7-47E7EB80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98C01-EED4-78C5-913C-411F5C7C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45466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41F77-6F90-89D0-BF7E-3AD8CFB00C68}"/>
              </a:ext>
            </a:extLst>
          </p:cNvPr>
          <p:cNvSpPr txBox="1"/>
          <p:nvPr/>
        </p:nvSpPr>
        <p:spPr>
          <a:xfrm>
            <a:off x="2385030" y="4811474"/>
            <a:ext cx="9783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Christine Shafik, PE, PMP®, CPM, FCCM, FCCN, CGB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</a:rPr>
              <a:t>State Connected Mobility &amp; Technologies Engineer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F28452-6B62-4BC1-950C-405E1222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79A9-F003-24DE-558B-B4AFF4CB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232D-F531-02A3-300B-989FFA37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IV&amp;V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369044" y="926104"/>
            <a:ext cx="10822956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latin typeface="-apple-system"/>
              </a:rPr>
              <a:t>The distance from TVT alerts to events is not populating.</a:t>
            </a:r>
          </a:p>
          <a:p>
            <a:pPr>
              <a:spcAft>
                <a:spcPts val="1800"/>
              </a:spcAft>
              <a:defRPr/>
            </a:pPr>
            <a:endParaRPr lang="en-US" sz="3000" dirty="0">
              <a:latin typeface="-apple-system"/>
            </a:endParaRPr>
          </a:p>
          <a:p>
            <a:pPr>
              <a:spcAft>
                <a:spcPts val="1800"/>
              </a:spcAft>
              <a:defRPr/>
            </a:pPr>
            <a:endParaRPr lang="en-US" sz="3000" dirty="0">
              <a:latin typeface="-apple-system"/>
            </a:endParaRPr>
          </a:p>
          <a:p>
            <a:pPr>
              <a:spcAft>
                <a:spcPts val="1800"/>
              </a:spcAft>
              <a:defRPr/>
            </a:pPr>
            <a:endParaRPr lang="en-US" sz="3000" dirty="0">
              <a:latin typeface="-apple-system"/>
            </a:endParaRPr>
          </a:p>
          <a:p>
            <a:pPr>
              <a:spcAft>
                <a:spcPts val="1800"/>
              </a:spcAft>
              <a:defRPr/>
            </a:pPr>
            <a:endParaRPr lang="en-US" sz="1050" dirty="0">
              <a:latin typeface="-apple-system"/>
            </a:endParaRP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latin typeface="-apple-system"/>
              </a:rPr>
              <a:t>Distances </a:t>
            </a:r>
            <a:r>
              <a:rPr lang="en-US" sz="3000" b="1" u="sng" dirty="0">
                <a:latin typeface="-apple-system"/>
              </a:rPr>
              <a:t>do</a:t>
            </a:r>
            <a:r>
              <a:rPr lang="en-US" sz="3000" dirty="0">
                <a:latin typeface="-apple-system"/>
              </a:rPr>
              <a:t> populate for TSS alerts, so this was thought to be a bug during testing. 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latin typeface="-apple-system"/>
              </a:rPr>
              <a:t>In discussions with SwRI, this was identified as expected behavior since there is no single point identified from which to measure.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983C2EF-AF35-DC0B-41B7-77BE4CA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B737-3A14-055C-3DEB-29C30ECF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33A442-9D83-42D8-F576-1D9C0358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BC4550-7DDB-4B86-597C-8EE364AA7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6"/>
          <a:stretch/>
        </p:blipFill>
        <p:spPr bwMode="auto">
          <a:xfrm>
            <a:off x="2894695" y="1402456"/>
            <a:ext cx="7460971" cy="25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7BE97-8DBA-0251-13DA-0DA01612D9B0}"/>
              </a:ext>
            </a:extLst>
          </p:cNvPr>
          <p:cNvSpPr/>
          <p:nvPr/>
        </p:nvSpPr>
        <p:spPr>
          <a:xfrm>
            <a:off x="3381619" y="2092317"/>
            <a:ext cx="783772" cy="1598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IV&amp;V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369044" y="926104"/>
            <a:ext cx="910301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Is this information needed?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Would there be any operational impacts if this information was not provided?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only geo information we have is the link information from the underlying links. 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May be able to use the distance from the closest link to the event, if this information is needed.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983C2EF-AF35-DC0B-41B7-77BE4CA8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B737-3A14-055C-3DEB-29C30ECF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33A442-9D83-42D8-F576-1D9C0358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239596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783098-EEF6-C85A-6740-3F3388AD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040F8-8A0A-E23C-8C4D-4742C5D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16437C-E7E1-DFBD-2E8E-1322269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395069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7A9D6B-DCCF-56E9-DDCC-F04CE39D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0B5AF5-4EDF-32D6-502F-BE049D78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AC76C0-5E9E-EE17-127F-8470990D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46232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prstClr val="black"/>
                </a:solidFill>
              </a:rPr>
              <a:t>Changes in the enhancements as developed may incur a cost and impact the proposed SunGuide 9.0 release schedule. </a:t>
            </a:r>
          </a:p>
          <a:p>
            <a:pPr marL="685800" indent="-685800" algn="l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</a:rPr>
              <a:t>Please carefully consider the needs and priorities of your district when providing feedback and indicating support.</a:t>
            </a:r>
          </a:p>
          <a:p>
            <a:pPr marL="685800" indent="-685800" algn="l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</a:rPr>
              <a:t>Major changes and/or lower priority, ”nice-to-have” enhancements may need to be pushed to future releases.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F28452-6B62-4BC1-950C-405E1222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79A9-F003-24DE-558B-B4AFF4CB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232D-F531-02A3-300B-989FFA37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31583-636A-0421-E89F-53023BA84BAA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Note</a:t>
            </a:r>
          </a:p>
        </p:txBody>
      </p:sp>
    </p:spTree>
    <p:extLst>
      <p:ext uri="{BB962C8B-B14F-4D97-AF65-F5344CB8AC3E}">
        <p14:creationId xmlns:p14="http://schemas.microsoft.com/office/powerpoint/2010/main" val="392286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206" y="1917086"/>
            <a:ext cx="8704613" cy="210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FAT Question: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SG-5668 WWD Detection on Mainlines using MVDS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7A763E1-C842-0931-976F-1DEB59A5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9C24-1CF7-BEB1-B993-4A07A8E0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6918C-0778-5EBD-4F2F-949B599E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7C75-F792-0C81-14FC-C931F4536B61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80467" y="1432918"/>
            <a:ext cx="10521033" cy="34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software uses the TSS roadway geometry to identify consecutive WWD TSS detectors reporting wrong way vehicles on the same roadway and geometry.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If a WWD TSS detector is in maintenance mode, the device is not counted in the consecutive detectors needed to create a vehicle alert.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FAT Behavior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DA7A28-2BDF-BC77-5771-C4C386E4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250CBA7-6C58-B91D-AFDF-6C8A0CD7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6EB8FEC-BCE0-5CB5-082B-3A9A5EA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53375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26796" y="1246120"/>
            <a:ext cx="1051227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Should SunGuide handle ‘Out of Service’ detectors in the same way as detectors in maintenance mode?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Should SunGuide handle ‘Error’ detectors in the same way as detectors in maintenance mode?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Should SunGuide handle ‘Failed’ detectors in the same way as detectors in maintenance mode?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E62F7A7-9386-7D05-8A8C-C5FD325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49E30FC-33FC-A8D8-1D03-2171A50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DF34E94-EC4A-98A3-04BD-799F132F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55346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186EF-DBB7-D73F-9440-DE5195A2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AC60E74-F422-7CA0-92EB-1996FE5A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450280-9C1A-C8B6-DF0A-6A6CE9DC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138394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1327" y="1893245"/>
            <a:ext cx="9405949" cy="383204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FAT Question: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SG-1053 Add filter in reports for "Comment Type" and SG-4784 Keyword search for Reports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101" y="5634079"/>
            <a:ext cx="6988175" cy="76570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2C9C0DA-4C25-8063-98F2-C362A697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ED4DF-ADD3-451B-5D45-91C2E3CB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110E3-00CD-B964-0B92-778D2F42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2B42-036E-EDFE-B282-1DD15314E026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6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058896" y="166142"/>
            <a:ext cx="9346130" cy="12951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Comment Type / Text and Keyword Filters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9CC614-A124-BCA2-A106-776760BF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26" b="23096"/>
          <a:stretch/>
        </p:blipFill>
        <p:spPr>
          <a:xfrm>
            <a:off x="1740965" y="1312595"/>
            <a:ext cx="8477190" cy="4872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4642833" y="4069744"/>
            <a:ext cx="4539803" cy="631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18799D9-FD49-2B8F-61DF-EB69ADE7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02AC37-362F-56CD-48A5-06FD6CE7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1/25/2024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F3045CA-6EED-E5F9-0C67-884B4792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629" y="6185179"/>
            <a:ext cx="4027704" cy="28093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</p:spTree>
    <p:extLst>
      <p:ext uri="{BB962C8B-B14F-4D97-AF65-F5344CB8AC3E}">
        <p14:creationId xmlns:p14="http://schemas.microsoft.com/office/powerpoint/2010/main" val="3786192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40219C80D9B438BB58BD56A3F3D03" ma:contentTypeVersion="11" ma:contentTypeDescription="Create a new document." ma:contentTypeScope="" ma:versionID="0ddee91804ba6f15fcc366a1c6007a25">
  <xsd:schema xmlns:xsd="http://www.w3.org/2001/XMLSchema" xmlns:xs="http://www.w3.org/2001/XMLSchema" xmlns:p="http://schemas.microsoft.com/office/2006/metadata/properties" xmlns:ns3="30e97a64-6a91-4506-8b91-f08bdd9dfdb7" xmlns:ns4="b59def34-4e8f-4150-9850-e45f160efebd" targetNamespace="http://schemas.microsoft.com/office/2006/metadata/properties" ma:root="true" ma:fieldsID="d48bf2f3d56bfbdfffe3d487c4f39467" ns3:_="" ns4:_="">
    <xsd:import namespace="30e97a64-6a91-4506-8b91-f08bdd9dfdb7"/>
    <xsd:import namespace="b59def34-4e8f-4150-9850-e45f160efe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97a64-6a91-4506-8b91-f08bdd9df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def34-4e8f-4150-9850-e45f160ef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e97a64-6a91-4506-8b91-f08bdd9dfdb7" xsi:nil="true"/>
  </documentManagement>
</p:properties>
</file>

<file path=customXml/itemProps1.xml><?xml version="1.0" encoding="utf-8"?>
<ds:datastoreItem xmlns:ds="http://schemas.openxmlformats.org/officeDocument/2006/customXml" ds:itemID="{66860B93-1EAC-4D62-AC4C-7AD6536C8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1DF721-F22D-4132-8FD4-990EF732E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97a64-6a91-4506-8b91-f08bdd9dfdb7"/>
    <ds:schemaRef ds:uri="b59def34-4e8f-4150-9850-e45f160efe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56A7AD-B5AF-4FF2-B338-7A0E3592A7BD}">
  <ds:schemaRefs>
    <ds:schemaRef ds:uri="http://schemas.microsoft.com/office/infopath/2007/PartnerControls"/>
    <ds:schemaRef ds:uri="b59def34-4e8f-4150-9850-e45f160efebd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30e97a64-6a91-4506-8b91-f08bdd9dfd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25297</TotalTime>
  <Words>773</Words>
  <Application>Microsoft Office PowerPoint</Application>
  <PresentationFormat>Widescreen</PresentationFormat>
  <Paragraphs>169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Parallax</vt:lpstr>
      <vt:lpstr>SunGuide Software  Users Group Meeting (a.k.a. The Big FAT  &amp; IV&amp;V SSUG)</vt:lpstr>
      <vt:lpstr>PowerPoint Presentation</vt:lpstr>
      <vt:lpstr>PowerPoint Presentation</vt:lpstr>
      <vt:lpstr>FAT Question: SG-5668 WWD Detection on Mainlines using MVDS</vt:lpstr>
      <vt:lpstr>PowerPoint Presentation</vt:lpstr>
      <vt:lpstr>PowerPoint Presentation</vt:lpstr>
      <vt:lpstr>PowerPoint Presentation</vt:lpstr>
      <vt:lpstr>  FAT Question: SG-1053 Add filter in reports for "Comment Type" and SG-4784 Keyword search for Reports</vt:lpstr>
      <vt:lpstr>PowerPoint Presentation</vt:lpstr>
      <vt:lpstr>PowerPoint Presentation</vt:lpstr>
      <vt:lpstr>PowerPoint Presentation</vt:lpstr>
      <vt:lpstr>FAT Question: SG-6556 - Generic  Alert Interface</vt:lpstr>
      <vt:lpstr>PowerPoint Presentation</vt:lpstr>
      <vt:lpstr>PowerPoint Presentation</vt:lpstr>
      <vt:lpstr>IV&amp;V Question: SG-6463 Status Log Level Monitor</vt:lpstr>
      <vt:lpstr>PowerPoint Presentation</vt:lpstr>
      <vt:lpstr>PowerPoint Presentation</vt:lpstr>
      <vt:lpstr>PowerPoint Presentation</vt:lpstr>
      <vt:lpstr>IV&amp;V Question: SG-3232 Associating FHP and TSS Alerts to Already Created Events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Holmes, Carla</cp:lastModifiedBy>
  <cp:revision>936</cp:revision>
  <cp:lastPrinted>2015-01-14T21:03:00Z</cp:lastPrinted>
  <dcterms:created xsi:type="dcterms:W3CDTF">2014-08-07T17:38:39Z</dcterms:created>
  <dcterms:modified xsi:type="dcterms:W3CDTF">2024-04-04T19:57:34Z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0x01010004640219C80D9B438BB58BD56A3F3D03</vt:lpwstr>
  </property>
</Properties>
</file>