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570" r:id="rId2"/>
    <p:sldId id="575" r:id="rId3"/>
    <p:sldId id="1071" r:id="rId4"/>
    <p:sldId id="1036" r:id="rId5"/>
    <p:sldId id="1073" r:id="rId6"/>
    <p:sldId id="1072" r:id="rId7"/>
    <p:sldId id="1074" r:id="rId8"/>
    <p:sldId id="1075" r:id="rId9"/>
    <p:sldId id="1077" r:id="rId10"/>
    <p:sldId id="1078" r:id="rId11"/>
    <p:sldId id="1079" r:id="rId12"/>
    <p:sldId id="1081" r:id="rId13"/>
    <p:sldId id="1088" r:id="rId14"/>
    <p:sldId id="1080" r:id="rId15"/>
    <p:sldId id="1082" r:id="rId16"/>
    <p:sldId id="1083" r:id="rId17"/>
    <p:sldId id="1084" r:id="rId18"/>
    <p:sldId id="1085" r:id="rId19"/>
    <p:sldId id="1086" r:id="rId20"/>
    <p:sldId id="1087" r:id="rId21"/>
    <p:sldId id="1015" r:id="rId22"/>
  </p:sldIdLst>
  <p:sldSz cx="12192000" cy="6858000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2E4D6C5-0CE4-4519-88E3-556790433D2A}">
          <p14:sldIdLst>
            <p14:sldId id="570"/>
            <p14:sldId id="575"/>
            <p14:sldId id="1071"/>
            <p14:sldId id="1036"/>
            <p14:sldId id="1073"/>
            <p14:sldId id="1072"/>
            <p14:sldId id="1074"/>
            <p14:sldId id="1075"/>
            <p14:sldId id="1077"/>
            <p14:sldId id="1078"/>
            <p14:sldId id="1079"/>
            <p14:sldId id="1081"/>
            <p14:sldId id="1088"/>
            <p14:sldId id="1080"/>
            <p14:sldId id="1082"/>
            <p14:sldId id="1083"/>
            <p14:sldId id="1084"/>
            <p14:sldId id="1085"/>
            <p14:sldId id="1086"/>
            <p14:sldId id="1087"/>
            <p14:sldId id="101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8C1323F-DBC2-7928-4D72-BFD92E0121A7}" name="Brown, Tucker" initials="BT" userId="S::Tucker.Brown@datasys.swri.edu::376a8cc3-1ea3-4656-b1c5-49cbe529c2be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lay P. Packard" initials="CPP" lastIdx="7" clrIdx="0">
    <p:extLst>
      <p:ext uri="{19B8F6BF-5375-455C-9EA6-DF929625EA0E}">
        <p15:presenceInfo xmlns:p15="http://schemas.microsoft.com/office/powerpoint/2012/main" userId="S-1-5-21-2940023445-2052603907-4043798523-1169" providerId="AD"/>
      </p:ext>
    </p:extLst>
  </p:cmAuthor>
  <p:cmAuthor id="2" name="Moser, Kelli" initials="KDM" lastIdx="0" clrIdx="1"/>
  <p:cmAuthor id="3" name="Carla Holmes" initials="CH" lastIdx="26" clrIdx="2">
    <p:extLst>
      <p:ext uri="{19B8F6BF-5375-455C-9EA6-DF929625EA0E}">
        <p15:presenceInfo xmlns:p15="http://schemas.microsoft.com/office/powerpoint/2012/main" userId="S::carla.holmes@greshamsmith.com::63659360-a344-4139-81ff-eba22c698b61" providerId="AD"/>
      </p:ext>
    </p:extLst>
  </p:cmAuthor>
  <p:cmAuthor id="4" name="Brown, Tucker" initials="BT" lastIdx="10" clrIdx="3">
    <p:extLst>
      <p:ext uri="{19B8F6BF-5375-455C-9EA6-DF929625EA0E}">
        <p15:presenceInfo xmlns:p15="http://schemas.microsoft.com/office/powerpoint/2012/main" userId="S::Tucker.Brown@datasys.swri.edu::376a8cc3-1ea3-4656-b1c5-49cbe529c2b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40000"/>
    <a:srgbClr val="1B396F"/>
    <a:srgbClr val="1F4283"/>
    <a:srgbClr val="0502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66" autoAdjust="0"/>
    <p:restoredTop sz="92136" autoAdjust="0"/>
  </p:normalViewPr>
  <p:slideViewPr>
    <p:cSldViewPr snapToGrid="0">
      <p:cViewPr varScale="1">
        <p:scale>
          <a:sx n="58" d="100"/>
          <a:sy n="58" d="100"/>
        </p:scale>
        <p:origin x="844" y="64"/>
      </p:cViewPr>
      <p:guideLst>
        <p:guide orient="horz" pos="2136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65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8/10/relationships/authors" Target="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583" cy="480388"/>
          </a:xfrm>
          <a:prstGeom prst="rect">
            <a:avLst/>
          </a:prstGeom>
        </p:spPr>
        <p:txBody>
          <a:bodyPr vert="horz" lIns="94851" tIns="47425" rIns="94851" bIns="4742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2962" y="0"/>
            <a:ext cx="3170583" cy="480388"/>
          </a:xfrm>
          <a:prstGeom prst="rect">
            <a:avLst/>
          </a:prstGeom>
        </p:spPr>
        <p:txBody>
          <a:bodyPr vert="horz" lIns="94851" tIns="47425" rIns="94851" bIns="47425" rtlCol="0"/>
          <a:lstStyle>
            <a:lvl1pPr algn="r">
              <a:defRPr sz="1200"/>
            </a:lvl1pPr>
          </a:lstStyle>
          <a:p>
            <a:fld id="{FFFFC65B-9DB3-447A-B124-A738FD9C8185}" type="datetimeFigureOut">
              <a:rPr lang="en-US" smtClean="0"/>
              <a:pPr/>
              <a:t>4/4/2024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173"/>
            <a:ext cx="3170583" cy="480388"/>
          </a:xfrm>
          <a:prstGeom prst="rect">
            <a:avLst/>
          </a:prstGeom>
        </p:spPr>
        <p:txBody>
          <a:bodyPr vert="horz" lIns="94851" tIns="47425" rIns="94851" bIns="4742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2962" y="9119173"/>
            <a:ext cx="3170583" cy="480388"/>
          </a:xfrm>
          <a:prstGeom prst="rect">
            <a:avLst/>
          </a:prstGeom>
        </p:spPr>
        <p:txBody>
          <a:bodyPr vert="horz" lIns="94851" tIns="47425" rIns="94851" bIns="47425" rtlCol="0" anchor="b"/>
          <a:lstStyle>
            <a:lvl1pPr algn="r">
              <a:defRPr sz="1200"/>
            </a:lvl1pPr>
          </a:lstStyle>
          <a:p>
            <a:fld id="{24B06F28-850F-4070-BAFD-8C1D8F86B5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8871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r">
              <a:defRPr sz="1200"/>
            </a:lvl1pPr>
          </a:lstStyle>
          <a:p>
            <a:fld id="{6382BCBC-BC1F-49FF-9795-0DF8221B8526}" type="datetimeFigureOut">
              <a:rPr lang="en-US" smtClean="0"/>
              <a:pPr/>
              <a:t>4/4/2024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3" tIns="48327" rIns="96653" bIns="48327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53" tIns="48327" rIns="96653" bIns="48327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5"/>
            <a:ext cx="3169920" cy="481726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5"/>
            <a:ext cx="3169920" cy="481726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r">
              <a:defRPr sz="1200"/>
            </a:lvl1pPr>
          </a:lstStyle>
          <a:p>
            <a:fld id="{7224070D-343A-41A8-B8E1-34F3348194F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34768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24070D-343A-41A8-B8E1-34F3348194F1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90295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24070D-343A-41A8-B8E1-34F3348194F1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47546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24070D-343A-41A8-B8E1-34F3348194F1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30187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24070D-343A-41A8-B8E1-34F3348194F1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6443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24070D-343A-41A8-B8E1-34F3348194F1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80226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24070D-343A-41A8-B8E1-34F3348194F1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5659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rgbClr val="1F4283"/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B396F"/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rgbClr val="A40000"/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rgbClr val="1F4283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05/11/2015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6151628"/>
            <a:ext cx="4324044" cy="365125"/>
          </a:xfrm>
        </p:spPr>
        <p:txBody>
          <a:bodyPr/>
          <a:lstStyle/>
          <a:p>
            <a:r>
              <a:rPr lang="en-US" dirty="0"/>
              <a:t>Change Management Board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14" name="Picture 2" descr="image001"/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1" t="3985" r="1890" b="4407"/>
          <a:stretch/>
        </p:blipFill>
        <p:spPr bwMode="auto">
          <a:xfrm>
            <a:off x="9823450" y="0"/>
            <a:ext cx="2260600" cy="10477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EFDFB"/>
              </a:clrFrom>
              <a:clrTo>
                <a:srgbClr val="FEFD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-95285"/>
            <a:ext cx="1500808" cy="136531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05/11/2015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Change Management Board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05/11/2015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Change Management Board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05/11/2015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Change Management Board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05/11/2015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Change Management Board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05/11/2015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Change Management Board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05/11/2015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Change Management Board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05/11/2015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Change Management Board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05/11/2015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Change Management Board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>
            <a:lvl1pPr>
              <a:defRPr sz="28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732656" y="6201323"/>
            <a:ext cx="11430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05/11/2015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2279" y="6201323"/>
            <a:ext cx="7084177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Change Management Board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6185179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7" name="Picture 2" descr="image001"/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1" t="3985" r="1890" b="4407"/>
          <a:stretch/>
        </p:blipFill>
        <p:spPr bwMode="auto">
          <a:xfrm>
            <a:off x="9823450" y="0"/>
            <a:ext cx="2260600" cy="10477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EFDFB"/>
              </a:clrFrom>
              <a:clrTo>
                <a:srgbClr val="FEFD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-95285"/>
            <a:ext cx="1500808" cy="136531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9732656" y="6161567"/>
            <a:ext cx="1143000" cy="365125"/>
          </a:xfrm>
        </p:spPr>
        <p:txBody>
          <a:bodyPr/>
          <a:lstStyle/>
          <a:p>
            <a:r>
              <a:rPr lang="en-US" dirty="0"/>
              <a:t>05/11/2015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>
          <a:xfrm>
            <a:off x="10951856" y="6161567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>
          <a:xfrm>
            <a:off x="2572279" y="6161567"/>
            <a:ext cx="7084177" cy="365125"/>
          </a:xfrm>
        </p:spPr>
        <p:txBody>
          <a:bodyPr/>
          <a:lstStyle/>
          <a:p>
            <a:r>
              <a:rPr lang="en-US" dirty="0"/>
              <a:t>Change Management Board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732656" y="6201323"/>
            <a:ext cx="11430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05/11/2015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72279" y="6201323"/>
            <a:ext cx="7084177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Change Management Board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51856" y="6201323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9732656" y="6181445"/>
            <a:ext cx="11430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05/11/2015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572279" y="6181445"/>
            <a:ext cx="7084177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Change Management Board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951856" y="6181445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05/11/2015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Change Management Board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05/11/2015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Change Management Board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05/11/2015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Change Management Board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05/11/2015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Change Management Board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  <a:solidFill>
            <a:srgbClr val="C00000"/>
          </a:solidFill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1F4283"/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B396F"/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40000"/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1F4283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6151628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05/11/2015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6151628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Change Management Board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6151628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2" descr="image001"/>
          <p:cNvPicPr>
            <a:picLocks noChangeAspect="1" noChangeArrowheads="1"/>
          </p:cNvPicPr>
          <p:nvPr userDrawn="1"/>
        </p:nvPicPr>
        <p:blipFill rotWithShape="1"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1" t="3985" r="1890" b="4407"/>
          <a:stretch/>
        </p:blipFill>
        <p:spPr bwMode="auto">
          <a:xfrm>
            <a:off x="9823450" y="0"/>
            <a:ext cx="2260600" cy="10477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0">
            <a:clrChange>
              <a:clrFrom>
                <a:srgbClr val="FEFDFB"/>
              </a:clrFrom>
              <a:clrTo>
                <a:srgbClr val="FEFD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-95285"/>
            <a:ext cx="1500808" cy="136531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Calibri" panose="020F0502020204030204" pitchFamily="34" charset="0"/>
          <a:ea typeface="+mj-ea"/>
          <a:cs typeface="Calibri" panose="020F0502020204030204" pitchFamily="34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800" kern="1200" cap="none">
          <a:solidFill>
            <a:schemeClr val="tx1"/>
          </a:solidFill>
          <a:effectLst/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8130" y="2260773"/>
            <a:ext cx="10421655" cy="2176117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</a:pPr>
            <a:r>
              <a:rPr lang="en-US" sz="7200" b="1" dirty="0"/>
              <a:t>SunGuide Software </a:t>
            </a:r>
            <a:br>
              <a:rPr lang="en-US" sz="7200" b="1" dirty="0"/>
            </a:br>
            <a:r>
              <a:rPr lang="en-US" sz="7200" b="1" dirty="0"/>
              <a:t>Users Group Meeting</a:t>
            </a:r>
            <a:endParaRPr lang="en-US" sz="5400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4523774" y="5035137"/>
            <a:ext cx="6987645" cy="848427"/>
          </a:xfrm>
        </p:spPr>
        <p:txBody>
          <a:bodyPr/>
          <a:lstStyle/>
          <a:p>
            <a:r>
              <a:rPr lang="en-US" b="1" i="1" dirty="0"/>
              <a:t>January 11, 2024</a:t>
            </a:r>
          </a:p>
        </p:txBody>
      </p:sp>
      <p:pic>
        <p:nvPicPr>
          <p:cNvPr id="7" name="Picture 2" descr="image001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1" t="3985" r="1890" b="4407"/>
          <a:stretch/>
        </p:blipFill>
        <p:spPr bwMode="auto">
          <a:xfrm>
            <a:off x="9823450" y="0"/>
            <a:ext cx="2260600" cy="10477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clrChange>
              <a:clrFrom>
                <a:srgbClr val="FEFDFB"/>
              </a:clrFrom>
              <a:clrTo>
                <a:srgbClr val="FEFD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-95285"/>
            <a:ext cx="1500808" cy="1365319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30A5E2E-7156-75DD-D294-A3A9B7F608B4}"/>
              </a:ext>
            </a:extLst>
          </p:cNvPr>
          <p:cNvSpPr txBox="1">
            <a:spLocks/>
          </p:cNvSpPr>
          <p:nvPr/>
        </p:nvSpPr>
        <p:spPr>
          <a:xfrm>
            <a:off x="1089764" y="3813047"/>
            <a:ext cx="10421655" cy="1121184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6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spcBef>
                <a:spcPts val="1200"/>
              </a:spcBef>
            </a:pPr>
            <a:endParaRPr lang="en-US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93141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2EE8B-5057-4799-ADA7-A7D461C969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6303" y="1018738"/>
            <a:ext cx="10038365" cy="2630911"/>
          </a:xfrm>
        </p:spPr>
        <p:txBody>
          <a:bodyPr>
            <a:normAutofit/>
          </a:bodyPr>
          <a:lstStyle/>
          <a:p>
            <a:r>
              <a:rPr lang="en-US" sz="5400" dirty="0"/>
              <a:t>SG-6796 – Stale Event Time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03A56A-ADD4-4AC9-89D9-55E6B76963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93198" y="4450728"/>
            <a:ext cx="6987645" cy="1388534"/>
          </a:xfrm>
        </p:spPr>
        <p:txBody>
          <a:bodyPr>
            <a:normAutofit fontScale="92500" lnSpcReduction="20000"/>
          </a:bodyPr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Tucker Brown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CD42D2-8FE3-4D78-8A72-F04C4B94B3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SunGuide Software Users Group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B60590-B658-48F3-8AEC-482018F5A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17910DAE-077B-4EC1-B4AC-ABEDDF7548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568533" y="6185179"/>
            <a:ext cx="1143000" cy="365125"/>
          </a:xfrm>
        </p:spPr>
        <p:txBody>
          <a:bodyPr/>
          <a:lstStyle/>
          <a:p>
            <a:pPr lvl="0">
              <a:defRPr/>
            </a:pPr>
            <a:r>
              <a:rPr lang="en-US" dirty="0">
                <a:solidFill>
                  <a:prstClr val="black"/>
                </a:solidFill>
              </a:rPr>
              <a:t>1/11/2024</a:t>
            </a:r>
          </a:p>
        </p:txBody>
      </p:sp>
    </p:spTree>
    <p:extLst>
      <p:ext uri="{BB962C8B-B14F-4D97-AF65-F5344CB8AC3E}">
        <p14:creationId xmlns:p14="http://schemas.microsoft.com/office/powerpoint/2010/main" val="30447044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FB99959-0037-4A07-B97B-957509F6FF82}"/>
              </a:ext>
            </a:extLst>
          </p:cNvPr>
          <p:cNvSpPr/>
          <p:nvPr/>
        </p:nvSpPr>
        <p:spPr>
          <a:xfrm>
            <a:off x="1663487" y="142240"/>
            <a:ext cx="80613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prstClr val="black"/>
                </a:solidFill>
                <a:latin typeface="Calibri"/>
              </a:rPr>
              <a:t>Current Behavior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3169DF3-675A-445A-A1B4-04B2224FCAF5}"/>
              </a:ext>
            </a:extLst>
          </p:cNvPr>
          <p:cNvSpPr txBox="1"/>
          <p:nvPr/>
        </p:nvSpPr>
        <p:spPr>
          <a:xfrm>
            <a:off x="1459149" y="1263792"/>
            <a:ext cx="10512272" cy="180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800"/>
              </a:spcAft>
              <a:buFont typeface="Courier New" panose="02070309020205020404" pitchFamily="49" charset="0"/>
              <a:buChar char="o"/>
              <a:defRPr/>
            </a:pPr>
            <a:r>
              <a:rPr lang="en-US" sz="3200" dirty="0">
                <a:latin typeface="-apple-system"/>
              </a:rPr>
              <a:t>The software supports reminders for “Stale” events.</a:t>
            </a:r>
          </a:p>
          <a:p>
            <a:pPr marL="342900" indent="-342900">
              <a:spcAft>
                <a:spcPts val="1800"/>
              </a:spcAft>
              <a:buFont typeface="Courier New" panose="02070309020205020404" pitchFamily="49" charset="0"/>
              <a:buChar char="o"/>
              <a:defRPr/>
            </a:pPr>
            <a:r>
              <a:rPr lang="en-US" sz="3200" dirty="0">
                <a:latin typeface="-apple-system"/>
              </a:rPr>
              <a:t>“Stale” is a configurable amount of time between the last time a response plan was activated and the current time.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493FD95F-4DCC-86E3-1D5F-2F7BD8191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51856" y="6185179"/>
            <a:ext cx="551167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EA53A9-CD5F-C098-2BD2-8CA097D422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72279" y="6201323"/>
            <a:ext cx="7084177" cy="365125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SunGuide Software Users Group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F159A8BD-D6F0-79FC-9CE2-61876BEE4B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568533" y="6185179"/>
            <a:ext cx="1143000" cy="365125"/>
          </a:xfrm>
        </p:spPr>
        <p:txBody>
          <a:bodyPr/>
          <a:lstStyle/>
          <a:p>
            <a:pPr lvl="0">
              <a:defRPr/>
            </a:pPr>
            <a:r>
              <a:rPr lang="en-US" dirty="0">
                <a:solidFill>
                  <a:prstClr val="black"/>
                </a:solidFill>
              </a:rPr>
              <a:t>1/11/2024</a:t>
            </a:r>
          </a:p>
        </p:txBody>
      </p:sp>
    </p:spTree>
    <p:extLst>
      <p:ext uri="{BB962C8B-B14F-4D97-AF65-F5344CB8AC3E}">
        <p14:creationId xmlns:p14="http://schemas.microsoft.com/office/powerpoint/2010/main" val="34014062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FB99959-0037-4A07-B97B-957509F6FF82}"/>
              </a:ext>
            </a:extLst>
          </p:cNvPr>
          <p:cNvSpPr/>
          <p:nvPr/>
        </p:nvSpPr>
        <p:spPr>
          <a:xfrm>
            <a:off x="1663487" y="142240"/>
            <a:ext cx="80613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prstClr val="black"/>
                </a:solidFill>
                <a:latin typeface="Calibri"/>
              </a:rPr>
              <a:t>Current Behavior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493FD95F-4DCC-86E3-1D5F-2F7BD8191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51856" y="6185179"/>
            <a:ext cx="551167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EA53A9-CD5F-C098-2BD2-8CA097D422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72279" y="6201323"/>
            <a:ext cx="7084177" cy="365125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SunGuide Software Users Group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F159A8BD-D6F0-79FC-9CE2-61876BEE4B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568533" y="6185179"/>
            <a:ext cx="1143000" cy="365125"/>
          </a:xfrm>
        </p:spPr>
        <p:txBody>
          <a:bodyPr/>
          <a:lstStyle/>
          <a:p>
            <a:pPr lvl="0">
              <a:defRPr/>
            </a:pPr>
            <a:r>
              <a:rPr lang="en-US" dirty="0">
                <a:solidFill>
                  <a:prstClr val="black"/>
                </a:solidFill>
              </a:rPr>
              <a:t>1/11/2024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69E9E18-CF48-4F48-F5D5-152E9D3E1A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7498" y="946909"/>
            <a:ext cx="9084358" cy="5254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1816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FB99959-0037-4A07-B97B-957509F6FF82}"/>
              </a:ext>
            </a:extLst>
          </p:cNvPr>
          <p:cNvSpPr/>
          <p:nvPr/>
        </p:nvSpPr>
        <p:spPr>
          <a:xfrm>
            <a:off x="1663487" y="142240"/>
            <a:ext cx="80613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prstClr val="black"/>
                </a:solidFill>
                <a:latin typeface="Calibri"/>
              </a:rPr>
              <a:t>Enhancement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3169DF3-675A-445A-A1B4-04B2224FCAF5}"/>
              </a:ext>
            </a:extLst>
          </p:cNvPr>
          <p:cNvSpPr txBox="1"/>
          <p:nvPr/>
        </p:nvSpPr>
        <p:spPr>
          <a:xfrm>
            <a:off x="1411441" y="1044555"/>
            <a:ext cx="10512272" cy="4601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1" indent="-342900">
              <a:spcAft>
                <a:spcPts val="1800"/>
              </a:spcAft>
              <a:buFont typeface="Courier New" panose="02070309020205020404" pitchFamily="49" charset="0"/>
              <a:buChar char="o"/>
              <a:defRPr/>
            </a:pPr>
            <a:r>
              <a:rPr lang="en-US" sz="3200" dirty="0">
                <a:latin typeface="-apple-system"/>
              </a:rPr>
              <a:t>A request was made for another reminder that would mark the event as “Stale” based on the created time until the current time.</a:t>
            </a:r>
          </a:p>
          <a:p>
            <a:pPr marL="914400" lvl="1" indent="-457200">
              <a:spcAft>
                <a:spcPts val="1800"/>
              </a:spcAft>
              <a:buFont typeface="Wingdings" panose="05000000000000000000" pitchFamily="2" charset="2"/>
              <a:buChar char="§"/>
              <a:defRPr/>
            </a:pPr>
            <a:r>
              <a:rPr lang="en-US" sz="2800" dirty="0">
                <a:latin typeface="-apple-system"/>
              </a:rPr>
              <a:t>This would be separate from the existing configuration and marking of the event in the Event List</a:t>
            </a:r>
          </a:p>
          <a:p>
            <a:pPr marL="342900" lvl="1" indent="-342900">
              <a:spcAft>
                <a:spcPts val="1800"/>
              </a:spcAft>
              <a:buFont typeface="Courier New" panose="02070309020205020404" pitchFamily="49" charset="0"/>
              <a:buChar char="o"/>
              <a:defRPr/>
            </a:pPr>
            <a:r>
              <a:rPr lang="en-US" sz="3200" dirty="0">
                <a:latin typeface="-apple-system"/>
              </a:rPr>
              <a:t>Time span would be configurable per event type.</a:t>
            </a:r>
          </a:p>
          <a:p>
            <a:pPr marL="342900" lvl="1" indent="-342900">
              <a:spcAft>
                <a:spcPts val="1800"/>
              </a:spcAft>
              <a:buFont typeface="Courier New" panose="02070309020205020404" pitchFamily="49" charset="0"/>
              <a:buChar char="o"/>
              <a:defRPr/>
            </a:pPr>
            <a:r>
              <a:rPr lang="en-US" sz="3200" dirty="0">
                <a:latin typeface="-apple-system"/>
              </a:rPr>
              <a:t>Software would use a different color for marking an event of this type in the event list.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493FD95F-4DCC-86E3-1D5F-2F7BD8191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51856" y="6185179"/>
            <a:ext cx="551167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EA53A9-CD5F-C098-2BD2-8CA097D422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72279" y="6201323"/>
            <a:ext cx="7084177" cy="365125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SunGuide Software Users Group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F159A8BD-D6F0-79FC-9CE2-61876BEE4B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568533" y="6185179"/>
            <a:ext cx="1143000" cy="365125"/>
          </a:xfrm>
        </p:spPr>
        <p:txBody>
          <a:bodyPr/>
          <a:lstStyle/>
          <a:p>
            <a:pPr lvl="0">
              <a:defRPr/>
            </a:pPr>
            <a:r>
              <a:rPr lang="en-US" dirty="0">
                <a:solidFill>
                  <a:prstClr val="black"/>
                </a:solidFill>
              </a:rPr>
              <a:t>1/11/2024</a:t>
            </a:r>
          </a:p>
        </p:txBody>
      </p:sp>
    </p:spTree>
    <p:extLst>
      <p:ext uri="{BB962C8B-B14F-4D97-AF65-F5344CB8AC3E}">
        <p14:creationId xmlns:p14="http://schemas.microsoft.com/office/powerpoint/2010/main" val="36331800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A84CE624-B6C6-4A75-94BF-078BC716C5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08156" y="6185179"/>
            <a:ext cx="7084177" cy="365125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SunGuide Software Users Group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3EFC9D1E-985C-4F8C-9438-1A1C1335CF62}"/>
              </a:ext>
            </a:extLst>
          </p:cNvPr>
          <p:cNvSpPr txBox="1">
            <a:spLocks/>
          </p:cNvSpPr>
          <p:nvPr/>
        </p:nvSpPr>
        <p:spPr>
          <a:xfrm>
            <a:off x="11104256" y="6337579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b="0" i="0" kern="120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E8953E5F-99D1-4736-AF94-C3BC5AD914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568533" y="6185179"/>
            <a:ext cx="1143000" cy="365125"/>
          </a:xfrm>
        </p:spPr>
        <p:txBody>
          <a:bodyPr/>
          <a:lstStyle/>
          <a:p>
            <a:pPr lvl="0">
              <a:defRPr/>
            </a:pPr>
            <a:r>
              <a:rPr lang="en-US" dirty="0">
                <a:solidFill>
                  <a:prstClr val="black"/>
                </a:solidFill>
              </a:rPr>
              <a:t>1/11/2024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5828C6-EC9E-2504-6FDB-C3E7507B8A39}"/>
              </a:ext>
            </a:extLst>
          </p:cNvPr>
          <p:cNvSpPr txBox="1">
            <a:spLocks/>
          </p:cNvSpPr>
          <p:nvPr/>
        </p:nvSpPr>
        <p:spPr>
          <a:xfrm>
            <a:off x="1484310" y="841044"/>
            <a:ext cx="10018713" cy="549653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black"/>
                </a:solidFill>
              </a:rPr>
              <a:t>QUESTIONS?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solidFill>
                <a:prstClr val="black"/>
              </a:solidFill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black"/>
                </a:solidFill>
              </a:rPr>
              <a:t>COMMENTS?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solidFill>
                <a:prstClr val="black"/>
              </a:solidFill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black"/>
                </a:solidFill>
              </a:rPr>
              <a:t>SUPPORT?</a:t>
            </a:r>
          </a:p>
        </p:txBody>
      </p:sp>
    </p:spTree>
    <p:extLst>
      <p:ext uri="{BB962C8B-B14F-4D97-AF65-F5344CB8AC3E}">
        <p14:creationId xmlns:p14="http://schemas.microsoft.com/office/powerpoint/2010/main" val="3340325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2EE8B-5057-4799-ADA7-A7D461C969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6303" y="1018738"/>
            <a:ext cx="10038365" cy="3637483"/>
          </a:xfrm>
        </p:spPr>
        <p:txBody>
          <a:bodyPr>
            <a:normAutofit/>
          </a:bodyPr>
          <a:lstStyle/>
          <a:p>
            <a:r>
              <a:rPr lang="en-US" sz="5400" dirty="0"/>
              <a:t>SG-6886 – Multi-Select </a:t>
            </a:r>
            <a:br>
              <a:rPr lang="en-US" sz="5400" dirty="0"/>
            </a:br>
            <a:r>
              <a:rPr lang="en-US" sz="5400" dirty="0"/>
              <a:t>Roadways for All Reports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03A56A-ADD4-4AC9-89D9-55E6B76963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93198" y="4450728"/>
            <a:ext cx="6987645" cy="1388534"/>
          </a:xfrm>
        </p:spPr>
        <p:txBody>
          <a:bodyPr>
            <a:normAutofit fontScale="92500" lnSpcReduction="20000"/>
          </a:bodyPr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Tucker Brown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CD42D2-8FE3-4D78-8A72-F04C4B94B3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SunGuide Software Users Group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B60590-B658-48F3-8AEC-482018F5A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17910DAE-077B-4EC1-B4AC-ABEDDF7548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568533" y="6185179"/>
            <a:ext cx="1143000" cy="365125"/>
          </a:xfrm>
        </p:spPr>
        <p:txBody>
          <a:bodyPr/>
          <a:lstStyle/>
          <a:p>
            <a:pPr lvl="0">
              <a:defRPr/>
            </a:pPr>
            <a:r>
              <a:rPr lang="en-US" dirty="0">
                <a:solidFill>
                  <a:prstClr val="black"/>
                </a:solidFill>
              </a:rPr>
              <a:t>1/11/2024</a:t>
            </a:r>
          </a:p>
        </p:txBody>
      </p:sp>
    </p:spTree>
    <p:extLst>
      <p:ext uri="{BB962C8B-B14F-4D97-AF65-F5344CB8AC3E}">
        <p14:creationId xmlns:p14="http://schemas.microsoft.com/office/powerpoint/2010/main" val="39468843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FB99959-0037-4A07-B97B-957509F6FF82}"/>
              </a:ext>
            </a:extLst>
          </p:cNvPr>
          <p:cNvSpPr/>
          <p:nvPr/>
        </p:nvSpPr>
        <p:spPr>
          <a:xfrm>
            <a:off x="1663487" y="142240"/>
            <a:ext cx="80613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prstClr val="black"/>
                </a:solidFill>
                <a:latin typeface="Calibri"/>
              </a:rPr>
              <a:t>Current Behavior &amp; Enhancement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3169DF3-675A-445A-A1B4-04B2224FCAF5}"/>
              </a:ext>
            </a:extLst>
          </p:cNvPr>
          <p:cNvSpPr txBox="1"/>
          <p:nvPr/>
        </p:nvSpPr>
        <p:spPr>
          <a:xfrm>
            <a:off x="1459149" y="1263792"/>
            <a:ext cx="1051227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800"/>
              </a:spcAft>
              <a:buFont typeface="Courier New" panose="02070309020205020404" pitchFamily="49" charset="0"/>
              <a:buChar char="o"/>
              <a:defRPr/>
            </a:pPr>
            <a:r>
              <a:rPr lang="en-US" sz="3200" dirty="0">
                <a:latin typeface="-apple-system"/>
              </a:rPr>
              <a:t>Current Behavior</a:t>
            </a:r>
          </a:p>
          <a:p>
            <a:pPr marL="914400" lvl="1" indent="-457200">
              <a:spcAft>
                <a:spcPts val="1800"/>
              </a:spcAft>
              <a:buFont typeface="Wingdings" panose="05000000000000000000" pitchFamily="2" charset="2"/>
              <a:buChar char="§"/>
              <a:defRPr/>
            </a:pPr>
            <a:r>
              <a:rPr lang="en-US" sz="2800" dirty="0">
                <a:latin typeface="-apple-system"/>
              </a:rPr>
              <a:t>When running a report, you can either select all roadways or filter to a single roadway.</a:t>
            </a:r>
            <a:endParaRPr lang="en-US" sz="2800" i="0" dirty="0">
              <a:effectLst/>
              <a:latin typeface="-apple-system"/>
            </a:endParaRPr>
          </a:p>
          <a:p>
            <a:pPr marL="342900" lvl="1" indent="-342900">
              <a:spcAft>
                <a:spcPts val="1800"/>
              </a:spcAft>
              <a:buFont typeface="Courier New" panose="02070309020205020404" pitchFamily="49" charset="0"/>
              <a:buChar char="o"/>
              <a:defRPr/>
            </a:pPr>
            <a:r>
              <a:rPr lang="en-US" sz="3200" dirty="0">
                <a:latin typeface="-apple-system"/>
              </a:rPr>
              <a:t>Enhancement</a:t>
            </a:r>
          </a:p>
          <a:p>
            <a:pPr marL="914400" lvl="1" indent="-457200">
              <a:spcAft>
                <a:spcPts val="1800"/>
              </a:spcAft>
              <a:buFont typeface="Wingdings" panose="05000000000000000000" pitchFamily="2" charset="2"/>
              <a:buChar char="§"/>
              <a:defRPr/>
            </a:pPr>
            <a:r>
              <a:rPr lang="en-US" sz="2800" dirty="0">
                <a:latin typeface="-apple-system"/>
              </a:rPr>
              <a:t>Allow selection of multiple roadways as a filter.</a:t>
            </a:r>
          </a:p>
          <a:p>
            <a:pPr marL="914400" lvl="1" indent="-457200">
              <a:spcAft>
                <a:spcPts val="1800"/>
              </a:spcAft>
              <a:buFont typeface="Wingdings" panose="05000000000000000000" pitchFamily="2" charset="2"/>
              <a:buChar char="§"/>
              <a:defRPr/>
            </a:pPr>
            <a:r>
              <a:rPr lang="en-US" sz="2800" dirty="0">
                <a:latin typeface="-apple-system"/>
              </a:rPr>
              <a:t>When multiple roadways are selected, Direction, From Reference Point, and From Location should be Any.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493FD95F-4DCC-86E3-1D5F-2F7BD8191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51856" y="6185179"/>
            <a:ext cx="551167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EA53A9-CD5F-C098-2BD2-8CA097D422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72279" y="6201323"/>
            <a:ext cx="7084177" cy="365125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SunGuide Software Users Group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F159A8BD-D6F0-79FC-9CE2-61876BEE4B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568533" y="6185179"/>
            <a:ext cx="1143000" cy="365125"/>
          </a:xfrm>
        </p:spPr>
        <p:txBody>
          <a:bodyPr/>
          <a:lstStyle/>
          <a:p>
            <a:pPr lvl="0">
              <a:defRPr/>
            </a:pPr>
            <a:r>
              <a:rPr lang="en-US" dirty="0">
                <a:solidFill>
                  <a:prstClr val="black"/>
                </a:solidFill>
              </a:rPr>
              <a:t>1/11/2024</a:t>
            </a:r>
          </a:p>
        </p:txBody>
      </p:sp>
    </p:spTree>
    <p:extLst>
      <p:ext uri="{BB962C8B-B14F-4D97-AF65-F5344CB8AC3E}">
        <p14:creationId xmlns:p14="http://schemas.microsoft.com/office/powerpoint/2010/main" val="35631060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543141" y="2498993"/>
            <a:ext cx="4728207" cy="3517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A84CE624-B6C6-4A75-94BF-078BC716C5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08156" y="6185179"/>
            <a:ext cx="7084177" cy="365125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SunGuide Software Users Group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3EFC9D1E-985C-4F8C-9438-1A1C1335CF62}"/>
              </a:ext>
            </a:extLst>
          </p:cNvPr>
          <p:cNvSpPr txBox="1">
            <a:spLocks/>
          </p:cNvSpPr>
          <p:nvPr/>
        </p:nvSpPr>
        <p:spPr>
          <a:xfrm>
            <a:off x="11104256" y="6337579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b="0" i="0" kern="120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E8953E5F-99D1-4736-AF94-C3BC5AD914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568533" y="6185179"/>
            <a:ext cx="1143000" cy="365125"/>
          </a:xfrm>
        </p:spPr>
        <p:txBody>
          <a:bodyPr/>
          <a:lstStyle/>
          <a:p>
            <a:pPr lvl="0">
              <a:defRPr/>
            </a:pPr>
            <a:r>
              <a:rPr lang="en-US" dirty="0">
                <a:solidFill>
                  <a:prstClr val="black"/>
                </a:solidFill>
              </a:rPr>
              <a:t>1/11/2024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76B695-2A75-4942-EBEE-F82557CF744A}"/>
              </a:ext>
            </a:extLst>
          </p:cNvPr>
          <p:cNvSpPr txBox="1">
            <a:spLocks/>
          </p:cNvSpPr>
          <p:nvPr/>
        </p:nvSpPr>
        <p:spPr>
          <a:xfrm>
            <a:off x="1484310" y="841044"/>
            <a:ext cx="10018713" cy="549653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black"/>
                </a:solidFill>
              </a:rPr>
              <a:t>QUESTIONS?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solidFill>
                <a:prstClr val="black"/>
              </a:solidFill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black"/>
                </a:solidFill>
              </a:rPr>
              <a:t>COMMENTS?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solidFill>
                <a:prstClr val="black"/>
              </a:solidFill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black"/>
                </a:solidFill>
              </a:rPr>
              <a:t>SUPPORT?</a:t>
            </a:r>
          </a:p>
        </p:txBody>
      </p:sp>
    </p:spTree>
    <p:extLst>
      <p:ext uri="{BB962C8B-B14F-4D97-AF65-F5344CB8AC3E}">
        <p14:creationId xmlns:p14="http://schemas.microsoft.com/office/powerpoint/2010/main" val="5505060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2EE8B-5057-4799-ADA7-A7D461C969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6303" y="1018739"/>
            <a:ext cx="10038365" cy="2797888"/>
          </a:xfrm>
        </p:spPr>
        <p:txBody>
          <a:bodyPr>
            <a:normAutofit/>
          </a:bodyPr>
          <a:lstStyle/>
          <a:p>
            <a:r>
              <a:rPr lang="en-US" sz="5400" dirty="0"/>
              <a:t>Support Issues Prioritization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03A56A-ADD4-4AC9-89D9-55E6B76963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93198" y="4450728"/>
            <a:ext cx="6987645" cy="1388534"/>
          </a:xfrm>
        </p:spPr>
        <p:txBody>
          <a:bodyPr>
            <a:normAutofit fontScale="92500" lnSpcReduction="20000"/>
          </a:bodyPr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Tucker Brown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CD42D2-8FE3-4D78-8A72-F04C4B94B3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SunGuide Software Users Group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B60590-B658-48F3-8AEC-482018F5A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17910DAE-077B-4EC1-B4AC-ABEDDF7548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568533" y="6185179"/>
            <a:ext cx="1143000" cy="365125"/>
          </a:xfrm>
        </p:spPr>
        <p:txBody>
          <a:bodyPr/>
          <a:lstStyle/>
          <a:p>
            <a:pPr lvl="0">
              <a:defRPr/>
            </a:pPr>
            <a:r>
              <a:rPr lang="en-US" dirty="0">
                <a:solidFill>
                  <a:prstClr val="black"/>
                </a:solidFill>
              </a:rPr>
              <a:t>1/11/2024</a:t>
            </a:r>
          </a:p>
        </p:txBody>
      </p:sp>
    </p:spTree>
    <p:extLst>
      <p:ext uri="{BB962C8B-B14F-4D97-AF65-F5344CB8AC3E}">
        <p14:creationId xmlns:p14="http://schemas.microsoft.com/office/powerpoint/2010/main" val="39044236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FB99959-0037-4A07-B97B-957509F6FF82}"/>
              </a:ext>
            </a:extLst>
          </p:cNvPr>
          <p:cNvSpPr/>
          <p:nvPr/>
        </p:nvSpPr>
        <p:spPr>
          <a:xfrm>
            <a:off x="1663487" y="142240"/>
            <a:ext cx="80613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prstClr val="black"/>
                </a:solidFill>
                <a:latin typeface="Calibri"/>
              </a:rPr>
              <a:t>Prioritization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3169DF3-675A-445A-A1B4-04B2224FCAF5}"/>
              </a:ext>
            </a:extLst>
          </p:cNvPr>
          <p:cNvSpPr txBox="1"/>
          <p:nvPr/>
        </p:nvSpPr>
        <p:spPr>
          <a:xfrm>
            <a:off x="1459149" y="1263792"/>
            <a:ext cx="10512272" cy="37394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800"/>
              </a:spcAft>
              <a:buFont typeface="Courier New" panose="02070309020205020404" pitchFamily="49" charset="0"/>
              <a:buChar char="o"/>
              <a:defRPr/>
            </a:pPr>
            <a:r>
              <a:rPr lang="en-US" sz="3200" dirty="0">
                <a:latin typeface="-apple-system"/>
              </a:rPr>
              <a:t>Districts should have received a spreadsheet of currently open issues.</a:t>
            </a:r>
          </a:p>
          <a:p>
            <a:pPr marL="342900" indent="-342900">
              <a:spcAft>
                <a:spcPts val="1800"/>
              </a:spcAft>
              <a:buFont typeface="Courier New" panose="02070309020205020404" pitchFamily="49" charset="0"/>
              <a:buChar char="o"/>
              <a:defRPr/>
            </a:pPr>
            <a:r>
              <a:rPr lang="en-US" sz="3200" dirty="0">
                <a:latin typeface="-apple-system"/>
              </a:rPr>
              <a:t>SwRI will be hitting support hard for the next 5 months.</a:t>
            </a:r>
          </a:p>
          <a:p>
            <a:pPr marL="342900" indent="-342900">
              <a:spcAft>
                <a:spcPts val="1800"/>
              </a:spcAft>
              <a:buFont typeface="Courier New" panose="02070309020205020404" pitchFamily="49" charset="0"/>
              <a:buChar char="o"/>
              <a:defRPr/>
            </a:pPr>
            <a:r>
              <a:rPr lang="en-US" sz="3200" dirty="0">
                <a:latin typeface="-apple-system"/>
              </a:rPr>
              <a:t>Spreadsheet will be used to determine what order issues should be worked.</a:t>
            </a:r>
          </a:p>
          <a:p>
            <a:pPr marL="342900" indent="-342900">
              <a:spcAft>
                <a:spcPts val="1800"/>
              </a:spcAft>
              <a:buFont typeface="Courier New" panose="02070309020205020404" pitchFamily="49" charset="0"/>
              <a:buChar char="o"/>
              <a:defRPr/>
            </a:pPr>
            <a:r>
              <a:rPr lang="en-US" sz="3200" dirty="0">
                <a:latin typeface="-apple-system"/>
              </a:rPr>
              <a:t>Please fill out and return with your priorities listed.</a:t>
            </a:r>
            <a:endParaRPr lang="en-US" sz="2800" dirty="0">
              <a:latin typeface="-apple-system"/>
            </a:endParaRP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493FD95F-4DCC-86E3-1D5F-2F7BD8191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51856" y="6185179"/>
            <a:ext cx="551167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EA53A9-CD5F-C098-2BD2-8CA097D422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72279" y="6201323"/>
            <a:ext cx="7084177" cy="365125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SunGuide Software Users Group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F159A8BD-D6F0-79FC-9CE2-61876BEE4B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568533" y="6185179"/>
            <a:ext cx="1143000" cy="365125"/>
          </a:xfrm>
        </p:spPr>
        <p:txBody>
          <a:bodyPr/>
          <a:lstStyle/>
          <a:p>
            <a:pPr lvl="0">
              <a:defRPr/>
            </a:pPr>
            <a:r>
              <a:rPr lang="en-US" dirty="0">
                <a:solidFill>
                  <a:prstClr val="black"/>
                </a:solidFill>
              </a:rPr>
              <a:t>1/11/2024</a:t>
            </a:r>
          </a:p>
        </p:txBody>
      </p:sp>
    </p:spTree>
    <p:extLst>
      <p:ext uri="{BB962C8B-B14F-4D97-AF65-F5344CB8AC3E}">
        <p14:creationId xmlns:p14="http://schemas.microsoft.com/office/powerpoint/2010/main" val="15534661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543141" y="2498993"/>
            <a:ext cx="4728207" cy="3517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A9327EB-1A00-4612-BB7F-6E9F9AD472D4}"/>
              </a:ext>
            </a:extLst>
          </p:cNvPr>
          <p:cNvSpPr txBox="1">
            <a:spLocks/>
          </p:cNvSpPr>
          <p:nvPr/>
        </p:nvSpPr>
        <p:spPr>
          <a:xfrm>
            <a:off x="1484310" y="1309510"/>
            <a:ext cx="10018713" cy="3333741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dirty="0">
                <a:solidFill>
                  <a:prstClr val="black"/>
                </a:solidFill>
              </a:rPr>
              <a:t>WELCOME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 w="3175" cmpd="sng"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 w="3175" cmpd="sng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ATTENDEE ROLL CALL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8D2D56B3-36E4-4105-B5A5-ACE30B29F6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568533" y="6185179"/>
            <a:ext cx="1143000" cy="365125"/>
          </a:xfrm>
        </p:spPr>
        <p:txBody>
          <a:bodyPr/>
          <a:lstStyle/>
          <a:p>
            <a:pPr lvl="0">
              <a:defRPr/>
            </a:pPr>
            <a:r>
              <a:rPr lang="en-US" dirty="0">
                <a:solidFill>
                  <a:prstClr val="black"/>
                </a:solidFill>
              </a:rPr>
              <a:t>1/11/2024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A84CE624-B6C6-4A75-94BF-078BC716C5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08156" y="6185179"/>
            <a:ext cx="7084177" cy="365125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SunGuide Software Users Group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3EFC9D1E-985C-4F8C-9438-1A1C1335CF62}"/>
              </a:ext>
            </a:extLst>
          </p:cNvPr>
          <p:cNvSpPr txBox="1">
            <a:spLocks/>
          </p:cNvSpPr>
          <p:nvPr/>
        </p:nvSpPr>
        <p:spPr>
          <a:xfrm>
            <a:off x="11104256" y="6337579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b="0" i="0" kern="120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4441F77-6F90-89D0-BF7E-3AD8CFB00C68}"/>
              </a:ext>
            </a:extLst>
          </p:cNvPr>
          <p:cNvSpPr txBox="1"/>
          <p:nvPr/>
        </p:nvSpPr>
        <p:spPr>
          <a:xfrm>
            <a:off x="2385030" y="4811474"/>
            <a:ext cx="978384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effectLst/>
                <a:latin typeface="+mj-lt"/>
                <a:ea typeface="Calibri" panose="020F0502020204030204" pitchFamily="34" charset="0"/>
              </a:rPr>
              <a:t>Christine Shafik, PE, PMP®, CPM, FCCM, FCCN, CGB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+mj-lt"/>
                <a:ea typeface="Calibri" panose="020F0502020204030204" pitchFamily="34" charset="0"/>
              </a:rPr>
              <a:t>State Connected Mobility &amp; Technologies Engineer</a:t>
            </a:r>
          </a:p>
        </p:txBody>
      </p:sp>
    </p:spTree>
    <p:extLst>
      <p:ext uri="{BB962C8B-B14F-4D97-AF65-F5344CB8AC3E}">
        <p14:creationId xmlns:p14="http://schemas.microsoft.com/office/powerpoint/2010/main" val="19823593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543141" y="2498993"/>
            <a:ext cx="4728207" cy="3517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A84CE624-B6C6-4A75-94BF-078BC716C5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08156" y="6185179"/>
            <a:ext cx="7084177" cy="365125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SunGuide Software Users Group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3EFC9D1E-985C-4F8C-9438-1A1C1335CF62}"/>
              </a:ext>
            </a:extLst>
          </p:cNvPr>
          <p:cNvSpPr txBox="1">
            <a:spLocks/>
          </p:cNvSpPr>
          <p:nvPr/>
        </p:nvSpPr>
        <p:spPr>
          <a:xfrm>
            <a:off x="11104256" y="6337579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b="0" i="0" kern="120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E8953E5F-99D1-4736-AF94-C3BC5AD914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568533" y="6185179"/>
            <a:ext cx="1143000" cy="365125"/>
          </a:xfrm>
        </p:spPr>
        <p:txBody>
          <a:bodyPr/>
          <a:lstStyle/>
          <a:p>
            <a:pPr lvl="0">
              <a:defRPr/>
            </a:pPr>
            <a:r>
              <a:rPr lang="en-US" dirty="0">
                <a:solidFill>
                  <a:prstClr val="black"/>
                </a:solidFill>
              </a:rPr>
              <a:t>1/11/2024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5DDBF72-1CD4-4B96-9828-669C3155AC2A}"/>
              </a:ext>
            </a:extLst>
          </p:cNvPr>
          <p:cNvSpPr txBox="1">
            <a:spLocks/>
          </p:cNvSpPr>
          <p:nvPr/>
        </p:nvSpPr>
        <p:spPr>
          <a:xfrm>
            <a:off x="1484310" y="841044"/>
            <a:ext cx="10018713" cy="549653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black"/>
                </a:solidFill>
              </a:rPr>
              <a:t>QUESTIONS?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solidFill>
                <a:prstClr val="black"/>
              </a:solidFill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black"/>
                </a:solidFill>
              </a:rPr>
              <a:t>COMMENTS?</a:t>
            </a:r>
          </a:p>
        </p:txBody>
      </p:sp>
    </p:spTree>
    <p:extLst>
      <p:ext uri="{BB962C8B-B14F-4D97-AF65-F5344CB8AC3E}">
        <p14:creationId xmlns:p14="http://schemas.microsoft.com/office/powerpoint/2010/main" val="13470606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543141" y="2498993"/>
            <a:ext cx="4728207" cy="3517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A84CE624-B6C6-4A75-94BF-078BC716C5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08156" y="6185179"/>
            <a:ext cx="7084177" cy="365125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SunGuide Software Users Group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3EFC9D1E-985C-4F8C-9438-1A1C1335CF62}"/>
              </a:ext>
            </a:extLst>
          </p:cNvPr>
          <p:cNvSpPr txBox="1">
            <a:spLocks/>
          </p:cNvSpPr>
          <p:nvPr/>
        </p:nvSpPr>
        <p:spPr>
          <a:xfrm>
            <a:off x="11104256" y="6337579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b="0" i="0" kern="120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E8953E5F-99D1-4736-AF94-C3BC5AD914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568533" y="6185179"/>
            <a:ext cx="1143000" cy="365125"/>
          </a:xfrm>
        </p:spPr>
        <p:txBody>
          <a:bodyPr/>
          <a:lstStyle/>
          <a:p>
            <a:pPr lvl="0">
              <a:defRPr/>
            </a:pPr>
            <a:r>
              <a:rPr lang="en-US" dirty="0">
                <a:solidFill>
                  <a:prstClr val="black"/>
                </a:solidFill>
              </a:rPr>
              <a:t>1/11/2024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5DDBF72-1CD4-4B96-9828-669C3155AC2A}"/>
              </a:ext>
            </a:extLst>
          </p:cNvPr>
          <p:cNvSpPr txBox="1">
            <a:spLocks/>
          </p:cNvSpPr>
          <p:nvPr/>
        </p:nvSpPr>
        <p:spPr>
          <a:xfrm>
            <a:off x="1484310" y="841044"/>
            <a:ext cx="10018713" cy="549653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black"/>
                </a:solidFill>
              </a:rPr>
              <a:t>ANNOUNCEMENTS?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solidFill>
                <a:prstClr val="black"/>
              </a:solidFill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black"/>
                </a:solidFill>
              </a:rPr>
              <a:t>QUESTIONS?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solidFill>
                <a:prstClr val="black"/>
              </a:solidFill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black"/>
                </a:solidFill>
              </a:rPr>
              <a:t>COMMENTS?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 w="3175" cmpd="sng"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 w="3175" cmpd="sng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ADJOURN.</a:t>
            </a:r>
          </a:p>
        </p:txBody>
      </p:sp>
    </p:spTree>
    <p:extLst>
      <p:ext uri="{BB962C8B-B14F-4D97-AF65-F5344CB8AC3E}">
        <p14:creationId xmlns:p14="http://schemas.microsoft.com/office/powerpoint/2010/main" val="5383850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2EE8B-5057-4799-ADA7-A7D461C969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6303" y="1018738"/>
            <a:ext cx="10038365" cy="3637483"/>
          </a:xfrm>
        </p:spPr>
        <p:txBody>
          <a:bodyPr>
            <a:normAutofit/>
          </a:bodyPr>
          <a:lstStyle/>
          <a:p>
            <a:r>
              <a:rPr lang="en-US" sz="5400" dirty="0"/>
              <a:t>SG-6898 – Close this Viewer </a:t>
            </a:r>
            <a:br>
              <a:rPr lang="en-US" sz="5400" dirty="0"/>
            </a:br>
            <a:r>
              <a:rPr lang="en-US" sz="5400" dirty="0"/>
              <a:t>button added to viewers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03A56A-ADD4-4AC9-89D9-55E6B76963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93198" y="4450728"/>
            <a:ext cx="6987645" cy="1388534"/>
          </a:xfrm>
        </p:spPr>
        <p:txBody>
          <a:bodyPr>
            <a:normAutofit fontScale="92500" lnSpcReduction="20000"/>
          </a:bodyPr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Tucker Brown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CD42D2-8FE3-4D78-8A72-F04C4B94B3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SunGuide Software Users Group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B60590-B658-48F3-8AEC-482018F5A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17910DAE-077B-4EC1-B4AC-ABEDDF7548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568533" y="6185179"/>
            <a:ext cx="1143000" cy="365125"/>
          </a:xfrm>
        </p:spPr>
        <p:txBody>
          <a:bodyPr/>
          <a:lstStyle/>
          <a:p>
            <a:pPr lvl="0">
              <a:defRPr/>
            </a:pPr>
            <a:r>
              <a:rPr lang="en-US" dirty="0">
                <a:solidFill>
                  <a:prstClr val="black"/>
                </a:solidFill>
              </a:rPr>
              <a:t>1/11/2024</a:t>
            </a:r>
          </a:p>
        </p:txBody>
      </p:sp>
    </p:spTree>
    <p:extLst>
      <p:ext uri="{BB962C8B-B14F-4D97-AF65-F5344CB8AC3E}">
        <p14:creationId xmlns:p14="http://schemas.microsoft.com/office/powerpoint/2010/main" val="16663929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FB99959-0037-4A07-B97B-957509F6FF82}"/>
              </a:ext>
            </a:extLst>
          </p:cNvPr>
          <p:cNvSpPr/>
          <p:nvPr/>
        </p:nvSpPr>
        <p:spPr>
          <a:xfrm>
            <a:off x="1663487" y="142240"/>
            <a:ext cx="80613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prstClr val="black"/>
                </a:solidFill>
                <a:latin typeface="Calibri"/>
              </a:rPr>
              <a:t>Current Behavior &amp; Enhancement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3169DF3-675A-445A-A1B4-04B2224FCAF5}"/>
              </a:ext>
            </a:extLst>
          </p:cNvPr>
          <p:cNvSpPr txBox="1"/>
          <p:nvPr/>
        </p:nvSpPr>
        <p:spPr>
          <a:xfrm>
            <a:off x="1459149" y="1263792"/>
            <a:ext cx="1051227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800"/>
              </a:spcAft>
              <a:buFont typeface="Courier New" panose="02070309020205020404" pitchFamily="49" charset="0"/>
              <a:buChar char="o"/>
              <a:defRPr/>
            </a:pPr>
            <a:r>
              <a:rPr lang="en-US" sz="3200" dirty="0">
                <a:latin typeface="-apple-system"/>
              </a:rPr>
              <a:t>Current Behavior</a:t>
            </a:r>
          </a:p>
          <a:p>
            <a:pPr marL="914400" lvl="1" indent="-457200">
              <a:spcAft>
                <a:spcPts val="1800"/>
              </a:spcAft>
              <a:buFont typeface="Wingdings" panose="05000000000000000000" pitchFamily="2" charset="2"/>
              <a:buChar char="§"/>
              <a:defRPr/>
            </a:pPr>
            <a:r>
              <a:rPr lang="en-US" sz="2800" dirty="0">
                <a:latin typeface="-apple-system"/>
              </a:rPr>
              <a:t>When closing a viewer in Video on Desktop, the user must right-click and select from the context menu. </a:t>
            </a:r>
          </a:p>
          <a:p>
            <a:pPr marL="914400" lvl="1" indent="-457200">
              <a:spcAft>
                <a:spcPts val="1800"/>
              </a:spcAft>
              <a:buFont typeface="Wingdings" panose="05000000000000000000" pitchFamily="2" charset="2"/>
              <a:buChar char="§"/>
              <a:defRPr/>
            </a:pPr>
            <a:r>
              <a:rPr lang="en-US" sz="2800" dirty="0">
                <a:latin typeface="-apple-system"/>
              </a:rPr>
              <a:t>When trying to close multiple viewers in a larger layout, this becomes tedious.</a:t>
            </a:r>
            <a:endParaRPr lang="en-US" sz="2800" i="0" dirty="0">
              <a:effectLst/>
              <a:latin typeface="-apple-system"/>
            </a:endParaRPr>
          </a:p>
          <a:p>
            <a:pPr marL="342900" lvl="1" indent="-342900">
              <a:spcAft>
                <a:spcPts val="1800"/>
              </a:spcAft>
              <a:buFont typeface="Courier New" panose="02070309020205020404" pitchFamily="49" charset="0"/>
              <a:buChar char="o"/>
              <a:defRPr/>
            </a:pPr>
            <a:r>
              <a:rPr lang="en-US" sz="3200" dirty="0">
                <a:latin typeface="-apple-system"/>
              </a:rPr>
              <a:t>Enhancement</a:t>
            </a:r>
          </a:p>
          <a:p>
            <a:pPr marL="914400" lvl="1" indent="-457200">
              <a:spcAft>
                <a:spcPts val="1800"/>
              </a:spcAft>
              <a:buFont typeface="Wingdings" panose="05000000000000000000" pitchFamily="2" charset="2"/>
              <a:buChar char="§"/>
              <a:defRPr/>
            </a:pPr>
            <a:r>
              <a:rPr lang="en-US" sz="2800" dirty="0">
                <a:latin typeface="-apple-system"/>
              </a:rPr>
              <a:t>Add “X”s to the viewer to allow quick closure of the viewer. 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493FD95F-4DCC-86E3-1D5F-2F7BD8191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51856" y="6185179"/>
            <a:ext cx="551167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EA53A9-CD5F-C098-2BD2-8CA097D422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72279" y="6201323"/>
            <a:ext cx="7084177" cy="365125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SunGuide Software Users Group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F159A8BD-D6F0-79FC-9CE2-61876BEE4B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568533" y="6185179"/>
            <a:ext cx="1143000" cy="365125"/>
          </a:xfrm>
        </p:spPr>
        <p:txBody>
          <a:bodyPr/>
          <a:lstStyle/>
          <a:p>
            <a:pPr lvl="0">
              <a:defRPr/>
            </a:pPr>
            <a:r>
              <a:rPr lang="en-US" dirty="0">
                <a:solidFill>
                  <a:prstClr val="black"/>
                </a:solidFill>
              </a:rPr>
              <a:t>1/11/2024</a:t>
            </a:r>
          </a:p>
        </p:txBody>
      </p:sp>
    </p:spTree>
    <p:extLst>
      <p:ext uri="{BB962C8B-B14F-4D97-AF65-F5344CB8AC3E}">
        <p14:creationId xmlns:p14="http://schemas.microsoft.com/office/powerpoint/2010/main" val="23903619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FB99959-0037-4A07-B97B-957509F6FF82}"/>
              </a:ext>
            </a:extLst>
          </p:cNvPr>
          <p:cNvSpPr/>
          <p:nvPr/>
        </p:nvSpPr>
        <p:spPr>
          <a:xfrm>
            <a:off x="1663487" y="142240"/>
            <a:ext cx="80613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prstClr val="black"/>
                </a:solidFill>
                <a:latin typeface="Calibri"/>
              </a:rPr>
              <a:t>Enhancement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493FD95F-4DCC-86E3-1D5F-2F7BD8191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51856" y="6185179"/>
            <a:ext cx="551167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EA53A9-CD5F-C098-2BD2-8CA097D422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72279" y="6201323"/>
            <a:ext cx="7084177" cy="365125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SunGuide Software Users Group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F159A8BD-D6F0-79FC-9CE2-61876BEE4B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568533" y="6185179"/>
            <a:ext cx="1143000" cy="365125"/>
          </a:xfrm>
        </p:spPr>
        <p:txBody>
          <a:bodyPr/>
          <a:lstStyle/>
          <a:p>
            <a:pPr lvl="0">
              <a:defRPr/>
            </a:pPr>
            <a:r>
              <a:rPr lang="en-US" dirty="0">
                <a:solidFill>
                  <a:prstClr val="black"/>
                </a:solidFill>
              </a:rPr>
              <a:t>1/11/2024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A09DDDF-0844-CF02-92C9-5A58C8D48D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3487" y="802675"/>
            <a:ext cx="8886384" cy="5382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7238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543141" y="2498993"/>
            <a:ext cx="4728207" cy="3517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A84CE624-B6C6-4A75-94BF-078BC716C5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08156" y="6185179"/>
            <a:ext cx="7084177" cy="365125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SunGuide Software Users Group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3EFC9D1E-985C-4F8C-9438-1A1C1335CF62}"/>
              </a:ext>
            </a:extLst>
          </p:cNvPr>
          <p:cNvSpPr txBox="1">
            <a:spLocks/>
          </p:cNvSpPr>
          <p:nvPr/>
        </p:nvSpPr>
        <p:spPr>
          <a:xfrm>
            <a:off x="11104256" y="6337579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b="0" i="0" kern="120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E8953E5F-99D1-4736-AF94-C3BC5AD914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568533" y="6185179"/>
            <a:ext cx="1143000" cy="365125"/>
          </a:xfrm>
        </p:spPr>
        <p:txBody>
          <a:bodyPr/>
          <a:lstStyle/>
          <a:p>
            <a:pPr lvl="0">
              <a:defRPr/>
            </a:pPr>
            <a:r>
              <a:rPr lang="en-US" dirty="0">
                <a:solidFill>
                  <a:prstClr val="black"/>
                </a:solidFill>
              </a:rPr>
              <a:t>1/11/2024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5DDBF72-1CD4-4B96-9828-669C3155AC2A}"/>
              </a:ext>
            </a:extLst>
          </p:cNvPr>
          <p:cNvSpPr txBox="1">
            <a:spLocks/>
          </p:cNvSpPr>
          <p:nvPr/>
        </p:nvSpPr>
        <p:spPr>
          <a:xfrm>
            <a:off x="1484310" y="841044"/>
            <a:ext cx="10018713" cy="549653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black"/>
                </a:solidFill>
              </a:rPr>
              <a:t>QUESTIONS?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solidFill>
                <a:prstClr val="black"/>
              </a:solidFill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black"/>
                </a:solidFill>
              </a:rPr>
              <a:t>COMMENTS?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solidFill>
                <a:prstClr val="black"/>
              </a:solidFill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black"/>
                </a:solidFill>
              </a:rPr>
              <a:t>SUPPORT?</a:t>
            </a:r>
          </a:p>
        </p:txBody>
      </p:sp>
    </p:spTree>
    <p:extLst>
      <p:ext uri="{BB962C8B-B14F-4D97-AF65-F5344CB8AC3E}">
        <p14:creationId xmlns:p14="http://schemas.microsoft.com/office/powerpoint/2010/main" val="36171312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2EE8B-5057-4799-ADA7-A7D461C969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6303" y="1018738"/>
            <a:ext cx="10038365" cy="3637483"/>
          </a:xfrm>
        </p:spPr>
        <p:txBody>
          <a:bodyPr>
            <a:normAutofit/>
          </a:bodyPr>
          <a:lstStyle/>
          <a:p>
            <a:r>
              <a:rPr lang="en-US" sz="5400" dirty="0"/>
              <a:t>SG-6872 – Support ONVIF </a:t>
            </a:r>
            <a:br>
              <a:rPr lang="en-US" sz="5400" dirty="0"/>
            </a:br>
            <a:r>
              <a:rPr lang="en-US" sz="5400" dirty="0"/>
              <a:t>wiper control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03A56A-ADD4-4AC9-89D9-55E6B76963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93198" y="4450728"/>
            <a:ext cx="6987645" cy="1388534"/>
          </a:xfrm>
        </p:spPr>
        <p:txBody>
          <a:bodyPr>
            <a:normAutofit fontScale="92500" lnSpcReduction="20000"/>
          </a:bodyPr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Tucker Brown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CD42D2-8FE3-4D78-8A72-F04C4B94B3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SunGuide Software Users Group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B60590-B658-48F3-8AEC-482018F5A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17910DAE-077B-4EC1-B4AC-ABEDDF7548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568533" y="6185179"/>
            <a:ext cx="1143000" cy="365125"/>
          </a:xfrm>
        </p:spPr>
        <p:txBody>
          <a:bodyPr/>
          <a:lstStyle/>
          <a:p>
            <a:pPr lvl="0">
              <a:defRPr/>
            </a:pPr>
            <a:r>
              <a:rPr lang="en-US" dirty="0">
                <a:solidFill>
                  <a:prstClr val="black"/>
                </a:solidFill>
              </a:rPr>
              <a:t>1/11/2024</a:t>
            </a:r>
          </a:p>
        </p:txBody>
      </p:sp>
    </p:spTree>
    <p:extLst>
      <p:ext uri="{BB962C8B-B14F-4D97-AF65-F5344CB8AC3E}">
        <p14:creationId xmlns:p14="http://schemas.microsoft.com/office/powerpoint/2010/main" val="3860745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FB99959-0037-4A07-B97B-957509F6FF82}"/>
              </a:ext>
            </a:extLst>
          </p:cNvPr>
          <p:cNvSpPr/>
          <p:nvPr/>
        </p:nvSpPr>
        <p:spPr>
          <a:xfrm>
            <a:off x="1663487" y="142240"/>
            <a:ext cx="80613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prstClr val="black"/>
                </a:solidFill>
                <a:latin typeface="Calibri"/>
              </a:rPr>
              <a:t>Current Behavior &amp; Enhancement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3169DF3-675A-445A-A1B4-04B2224FCAF5}"/>
              </a:ext>
            </a:extLst>
          </p:cNvPr>
          <p:cNvSpPr txBox="1"/>
          <p:nvPr/>
        </p:nvSpPr>
        <p:spPr>
          <a:xfrm>
            <a:off x="1459149" y="1263792"/>
            <a:ext cx="1051227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800"/>
              </a:spcAft>
              <a:buFont typeface="Courier New" panose="02070309020205020404" pitchFamily="49" charset="0"/>
              <a:buChar char="o"/>
              <a:defRPr/>
            </a:pPr>
            <a:r>
              <a:rPr lang="en-US" sz="3200" dirty="0">
                <a:latin typeface="-apple-system"/>
              </a:rPr>
              <a:t>Current Behavior</a:t>
            </a:r>
          </a:p>
          <a:p>
            <a:pPr marL="914400" lvl="1" indent="-457200">
              <a:spcAft>
                <a:spcPts val="1800"/>
              </a:spcAft>
              <a:buFont typeface="Wingdings" panose="05000000000000000000" pitchFamily="2" charset="2"/>
              <a:buChar char="§"/>
              <a:defRPr/>
            </a:pPr>
            <a:r>
              <a:rPr lang="en-US" sz="2800" dirty="0">
                <a:latin typeface="-apple-system"/>
              </a:rPr>
              <a:t>Wiper control is supported under the NTCIP driver only.</a:t>
            </a:r>
            <a:endParaRPr lang="en-US" sz="2800" i="0" dirty="0">
              <a:effectLst/>
              <a:latin typeface="-apple-system"/>
            </a:endParaRPr>
          </a:p>
          <a:p>
            <a:pPr marL="342900" lvl="1" indent="-342900">
              <a:spcAft>
                <a:spcPts val="1800"/>
              </a:spcAft>
              <a:buFont typeface="Courier New" panose="02070309020205020404" pitchFamily="49" charset="0"/>
              <a:buChar char="o"/>
              <a:defRPr/>
            </a:pPr>
            <a:r>
              <a:rPr lang="en-US" sz="3200" dirty="0">
                <a:latin typeface="-apple-system"/>
              </a:rPr>
              <a:t>Enhancement</a:t>
            </a:r>
          </a:p>
          <a:p>
            <a:pPr marL="914400" lvl="1" indent="-457200">
              <a:spcAft>
                <a:spcPts val="1800"/>
              </a:spcAft>
              <a:buFont typeface="Wingdings" panose="05000000000000000000" pitchFamily="2" charset="2"/>
              <a:buChar char="§"/>
              <a:defRPr/>
            </a:pPr>
            <a:r>
              <a:rPr lang="en-US" sz="2800" dirty="0">
                <a:latin typeface="-apple-system"/>
              </a:rPr>
              <a:t>Add wiper control functionality for ONVIF cameras, as well. </a:t>
            </a:r>
          </a:p>
          <a:p>
            <a:pPr marL="914400" lvl="1" indent="-457200">
              <a:spcAft>
                <a:spcPts val="1800"/>
              </a:spcAft>
              <a:buFont typeface="Wingdings" panose="05000000000000000000" pitchFamily="2" charset="2"/>
              <a:buChar char="§"/>
              <a:defRPr/>
            </a:pPr>
            <a:r>
              <a:rPr lang="en-US" sz="2800" dirty="0">
                <a:latin typeface="-apple-system"/>
              </a:rPr>
              <a:t>Optional camera control features are being added to the TERL specification and would be tested as part of standard ONVIF camera testing in July 2025.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493FD95F-4DCC-86E3-1D5F-2F7BD8191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51856" y="6185179"/>
            <a:ext cx="551167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EA53A9-CD5F-C098-2BD2-8CA097D422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72279" y="6201323"/>
            <a:ext cx="7084177" cy="365125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SunGuide Software Users Group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F159A8BD-D6F0-79FC-9CE2-61876BEE4B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568533" y="6185179"/>
            <a:ext cx="1143000" cy="365125"/>
          </a:xfrm>
        </p:spPr>
        <p:txBody>
          <a:bodyPr/>
          <a:lstStyle/>
          <a:p>
            <a:pPr lvl="0">
              <a:defRPr/>
            </a:pPr>
            <a:r>
              <a:rPr lang="en-US" dirty="0">
                <a:solidFill>
                  <a:prstClr val="black"/>
                </a:solidFill>
              </a:rPr>
              <a:t>1/11/2024</a:t>
            </a:r>
          </a:p>
        </p:txBody>
      </p:sp>
    </p:spTree>
    <p:extLst>
      <p:ext uri="{BB962C8B-B14F-4D97-AF65-F5344CB8AC3E}">
        <p14:creationId xmlns:p14="http://schemas.microsoft.com/office/powerpoint/2010/main" val="7868325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543141" y="2498993"/>
            <a:ext cx="4728207" cy="3517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A84CE624-B6C6-4A75-94BF-078BC716C5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08156" y="6185179"/>
            <a:ext cx="7084177" cy="365125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SunGuide Software Users Group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3EFC9D1E-985C-4F8C-9438-1A1C1335CF62}"/>
              </a:ext>
            </a:extLst>
          </p:cNvPr>
          <p:cNvSpPr txBox="1">
            <a:spLocks/>
          </p:cNvSpPr>
          <p:nvPr/>
        </p:nvSpPr>
        <p:spPr>
          <a:xfrm>
            <a:off x="11104256" y="6337579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b="0" i="0" kern="120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E8953E5F-99D1-4736-AF94-C3BC5AD914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568533" y="6185179"/>
            <a:ext cx="1143000" cy="365125"/>
          </a:xfrm>
        </p:spPr>
        <p:txBody>
          <a:bodyPr/>
          <a:lstStyle/>
          <a:p>
            <a:pPr lvl="0">
              <a:defRPr/>
            </a:pPr>
            <a:r>
              <a:rPr lang="en-US" dirty="0">
                <a:solidFill>
                  <a:prstClr val="black"/>
                </a:solidFill>
              </a:rPr>
              <a:t>1/11/2024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8364CA-5C49-E9E3-A359-EB39DB70B309}"/>
              </a:ext>
            </a:extLst>
          </p:cNvPr>
          <p:cNvSpPr txBox="1">
            <a:spLocks/>
          </p:cNvSpPr>
          <p:nvPr/>
        </p:nvSpPr>
        <p:spPr>
          <a:xfrm>
            <a:off x="1484310" y="841044"/>
            <a:ext cx="10018713" cy="549653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black"/>
                </a:solidFill>
              </a:rPr>
              <a:t>QUESTIONS?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solidFill>
                <a:prstClr val="black"/>
              </a:solidFill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black"/>
                </a:solidFill>
              </a:rPr>
              <a:t>COMMENTS?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solidFill>
                <a:prstClr val="black"/>
              </a:solidFill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black"/>
                </a:solidFill>
              </a:rPr>
              <a:t>SUPPORT?</a:t>
            </a:r>
          </a:p>
        </p:txBody>
      </p:sp>
    </p:spTree>
    <p:extLst>
      <p:ext uri="{BB962C8B-B14F-4D97-AF65-F5344CB8AC3E}">
        <p14:creationId xmlns:p14="http://schemas.microsoft.com/office/powerpoint/2010/main" val="381639505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23322</TotalTime>
  <Words>561</Words>
  <Application>Microsoft Office PowerPoint</Application>
  <PresentationFormat>Widescreen</PresentationFormat>
  <Paragraphs>157</Paragraphs>
  <Slides>21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Parallax</vt:lpstr>
      <vt:lpstr>SunGuide Software  Users Group Meeting</vt:lpstr>
      <vt:lpstr>PowerPoint Presentation</vt:lpstr>
      <vt:lpstr>SG-6898 – Close this Viewer  button added to viewers</vt:lpstr>
      <vt:lpstr>PowerPoint Presentation</vt:lpstr>
      <vt:lpstr>PowerPoint Presentation</vt:lpstr>
      <vt:lpstr>PowerPoint Presentation</vt:lpstr>
      <vt:lpstr>SG-6872 – Support ONVIF  wiper control</vt:lpstr>
      <vt:lpstr>PowerPoint Presentation</vt:lpstr>
      <vt:lpstr>PowerPoint Presentation</vt:lpstr>
      <vt:lpstr>SG-6796 – Stale Event Time</vt:lpstr>
      <vt:lpstr>PowerPoint Presentation</vt:lpstr>
      <vt:lpstr>PowerPoint Presentation</vt:lpstr>
      <vt:lpstr>PowerPoint Presentation</vt:lpstr>
      <vt:lpstr>PowerPoint Presentation</vt:lpstr>
      <vt:lpstr>SG-6886 – Multi-Select  Roadways for All Reports</vt:lpstr>
      <vt:lpstr>PowerPoint Presentation</vt:lpstr>
      <vt:lpstr>PowerPoint Presentation</vt:lpstr>
      <vt:lpstr>Support Issues Prioritization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Change Management Board Meeting</dc:title>
  <dc:creator>Moser, Kelli</dc:creator>
  <cp:lastModifiedBy>Carla Holmes</cp:lastModifiedBy>
  <cp:revision>934</cp:revision>
  <cp:lastPrinted>2015-01-14T21:03:00Z</cp:lastPrinted>
  <dcterms:created xsi:type="dcterms:W3CDTF">2014-08-07T17:38:39Z</dcterms:created>
  <dcterms:modified xsi:type="dcterms:W3CDTF">2024-04-04T19:57:47Z</dcterms:modified>
</cp:coreProperties>
</file>