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385" r:id="rId5"/>
    <p:sldId id="477" r:id="rId6"/>
    <p:sldId id="478" r:id="rId7"/>
    <p:sldId id="487" r:id="rId8"/>
    <p:sldId id="486" r:id="rId9"/>
    <p:sldId id="481" r:id="rId10"/>
    <p:sldId id="493" r:id="rId11"/>
    <p:sldId id="494" r:id="rId12"/>
    <p:sldId id="497" r:id="rId13"/>
    <p:sldId id="488" r:id="rId14"/>
    <p:sldId id="257" r:id="rId15"/>
    <p:sldId id="258" r:id="rId16"/>
    <p:sldId id="259" r:id="rId17"/>
    <p:sldId id="260" r:id="rId18"/>
    <p:sldId id="495" r:id="rId19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385"/>
            <p14:sldId id="477"/>
            <p14:sldId id="478"/>
            <p14:sldId id="487"/>
            <p14:sldId id="486"/>
            <p14:sldId id="481"/>
            <p14:sldId id="493"/>
            <p14:sldId id="494"/>
            <p14:sldId id="497"/>
            <p14:sldId id="488"/>
            <p14:sldId id="257"/>
            <p14:sldId id="258"/>
            <p14:sldId id="259"/>
            <p14:sldId id="260"/>
            <p14:sldId id="495"/>
          </p14:sldIdLst>
        </p14:section>
        <p14:section name="Default Section" id="{C7FB8F7E-2EE9-4430-AC09-8E42C1083A8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62" autoAdjust="0"/>
    <p:restoredTop sz="94660"/>
  </p:normalViewPr>
  <p:slideViewPr>
    <p:cSldViewPr snapToGrid="0">
      <p:cViewPr varScale="1">
        <p:scale>
          <a:sx n="79" d="100"/>
          <a:sy n="79" d="100"/>
        </p:scale>
        <p:origin x="6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/>
              <a:t>Change Management Board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764" y="1351722"/>
            <a:ext cx="10421655" cy="2176117"/>
          </a:xfrm>
        </p:spPr>
        <p:txBody>
          <a:bodyPr>
            <a:noAutofit/>
          </a:bodyPr>
          <a:lstStyle/>
          <a:p>
            <a:r>
              <a:rPr lang="en-US" sz="4800" dirty="0"/>
              <a:t>SSUG 3-12-20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3600" dirty="0"/>
          </a:p>
          <a:p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27E3B76-4173-4B33-A465-EF4FAD9EBD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218855"/>
              </p:ext>
            </p:extLst>
          </p:nvPr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3/12/20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878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8317" y="1774203"/>
            <a:ext cx="10421655" cy="2176117"/>
          </a:xfrm>
        </p:spPr>
        <p:txBody>
          <a:bodyPr>
            <a:noAutofit/>
          </a:bodyPr>
          <a:lstStyle/>
          <a:p>
            <a:r>
              <a:rPr lang="en-US" sz="5400" dirty="0"/>
              <a:t>SG – 5124 Location "Do Not Publish Flag" </a:t>
            </a:r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47F07D8-28B2-4AE0-A13D-89774E4A3F52}"/>
              </a:ext>
            </a:extLst>
          </p:cNvPr>
          <p:cNvGraphicFramePr>
            <a:graphicFrameLocks noGrp="1"/>
          </p:cNvGraphicFramePr>
          <p:nvPr/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3/12/20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  <p:sp>
        <p:nvSpPr>
          <p:cNvPr id="12" name="Subtitle 3">
            <a:extLst>
              <a:ext uri="{FF2B5EF4-FFF2-40B4-BE49-F238E27FC236}">
                <a16:creationId xmlns:a16="http://schemas.microsoft.com/office/drawing/2014/main" id="{B7DC379C-25A9-4F79-8315-644658C47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4850" y="3995738"/>
            <a:ext cx="6988175" cy="1389062"/>
          </a:xfrm>
        </p:spPr>
        <p:txBody>
          <a:bodyPr/>
          <a:lstStyle/>
          <a:p>
            <a:r>
              <a:rPr lang="en-US" sz="3600" dirty="0"/>
              <a:t>Jason Summerfield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517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17131-B96F-485C-BB2B-869294D09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SG-5124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22318-A1F0-43D1-968F-747982C5A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Events created with “Do Not Publish” Flag can still be published to FLATIS</a:t>
            </a:r>
          </a:p>
          <a:p>
            <a:pPr lvl="1"/>
            <a:r>
              <a:rPr lang="en-US" sz="2400" dirty="0"/>
              <a:t>Current Behavior</a:t>
            </a:r>
          </a:p>
          <a:p>
            <a:pPr lvl="2"/>
            <a:r>
              <a:rPr lang="en-US" sz="2400" dirty="0"/>
              <a:t>Create event at location flagged as “Do Not Publish”</a:t>
            </a:r>
          </a:p>
          <a:p>
            <a:pPr lvl="2"/>
            <a:r>
              <a:rPr lang="en-US" sz="2400" dirty="0"/>
              <a:t>Generate response plan. Response plan automatically adds FLATIS item.</a:t>
            </a:r>
          </a:p>
          <a:p>
            <a:pPr lvl="2"/>
            <a:r>
              <a:rPr lang="en-US" sz="2400" dirty="0"/>
              <a:t>Due to publish flag being disabled, SunGuide FLATIS item has a notice in red stating that this item will not be published on FLATIS</a:t>
            </a:r>
          </a:p>
          <a:p>
            <a:pPr lvl="2"/>
            <a:r>
              <a:rPr lang="en-US" sz="2400" dirty="0"/>
              <a:t>Activate response plan</a:t>
            </a:r>
          </a:p>
          <a:p>
            <a:pPr lvl="2"/>
            <a:r>
              <a:rPr lang="en-US" sz="2400" dirty="0"/>
              <a:t>SunGuide publishes to FLATIS</a:t>
            </a:r>
          </a:p>
          <a:p>
            <a:pPr lvl="2"/>
            <a:r>
              <a:rPr lang="en-US" sz="2400" dirty="0"/>
              <a:t>FLATIS ignores publish flag, publishes to FL511 anyway</a:t>
            </a:r>
          </a:p>
        </p:txBody>
      </p:sp>
    </p:spTree>
    <p:extLst>
      <p:ext uri="{BB962C8B-B14F-4D97-AF65-F5344CB8AC3E}">
        <p14:creationId xmlns:p14="http://schemas.microsoft.com/office/powerpoint/2010/main" val="1838509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966B9-8BD0-462D-A52E-2FC087332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SG-5124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F0D97-EFE2-4539-A310-959BC8DE2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Desired Operational Behavior</a:t>
            </a:r>
          </a:p>
          <a:p>
            <a:pPr lvl="1"/>
            <a:r>
              <a:rPr lang="en-US" sz="2400" dirty="0"/>
              <a:t>Create event at location flagged as “Do Not Publish”</a:t>
            </a:r>
          </a:p>
          <a:p>
            <a:pPr lvl="1"/>
            <a:r>
              <a:rPr lang="en-US" sz="2400" dirty="0"/>
              <a:t>Generate response plan. Response plan automatically adds FLATIS item.</a:t>
            </a:r>
          </a:p>
          <a:p>
            <a:pPr lvl="1"/>
            <a:r>
              <a:rPr lang="en-US" sz="2400" dirty="0"/>
              <a:t>Due to publish flag being disabled, SunGuide FLATIS item has a notice in red stating that this item will not be published on FLATIS</a:t>
            </a:r>
          </a:p>
          <a:p>
            <a:pPr lvl="1"/>
            <a:r>
              <a:rPr lang="en-US" sz="2400" dirty="0"/>
              <a:t>Activate response plan</a:t>
            </a:r>
          </a:p>
          <a:p>
            <a:pPr lvl="1"/>
            <a:r>
              <a:rPr lang="en-US" sz="2400" dirty="0"/>
              <a:t>SunGuide does NOT publish to FLATIS. (Changed behavior!)</a:t>
            </a:r>
          </a:p>
          <a:p>
            <a:pPr lvl="1"/>
            <a:r>
              <a:rPr lang="en-US" sz="2400" dirty="0"/>
              <a:t>There is no override option available. If the event is intended to be published on FLATIS, the </a:t>
            </a:r>
            <a:r>
              <a:rPr lang="en-US" sz="2400" dirty="0" err="1"/>
              <a:t>the</a:t>
            </a:r>
            <a:r>
              <a:rPr lang="en-US" sz="2400" dirty="0"/>
              <a:t> EM location needs to be flagged as “Publish” in local SunGuide system, or operator needs to move it to another location that is flagged to publish</a:t>
            </a:r>
          </a:p>
        </p:txBody>
      </p:sp>
    </p:spTree>
    <p:extLst>
      <p:ext uri="{BB962C8B-B14F-4D97-AF65-F5344CB8AC3E}">
        <p14:creationId xmlns:p14="http://schemas.microsoft.com/office/powerpoint/2010/main" val="1130508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851C6-5D38-4F8E-A54C-27B4BEEE7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SG-5124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3D751-67C7-45DC-BD69-6754691A3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“Simpler” change</a:t>
            </a:r>
          </a:p>
          <a:p>
            <a:pPr lvl="1"/>
            <a:r>
              <a:rPr lang="en-US" sz="2400" dirty="0"/>
              <a:t>Only real change is </a:t>
            </a:r>
            <a:r>
              <a:rPr lang="en-US" sz="2400" dirty="0" err="1"/>
              <a:t>SunGuide’s</a:t>
            </a:r>
            <a:r>
              <a:rPr lang="en-US" sz="2400" dirty="0"/>
              <a:t> behavior, in that it does not actively publish event</a:t>
            </a:r>
          </a:p>
          <a:p>
            <a:r>
              <a:rPr lang="en-US" sz="2400" dirty="0"/>
              <a:t>Less user confusion</a:t>
            </a:r>
          </a:p>
          <a:p>
            <a:pPr lvl="1"/>
            <a:r>
              <a:rPr lang="en-US" sz="2400" dirty="0"/>
              <a:t>SunGuide works the same for operators. No confusion as to why some event locations generate a FLATIS option and others don’t</a:t>
            </a:r>
          </a:p>
          <a:p>
            <a:pPr lvl="1"/>
            <a:r>
              <a:rPr lang="en-US" sz="2400" dirty="0"/>
              <a:t>Operators do not have to actively remove item from response plans to keep it from publishing</a:t>
            </a:r>
          </a:p>
          <a:p>
            <a:pPr lvl="1"/>
            <a:r>
              <a:rPr lang="en-US" sz="2400" dirty="0"/>
              <a:t>There is still a highlighted message informing the operator </a:t>
            </a:r>
            <a:r>
              <a:rPr lang="en-US" sz="2400" u="sng" dirty="0"/>
              <a:t>why</a:t>
            </a:r>
            <a:r>
              <a:rPr lang="en-US" sz="2400" dirty="0"/>
              <a:t> it will not be published on FLATIS so they can reach out to a supervisor/manager to see if there is a need to publish the event</a:t>
            </a:r>
          </a:p>
        </p:txBody>
      </p:sp>
    </p:spTree>
    <p:extLst>
      <p:ext uri="{BB962C8B-B14F-4D97-AF65-F5344CB8AC3E}">
        <p14:creationId xmlns:p14="http://schemas.microsoft.com/office/powerpoint/2010/main" val="1024812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CE715-FDDA-4B68-83F4-B95CFECC3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SG-5124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2436E-2965-453C-8F85-261F84206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 Override</a:t>
            </a:r>
          </a:p>
          <a:p>
            <a:pPr lvl="1"/>
            <a:r>
              <a:rPr lang="en-US" sz="2800" dirty="0"/>
              <a:t>No override ability removes the chance of accidentally pushing undesired events to FLATIS</a:t>
            </a:r>
          </a:p>
          <a:p>
            <a:pPr lvl="1"/>
            <a:r>
              <a:rPr lang="en-US" sz="2800" dirty="0"/>
              <a:t>Publishing needs can be handled operationally in the individual district (reconfigure EM location to publish or just simply picking another location)</a:t>
            </a:r>
          </a:p>
        </p:txBody>
      </p:sp>
    </p:spTree>
    <p:extLst>
      <p:ext uri="{BB962C8B-B14F-4D97-AF65-F5344CB8AC3E}">
        <p14:creationId xmlns:p14="http://schemas.microsoft.com/office/powerpoint/2010/main" val="3396229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90747" y="2507786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1"/>
            <a:ext cx="1001871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/>
              <a:t>QUESTIONS?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49C4F4-69B7-478E-99D1-1CFB07D87B95}"/>
              </a:ext>
            </a:extLst>
          </p:cNvPr>
          <p:cNvGraphicFramePr>
            <a:graphicFrameLocks noGrp="1"/>
          </p:cNvGraphicFramePr>
          <p:nvPr/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3/12/20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7504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8317" y="1774203"/>
            <a:ext cx="10421655" cy="2176117"/>
          </a:xfrm>
        </p:spPr>
        <p:txBody>
          <a:bodyPr>
            <a:noAutofit/>
          </a:bodyPr>
          <a:lstStyle/>
          <a:p>
            <a:r>
              <a:rPr lang="en-US" sz="5400" dirty="0"/>
              <a:t>District Contacts</a:t>
            </a:r>
            <a:br>
              <a:rPr lang="en-US" sz="5400" dirty="0"/>
            </a:br>
            <a:r>
              <a:rPr lang="en-US" sz="5400" dirty="0"/>
              <a:t> for Technical Issues</a:t>
            </a:r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47F07D8-28B2-4AE0-A13D-89774E4A3F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17546"/>
              </p:ext>
            </p:extLst>
          </p:nvPr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3/12/20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  <p:sp>
        <p:nvSpPr>
          <p:cNvPr id="12" name="Subtitle 3">
            <a:extLst>
              <a:ext uri="{FF2B5EF4-FFF2-40B4-BE49-F238E27FC236}">
                <a16:creationId xmlns:a16="http://schemas.microsoft.com/office/drawing/2014/main" id="{B7DC379C-25A9-4F79-8315-644658C47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4850" y="3995738"/>
            <a:ext cx="6988175" cy="1389062"/>
          </a:xfrm>
        </p:spPr>
        <p:txBody>
          <a:bodyPr/>
          <a:lstStyle/>
          <a:p>
            <a:r>
              <a:rPr lang="en-US" sz="3600" dirty="0"/>
              <a:t>Christine Shafik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574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1CD8-6A78-4791-B432-DEF2A3BD7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307696"/>
            <a:ext cx="9617964" cy="780535"/>
          </a:xfrm>
        </p:spPr>
        <p:txBody>
          <a:bodyPr/>
          <a:lstStyle/>
          <a:p>
            <a:r>
              <a:rPr lang="en-US" dirty="0"/>
              <a:t>District Contacts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FA0CC-0511-4ED7-A6F1-11BAA9B75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09" y="773722"/>
            <a:ext cx="10018713" cy="5978769"/>
          </a:xfrm>
        </p:spPr>
        <p:txBody>
          <a:bodyPr>
            <a:normAutofit/>
          </a:bodyPr>
          <a:lstStyle/>
          <a:p>
            <a:pPr lvl="1"/>
            <a:r>
              <a:rPr lang="en-US" sz="3200" dirty="0"/>
              <a:t>Central Office needs a technical contact in each district</a:t>
            </a:r>
          </a:p>
          <a:p>
            <a:pPr lvl="2"/>
            <a:r>
              <a:rPr lang="en-US" sz="3000" dirty="0"/>
              <a:t>District Outages during Hurricane season</a:t>
            </a:r>
          </a:p>
          <a:p>
            <a:pPr lvl="2"/>
            <a:r>
              <a:rPr lang="en-US" sz="3000" dirty="0"/>
              <a:t>Outages (FHP, Waze, C2C, etc.)</a:t>
            </a:r>
          </a:p>
          <a:p>
            <a:pPr lvl="2"/>
            <a:r>
              <a:rPr lang="en-US" sz="3000" dirty="0"/>
              <a:t>Questions about SunGuide Upgrades</a:t>
            </a:r>
          </a:p>
          <a:p>
            <a:pPr marL="914400" lvl="2" indent="0">
              <a:buNone/>
            </a:pPr>
            <a:endParaRPr lang="en-US" sz="3000" dirty="0"/>
          </a:p>
          <a:p>
            <a:pPr marL="914400" lvl="2" indent="0">
              <a:buNone/>
            </a:pPr>
            <a:r>
              <a:rPr lang="en-US" sz="3000" dirty="0"/>
              <a:t>TSM&amp;O Engineer will be copied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41125-DBB6-4E19-B2BF-0C3D502F5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D0EB2A9-35A3-41E1-9CE5-1D6715B314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926518"/>
              </p:ext>
            </p:extLst>
          </p:nvPr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3/12/20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514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8317" y="1774203"/>
            <a:ext cx="10421655" cy="2176117"/>
          </a:xfrm>
        </p:spPr>
        <p:txBody>
          <a:bodyPr>
            <a:noAutofit/>
          </a:bodyPr>
          <a:lstStyle/>
          <a:p>
            <a:r>
              <a:rPr lang="en-US" sz="5400" dirty="0"/>
              <a:t>Scheduling SunGuide Upgrades</a:t>
            </a:r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47F07D8-28B2-4AE0-A13D-89774E4A3F52}"/>
              </a:ext>
            </a:extLst>
          </p:cNvPr>
          <p:cNvGraphicFramePr>
            <a:graphicFrameLocks noGrp="1"/>
          </p:cNvGraphicFramePr>
          <p:nvPr/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3/12/20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  <p:sp>
        <p:nvSpPr>
          <p:cNvPr id="12" name="Subtitle 3">
            <a:extLst>
              <a:ext uri="{FF2B5EF4-FFF2-40B4-BE49-F238E27FC236}">
                <a16:creationId xmlns:a16="http://schemas.microsoft.com/office/drawing/2014/main" id="{B7DC379C-25A9-4F79-8315-644658C47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4850" y="3995738"/>
            <a:ext cx="6988175" cy="1389062"/>
          </a:xfrm>
        </p:spPr>
        <p:txBody>
          <a:bodyPr/>
          <a:lstStyle/>
          <a:p>
            <a:r>
              <a:rPr lang="en-US" sz="3600" dirty="0"/>
              <a:t>Christine Shafik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092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1CD8-6A78-4791-B432-DEF2A3BD7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307696"/>
            <a:ext cx="9617964" cy="780535"/>
          </a:xfrm>
        </p:spPr>
        <p:txBody>
          <a:bodyPr/>
          <a:lstStyle/>
          <a:p>
            <a:r>
              <a:rPr lang="en-US" dirty="0"/>
              <a:t>SunGuide Upgrades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FA0CC-0511-4ED7-A6F1-11BAA9B75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09" y="773722"/>
            <a:ext cx="10018713" cy="5978769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Notify Central Office when SunGuide upgrades are scheduled</a:t>
            </a:r>
          </a:p>
          <a:p>
            <a:pPr lvl="1"/>
            <a:r>
              <a:rPr lang="en-US" sz="3200" dirty="0"/>
              <a:t>Create a JIRA ticket and update with date of upgrade</a:t>
            </a:r>
          </a:p>
          <a:p>
            <a:pPr lvl="1"/>
            <a:r>
              <a:rPr lang="en-US" sz="3200" dirty="0"/>
              <a:t>Note if on-site support is needed?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41125-DBB6-4E19-B2BF-0C3D502F5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D0EB2A9-35A3-41E1-9CE5-1D6715B31407}"/>
              </a:ext>
            </a:extLst>
          </p:cNvPr>
          <p:cNvGraphicFramePr>
            <a:graphicFrameLocks noGrp="1"/>
          </p:cNvGraphicFramePr>
          <p:nvPr/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3/12/20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2054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90747" y="2507786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1"/>
            <a:ext cx="1001871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/>
              <a:t>QUESTIONS?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49C4F4-69B7-478E-99D1-1CFB07D87B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999245"/>
              </p:ext>
            </p:extLst>
          </p:nvPr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3/12/20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918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8317" y="1774203"/>
            <a:ext cx="10421655" cy="2176117"/>
          </a:xfrm>
        </p:spPr>
        <p:txBody>
          <a:bodyPr>
            <a:noAutofit/>
          </a:bodyPr>
          <a:lstStyle/>
          <a:p>
            <a:r>
              <a:rPr lang="en-US" sz="5400" dirty="0"/>
              <a:t>4084 – </a:t>
            </a:r>
            <a:r>
              <a:rPr lang="en-US" dirty="0"/>
              <a:t>On Ramp Backup Event Type request</a:t>
            </a:r>
            <a:endParaRPr lang="en-US" sz="5400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47F07D8-28B2-4AE0-A13D-89774E4A3F52}"/>
              </a:ext>
            </a:extLst>
          </p:cNvPr>
          <p:cNvGraphicFramePr>
            <a:graphicFrameLocks noGrp="1"/>
          </p:cNvGraphicFramePr>
          <p:nvPr/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3/12/20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  <p:sp>
        <p:nvSpPr>
          <p:cNvPr id="12" name="Subtitle 3">
            <a:extLst>
              <a:ext uri="{FF2B5EF4-FFF2-40B4-BE49-F238E27FC236}">
                <a16:creationId xmlns:a16="http://schemas.microsoft.com/office/drawing/2014/main" id="{B7DC379C-25A9-4F79-8315-644658C47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4850" y="3995738"/>
            <a:ext cx="6988175" cy="1389062"/>
          </a:xfrm>
        </p:spPr>
        <p:txBody>
          <a:bodyPr/>
          <a:lstStyle/>
          <a:p>
            <a:r>
              <a:rPr lang="en-US" sz="3600" dirty="0"/>
              <a:t>Tucker Brown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554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1CD8-6A78-4791-B432-DEF2A3BD7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307696"/>
            <a:ext cx="9617964" cy="780535"/>
          </a:xfrm>
        </p:spPr>
        <p:txBody>
          <a:bodyPr/>
          <a:lstStyle/>
          <a:p>
            <a:r>
              <a:rPr lang="en-US" dirty="0"/>
              <a:t>Issue and Proposed Enhancement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FA0CC-0511-4ED7-A6F1-11BAA9B75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09" y="773722"/>
            <a:ext cx="10018713" cy="5978769"/>
          </a:xfrm>
        </p:spPr>
        <p:txBody>
          <a:bodyPr>
            <a:normAutofit/>
          </a:bodyPr>
          <a:lstStyle/>
          <a:p>
            <a:r>
              <a:rPr lang="en-US" dirty="0"/>
              <a:t>Issue: There is currently an event type for “Off Ramp Backup” but nothing for “On Ramp Backup”</a:t>
            </a:r>
          </a:p>
          <a:p>
            <a:endParaRPr lang="en-US" dirty="0"/>
          </a:p>
          <a:p>
            <a:r>
              <a:rPr lang="en-US" dirty="0"/>
              <a:t>Proposed Enhancement</a:t>
            </a:r>
          </a:p>
          <a:p>
            <a:pPr lvl="1"/>
            <a:r>
              <a:rPr lang="en-US" sz="2400" dirty="0"/>
              <a:t>Add “On Ramp Backup” as a statewide event type</a:t>
            </a:r>
          </a:p>
          <a:p>
            <a:pPr lvl="2"/>
            <a:r>
              <a:rPr lang="en-US" sz="2200" dirty="0"/>
              <a:t>Should this be included in performance measures?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41125-DBB6-4E19-B2BF-0C3D502F5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D0EB2A9-35A3-41E1-9CE5-1D6715B31407}"/>
              </a:ext>
            </a:extLst>
          </p:cNvPr>
          <p:cNvGraphicFramePr>
            <a:graphicFrameLocks noGrp="1"/>
          </p:cNvGraphicFramePr>
          <p:nvPr/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3/12/20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2412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90747" y="2507786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1"/>
            <a:ext cx="1001871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/>
              <a:t>QUESTIONS?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49C4F4-69B7-478E-99D1-1CFB07D87B95}"/>
              </a:ext>
            </a:extLst>
          </p:cNvPr>
          <p:cNvGraphicFramePr>
            <a:graphicFrameLocks noGrp="1"/>
          </p:cNvGraphicFramePr>
          <p:nvPr/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3/12/20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14498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4AFE2FC462514EA060B24755137D17" ma:contentTypeVersion="0" ma:contentTypeDescription="Create a new document." ma:contentTypeScope="" ma:versionID="205d2d79c8ac3c34a38706b5f3c23d0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753f905c88efbc924c7deb3ce50719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73BEFF7-F84C-4D64-B816-8C21BC55FC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73AE334-593A-4405-AF1C-F38A97D4FF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09D472-FAAC-415D-B74A-070421345F9D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14517</TotalTime>
  <Words>549</Words>
  <Application>Microsoft Office PowerPoint</Application>
  <PresentationFormat>Widescreen</PresentationFormat>
  <Paragraphs>90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Parallax</vt:lpstr>
      <vt:lpstr>SSUG 3-12-20</vt:lpstr>
      <vt:lpstr>District Contacts  for Technical Issues</vt:lpstr>
      <vt:lpstr>District Contacts</vt:lpstr>
      <vt:lpstr>Scheduling SunGuide Upgrades</vt:lpstr>
      <vt:lpstr>SunGuide Upgrades</vt:lpstr>
      <vt:lpstr>PowerPoint Presentation</vt:lpstr>
      <vt:lpstr>4084 – On Ramp Backup Event Type request</vt:lpstr>
      <vt:lpstr>Issue and Proposed Enhancement</vt:lpstr>
      <vt:lpstr>PowerPoint Presentation</vt:lpstr>
      <vt:lpstr>SG – 5124 Location "Do Not Publish Flag" </vt:lpstr>
      <vt:lpstr>SG-5124</vt:lpstr>
      <vt:lpstr>SG-5124</vt:lpstr>
      <vt:lpstr>SG-5124</vt:lpstr>
      <vt:lpstr>SG-5124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Gregory Dudley</cp:lastModifiedBy>
  <cp:revision>591</cp:revision>
  <cp:lastPrinted>2015-01-14T21:03:00Z</cp:lastPrinted>
  <dcterms:created xsi:type="dcterms:W3CDTF">2014-08-07T17:38:39Z</dcterms:created>
  <dcterms:modified xsi:type="dcterms:W3CDTF">2020-03-11T12:18:15Z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0x010100184AFE2FC462514EA060B24755137D17</vt:lpwstr>
  </property>
</Properties>
</file>