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85" r:id="rId2"/>
    <p:sldId id="477" r:id="rId3"/>
    <p:sldId id="478" r:id="rId4"/>
    <p:sldId id="481" r:id="rId5"/>
    <p:sldId id="482" r:id="rId6"/>
    <p:sldId id="483" r:id="rId7"/>
    <p:sldId id="484" r:id="rId8"/>
    <p:sldId id="485" r:id="rId9"/>
    <p:sldId id="486" r:id="rId10"/>
    <p:sldId id="488" r:id="rId11"/>
    <p:sldId id="487" r:id="rId12"/>
    <p:sldId id="489" r:id="rId13"/>
    <p:sldId id="257" r:id="rId14"/>
    <p:sldId id="490" r:id="rId15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2E4D6C5-0CE4-4519-88E3-556790433D2A}">
          <p14:sldIdLst>
            <p14:sldId id="385"/>
            <p14:sldId id="477"/>
            <p14:sldId id="478"/>
            <p14:sldId id="481"/>
            <p14:sldId id="482"/>
            <p14:sldId id="483"/>
            <p14:sldId id="484"/>
            <p14:sldId id="485"/>
            <p14:sldId id="486"/>
            <p14:sldId id="488"/>
            <p14:sldId id="487"/>
            <p14:sldId id="489"/>
            <p14:sldId id="257"/>
            <p14:sldId id="4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y P. Packard" initials="CPP" lastIdx="7" clrIdx="0">
    <p:extLst>
      <p:ext uri="{19B8F6BF-5375-455C-9EA6-DF929625EA0E}">
        <p15:presenceInfo xmlns:p15="http://schemas.microsoft.com/office/powerpoint/2012/main" userId="S-1-5-21-2940023445-2052603907-4043798523-1169" providerId="AD"/>
      </p:ext>
    </p:extLst>
  </p:cmAuthor>
  <p:cmAuthor id="2" name="Moser, Kelli" initials="KDM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00"/>
    <a:srgbClr val="1B396F"/>
    <a:srgbClr val="1F4283"/>
    <a:srgbClr val="050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62" autoAdjust="0"/>
    <p:restoredTop sz="93817" autoAdjust="0"/>
  </p:normalViewPr>
  <p:slideViewPr>
    <p:cSldViewPr snapToGrid="0">
      <p:cViewPr varScale="1">
        <p:scale>
          <a:sx n="63" d="100"/>
          <a:sy n="63" d="100"/>
        </p:scale>
        <p:origin x="68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FFFFC65B-9DB3-447A-B124-A738FD9C8185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24B06F28-850F-4070-BAFD-8C1D8F86B5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6382BCBC-BC1F-49FF-9795-0DF8221B8526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7224070D-343A-41A8-B8E1-34F334819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7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756917-8B15-476D-B168-658F19EDE56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615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6151628"/>
            <a:ext cx="4324044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61567"/>
            <a:ext cx="1143000" cy="365125"/>
          </a:xfrm>
        </p:spPr>
        <p:txBody>
          <a:bodyPr/>
          <a:lstStyle/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10951856" y="616156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572279" y="6161567"/>
            <a:ext cx="7084177" cy="365125"/>
          </a:xfrm>
        </p:spPr>
        <p:txBody>
          <a:bodyPr/>
          <a:lstStyle/>
          <a:p>
            <a:r>
              <a:rPr lang="en-US"/>
              <a:t>Change Management Board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201323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81445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2279" y="6181445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51856" y="6181445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  <a:solidFill>
            <a:srgbClr val="C00000"/>
          </a:solidFill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6151628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6151628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6151628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0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MikeWacht@Global-5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Christine.Shafik@dot.state.fl.us" TargetMode="External"/><Relationship Id="rId4" Type="http://schemas.openxmlformats.org/officeDocument/2006/relationships/hyperlink" Target="mailto:JohnMay@Global-5.com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9764" y="1351722"/>
            <a:ext cx="10421655" cy="2176117"/>
          </a:xfrm>
        </p:spPr>
        <p:txBody>
          <a:bodyPr>
            <a:noAutofit/>
          </a:bodyPr>
          <a:lstStyle/>
          <a:p>
            <a:r>
              <a:rPr lang="en-US" sz="4800" dirty="0"/>
              <a:t>SSUG 2-13-20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3600" dirty="0"/>
          </a:p>
          <a:p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27E3B76-4173-4B33-A465-EF4FAD9EBD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727537"/>
              </p:ext>
            </p:extLst>
          </p:nvPr>
        </p:nvGraphicFramePr>
        <p:xfrm>
          <a:off x="5483613" y="6492875"/>
          <a:ext cx="331043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5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82187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2/13/20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7878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A1CD8-6A78-4791-B432-DEF2A3BD7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307696"/>
            <a:ext cx="9617964" cy="780535"/>
          </a:xfrm>
        </p:spPr>
        <p:txBody>
          <a:bodyPr/>
          <a:lstStyle/>
          <a:p>
            <a:r>
              <a:rPr lang="en-US" dirty="0"/>
              <a:t>Issues and Proposed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FA0CC-0511-4ED7-A6F1-11BAA9B75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088231"/>
            <a:ext cx="10018713" cy="5978769"/>
          </a:xfrm>
        </p:spPr>
        <p:txBody>
          <a:bodyPr>
            <a:normAutofit/>
          </a:bodyPr>
          <a:lstStyle/>
          <a:p>
            <a:r>
              <a:rPr lang="en-US" dirty="0"/>
              <a:t>Issue: Because the status of the bridge is polled, comm failures or incorrect data in the feed could cause an incorrect status to be sent to FLATIS</a:t>
            </a:r>
          </a:p>
          <a:p>
            <a:endParaRPr lang="en-US" dirty="0"/>
          </a:p>
          <a:p>
            <a:r>
              <a:rPr lang="en-US" dirty="0"/>
              <a:t>Proposed Enhancement</a:t>
            </a:r>
          </a:p>
          <a:p>
            <a:pPr lvl="1"/>
            <a:r>
              <a:rPr lang="en-US" sz="2400" dirty="0"/>
              <a:t>Allow an explicit override of the value being reported.</a:t>
            </a:r>
          </a:p>
          <a:p>
            <a:pPr lvl="1"/>
            <a:r>
              <a:rPr lang="en-US" sz="2400" dirty="0"/>
              <a:t>Continue to poll and show the polled value</a:t>
            </a:r>
          </a:p>
          <a:p>
            <a:pPr lvl="2"/>
            <a:r>
              <a:rPr lang="en-US" sz="2200" dirty="0"/>
              <a:t>If comm is restored, the value will update and device will return to Active state but the user would still need to disable the override</a:t>
            </a:r>
          </a:p>
          <a:p>
            <a:pPr lvl="2"/>
            <a:r>
              <a:rPr lang="en-US" sz="2200" dirty="0"/>
              <a:t>If a bad value, once the correct value is known to be in the feed, the user can disable the override.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41125-DBB6-4E19-B2BF-0C3D502F5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D0EB2A9-35A3-41E1-9CE5-1D6715B31407}"/>
              </a:ext>
            </a:extLst>
          </p:cNvPr>
          <p:cNvGraphicFramePr>
            <a:graphicFrameLocks noGrp="1"/>
          </p:cNvGraphicFramePr>
          <p:nvPr/>
        </p:nvGraphicFramePr>
        <p:xfrm>
          <a:off x="5483613" y="6492875"/>
          <a:ext cx="331043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5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82187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2/13/20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6886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90747" y="2507786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1"/>
            <a:ext cx="10018713" cy="156779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/>
              <a:t>QUESTIONS?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349C4F4-69B7-478E-99D1-1CFB07D87B95}"/>
              </a:ext>
            </a:extLst>
          </p:cNvPr>
          <p:cNvGraphicFramePr>
            <a:graphicFrameLocks noGrp="1"/>
          </p:cNvGraphicFramePr>
          <p:nvPr/>
        </p:nvGraphicFramePr>
        <p:xfrm>
          <a:off x="5483613" y="6492875"/>
          <a:ext cx="331043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5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82187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2/13/20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9062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9277" y="513729"/>
            <a:ext cx="10421655" cy="2176117"/>
          </a:xfrm>
        </p:spPr>
        <p:txBody>
          <a:bodyPr>
            <a:noAutofit/>
          </a:bodyPr>
          <a:lstStyle/>
          <a:p>
            <a:r>
              <a:rPr lang="en-US" sz="5400" dirty="0"/>
              <a:t>SunGuide Data Entry Style Guide</a:t>
            </a:r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47F07D8-28B2-4AE0-A13D-89774E4A3F52}"/>
              </a:ext>
            </a:extLst>
          </p:cNvPr>
          <p:cNvGraphicFramePr>
            <a:graphicFrameLocks noGrp="1"/>
          </p:cNvGraphicFramePr>
          <p:nvPr/>
        </p:nvGraphicFramePr>
        <p:xfrm>
          <a:off x="5483613" y="6492875"/>
          <a:ext cx="331043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5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82187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2/13/20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  <p:sp>
        <p:nvSpPr>
          <p:cNvPr id="12" name="Subtitle 3">
            <a:extLst>
              <a:ext uri="{FF2B5EF4-FFF2-40B4-BE49-F238E27FC236}">
                <a16:creationId xmlns:a16="http://schemas.microsoft.com/office/drawing/2014/main" id="{B7DC379C-25A9-4F79-8315-644658C47B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4850" y="3995738"/>
            <a:ext cx="6988175" cy="1389062"/>
          </a:xfrm>
        </p:spPr>
        <p:txBody>
          <a:bodyPr/>
          <a:lstStyle/>
          <a:p>
            <a:r>
              <a:rPr lang="en-US" sz="3600" dirty="0"/>
              <a:t>Greg Dudley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613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SunGuide® Data Entry Style Guide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6549" y="1978025"/>
            <a:ext cx="9896475" cy="4514850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4000" spc="-150" dirty="0">
                <a:solidFill>
                  <a:schemeClr val="tx1"/>
                </a:solidFill>
                <a:cs typeface="Poppins Light" panose="00000400000000000000" pitchFamily="50" charset="0"/>
              </a:rPr>
              <a:t>Coordination with Global-5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/>
                </a:solidFill>
                <a:cs typeface="Poppins Light" panose="00000400000000000000" pitchFamily="50" charset="0"/>
              </a:rPr>
              <a:t>TSM&amp;O rep from each district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200" dirty="0">
                <a:cs typeface="Poppins Light" panose="00000400000000000000" pitchFamily="50" charset="0"/>
              </a:rPr>
              <a:t>Global-5 is updating the </a:t>
            </a:r>
            <a:r>
              <a:rPr lang="en-US" sz="2200" dirty="0" err="1">
                <a:cs typeface="Poppins Light" panose="00000400000000000000" pitchFamily="50" charset="0"/>
              </a:rPr>
              <a:t>SunGuide</a:t>
            </a:r>
            <a:r>
              <a:rPr lang="en-US" sz="2200" dirty="0">
                <a:cs typeface="Poppins Light" panose="00000400000000000000" pitchFamily="50" charset="0"/>
              </a:rPr>
              <a:t>® Data Entry Style Guide.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200" dirty="0">
                <a:cs typeface="Poppins Light" panose="00000400000000000000" pitchFamily="50" charset="0"/>
              </a:rPr>
              <a:t>We would like each district to provide a representative (FDOT staff or consultant) to work with them on the unique things that apply to individual districts.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200" dirty="0">
                <a:cs typeface="Poppins Light" panose="00000400000000000000" pitchFamily="50" charset="0"/>
              </a:rPr>
              <a:t>Send name and contact information to: </a:t>
            </a:r>
            <a:br>
              <a:rPr lang="en-US" sz="2200" dirty="0">
                <a:cs typeface="Poppins Light" panose="00000400000000000000" pitchFamily="50" charset="0"/>
              </a:rPr>
            </a:br>
            <a:r>
              <a:rPr lang="en-US" sz="2200" dirty="0">
                <a:cs typeface="Poppins Light" panose="00000400000000000000" pitchFamily="50" charset="0"/>
              </a:rPr>
              <a:t>Mike </a:t>
            </a:r>
            <a:r>
              <a:rPr lang="en-US" sz="2200" dirty="0" err="1">
                <a:cs typeface="Poppins Light" panose="00000400000000000000" pitchFamily="50" charset="0"/>
              </a:rPr>
              <a:t>Wacht</a:t>
            </a:r>
            <a:r>
              <a:rPr lang="en-US" sz="2200" dirty="0">
                <a:cs typeface="Poppins Light" panose="00000400000000000000" pitchFamily="50" charset="0"/>
              </a:rPr>
              <a:t> (</a:t>
            </a:r>
            <a:r>
              <a:rPr lang="en-US" sz="2200" dirty="0">
                <a:cs typeface="Poppins Light" panose="00000400000000000000" pitchFamily="50" charset="0"/>
                <a:hlinkClick r:id="rId3"/>
              </a:rPr>
              <a:t>MikeWacht@Global-5.com</a:t>
            </a:r>
            <a:r>
              <a:rPr lang="en-US" sz="2200" dirty="0">
                <a:cs typeface="Poppins Light" panose="00000400000000000000" pitchFamily="50" charset="0"/>
              </a:rPr>
              <a:t>), </a:t>
            </a:r>
            <a:br>
              <a:rPr lang="en-US" sz="2200" dirty="0">
                <a:cs typeface="Poppins Light" panose="00000400000000000000" pitchFamily="50" charset="0"/>
              </a:rPr>
            </a:br>
            <a:r>
              <a:rPr lang="en-US" sz="2200" dirty="0">
                <a:cs typeface="Poppins Light" panose="00000400000000000000" pitchFamily="50" charset="0"/>
              </a:rPr>
              <a:t>John May (</a:t>
            </a:r>
            <a:r>
              <a:rPr lang="en-US" sz="2200" dirty="0">
                <a:cs typeface="Poppins Light" panose="00000400000000000000" pitchFamily="50" charset="0"/>
                <a:hlinkClick r:id="rId4"/>
              </a:rPr>
              <a:t>JohnMay@Global-5.com</a:t>
            </a:r>
            <a:r>
              <a:rPr lang="en-US" sz="2200" dirty="0">
                <a:cs typeface="Poppins Light" panose="00000400000000000000" pitchFamily="50" charset="0"/>
              </a:rPr>
              <a:t>) and </a:t>
            </a:r>
            <a:br>
              <a:rPr lang="en-US" sz="2200" dirty="0">
                <a:cs typeface="Poppins Light" panose="00000400000000000000" pitchFamily="50" charset="0"/>
              </a:rPr>
            </a:br>
            <a:r>
              <a:rPr lang="en-US" sz="2200" dirty="0">
                <a:cs typeface="Poppins Light" panose="00000400000000000000" pitchFamily="50" charset="0"/>
              </a:rPr>
              <a:t>cc Christine Shafik (</a:t>
            </a:r>
            <a:r>
              <a:rPr lang="en-US" sz="2200" dirty="0">
                <a:cs typeface="Poppins Light" panose="00000400000000000000" pitchFamily="50" charset="0"/>
                <a:hlinkClick r:id="rId5"/>
              </a:rPr>
              <a:t>Christine.Shafik@dot.state.fl.us</a:t>
            </a:r>
            <a:r>
              <a:rPr lang="en-US" sz="2200" dirty="0">
                <a:cs typeface="Poppins Light" panose="00000400000000000000" pitchFamily="50" charset="0"/>
              </a:rPr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675120"/>
            <a:ext cx="9316720" cy="284480"/>
          </a:xfrm>
        </p:spPr>
        <p:txBody>
          <a:bodyPr/>
          <a:lstStyle/>
          <a:p>
            <a:pPr fontAlgn="t"/>
            <a:r>
              <a:rPr lang="en-US" dirty="0"/>
              <a:t>SunGuide Software Users Group                         2/13/20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016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90747" y="2507786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1"/>
            <a:ext cx="10018713" cy="156779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/>
              <a:t>QUESTIONS?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349C4F4-69B7-478E-99D1-1CFB07D87B95}"/>
              </a:ext>
            </a:extLst>
          </p:cNvPr>
          <p:cNvGraphicFramePr>
            <a:graphicFrameLocks noGrp="1"/>
          </p:cNvGraphicFramePr>
          <p:nvPr/>
        </p:nvGraphicFramePr>
        <p:xfrm>
          <a:off x="5483613" y="6492875"/>
          <a:ext cx="331043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5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82187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2/13/20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9117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8317" y="1774203"/>
            <a:ext cx="10421655" cy="2176117"/>
          </a:xfrm>
        </p:spPr>
        <p:txBody>
          <a:bodyPr>
            <a:noAutofit/>
          </a:bodyPr>
          <a:lstStyle/>
          <a:p>
            <a:r>
              <a:rPr lang="en-US" sz="5400" dirty="0"/>
              <a:t>5124 – </a:t>
            </a:r>
            <a:r>
              <a:rPr lang="en-US" dirty="0"/>
              <a:t>Publishing EM event to FLATIS will appear on FL511 even if publish flag is false </a:t>
            </a:r>
            <a:endParaRPr lang="en-US" sz="5400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47F07D8-28B2-4AE0-A13D-89774E4A3F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596748"/>
              </p:ext>
            </p:extLst>
          </p:nvPr>
        </p:nvGraphicFramePr>
        <p:xfrm>
          <a:off x="5483613" y="6492875"/>
          <a:ext cx="331043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5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82187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2/13/20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  <p:sp>
        <p:nvSpPr>
          <p:cNvPr id="12" name="Subtitle 3">
            <a:extLst>
              <a:ext uri="{FF2B5EF4-FFF2-40B4-BE49-F238E27FC236}">
                <a16:creationId xmlns:a16="http://schemas.microsoft.com/office/drawing/2014/main" id="{B7DC379C-25A9-4F79-8315-644658C47B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4850" y="3995738"/>
            <a:ext cx="6988175" cy="1389062"/>
          </a:xfrm>
        </p:spPr>
        <p:txBody>
          <a:bodyPr/>
          <a:lstStyle/>
          <a:p>
            <a:r>
              <a:rPr lang="en-US" sz="3600" dirty="0"/>
              <a:t>Tucker Brown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574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A1CD8-6A78-4791-B432-DEF2A3BD7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307696"/>
            <a:ext cx="9617964" cy="780535"/>
          </a:xfrm>
        </p:spPr>
        <p:txBody>
          <a:bodyPr/>
          <a:lstStyle/>
          <a:p>
            <a:r>
              <a:rPr lang="en-US" dirty="0"/>
              <a:t>Issue and Proposed Enhancement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FA0CC-0511-4ED7-A6F1-11BAA9B75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09" y="773722"/>
            <a:ext cx="10018713" cy="5978769"/>
          </a:xfrm>
        </p:spPr>
        <p:txBody>
          <a:bodyPr>
            <a:normAutofit/>
          </a:bodyPr>
          <a:lstStyle/>
          <a:p>
            <a:r>
              <a:rPr lang="en-US" dirty="0"/>
              <a:t>Issue: When the publish flag for an event location is set to false, it is still possible to add a 511 item and send it to FLATIS</a:t>
            </a:r>
          </a:p>
          <a:p>
            <a:pPr lvl="1"/>
            <a:r>
              <a:rPr lang="en-US" dirty="0"/>
              <a:t>The need to limit publication of certain locations (from the FLATIS side) has gone away</a:t>
            </a:r>
          </a:p>
          <a:p>
            <a:pPr lvl="1"/>
            <a:r>
              <a:rPr lang="en-US" dirty="0"/>
              <a:t>The need to do this from the TMC side probably still exists</a:t>
            </a:r>
          </a:p>
          <a:p>
            <a:endParaRPr lang="en-US" dirty="0"/>
          </a:p>
          <a:p>
            <a:r>
              <a:rPr lang="en-US" dirty="0"/>
              <a:t>Proposed Enhancement</a:t>
            </a:r>
          </a:p>
          <a:p>
            <a:pPr lvl="1"/>
            <a:r>
              <a:rPr lang="en-US" sz="2400" dirty="0"/>
              <a:t>Do we need to remove the ability to publish a 511 when the publish flag for that location is set to false?</a:t>
            </a:r>
          </a:p>
          <a:p>
            <a:pPr lvl="1"/>
            <a:r>
              <a:rPr lang="en-US" sz="2400" dirty="0"/>
              <a:t>Or just be sure not to automatically suggest a 511 item and then warn the user if they attempt to publish the event?</a:t>
            </a:r>
          </a:p>
          <a:p>
            <a:pPr lvl="2"/>
            <a:r>
              <a:rPr lang="en-US" sz="2200" dirty="0"/>
              <a:t>This might give more flexibility if the situation comes up where it is needed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41125-DBB6-4E19-B2BF-0C3D502F5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D0EB2A9-35A3-41E1-9CE5-1D6715B314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854410"/>
              </p:ext>
            </p:extLst>
          </p:nvPr>
        </p:nvGraphicFramePr>
        <p:xfrm>
          <a:off x="5483613" y="6492875"/>
          <a:ext cx="331043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5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82187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2/13/20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5514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90747" y="2507786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1"/>
            <a:ext cx="10018713" cy="156779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/>
              <a:t>QUESTIONS?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349C4F4-69B7-478E-99D1-1CFB07D87B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432689"/>
              </p:ext>
            </p:extLst>
          </p:nvPr>
        </p:nvGraphicFramePr>
        <p:xfrm>
          <a:off x="5483613" y="6492875"/>
          <a:ext cx="331043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5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82187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2/13/20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1918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8317" y="1774203"/>
            <a:ext cx="10421655" cy="2176117"/>
          </a:xfrm>
        </p:spPr>
        <p:txBody>
          <a:bodyPr>
            <a:noAutofit/>
          </a:bodyPr>
          <a:lstStyle/>
          <a:p>
            <a:r>
              <a:rPr lang="en-US" sz="5400" dirty="0"/>
              <a:t>3688 – </a:t>
            </a:r>
            <a:r>
              <a:rPr lang="en-US" dirty="0"/>
              <a:t>Suppress multiple visibility alerts based on configuration</a:t>
            </a:r>
            <a:endParaRPr lang="en-US" sz="5400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47F07D8-28B2-4AE0-A13D-89774E4A3F52}"/>
              </a:ext>
            </a:extLst>
          </p:cNvPr>
          <p:cNvGraphicFramePr>
            <a:graphicFrameLocks noGrp="1"/>
          </p:cNvGraphicFramePr>
          <p:nvPr/>
        </p:nvGraphicFramePr>
        <p:xfrm>
          <a:off x="5483613" y="6492875"/>
          <a:ext cx="331043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5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82187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2/13/20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  <p:sp>
        <p:nvSpPr>
          <p:cNvPr id="12" name="Subtitle 3">
            <a:extLst>
              <a:ext uri="{FF2B5EF4-FFF2-40B4-BE49-F238E27FC236}">
                <a16:creationId xmlns:a16="http://schemas.microsoft.com/office/drawing/2014/main" id="{B7DC379C-25A9-4F79-8315-644658C47B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4850" y="3995738"/>
            <a:ext cx="6988175" cy="1389062"/>
          </a:xfrm>
        </p:spPr>
        <p:txBody>
          <a:bodyPr/>
          <a:lstStyle/>
          <a:p>
            <a:r>
              <a:rPr lang="en-US" sz="3600" dirty="0"/>
              <a:t>Tucker Brown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826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A1CD8-6A78-4791-B432-DEF2A3BD7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307696"/>
            <a:ext cx="9617964" cy="780535"/>
          </a:xfrm>
        </p:spPr>
        <p:txBody>
          <a:bodyPr/>
          <a:lstStyle/>
          <a:p>
            <a:r>
              <a:rPr lang="en-US" dirty="0"/>
              <a:t>Issue and Proposed Enhancement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FA0CC-0511-4ED7-A6F1-11BAA9B75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09" y="773722"/>
            <a:ext cx="10018713" cy="5978769"/>
          </a:xfrm>
        </p:spPr>
        <p:txBody>
          <a:bodyPr>
            <a:normAutofit/>
          </a:bodyPr>
          <a:lstStyle/>
          <a:p>
            <a:r>
              <a:rPr lang="en-US" dirty="0"/>
              <a:t>Issue: When a visibility alert is triggered, all other detectors in the same area could potentially produce alerts, most likely for the same visibility event.</a:t>
            </a:r>
          </a:p>
          <a:p>
            <a:endParaRPr lang="en-US" dirty="0"/>
          </a:p>
          <a:p>
            <a:r>
              <a:rPr lang="en-US" dirty="0"/>
              <a:t>Proposed Enhancement</a:t>
            </a:r>
          </a:p>
          <a:p>
            <a:pPr lvl="1"/>
            <a:r>
              <a:rPr lang="en-US" sz="2400" dirty="0"/>
              <a:t>Allow administrators to configure a radius for how far an alert should apply.</a:t>
            </a:r>
          </a:p>
          <a:p>
            <a:pPr lvl="1"/>
            <a:r>
              <a:rPr lang="en-US" sz="2400" dirty="0"/>
              <a:t>When an alert triggers for a single station, the same type of alert would not trigger for any stations in the configured radius until the original condition has returned to a normal condition.</a:t>
            </a:r>
            <a:endParaRPr lang="en-US" sz="22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41125-DBB6-4E19-B2BF-0C3D502F5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D0EB2A9-35A3-41E1-9CE5-1D6715B31407}"/>
              </a:ext>
            </a:extLst>
          </p:cNvPr>
          <p:cNvGraphicFramePr>
            <a:graphicFrameLocks noGrp="1"/>
          </p:cNvGraphicFramePr>
          <p:nvPr/>
        </p:nvGraphicFramePr>
        <p:xfrm>
          <a:off x="5483613" y="6492875"/>
          <a:ext cx="331043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5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82187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2/13/20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8573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90747" y="2507786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1"/>
            <a:ext cx="10018713" cy="156779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/>
              <a:t>QUESTIONS?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349C4F4-69B7-478E-99D1-1CFB07D87B95}"/>
              </a:ext>
            </a:extLst>
          </p:cNvPr>
          <p:cNvGraphicFramePr>
            <a:graphicFrameLocks noGrp="1"/>
          </p:cNvGraphicFramePr>
          <p:nvPr/>
        </p:nvGraphicFramePr>
        <p:xfrm>
          <a:off x="5483613" y="6492875"/>
          <a:ext cx="331043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5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82187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2/13/20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6282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1037" y="201992"/>
            <a:ext cx="10421655" cy="2176117"/>
          </a:xfrm>
        </p:spPr>
        <p:txBody>
          <a:bodyPr>
            <a:noAutofit/>
          </a:bodyPr>
          <a:lstStyle/>
          <a:p>
            <a:r>
              <a:rPr lang="en-US" sz="5400" dirty="0"/>
              <a:t>5149 – </a:t>
            </a:r>
            <a:r>
              <a:rPr lang="en-US" dirty="0"/>
              <a:t>GPIO 7.2 Bridge changes</a:t>
            </a:r>
            <a:endParaRPr lang="en-US" sz="5400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47F07D8-28B2-4AE0-A13D-89774E4A3F52}"/>
              </a:ext>
            </a:extLst>
          </p:cNvPr>
          <p:cNvGraphicFramePr>
            <a:graphicFrameLocks noGrp="1"/>
          </p:cNvGraphicFramePr>
          <p:nvPr/>
        </p:nvGraphicFramePr>
        <p:xfrm>
          <a:off x="5483613" y="6492875"/>
          <a:ext cx="331043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5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82187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2/13/20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  <p:sp>
        <p:nvSpPr>
          <p:cNvPr id="12" name="Subtitle 3">
            <a:extLst>
              <a:ext uri="{FF2B5EF4-FFF2-40B4-BE49-F238E27FC236}">
                <a16:creationId xmlns:a16="http://schemas.microsoft.com/office/drawing/2014/main" id="{B7DC379C-25A9-4F79-8315-644658C47B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4850" y="3995738"/>
            <a:ext cx="6988175" cy="1389062"/>
          </a:xfrm>
        </p:spPr>
        <p:txBody>
          <a:bodyPr/>
          <a:lstStyle/>
          <a:p>
            <a:r>
              <a:rPr lang="en-US" sz="3600" dirty="0"/>
              <a:t>Tucker Brown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659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A1CD8-6A78-4791-B432-DEF2A3BD7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307696"/>
            <a:ext cx="9617964" cy="780535"/>
          </a:xfrm>
        </p:spPr>
        <p:txBody>
          <a:bodyPr/>
          <a:lstStyle/>
          <a:p>
            <a:r>
              <a:rPr lang="en-US" dirty="0"/>
              <a:t>Issues and Proposed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FA0CC-0511-4ED7-A6F1-11BAA9B75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09" y="773722"/>
            <a:ext cx="10018713" cy="5978769"/>
          </a:xfrm>
        </p:spPr>
        <p:txBody>
          <a:bodyPr>
            <a:normAutofit/>
          </a:bodyPr>
          <a:lstStyle/>
          <a:p>
            <a:r>
              <a:rPr lang="en-US" dirty="0"/>
              <a:t>Issue: Roadway and direction are set at the device group level. This is needed at the device level so both sides of the bridge can be monitored.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Proposed Enhancement</a:t>
            </a:r>
          </a:p>
          <a:p>
            <a:pPr lvl="1"/>
            <a:r>
              <a:rPr lang="en-US" sz="2400" dirty="0"/>
              <a:t>Add Roadway and direction to the device level so that it appears in both places and has more flexibility for the end user of the data.</a:t>
            </a:r>
          </a:p>
          <a:p>
            <a:pPr lvl="1"/>
            <a:r>
              <a:rPr lang="en-US" sz="2400" dirty="0"/>
              <a:t>Configuration and status values for the device group and the device will be include in the C2C feed.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41125-DBB6-4E19-B2BF-0C3D502F5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D0EB2A9-35A3-41E1-9CE5-1D6715B31407}"/>
              </a:ext>
            </a:extLst>
          </p:cNvPr>
          <p:cNvGraphicFramePr>
            <a:graphicFrameLocks noGrp="1"/>
          </p:cNvGraphicFramePr>
          <p:nvPr/>
        </p:nvGraphicFramePr>
        <p:xfrm>
          <a:off x="5483613" y="6492875"/>
          <a:ext cx="331043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5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82187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2/13/20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96626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14345</TotalTime>
  <Words>596</Words>
  <Application>Microsoft Office PowerPoint</Application>
  <PresentationFormat>Widescreen</PresentationFormat>
  <Paragraphs>89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Parallax</vt:lpstr>
      <vt:lpstr>SSUG 2-13-20</vt:lpstr>
      <vt:lpstr>5124 – Publishing EM event to FLATIS will appear on FL511 even if publish flag is false </vt:lpstr>
      <vt:lpstr>Issue and Proposed Enhancement</vt:lpstr>
      <vt:lpstr>PowerPoint Presentation</vt:lpstr>
      <vt:lpstr>3688 – Suppress multiple visibility alerts based on configuration</vt:lpstr>
      <vt:lpstr>Issue and Proposed Enhancement</vt:lpstr>
      <vt:lpstr>PowerPoint Presentation</vt:lpstr>
      <vt:lpstr>5149 – GPIO 7.2 Bridge changes</vt:lpstr>
      <vt:lpstr>Issues and Proposed Solutions</vt:lpstr>
      <vt:lpstr>Issues and Proposed Solutions</vt:lpstr>
      <vt:lpstr>PowerPoint Presentation</vt:lpstr>
      <vt:lpstr>SunGuide Data Entry Style Guide</vt:lpstr>
      <vt:lpstr>SunGuide® Data Entry Style Guide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Management Board Meeting</dc:title>
  <dc:creator>Moser, Kelli</dc:creator>
  <cp:lastModifiedBy>Gregory Dudley</cp:lastModifiedBy>
  <cp:revision>601</cp:revision>
  <cp:lastPrinted>2015-01-14T21:03:00Z</cp:lastPrinted>
  <dcterms:created xsi:type="dcterms:W3CDTF">2014-08-07T17:38:39Z</dcterms:created>
  <dcterms:modified xsi:type="dcterms:W3CDTF">2020-02-12T22:16:32Z</dcterms:modified>
</cp:coreProperties>
</file>