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85" r:id="rId2"/>
    <p:sldId id="549" r:id="rId3"/>
    <p:sldId id="547" r:id="rId4"/>
    <p:sldId id="548" r:id="rId5"/>
    <p:sldId id="505" r:id="rId6"/>
    <p:sldId id="527" r:id="rId7"/>
    <p:sldId id="509" r:id="rId8"/>
    <p:sldId id="528" r:id="rId9"/>
    <p:sldId id="529" r:id="rId10"/>
    <p:sldId id="530" r:id="rId11"/>
    <p:sldId id="534" r:id="rId12"/>
    <p:sldId id="535" r:id="rId13"/>
    <p:sldId id="536" r:id="rId14"/>
    <p:sldId id="537" r:id="rId15"/>
    <p:sldId id="538" r:id="rId16"/>
    <p:sldId id="539" r:id="rId17"/>
    <p:sldId id="540" r:id="rId18"/>
    <p:sldId id="541" r:id="rId19"/>
    <p:sldId id="532" r:id="rId20"/>
    <p:sldId id="542" r:id="rId21"/>
    <p:sldId id="543" r:id="rId22"/>
    <p:sldId id="544" r:id="rId23"/>
    <p:sldId id="531" r:id="rId24"/>
    <p:sldId id="545" r:id="rId25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385"/>
            <p14:sldId id="549"/>
            <p14:sldId id="547"/>
            <p14:sldId id="548"/>
            <p14:sldId id="505"/>
            <p14:sldId id="527"/>
            <p14:sldId id="509"/>
            <p14:sldId id="528"/>
            <p14:sldId id="529"/>
            <p14:sldId id="530"/>
            <p14:sldId id="534"/>
            <p14:sldId id="535"/>
            <p14:sldId id="536"/>
            <p14:sldId id="537"/>
            <p14:sldId id="538"/>
            <p14:sldId id="539"/>
            <p14:sldId id="540"/>
            <p14:sldId id="541"/>
            <p14:sldId id="532"/>
            <p14:sldId id="542"/>
            <p14:sldId id="543"/>
            <p14:sldId id="544"/>
            <p14:sldId id="531"/>
            <p14:sldId id="5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62" autoAdjust="0"/>
    <p:restoredTop sz="94660"/>
  </p:normalViewPr>
  <p:slideViewPr>
    <p:cSldViewPr snapToGrid="0">
      <p:cViewPr varScale="1">
        <p:scale>
          <a:sx n="86" d="100"/>
          <a:sy n="86" d="100"/>
        </p:scale>
        <p:origin x="41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/>
              <a:t>Change Management Board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3"/>
            <a:ext cx="10421655" cy="1294374"/>
          </a:xfrm>
        </p:spPr>
        <p:txBody>
          <a:bodyPr>
            <a:noAutofit/>
          </a:bodyPr>
          <a:lstStyle/>
          <a:p>
            <a:r>
              <a:rPr lang="en-US" dirty="0"/>
              <a:t>SSUG 12/17/20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600" dirty="0"/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29E4F2-BF82-4D0F-91A2-B75B717521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032653"/>
              </p:ext>
            </p:extLst>
          </p:nvPr>
        </p:nvGraphicFramePr>
        <p:xfrm>
          <a:off x="5483612" y="5853229"/>
          <a:ext cx="6019410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4976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494434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12/17/20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878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12/17/20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92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1380069"/>
            <a:ext cx="8574622" cy="1849372"/>
          </a:xfrm>
        </p:spPr>
        <p:txBody>
          <a:bodyPr>
            <a:normAutofit/>
          </a:bodyPr>
          <a:lstStyle/>
          <a:p>
            <a:r>
              <a:rPr lang="en-US" dirty="0"/>
              <a:t>SunGuide Database Scripts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/>
              <a:t>Tucker Brown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12/17/20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24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12/17/20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57956" y="250809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IV&amp;V Findings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6491" y="1484678"/>
            <a:ext cx="97309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Database scripts run 17 – 24 hours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This rewrites every timestamp in the EM and ODS tables.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ODS tables have grown significantly and have many years worth of data.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SwRI is working some possible optimizations that may take this to 10-15 hours. Still a long upgrade.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What would be considered acceptable downtime?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What considerations need to be made?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What if ODS was done after the upgrade over time? Might have slight load issues until scripts complete.</a:t>
            </a:r>
          </a:p>
        </p:txBody>
      </p:sp>
    </p:spTree>
    <p:extLst>
      <p:ext uri="{BB962C8B-B14F-4D97-AF65-F5344CB8AC3E}">
        <p14:creationId xmlns:p14="http://schemas.microsoft.com/office/powerpoint/2010/main" val="1420709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12/17/20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636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SG-5501: Warn User when misconfiguring an EM Location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/>
              <a:t>Tucker Brown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12/17/20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9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12/17/20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57956" y="250809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IV&amp;V Findings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6491" y="1484678"/>
            <a:ext cx="97309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Devices located outside State boundaries offshore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Looking to clarify what the need is to account for them.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“Deleted” Devices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Test Devices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Others?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Needs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Prevent users from entering </a:t>
            </a:r>
            <a:r>
              <a:rPr lang="en-US" sz="2800" dirty="0" err="1">
                <a:solidFill>
                  <a:prstClr val="black"/>
                </a:solidFill>
                <a:latin typeface="Calibri"/>
              </a:rPr>
              <a:t>lat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/</a:t>
            </a:r>
            <a:r>
              <a:rPr lang="en-US" sz="2800" dirty="0" err="1">
                <a:solidFill>
                  <a:prstClr val="black"/>
                </a:solidFill>
                <a:latin typeface="Calibri"/>
              </a:rPr>
              <a:t>lon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with insufficient digits in event locations</a:t>
            </a:r>
          </a:p>
          <a:p>
            <a:pPr marL="1371600" lvl="2" indent="-457200"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Devices already do this.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Confirm ocean devices are set to not publish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Confirm ocean devices could be removed on the FL511 side</a:t>
            </a:r>
          </a:p>
        </p:txBody>
      </p:sp>
    </p:spTree>
    <p:extLst>
      <p:ext uri="{BB962C8B-B14F-4D97-AF65-F5344CB8AC3E}">
        <p14:creationId xmlns:p14="http://schemas.microsoft.com/office/powerpoint/2010/main" val="2638894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12/17/20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316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SG-5545 Reporting to support Auditor General needs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Mark Dunthorn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12/17/20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221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12/17/20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1746" y="250809"/>
            <a:ext cx="7497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SunGuide User Accounts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4945" y="1152904"/>
            <a:ext cx="97309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Discussed at CMB 10/27/2020</a:t>
            </a:r>
          </a:p>
          <a:p>
            <a:pPr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AG needs to know: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When was user added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What permissions were assigned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How did permissions change over time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When was the user deactivated or removed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Full report in next release</a:t>
            </a:r>
          </a:p>
        </p:txBody>
      </p:sp>
    </p:spTree>
    <p:extLst>
      <p:ext uri="{BB962C8B-B14F-4D97-AF65-F5344CB8AC3E}">
        <p14:creationId xmlns:p14="http://schemas.microsoft.com/office/powerpoint/2010/main" val="728917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12/17/20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1746" y="250809"/>
            <a:ext cx="7497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Interim Report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4945" y="1152904"/>
            <a:ext cx="97309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Interim report to be provided in January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Email current user list to Central Office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 err="1">
                <a:solidFill>
                  <a:prstClr val="black"/>
                </a:solidFill>
                <a:latin typeface="Calibri"/>
              </a:rPr>
              <a:t>SwRI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will support scheduling it to run nightly in SAS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3009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1220257"/>
          </a:xfrm>
        </p:spPr>
        <p:txBody>
          <a:bodyPr>
            <a:normAutofit/>
          </a:bodyPr>
          <a:lstStyle/>
          <a:p>
            <a:r>
              <a:rPr lang="en-US" dirty="0"/>
              <a:t>SunGuide Release 8.0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Christine Shafik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12/17/20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251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12/17/20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102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SG-4887 TIM Dashboard Data Request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Mark Dunthorn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12/17/20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559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12/17/20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57956" y="250809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Current Status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07927" y="1152904"/>
            <a:ext cx="83247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We’ve already made two requests to the districts: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October covered July, August, and September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December (in-progress) covering October and November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We’ll provide a final query in January that will always cover the previous month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Please run each month before end of month</a:t>
            </a:r>
          </a:p>
          <a:p>
            <a:pPr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1966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12/17/20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57956" y="250809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Automation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07927" y="1152904"/>
            <a:ext cx="83247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CO has created a TIM folder in your FTP Home; please upload reports to this folder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Please save reports in either Excel format (XLS or XLSX), comma-separated values (CSV), or tab-separated values (TSV)</a:t>
            </a:r>
          </a:p>
          <a:p>
            <a:pPr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6041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12/17/20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99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76B6B-7241-43AB-950E-7A1C33F44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111" y="-87306"/>
            <a:ext cx="10018713" cy="1154105"/>
          </a:xfrm>
        </p:spPr>
        <p:txBody>
          <a:bodyPr>
            <a:normAutofit/>
          </a:bodyPr>
          <a:lstStyle/>
          <a:p>
            <a:r>
              <a:rPr lang="en-US" dirty="0"/>
              <a:t>SunGuide Release 8.0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64912-5299-43EC-B631-B6CF73466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24000"/>
            <a:ext cx="10502643" cy="4267201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212121"/>
                </a:solidFill>
                <a:effectLst/>
                <a:latin typeface="+mn-lt"/>
              </a:rPr>
              <a:t>SunGuide</a:t>
            </a:r>
            <a:r>
              <a:rPr lang="en-US" b="0" i="0" dirty="0">
                <a:solidFill>
                  <a:srgbClr val="212121"/>
                </a:solidFill>
                <a:effectLst/>
                <a:latin typeface="+mn-lt"/>
              </a:rPr>
              <a:t> FAT and IV&amp;V successful</a:t>
            </a:r>
          </a:p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121"/>
                </a:solidFill>
                <a:effectLst/>
                <a:latin typeface="+mn-lt"/>
              </a:rPr>
              <a:t>Training slides </a:t>
            </a:r>
            <a:r>
              <a:rPr lang="en-US" dirty="0">
                <a:solidFill>
                  <a:srgbClr val="212121"/>
                </a:solidFill>
                <a:latin typeface="+mn-lt"/>
              </a:rPr>
              <a:t>available at </a:t>
            </a:r>
            <a:r>
              <a:rPr lang="en-US" sz="2000" dirty="0">
                <a:solidFill>
                  <a:srgbClr val="212121"/>
                </a:solidFill>
                <a:latin typeface="+mn-lt"/>
              </a:rPr>
              <a:t>http://sunguidesoftware.com/document-library/training</a:t>
            </a:r>
            <a:endParaRPr lang="en-US" sz="2000" b="0" i="0" dirty="0">
              <a:solidFill>
                <a:srgbClr val="212121"/>
              </a:solidFill>
              <a:effectLst/>
              <a:latin typeface="+mn-lt"/>
            </a:endParaRPr>
          </a:p>
          <a:p>
            <a:pPr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121"/>
                </a:solidFill>
                <a:effectLst/>
                <a:latin typeface="+mn-lt"/>
              </a:rPr>
              <a:t>SwRI support available for install</a:t>
            </a:r>
          </a:p>
          <a:p>
            <a:pPr marL="0" indent="0" algn="l">
              <a:buClr>
                <a:schemeClr val="tx1"/>
              </a:buClr>
              <a:buSzPct val="100000"/>
              <a:buNone/>
            </a:pPr>
            <a:endParaRPr lang="en-US" dirty="0">
              <a:solidFill>
                <a:srgbClr val="212121"/>
              </a:solidFill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727DA-7522-4B51-AED5-67B5F9946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734A4E5-A477-40E4-B1CF-73B80EBBF7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841383"/>
              </p:ext>
            </p:extLst>
          </p:nvPr>
        </p:nvGraphicFramePr>
        <p:xfrm>
          <a:off x="5483612" y="5853229"/>
          <a:ext cx="6019410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4976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494434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12/17/20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682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C67BD13-344B-4265-B1E3-8A69307CE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675363"/>
              </p:ext>
            </p:extLst>
          </p:nvPr>
        </p:nvGraphicFramePr>
        <p:xfrm>
          <a:off x="5483612" y="5853229"/>
          <a:ext cx="6019410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4976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494434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12/17/20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462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SG-3900 – Enable Spellcheck for text fields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/>
              <a:t>Tucker Brown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12/17/20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195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12/17/20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57956" y="250809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IV&amp;V Findings: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4945" y="1152904"/>
            <a:ext cx="97309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Floodgate message/banner for English Floodgates will now be spellchecked as of Release 8.0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There is no current dictionary associated for Spanish language Floodgates messages/banner, so it was not spellchecked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Is Spanish spellcheck needed?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628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12/17/20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123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SG-1584: Event Details Crash Types Drop Down Menu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/>
              <a:t>Tucker Brown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12/17/20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284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B1EA-B4D1-4E68-9080-5BECADB4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12/17/20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357956" y="250809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IV&amp;V Findings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07927" y="1152904"/>
            <a:ext cx="832472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In previous versions, attribute checkboxes were not recorded in the event chronology.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In release 8.0, attributes are now logged in the event chronology.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Workzone checkbox is not part of the attributes as it has an Active/Not Active checkbox associated with the work zone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Currently not publishing corresponding event chronology.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Is </a:t>
            </a:r>
            <a:r>
              <a:rPr lang="en-US" sz="2800" dirty="0" err="1">
                <a:solidFill>
                  <a:prstClr val="black"/>
                </a:solidFill>
                <a:latin typeface="Calibri"/>
              </a:rPr>
              <a:t>Workzone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checkbox and active/inactive history in the chronology required?</a:t>
            </a:r>
          </a:p>
        </p:txBody>
      </p:sp>
    </p:spTree>
    <p:extLst>
      <p:ext uri="{BB962C8B-B14F-4D97-AF65-F5344CB8AC3E}">
        <p14:creationId xmlns:p14="http://schemas.microsoft.com/office/powerpoint/2010/main" val="2669252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15242</TotalTime>
  <Words>679</Words>
  <Application>Microsoft Office PowerPoint</Application>
  <PresentationFormat>Widescreen</PresentationFormat>
  <Paragraphs>172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Parallax</vt:lpstr>
      <vt:lpstr>SSUG 12/17/20</vt:lpstr>
      <vt:lpstr>SunGuide Release 8.0</vt:lpstr>
      <vt:lpstr>SunGuide Release 8.0 Status</vt:lpstr>
      <vt:lpstr>PowerPoint Presentation</vt:lpstr>
      <vt:lpstr>SG-3900 – Enable Spellcheck for text fields</vt:lpstr>
      <vt:lpstr>PowerPoint Presentation</vt:lpstr>
      <vt:lpstr>PowerPoint Presentation</vt:lpstr>
      <vt:lpstr>SG-1584: Event Details Crash Types Drop Down Menu</vt:lpstr>
      <vt:lpstr>PowerPoint Presentation</vt:lpstr>
      <vt:lpstr>PowerPoint Presentation</vt:lpstr>
      <vt:lpstr>SunGuide Database Scripts</vt:lpstr>
      <vt:lpstr>PowerPoint Presentation</vt:lpstr>
      <vt:lpstr>PowerPoint Presentation</vt:lpstr>
      <vt:lpstr> SG-5501: Warn User when misconfiguring an EM Location</vt:lpstr>
      <vt:lpstr>PowerPoint Presentation</vt:lpstr>
      <vt:lpstr>PowerPoint Presentation</vt:lpstr>
      <vt:lpstr>SG-5545 Reporting to support Auditor General needs</vt:lpstr>
      <vt:lpstr>PowerPoint Presentation</vt:lpstr>
      <vt:lpstr>PowerPoint Presentation</vt:lpstr>
      <vt:lpstr>PowerPoint Presentation</vt:lpstr>
      <vt:lpstr>SG-4887 TIM Dashboard Data Request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Shafik, Christine</cp:lastModifiedBy>
  <cp:revision>675</cp:revision>
  <cp:lastPrinted>2015-01-14T21:03:00Z</cp:lastPrinted>
  <dcterms:created xsi:type="dcterms:W3CDTF">2014-08-07T17:38:39Z</dcterms:created>
  <dcterms:modified xsi:type="dcterms:W3CDTF">2020-12-15T17:57:05Z</dcterms:modified>
</cp:coreProperties>
</file>