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handoutMasterIdLst>
    <p:handoutMasterId r:id="rId28"/>
  </p:handoutMasterIdLst>
  <p:sldIdLst>
    <p:sldId id="385" r:id="rId2"/>
    <p:sldId id="491" r:id="rId3"/>
    <p:sldId id="494" r:id="rId4"/>
    <p:sldId id="492" r:id="rId5"/>
    <p:sldId id="493" r:id="rId6"/>
    <p:sldId id="505" r:id="rId7"/>
    <p:sldId id="512" r:id="rId8"/>
    <p:sldId id="507" r:id="rId9"/>
    <p:sldId id="513" r:id="rId10"/>
    <p:sldId id="529" r:id="rId11"/>
    <p:sldId id="527" r:id="rId12"/>
    <p:sldId id="510" r:id="rId13"/>
    <p:sldId id="528" r:id="rId14"/>
    <p:sldId id="509" r:id="rId15"/>
    <p:sldId id="531" r:id="rId16"/>
    <p:sldId id="532" r:id="rId17"/>
    <p:sldId id="520" r:id="rId18"/>
    <p:sldId id="521" r:id="rId19"/>
    <p:sldId id="533" r:id="rId20"/>
    <p:sldId id="522" r:id="rId21"/>
    <p:sldId id="523" r:id="rId22"/>
    <p:sldId id="524" r:id="rId23"/>
    <p:sldId id="525" r:id="rId24"/>
    <p:sldId id="526" r:id="rId25"/>
    <p:sldId id="519" r:id="rId26"/>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E4D6C5-0CE4-4519-88E3-556790433D2A}">
          <p14:sldIdLst>
            <p14:sldId id="385"/>
            <p14:sldId id="491"/>
            <p14:sldId id="494"/>
            <p14:sldId id="492"/>
            <p14:sldId id="493"/>
            <p14:sldId id="505"/>
            <p14:sldId id="512"/>
            <p14:sldId id="507"/>
            <p14:sldId id="513"/>
            <p14:sldId id="529"/>
            <p14:sldId id="527"/>
            <p14:sldId id="510"/>
            <p14:sldId id="528"/>
            <p14:sldId id="509"/>
            <p14:sldId id="531"/>
            <p14:sldId id="532"/>
            <p14:sldId id="520"/>
            <p14:sldId id="521"/>
            <p14:sldId id="533"/>
            <p14:sldId id="522"/>
            <p14:sldId id="523"/>
            <p14:sldId id="524"/>
            <p14:sldId id="525"/>
            <p14:sldId id="526"/>
            <p14:sldId id="51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 P. Packard" initials="CPP" lastIdx="7" clrIdx="0">
    <p:extLst>
      <p:ext uri="{19B8F6BF-5375-455C-9EA6-DF929625EA0E}">
        <p15:presenceInfo xmlns:p15="http://schemas.microsoft.com/office/powerpoint/2012/main" userId="S-1-5-21-2940023445-2052603907-4043798523-1169" providerId="AD"/>
      </p:ext>
    </p:extLst>
  </p:cmAuthor>
  <p:cmAuthor id="2" name="Moser, Kelli" initials="KD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1B396F"/>
    <a:srgbClr val="1F4283"/>
    <a:srgbClr val="0502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62" autoAdjust="0"/>
    <p:restoredTop sz="94660"/>
  </p:normalViewPr>
  <p:slideViewPr>
    <p:cSldViewPr snapToGrid="0">
      <p:cViewPr varScale="1">
        <p:scale>
          <a:sx n="79" d="100"/>
          <a:sy n="79" d="100"/>
        </p:scale>
        <p:origin x="6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FFFFC65B-9DB3-447A-B124-A738FD9C8185}" type="datetimeFigureOut">
              <a:rPr lang="en-US" smtClean="0"/>
              <a:pPr/>
              <a:t>9/22/2020</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24B06F28-850F-4070-BAFD-8C1D8F86B5EE}" type="slidenum">
              <a:rPr lang="en-US" smtClean="0"/>
              <a:pPr/>
              <a:t>‹#›</a:t>
            </a:fld>
            <a:endParaRPr lang="en-US"/>
          </a:p>
        </p:txBody>
      </p:sp>
    </p:spTree>
    <p:extLst>
      <p:ext uri="{BB962C8B-B14F-4D97-AF65-F5344CB8AC3E}">
        <p14:creationId xmlns:p14="http://schemas.microsoft.com/office/powerpoint/2010/main" val="5458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6382BCBC-BC1F-49FF-9795-0DF8221B8526}" type="datetimeFigureOut">
              <a:rPr lang="en-US" smtClean="0"/>
              <a:pPr/>
              <a:t>9/22/2020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7224070D-343A-41A8-B8E1-34F3348194F1}" type="slidenum">
              <a:rPr lang="en-US" smtClean="0"/>
              <a:pPr/>
              <a:t>‹#›</a:t>
            </a:fld>
            <a:endParaRPr lang="en-US"/>
          </a:p>
        </p:txBody>
      </p:sp>
    </p:spTree>
    <p:extLst>
      <p:ext uri="{BB962C8B-B14F-4D97-AF65-F5344CB8AC3E}">
        <p14:creationId xmlns:p14="http://schemas.microsoft.com/office/powerpoint/2010/main" val="1483476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C00000"/>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1F4283"/>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1B396F"/>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rgbClr val="A40000"/>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C00000"/>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1F4283"/>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a:xfrm>
            <a:off x="5332412" y="6151628"/>
            <a:ext cx="4324044" cy="365125"/>
          </a:xfrm>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4"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05/11/2015</a:t>
            </a:r>
            <a:endParaRPr lang="en-US" dirty="0"/>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nchor="ct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9732656" y="6201323"/>
            <a:ext cx="1143000" cy="365125"/>
          </a:xfrm>
        </p:spPr>
        <p:txBody>
          <a:bodyPr/>
          <a:lstStyle>
            <a:lvl1pPr>
              <a:defRPr/>
            </a:lvl1pPr>
          </a:lstStyle>
          <a:p>
            <a:r>
              <a:rPr lang="en-US"/>
              <a:t>05/11/2015</a:t>
            </a:r>
            <a:endParaRPr lang="en-US" dirty="0"/>
          </a:p>
        </p:txBody>
      </p:sp>
      <p:sp>
        <p:nvSpPr>
          <p:cNvPr id="5" name="Footer Placeholder 4"/>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6" name="Slide Number Placeholder 5"/>
          <p:cNvSpPr>
            <a:spLocks noGrp="1"/>
          </p:cNvSpPr>
          <p:nvPr>
            <p:ph type="sldNum" sz="quarter" idx="12"/>
          </p:nvPr>
        </p:nvSpPr>
        <p:spPr>
          <a:xfrm>
            <a:off x="10951856" y="6185179"/>
            <a:ext cx="551167" cy="365125"/>
          </a:xfrm>
        </p:spPr>
        <p:txBody>
          <a:bodyPr/>
          <a:lstStyle/>
          <a:p>
            <a:fld id="{D57F1E4F-1CFF-5643-939E-217C01CDF565}" type="slidenum">
              <a:rPr lang="en-US" dirty="0"/>
              <a:pPr/>
              <a:t>‹#›</a:t>
            </a:fld>
            <a:endParaRPr lang="en-US" dirty="0"/>
          </a:p>
        </p:txBody>
      </p:sp>
      <p:pic>
        <p:nvPicPr>
          <p:cNvPr id="7"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a:xfrm>
            <a:off x="9732656" y="6161567"/>
            <a:ext cx="1143000" cy="365125"/>
          </a:xfrm>
        </p:spPr>
        <p:txBody>
          <a:bodyPr/>
          <a:lstStyle/>
          <a:p>
            <a:r>
              <a:rPr lang="en-US"/>
              <a:t>05/11/2015</a:t>
            </a:r>
            <a:endParaRPr lang="en-US" dirty="0"/>
          </a:p>
        </p:txBody>
      </p:sp>
      <p:sp>
        <p:nvSpPr>
          <p:cNvPr id="8" name="Slide Number Placeholder 7"/>
          <p:cNvSpPr>
            <a:spLocks noGrp="1"/>
          </p:cNvSpPr>
          <p:nvPr>
            <p:ph type="sldNum" sz="quarter" idx="11"/>
          </p:nvPr>
        </p:nvSpPr>
        <p:spPr>
          <a:xfrm>
            <a:off x="10951856" y="6161567"/>
            <a:ext cx="551167" cy="365125"/>
          </a:xfrm>
        </p:spPr>
        <p:txBody>
          <a:bodyPr/>
          <a:lstStyle/>
          <a:p>
            <a:fld id="{D57F1E4F-1CFF-5643-939E-217C01CDF565}" type="slidenum">
              <a:rPr lang="en-US" smtClean="0"/>
              <a:pPr/>
              <a:t>‹#›</a:t>
            </a:fld>
            <a:endParaRPr lang="en-US" dirty="0"/>
          </a:p>
        </p:txBody>
      </p:sp>
      <p:sp>
        <p:nvSpPr>
          <p:cNvPr id="9" name="Footer Placeholder 8"/>
          <p:cNvSpPr>
            <a:spLocks noGrp="1"/>
          </p:cNvSpPr>
          <p:nvPr>
            <p:ph type="ftr" sz="quarter" idx="12"/>
          </p:nvPr>
        </p:nvSpPr>
        <p:spPr>
          <a:xfrm>
            <a:off x="2572279" y="6161567"/>
            <a:ext cx="7084177" cy="365125"/>
          </a:xfrm>
        </p:spPr>
        <p:txBody>
          <a:bodyPr/>
          <a:lstStyle/>
          <a:p>
            <a:r>
              <a:rPr lang="en-US"/>
              <a:t>Change Management Board</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9732656" y="6201323"/>
            <a:ext cx="1143000" cy="365125"/>
          </a:xfrm>
        </p:spPr>
        <p:txBody>
          <a:bodyPr/>
          <a:lstStyle>
            <a:lvl1pPr>
              <a:defRPr/>
            </a:lvl1pPr>
          </a:lstStyle>
          <a:p>
            <a:r>
              <a:rPr lang="en-US"/>
              <a:t>05/11/2015</a:t>
            </a:r>
            <a:endParaRPr lang="en-US" dirty="0"/>
          </a:p>
        </p:txBody>
      </p:sp>
      <p:sp>
        <p:nvSpPr>
          <p:cNvPr id="6" name="Footer Placeholder 5"/>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7" name="Slide Number Placeholder 6"/>
          <p:cNvSpPr>
            <a:spLocks noGrp="1"/>
          </p:cNvSpPr>
          <p:nvPr>
            <p:ph type="sldNum" sz="quarter" idx="12"/>
          </p:nvPr>
        </p:nvSpPr>
        <p:spPr>
          <a:xfrm>
            <a:off x="10951856" y="6201323"/>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732656" y="6181445"/>
            <a:ext cx="1143000" cy="365125"/>
          </a:xfrm>
        </p:spPr>
        <p:txBody>
          <a:bodyPr/>
          <a:lstStyle>
            <a:lvl1pPr>
              <a:defRPr/>
            </a:lvl1pPr>
          </a:lstStyle>
          <a:p>
            <a:r>
              <a:rPr lang="en-US"/>
              <a:t>05/11/2015</a:t>
            </a:r>
            <a:endParaRPr lang="en-US" dirty="0"/>
          </a:p>
        </p:txBody>
      </p:sp>
      <p:sp>
        <p:nvSpPr>
          <p:cNvPr id="8" name="Footer Placeholder 7"/>
          <p:cNvSpPr>
            <a:spLocks noGrp="1"/>
          </p:cNvSpPr>
          <p:nvPr>
            <p:ph type="ftr" sz="quarter" idx="11"/>
          </p:nvPr>
        </p:nvSpPr>
        <p:spPr>
          <a:xfrm>
            <a:off x="2572279" y="6181445"/>
            <a:ext cx="7084177" cy="365125"/>
          </a:xfrm>
        </p:spPr>
        <p:txBody>
          <a:bodyPr/>
          <a:lstStyle/>
          <a:p>
            <a:pPr>
              <a:defRPr/>
            </a:pPr>
            <a:r>
              <a:rPr lang="en-US" dirty="0"/>
              <a:t>Change Management Board</a:t>
            </a:r>
          </a:p>
        </p:txBody>
      </p:sp>
      <p:sp>
        <p:nvSpPr>
          <p:cNvPr id="9" name="Slide Number Placeholder 8"/>
          <p:cNvSpPr>
            <a:spLocks noGrp="1"/>
          </p:cNvSpPr>
          <p:nvPr>
            <p:ph type="sldNum" sz="quarter" idx="12"/>
          </p:nvPr>
        </p:nvSpPr>
        <p:spPr>
          <a:xfrm>
            <a:off x="10951856" y="6181445"/>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a:t>05/11/2015</a:t>
            </a:r>
            <a:endParaRPr lang="en-US" dirty="0"/>
          </a:p>
        </p:txBody>
      </p:sp>
      <p:sp>
        <p:nvSpPr>
          <p:cNvPr id="4" name="Footer Placeholder 3"/>
          <p:cNvSpPr>
            <a:spLocks noGrp="1"/>
          </p:cNvSpPr>
          <p:nvPr>
            <p:ph type="ftr" sz="quarter" idx="11"/>
          </p:nvPr>
        </p:nvSpPr>
        <p:spPr/>
        <p:txBody>
          <a:bodyPr/>
          <a:lstStyle/>
          <a:p>
            <a:r>
              <a:rPr lang="en-US" dirty="0"/>
              <a:t>Change Management Board</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05/11/2015</a:t>
            </a:r>
            <a:endParaRPr lang="en-US" dirty="0"/>
          </a:p>
        </p:txBody>
      </p:sp>
      <p:sp>
        <p:nvSpPr>
          <p:cNvPr id="3" name="Footer Placeholder 2"/>
          <p:cNvSpPr>
            <a:spLocks noGrp="1"/>
          </p:cNvSpPr>
          <p:nvPr>
            <p:ph type="ftr" sz="quarter" idx="11"/>
          </p:nvPr>
        </p:nvSpPr>
        <p:spPr/>
        <p:txBody>
          <a:bodyPr/>
          <a:lstStyle/>
          <a:p>
            <a:r>
              <a:rPr lang="en-US" dirty="0"/>
              <a:t>Change Management Board</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05/11/2015</a:t>
            </a:r>
            <a:endParaRPr lang="en-US" dirty="0"/>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05/11/2015</a:t>
            </a:r>
            <a:endParaRPr lang="en-US" dirty="0"/>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a:solidFill>
            <a:srgbClr val="C00000"/>
          </a:solidFill>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grp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1F4283"/>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1B396F"/>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rgbClr val="A40000"/>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C00000"/>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1F4283"/>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6151628"/>
            <a:ext cx="1143000"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r>
              <a:rPr lang="en-US"/>
              <a:t>05/11/2015</a:t>
            </a:r>
            <a:endParaRPr lang="en-US" dirty="0"/>
          </a:p>
        </p:txBody>
      </p:sp>
      <p:sp>
        <p:nvSpPr>
          <p:cNvPr id="5" name="Footer Placeholder 4"/>
          <p:cNvSpPr>
            <a:spLocks noGrp="1"/>
          </p:cNvSpPr>
          <p:nvPr>
            <p:ph type="ftr" sz="quarter" idx="3"/>
          </p:nvPr>
        </p:nvSpPr>
        <p:spPr>
          <a:xfrm>
            <a:off x="2572279" y="6151628"/>
            <a:ext cx="7084177" cy="365125"/>
          </a:xfrm>
          <a:prstGeom prst="rect">
            <a:avLst/>
          </a:prstGeom>
        </p:spPr>
        <p:txBody>
          <a:bodyPr vert="horz" lIns="91440" tIns="45720" rIns="91440" bIns="45720" rtlCol="0" anchor="ctr"/>
          <a:lstStyle>
            <a:lvl1pPr algn="l">
              <a:defRPr sz="1200" b="0" i="0">
                <a:solidFill>
                  <a:schemeClr val="tx1"/>
                </a:solidFill>
                <a:effectLst/>
                <a:latin typeface="Calibri" panose="020F0502020204030204" pitchFamily="34" charset="0"/>
                <a:cs typeface="Calibri" panose="020F0502020204030204" pitchFamily="34" charset="0"/>
              </a:defRPr>
            </a:lvl1pPr>
          </a:lstStyle>
          <a:p>
            <a:r>
              <a:rPr lang="en-US" dirty="0"/>
              <a:t>Change Management Board</a:t>
            </a:r>
          </a:p>
        </p:txBody>
      </p:sp>
      <p:sp>
        <p:nvSpPr>
          <p:cNvPr id="6" name="Slide Number Placeholder 5"/>
          <p:cNvSpPr>
            <a:spLocks noGrp="1"/>
          </p:cNvSpPr>
          <p:nvPr>
            <p:ph type="sldNum" sz="quarter" idx="4"/>
          </p:nvPr>
        </p:nvSpPr>
        <p:spPr>
          <a:xfrm>
            <a:off x="10951856" y="6151628"/>
            <a:ext cx="551167"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pic>
        <p:nvPicPr>
          <p:cNvPr id="14" name="Picture 2" descr="image001"/>
          <p:cNvPicPr>
            <a:picLocks noChangeAspect="1" noChangeArrowheads="1"/>
          </p:cNvPicPr>
          <p:nvPr userDrawn="1"/>
        </p:nvPicPr>
        <p:blipFill rotWithShape="1">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20">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8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764" y="1351722"/>
            <a:ext cx="10421655" cy="2176117"/>
          </a:xfrm>
        </p:spPr>
        <p:txBody>
          <a:bodyPr>
            <a:noAutofit/>
          </a:bodyPr>
          <a:lstStyle/>
          <a:p>
            <a:r>
              <a:rPr lang="en-US" sz="4800" dirty="0"/>
              <a:t>SSUG 9/24/20</a:t>
            </a:r>
          </a:p>
        </p:txBody>
      </p:sp>
      <p:sp>
        <p:nvSpPr>
          <p:cNvPr id="4" name="Subtitle 3"/>
          <p:cNvSpPr>
            <a:spLocks noGrp="1"/>
          </p:cNvSpPr>
          <p:nvPr>
            <p:ph type="subTitle" idx="1"/>
          </p:nvPr>
        </p:nvSpPr>
        <p:spPr/>
        <p:txBody>
          <a:bodyPr/>
          <a:lstStyle/>
          <a:p>
            <a:endParaRPr lang="en-US" sz="3600" dirty="0"/>
          </a:p>
          <a:p>
            <a:endParaRPr lang="en-US" dirty="0"/>
          </a:p>
        </p:txBody>
      </p:sp>
      <p:pic>
        <p:nvPicPr>
          <p:cNvPr id="7" name="Picture 2" descr="image001"/>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
        <p:nvSpPr>
          <p:cNvPr id="9" name="Slide Number Placeholder 8"/>
          <p:cNvSpPr>
            <a:spLocks noGrp="1"/>
          </p:cNvSpPr>
          <p:nvPr>
            <p:ph type="sldNum" sz="quarter" idx="12"/>
          </p:nvPr>
        </p:nvSpPr>
        <p:spPr/>
        <p:txBody>
          <a:bodyPr/>
          <a:lstStyle/>
          <a:p>
            <a:fld id="{D57F1E4F-1CFF-5643-939E-217C01CDF565}" type="slidenum">
              <a:rPr lang="en-US" smtClean="0"/>
              <a:pPr/>
              <a:t>1</a:t>
            </a:fld>
            <a:endParaRPr lang="en-US" dirty="0"/>
          </a:p>
        </p:txBody>
      </p:sp>
      <p:graphicFrame>
        <p:nvGraphicFramePr>
          <p:cNvPr id="11" name="Table 10">
            <a:extLst>
              <a:ext uri="{FF2B5EF4-FFF2-40B4-BE49-F238E27FC236}">
                <a16:creationId xmlns:a16="http://schemas.microsoft.com/office/drawing/2014/main" id="{827E3B76-4173-4B33-A465-EF4FAD9EBD47}"/>
              </a:ext>
            </a:extLst>
          </p:cNvPr>
          <p:cNvGraphicFramePr>
            <a:graphicFrameLocks noGrp="1"/>
          </p:cNvGraphicFramePr>
          <p:nvPr>
            <p:extLst>
              <p:ext uri="{D42A27DB-BD31-4B8C-83A1-F6EECF244321}">
                <p14:modId xmlns:p14="http://schemas.microsoft.com/office/powerpoint/2010/main" val="3958832838"/>
              </p:ext>
            </p:extLst>
          </p:nvPr>
        </p:nvGraphicFramePr>
        <p:xfrm>
          <a:off x="5483612" y="6492875"/>
          <a:ext cx="6019409" cy="365125"/>
        </p:xfrm>
        <a:graphic>
          <a:graphicData uri="http://schemas.openxmlformats.org/drawingml/2006/table">
            <a:tbl>
              <a:tblPr firstRow="1" bandRow="1">
                <a:tableStyleId>{5C22544A-7EE6-4342-B048-85BDC9FD1C3A}</a:tableStyleId>
              </a:tblPr>
              <a:tblGrid>
                <a:gridCol w="4524976">
                  <a:extLst>
                    <a:ext uri="{9D8B030D-6E8A-4147-A177-3AD203B41FA5}">
                      <a16:colId xmlns:a16="http://schemas.microsoft.com/office/drawing/2014/main" val="2651439784"/>
                    </a:ext>
                  </a:extLst>
                </a:gridCol>
                <a:gridCol w="1494433">
                  <a:extLst>
                    <a:ext uri="{9D8B030D-6E8A-4147-A177-3AD203B41FA5}">
                      <a16:colId xmlns:a16="http://schemas.microsoft.com/office/drawing/2014/main" val="3661404882"/>
                    </a:ext>
                  </a:extLst>
                </a:gridCol>
              </a:tblGrid>
              <a:tr h="365125">
                <a:tc>
                  <a:txBody>
                    <a:bodyPr/>
                    <a:lstStyle/>
                    <a:p>
                      <a:r>
                        <a:rPr lang="en-US" sz="1200" b="0" dirty="0">
                          <a:solidFill>
                            <a:schemeClr val="tx1"/>
                          </a:solidFill>
                        </a:rPr>
                        <a:t>SunGuide Software Users Group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1200" b="0" dirty="0">
                          <a:solidFill>
                            <a:schemeClr val="tx1"/>
                          </a:solidFill>
                        </a:rPr>
                        <a:t>9/24/20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2730082"/>
                  </a:ext>
                </a:extLst>
              </a:tr>
            </a:tbl>
          </a:graphicData>
        </a:graphic>
      </p:graphicFrame>
    </p:spTree>
    <p:extLst>
      <p:ext uri="{BB962C8B-B14F-4D97-AF65-F5344CB8AC3E}">
        <p14:creationId xmlns:p14="http://schemas.microsoft.com/office/powerpoint/2010/main" val="3307878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84533" y="375791"/>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Concerns</a:t>
            </a:r>
          </a:p>
        </p:txBody>
      </p:sp>
      <p:sp>
        <p:nvSpPr>
          <p:cNvPr id="8" name="TextBox 7">
            <a:extLst>
              <a:ext uri="{FF2B5EF4-FFF2-40B4-BE49-F238E27FC236}">
                <a16:creationId xmlns:a16="http://schemas.microsoft.com/office/drawing/2014/main" id="{D3169DF3-675A-445A-A1B4-04B2224FCAF5}"/>
              </a:ext>
            </a:extLst>
          </p:cNvPr>
          <p:cNvSpPr txBox="1"/>
          <p:nvPr/>
        </p:nvSpPr>
        <p:spPr>
          <a:xfrm>
            <a:off x="1584533" y="1284816"/>
            <a:ext cx="9772834" cy="3108543"/>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Missing or ignoring the prompt may result in no EN being sent</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Example scenario:  Operator enters a crash with right lane blocked.  Enters an EN comment in error and dismisses.  As the event progresses it is updated to a S7 in an active work zone – no EN pop-up</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706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Proposed Change</a:t>
            </a:r>
          </a:p>
        </p:txBody>
      </p:sp>
      <p:sp>
        <p:nvSpPr>
          <p:cNvPr id="8" name="TextBox 7">
            <a:extLst>
              <a:ext uri="{FF2B5EF4-FFF2-40B4-BE49-F238E27FC236}">
                <a16:creationId xmlns:a16="http://schemas.microsoft.com/office/drawing/2014/main" id="{D3169DF3-675A-445A-A1B4-04B2224FCAF5}"/>
              </a:ext>
            </a:extLst>
          </p:cNvPr>
          <p:cNvSpPr txBox="1"/>
          <p:nvPr/>
        </p:nvSpPr>
        <p:spPr>
          <a:xfrm>
            <a:off x="1594945" y="1152904"/>
            <a:ext cx="9730948" cy="3970318"/>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Option 1:</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Every time a notification criteria is reached, send a new notification.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Option 2:</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Introduce an option to “Dismiss as false alarm” that will reset all timers so the next EN criteria that is met will be just like the 1</a:t>
            </a:r>
            <a:r>
              <a:rPr kumimoji="0" lang="en-US" sz="2800" b="0" i="0" u="none" strike="noStrike" kern="1200" cap="none" spc="0" normalizeH="0" baseline="30000" noProof="0" dirty="0">
                <a:ln>
                  <a:noFill/>
                </a:ln>
                <a:solidFill>
                  <a:prstClr val="black"/>
                </a:solidFill>
                <a:effectLst/>
                <a:uLnTx/>
                <a:uFillTx/>
                <a:latin typeface="Calibri"/>
                <a:ea typeface="+mn-ea"/>
                <a:cs typeface="+mn-cs"/>
              </a:rPr>
              <a:t>st</a:t>
            </a:r>
            <a:r>
              <a:rPr kumimoji="0" lang="en-US" sz="2800" b="0" i="0" u="none" strike="noStrike" kern="1200" cap="none" spc="0" normalizeH="0" baseline="0" noProof="0" dirty="0">
                <a:ln>
                  <a:noFill/>
                </a:ln>
                <a:solidFill>
                  <a:prstClr val="black"/>
                </a:solidFill>
                <a:effectLst/>
                <a:uLnTx/>
                <a:uFillTx/>
                <a:latin typeface="Calibri"/>
                <a:ea typeface="+mn-ea"/>
                <a:cs typeface="+mn-cs"/>
              </a:rPr>
              <a:t>.</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6286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Concerns</a:t>
            </a:r>
          </a:p>
        </p:txBody>
      </p:sp>
      <p:sp>
        <p:nvSpPr>
          <p:cNvPr id="8" name="TextBox 7">
            <a:extLst>
              <a:ext uri="{FF2B5EF4-FFF2-40B4-BE49-F238E27FC236}">
                <a16:creationId xmlns:a16="http://schemas.microsoft.com/office/drawing/2014/main" id="{D3169DF3-675A-445A-A1B4-04B2224FCAF5}"/>
              </a:ext>
            </a:extLst>
          </p:cNvPr>
          <p:cNvSpPr txBox="1"/>
          <p:nvPr/>
        </p:nvSpPr>
        <p:spPr>
          <a:xfrm>
            <a:off x="1619221" y="1307676"/>
            <a:ext cx="9730948" cy="360098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Recent issue reported by supervisor:</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When the operator with ownership of the event selected the Executive Notification comment type, the email notification window is generated.  However when the Automatic Update is generated in the event chronology, no email notification window appears for the operator with ownership of the event or other users currently logged into SunGuide.  </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Potential SG bug. We will track this separately.</a:t>
            </a:r>
          </a:p>
        </p:txBody>
      </p:sp>
    </p:spTree>
    <p:extLst>
      <p:ext uri="{BB962C8B-B14F-4D97-AF65-F5344CB8AC3E}">
        <p14:creationId xmlns:p14="http://schemas.microsoft.com/office/powerpoint/2010/main" val="1457769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Concerns</a:t>
            </a:r>
          </a:p>
        </p:txBody>
      </p:sp>
      <p:sp>
        <p:nvSpPr>
          <p:cNvPr id="8" name="TextBox 7">
            <a:extLst>
              <a:ext uri="{FF2B5EF4-FFF2-40B4-BE49-F238E27FC236}">
                <a16:creationId xmlns:a16="http://schemas.microsoft.com/office/drawing/2014/main" id="{D3169DF3-675A-445A-A1B4-04B2224FCAF5}"/>
              </a:ext>
            </a:extLst>
          </p:cNvPr>
          <p:cNvSpPr txBox="1"/>
          <p:nvPr/>
        </p:nvSpPr>
        <p:spPr>
          <a:xfrm>
            <a:off x="1619221" y="893959"/>
            <a:ext cx="9730948" cy="526297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By design or bug?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Selecting WWD in a crash does not launch the EN window</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Potential Bug</a:t>
            </a:r>
          </a:p>
          <a:p>
            <a:pPr marL="914400" marR="0" lvl="2"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Duration of closure is not automatically calculated in email</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Issue reported by D1 as well. Resolved as part of 5159 and pending release.</a:t>
            </a:r>
          </a:p>
          <a:p>
            <a:pPr marL="914400" marR="0" lvl="2"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Injuries and fatality are not populated in the template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Currently by design.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2798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1"/>
            <a:ext cx="10018713" cy="156779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QUESTIONS?</a:t>
            </a:r>
          </a:p>
        </p:txBody>
      </p:sp>
      <p:sp>
        <p:nvSpPr>
          <p:cNvPr id="9" name="Date Placeholder 3">
            <a:extLst>
              <a:ext uri="{FF2B5EF4-FFF2-40B4-BE49-F238E27FC236}">
                <a16:creationId xmlns:a16="http://schemas.microsoft.com/office/drawing/2014/main" id="{8D2D56B3-36E4-4105-B5A5-ACE30B29F675}"/>
              </a:ext>
            </a:extLst>
          </p:cNvPr>
          <p:cNvSpPr>
            <a:spLocks noGrp="1"/>
          </p:cNvSpPr>
          <p:nvPr>
            <p:ph type="dt" sz="half" idx="10"/>
          </p:nvPr>
        </p:nvSpPr>
        <p:spPr>
          <a:xfrm>
            <a:off x="9568533" y="6185179"/>
            <a:ext cx="11430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800123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p:txBody>
          <a:bodyPr>
            <a:normAutofit/>
          </a:bodyPr>
          <a:lstStyle/>
          <a:p>
            <a:r>
              <a:rPr lang="en-US" dirty="0"/>
              <a:t>SG-3562: TSS Probe Fusion Functionality Questions </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p:txBody>
          <a:bodyPr>
            <a:normAutofit fontScale="92500" lnSpcReduction="20000"/>
          </a:bodyPr>
          <a:lstStyle/>
          <a:p>
            <a:endParaRPr lang="en-US" dirty="0"/>
          </a:p>
          <a:p>
            <a:endParaRPr lang="en-US" dirty="0"/>
          </a:p>
          <a:p>
            <a:r>
              <a:rPr lang="en-US" dirty="0"/>
              <a:t>Tucker Brown</a:t>
            </a:r>
          </a:p>
        </p:txBody>
      </p:sp>
      <p:sp>
        <p:nvSpPr>
          <p:cNvPr id="4" name="Date Placeholder 3">
            <a:extLst>
              <a:ext uri="{FF2B5EF4-FFF2-40B4-BE49-F238E27FC236}">
                <a16:creationId xmlns:a16="http://schemas.microsoft.com/office/drawing/2014/main" id="{F342D39E-1476-45CC-858A-210BA5E95342}"/>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516625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84533" y="375791"/>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Current Behavior</a:t>
            </a:r>
          </a:p>
        </p:txBody>
      </p:sp>
      <p:sp>
        <p:nvSpPr>
          <p:cNvPr id="8" name="TextBox 7">
            <a:extLst>
              <a:ext uri="{FF2B5EF4-FFF2-40B4-BE49-F238E27FC236}">
                <a16:creationId xmlns:a16="http://schemas.microsoft.com/office/drawing/2014/main" id="{D3169DF3-675A-445A-A1B4-04B2224FCAF5}"/>
              </a:ext>
            </a:extLst>
          </p:cNvPr>
          <p:cNvSpPr txBox="1"/>
          <p:nvPr/>
        </p:nvSpPr>
        <p:spPr>
          <a:xfrm>
            <a:off x="2045779" y="1325276"/>
            <a:ext cx="9772834" cy="3539430"/>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In the last meeting, there was a question about adding a Minimum Speed parameter to the link to filter out low speeds.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Some of these may be valid and needed</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Here are some examples of the current algorithm</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6866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84533" y="375791"/>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Current Behavior</a:t>
            </a:r>
          </a:p>
        </p:txBody>
      </p:sp>
      <p:sp>
        <p:nvSpPr>
          <p:cNvPr id="8" name="TextBox 7">
            <a:extLst>
              <a:ext uri="{FF2B5EF4-FFF2-40B4-BE49-F238E27FC236}">
                <a16:creationId xmlns:a16="http://schemas.microsoft.com/office/drawing/2014/main" id="{D3169DF3-675A-445A-A1B4-04B2224FCAF5}"/>
              </a:ext>
            </a:extLst>
          </p:cNvPr>
          <p:cNvSpPr txBox="1"/>
          <p:nvPr/>
        </p:nvSpPr>
        <p:spPr>
          <a:xfrm>
            <a:off x="2045779" y="1325276"/>
            <a:ext cx="9772834" cy="483209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Tag Horizon – Amount of time before a pair is removed from being able to be used.</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Sample Size – Minimum number of matches needed to produce a valid speed.</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Delta Speed Threshold – Amount the speed can differ from the current average before being excluded from the current calculations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Anomaly Speed – Max speed possible to include</a:t>
            </a:r>
          </a:p>
        </p:txBody>
      </p:sp>
    </p:spTree>
    <p:extLst>
      <p:ext uri="{BB962C8B-B14F-4D97-AF65-F5344CB8AC3E}">
        <p14:creationId xmlns:p14="http://schemas.microsoft.com/office/powerpoint/2010/main" val="137730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84533" y="375791"/>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Current Behavior</a:t>
            </a:r>
          </a:p>
        </p:txBody>
      </p:sp>
      <p:sp>
        <p:nvSpPr>
          <p:cNvPr id="8" name="TextBox 7">
            <a:extLst>
              <a:ext uri="{FF2B5EF4-FFF2-40B4-BE49-F238E27FC236}">
                <a16:creationId xmlns:a16="http://schemas.microsoft.com/office/drawing/2014/main" id="{D3169DF3-675A-445A-A1B4-04B2224FCAF5}"/>
              </a:ext>
            </a:extLst>
          </p:cNvPr>
          <p:cNvSpPr txBox="1"/>
          <p:nvPr/>
        </p:nvSpPr>
        <p:spPr>
          <a:xfrm>
            <a:off x="1992771" y="1083677"/>
            <a:ext cx="9772834" cy="526297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Unfiltered Matches – List of all matches seen by the system, regardless of filter criteria</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Average is used to compare incoming matches to the average speed.</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Filtered Matches – List of matches seen by the system after filtering tags for anomaly speed, tag horizon, and delta speed threshold</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Average is used to produce the speed for the links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Historical Matches – List used to pull extra matches from to meet the minimum sample size</a:t>
            </a:r>
          </a:p>
        </p:txBody>
      </p:sp>
    </p:spTree>
    <p:extLst>
      <p:ext uri="{BB962C8B-B14F-4D97-AF65-F5344CB8AC3E}">
        <p14:creationId xmlns:p14="http://schemas.microsoft.com/office/powerpoint/2010/main" val="2136103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Example</a:t>
            </a:r>
          </a:p>
        </p:txBody>
      </p:sp>
      <p:sp>
        <p:nvSpPr>
          <p:cNvPr id="9" name="TextBox 8">
            <a:extLst>
              <a:ext uri="{FF2B5EF4-FFF2-40B4-BE49-F238E27FC236}">
                <a16:creationId xmlns:a16="http://schemas.microsoft.com/office/drawing/2014/main" id="{B767592B-56F3-4EDD-B304-270967750187}"/>
              </a:ext>
            </a:extLst>
          </p:cNvPr>
          <p:cNvSpPr txBox="1"/>
          <p:nvPr/>
        </p:nvSpPr>
        <p:spPr>
          <a:xfrm>
            <a:off x="2045779" y="1325276"/>
            <a:ext cx="9772834" cy="483209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Sample size (10), Delta speed (20)</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Sample Data</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1st poll cycle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45, 55, 50, 55, 60, 50, 55, 50, 45, 50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2</a:t>
            </a:r>
            <a:r>
              <a:rPr kumimoji="0" lang="en-US" sz="2800" b="0" i="0" u="none" strike="noStrike" kern="1200" cap="none" spc="0" normalizeH="0" baseline="30000" noProof="0" dirty="0">
                <a:ln>
                  <a:noFill/>
                </a:ln>
                <a:solidFill>
                  <a:prstClr val="black"/>
                </a:solidFill>
                <a:effectLst/>
                <a:uLnTx/>
                <a:uFillTx/>
                <a:latin typeface="Calibri"/>
                <a:ea typeface="+mn-ea"/>
                <a:cs typeface="+mn-cs"/>
              </a:rPr>
              <a:t>nd</a:t>
            </a:r>
            <a:r>
              <a:rPr kumimoji="0" lang="en-US" sz="2800" b="0" i="0" u="none" strike="noStrike" kern="1200" cap="none" spc="0" normalizeH="0" baseline="0" noProof="0" dirty="0">
                <a:ln>
                  <a:noFill/>
                </a:ln>
                <a:solidFill>
                  <a:prstClr val="black"/>
                </a:solidFill>
                <a:effectLst/>
                <a:uLnTx/>
                <a:uFillTx/>
                <a:latin typeface="Calibri"/>
                <a:ea typeface="+mn-ea"/>
                <a:cs typeface="+mn-cs"/>
              </a:rPr>
              <a:t> poll cycle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45, 55, 50, 55, 5, 50, 55, 50, 45</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3</a:t>
            </a:r>
            <a:r>
              <a:rPr kumimoji="0" lang="en-US" sz="2800" b="0" i="0" u="none" strike="noStrike" kern="1200" cap="none" spc="0" normalizeH="0" baseline="30000" noProof="0" dirty="0">
                <a:ln>
                  <a:noFill/>
                </a:ln>
                <a:solidFill>
                  <a:prstClr val="black"/>
                </a:solidFill>
                <a:effectLst/>
                <a:uLnTx/>
                <a:uFillTx/>
                <a:latin typeface="Calibri"/>
                <a:ea typeface="+mn-ea"/>
                <a:cs typeface="+mn-cs"/>
              </a:rPr>
              <a:t>rd</a:t>
            </a:r>
            <a:r>
              <a:rPr kumimoji="0" lang="en-US" sz="2800" b="0" i="0" u="none" strike="noStrike" kern="1200" cap="none" spc="0" normalizeH="0" baseline="0" noProof="0" dirty="0">
                <a:ln>
                  <a:noFill/>
                </a:ln>
                <a:solidFill>
                  <a:prstClr val="black"/>
                </a:solidFill>
                <a:effectLst/>
                <a:uLnTx/>
                <a:uFillTx/>
                <a:latin typeface="Calibri"/>
                <a:ea typeface="+mn-ea"/>
                <a:cs typeface="+mn-cs"/>
              </a:rPr>
              <a:t> poll cycle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35, 40, 25, 20, 20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a:t>
            </a:r>
            <a:r>
              <a:rPr kumimoji="0" lang="en-US" sz="2800" b="0" i="0" u="none" strike="noStrike" kern="1200" cap="none" spc="0" normalizeH="0" baseline="30000" noProof="0" dirty="0">
                <a:ln>
                  <a:noFill/>
                </a:ln>
                <a:solidFill>
                  <a:prstClr val="black"/>
                </a:solidFill>
                <a:effectLst/>
                <a:uLnTx/>
                <a:uFillTx/>
                <a:latin typeface="Calibri"/>
                <a:ea typeface="+mn-ea"/>
                <a:cs typeface="+mn-cs"/>
              </a:rPr>
              <a:t>th</a:t>
            </a:r>
            <a:r>
              <a:rPr kumimoji="0" lang="en-US" sz="2800" b="0" i="0" u="none" strike="noStrike" kern="1200" cap="none" spc="0" normalizeH="0" baseline="0" noProof="0" dirty="0">
                <a:ln>
                  <a:noFill/>
                </a:ln>
                <a:solidFill>
                  <a:prstClr val="black"/>
                </a:solidFill>
                <a:effectLst/>
                <a:uLnTx/>
                <a:uFillTx/>
                <a:latin typeface="Calibri"/>
                <a:ea typeface="+mn-ea"/>
                <a:cs typeface="+mn-cs"/>
              </a:rPr>
              <a:t> poll cycle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20, 25, 20, 15, 25, 20, 25, 20, 15, 25</a:t>
            </a:r>
            <a:endParaRPr kumimoji="0" lang="en-US" sz="2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117370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2593" y="414677"/>
            <a:ext cx="10421655" cy="2477120"/>
          </a:xfrm>
        </p:spPr>
        <p:txBody>
          <a:bodyPr>
            <a:noAutofit/>
          </a:bodyPr>
          <a:lstStyle/>
          <a:p>
            <a:r>
              <a:rPr lang="en-US" sz="4800" dirty="0"/>
              <a:t>SG-5403: Adding Coordinate Data to </a:t>
            </a:r>
            <a:br>
              <a:rPr lang="en-US" sz="4800" dirty="0"/>
            </a:br>
            <a:r>
              <a:rPr lang="en-US" sz="4800" dirty="0"/>
              <a:t>Select SunGuide Reports</a:t>
            </a:r>
          </a:p>
        </p:txBody>
      </p:sp>
      <p:pic>
        <p:nvPicPr>
          <p:cNvPr id="7" name="Picture 2" descr="image001"/>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
        <p:nvSpPr>
          <p:cNvPr id="9" name="Slide Number Placeholder 8"/>
          <p:cNvSpPr>
            <a:spLocks noGrp="1"/>
          </p:cNvSpPr>
          <p:nvPr>
            <p:ph type="sldNum" sz="quarter" idx="12"/>
          </p:nvPr>
        </p:nvSpPr>
        <p:spPr/>
        <p:txBody>
          <a:bodyPr/>
          <a:lstStyle/>
          <a:p>
            <a:fld id="{D57F1E4F-1CFF-5643-939E-217C01CDF565}" type="slidenum">
              <a:rPr lang="en-US" smtClean="0"/>
              <a:pPr/>
              <a:t>2</a:t>
            </a:fld>
            <a:endParaRPr lang="en-US" dirty="0"/>
          </a:p>
        </p:txBody>
      </p:sp>
      <p:graphicFrame>
        <p:nvGraphicFramePr>
          <p:cNvPr id="10" name="Table 9">
            <a:extLst>
              <a:ext uri="{FF2B5EF4-FFF2-40B4-BE49-F238E27FC236}">
                <a16:creationId xmlns:a16="http://schemas.microsoft.com/office/drawing/2014/main" id="{D47F07D8-28B2-4AE0-A13D-89774E4A3F52}"/>
              </a:ext>
            </a:extLst>
          </p:cNvPr>
          <p:cNvGraphicFramePr>
            <a:graphicFrameLocks noGrp="1"/>
          </p:cNvGraphicFramePr>
          <p:nvPr>
            <p:extLst>
              <p:ext uri="{D42A27DB-BD31-4B8C-83A1-F6EECF244321}">
                <p14:modId xmlns:p14="http://schemas.microsoft.com/office/powerpoint/2010/main" val="1322662205"/>
              </p:ext>
            </p:extLst>
          </p:nvPr>
        </p:nvGraphicFramePr>
        <p:xfrm>
          <a:off x="5483613" y="6492875"/>
          <a:ext cx="5788592" cy="365125"/>
        </p:xfrm>
        <a:graphic>
          <a:graphicData uri="http://schemas.openxmlformats.org/drawingml/2006/table">
            <a:tbl>
              <a:tblPr firstRow="1" bandRow="1">
                <a:tableStyleId>{5C22544A-7EE6-4342-B048-85BDC9FD1C3A}</a:tableStyleId>
              </a:tblPr>
              <a:tblGrid>
                <a:gridCol w="4351463">
                  <a:extLst>
                    <a:ext uri="{9D8B030D-6E8A-4147-A177-3AD203B41FA5}">
                      <a16:colId xmlns:a16="http://schemas.microsoft.com/office/drawing/2014/main" val="2651439784"/>
                    </a:ext>
                  </a:extLst>
                </a:gridCol>
                <a:gridCol w="1437129">
                  <a:extLst>
                    <a:ext uri="{9D8B030D-6E8A-4147-A177-3AD203B41FA5}">
                      <a16:colId xmlns:a16="http://schemas.microsoft.com/office/drawing/2014/main" val="3661404882"/>
                    </a:ext>
                  </a:extLst>
                </a:gridCol>
              </a:tblGrid>
              <a:tr h="365125">
                <a:tc>
                  <a:txBody>
                    <a:bodyPr/>
                    <a:lstStyle/>
                    <a:p>
                      <a:r>
                        <a:rPr lang="en-US" sz="1200" b="0" dirty="0">
                          <a:solidFill>
                            <a:schemeClr val="tx1"/>
                          </a:solidFill>
                        </a:rPr>
                        <a:t>SunGuide Software Users Group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1200" b="0" dirty="0">
                          <a:solidFill>
                            <a:schemeClr val="tx1"/>
                          </a:solidFill>
                        </a:rPr>
                        <a:t>9/24/20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2730082"/>
                  </a:ext>
                </a:extLst>
              </a:tr>
            </a:tbl>
          </a:graphicData>
        </a:graphic>
      </p:graphicFrame>
      <p:sp>
        <p:nvSpPr>
          <p:cNvPr id="12" name="Subtitle 3">
            <a:extLst>
              <a:ext uri="{FF2B5EF4-FFF2-40B4-BE49-F238E27FC236}">
                <a16:creationId xmlns:a16="http://schemas.microsoft.com/office/drawing/2014/main" id="{B7DC379C-25A9-4F79-8315-644658C47B07}"/>
              </a:ext>
            </a:extLst>
          </p:cNvPr>
          <p:cNvSpPr>
            <a:spLocks noGrp="1"/>
          </p:cNvSpPr>
          <p:nvPr>
            <p:ph type="subTitle" idx="1"/>
          </p:nvPr>
        </p:nvSpPr>
        <p:spPr>
          <a:xfrm>
            <a:off x="4514850" y="3995738"/>
            <a:ext cx="6988175" cy="1389062"/>
          </a:xfrm>
        </p:spPr>
        <p:txBody>
          <a:bodyPr/>
          <a:lstStyle/>
          <a:p>
            <a:r>
              <a:rPr lang="en-US" sz="3600" dirty="0"/>
              <a:t>Luis Hernandez</a:t>
            </a:r>
          </a:p>
          <a:p>
            <a:endParaRPr lang="en-US" dirty="0"/>
          </a:p>
        </p:txBody>
      </p:sp>
    </p:spTree>
    <p:extLst>
      <p:ext uri="{BB962C8B-B14F-4D97-AF65-F5344CB8AC3E}">
        <p14:creationId xmlns:p14="http://schemas.microsoft.com/office/powerpoint/2010/main" val="2664383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Example</a:t>
            </a:r>
          </a:p>
        </p:txBody>
      </p:sp>
      <p:sp>
        <p:nvSpPr>
          <p:cNvPr id="9" name="TextBox 8">
            <a:extLst>
              <a:ext uri="{FF2B5EF4-FFF2-40B4-BE49-F238E27FC236}">
                <a16:creationId xmlns:a16="http://schemas.microsoft.com/office/drawing/2014/main" id="{B767592B-56F3-4EDD-B304-270967750187}"/>
              </a:ext>
            </a:extLst>
          </p:cNvPr>
          <p:cNvSpPr txBox="1"/>
          <p:nvPr/>
        </p:nvSpPr>
        <p:spPr>
          <a:xfrm>
            <a:off x="2045779" y="1325276"/>
            <a:ext cx="9772834" cy="3539430"/>
          </a:xfrm>
          <a:prstGeom prst="rect">
            <a:avLst/>
          </a:prstGeom>
          <a:noFill/>
        </p:spPr>
        <p:txBody>
          <a:bodyPr wrap="square" rtlCol="0">
            <a:spAutoFit/>
          </a:bodyPr>
          <a:lstStyle/>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1st poll cycle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45, 55, 50, 55, 55, 50, 55, 45, 40, 50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Assume previous average wouldn’t have filtered any of these</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Unfiltered List and Filtered List now contain all of these values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Average = 50mph</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41516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Example</a:t>
            </a:r>
          </a:p>
        </p:txBody>
      </p:sp>
      <p:sp>
        <p:nvSpPr>
          <p:cNvPr id="9" name="TextBox 8">
            <a:extLst>
              <a:ext uri="{FF2B5EF4-FFF2-40B4-BE49-F238E27FC236}">
                <a16:creationId xmlns:a16="http://schemas.microsoft.com/office/drawing/2014/main" id="{B767592B-56F3-4EDD-B304-270967750187}"/>
              </a:ext>
            </a:extLst>
          </p:cNvPr>
          <p:cNvSpPr txBox="1"/>
          <p:nvPr/>
        </p:nvSpPr>
        <p:spPr>
          <a:xfrm>
            <a:off x="1900005" y="1104762"/>
            <a:ext cx="9772834" cy="5262979"/>
          </a:xfrm>
          <a:prstGeom prst="rect">
            <a:avLst/>
          </a:prstGeom>
          <a:noFill/>
        </p:spPr>
        <p:txBody>
          <a:bodyPr wrap="square" rtlCol="0">
            <a:spAutoFit/>
          </a:bodyPr>
          <a:lstStyle/>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2nd poll cycle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45, 55, 50, 55, </a:t>
            </a:r>
            <a:r>
              <a:rPr kumimoji="0" lang="en-US" sz="2800" b="0" i="0" u="none" strike="noStrike" kern="1200" cap="none" spc="0" normalizeH="0" baseline="0" noProof="0" dirty="0">
                <a:ln>
                  <a:noFill/>
                </a:ln>
                <a:solidFill>
                  <a:srgbClr val="FF0000"/>
                </a:solidFill>
                <a:effectLst/>
                <a:uLnTx/>
                <a:uFillTx/>
                <a:latin typeface="Calibri"/>
                <a:ea typeface="+mn-ea"/>
                <a:cs typeface="+mn-cs"/>
              </a:rPr>
              <a:t>5</a:t>
            </a:r>
            <a:r>
              <a:rPr kumimoji="0" lang="en-US" sz="2800" b="0" i="0" u="none" strike="noStrike" kern="1200" cap="none" spc="0" normalizeH="0" baseline="0" noProof="0" dirty="0">
                <a:ln>
                  <a:noFill/>
                </a:ln>
                <a:solidFill>
                  <a:prstClr val="black"/>
                </a:solidFill>
                <a:effectLst/>
                <a:uLnTx/>
                <a:uFillTx/>
                <a:latin typeface="Calibri"/>
                <a:ea typeface="+mn-ea"/>
                <a:cs typeface="+mn-cs"/>
              </a:rPr>
              <a:t>, 50, 55,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Previous Average was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Sample size is 10, Delta Speed is 20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Unfiltered list contains these 8 values</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Pulls 2 values from the historical list (40,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Filter list contains only the 7 good values</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Pulls 3 values from the historical list (45, 40,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Average Sent = 50 (49.5)mph (does not include the 5)</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Unfiltered Average = 46 (45.5) mph (includes the 5)</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58113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Example</a:t>
            </a:r>
          </a:p>
        </p:txBody>
      </p:sp>
      <p:sp>
        <p:nvSpPr>
          <p:cNvPr id="9" name="TextBox 8">
            <a:extLst>
              <a:ext uri="{FF2B5EF4-FFF2-40B4-BE49-F238E27FC236}">
                <a16:creationId xmlns:a16="http://schemas.microsoft.com/office/drawing/2014/main" id="{B767592B-56F3-4EDD-B304-270967750187}"/>
              </a:ext>
            </a:extLst>
          </p:cNvPr>
          <p:cNvSpPr txBox="1"/>
          <p:nvPr/>
        </p:nvSpPr>
        <p:spPr>
          <a:xfrm>
            <a:off x="1939762" y="790793"/>
            <a:ext cx="9772834" cy="5693866"/>
          </a:xfrm>
          <a:prstGeom prst="rect">
            <a:avLst/>
          </a:prstGeom>
          <a:noFill/>
        </p:spPr>
        <p:txBody>
          <a:bodyPr wrap="square" rtlCol="0">
            <a:spAutoFit/>
          </a:bodyPr>
          <a:lstStyle/>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3rd poll cycle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35, 40, </a:t>
            </a:r>
            <a:r>
              <a:rPr kumimoji="0" lang="en-US" sz="2800" b="0" i="0" u="none" strike="noStrike" kern="1200" cap="none" spc="0" normalizeH="0" baseline="0" noProof="0" dirty="0">
                <a:ln>
                  <a:noFill/>
                </a:ln>
                <a:solidFill>
                  <a:srgbClr val="FF0000"/>
                </a:solidFill>
                <a:effectLst/>
                <a:uLnTx/>
                <a:uFillTx/>
                <a:latin typeface="Calibri"/>
                <a:ea typeface="+mn-ea"/>
                <a:cs typeface="+mn-cs"/>
              </a:rPr>
              <a:t>25, 20, 20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Previous Filtered Average was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Previous Unfiltered Average was 46</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Sample size is 10, Delta Speed is 20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Unfiltered list contains these 5 values</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Pulls 5 values from the historical list (55, </a:t>
            </a:r>
            <a:r>
              <a:rPr kumimoji="0" lang="en-US" sz="2800" b="0" i="0" u="none" strike="noStrike" kern="1200" cap="none" spc="0" normalizeH="0" baseline="0" noProof="0" dirty="0">
                <a:ln>
                  <a:noFill/>
                </a:ln>
                <a:solidFill>
                  <a:srgbClr val="FF0000"/>
                </a:solidFill>
                <a:effectLst/>
                <a:uLnTx/>
                <a:uFillTx/>
                <a:latin typeface="Calibri"/>
                <a:ea typeface="+mn-ea"/>
                <a:cs typeface="+mn-cs"/>
              </a:rPr>
              <a:t>5</a:t>
            </a:r>
            <a:r>
              <a:rPr kumimoji="0" lang="en-US" sz="2800" b="0" i="0" u="none" strike="noStrike" kern="1200" cap="none" spc="0" normalizeH="0" baseline="0" noProof="0" dirty="0">
                <a:ln>
                  <a:noFill/>
                </a:ln>
                <a:solidFill>
                  <a:prstClr val="black"/>
                </a:solidFill>
                <a:effectLst/>
                <a:uLnTx/>
                <a:uFillTx/>
                <a:latin typeface="Calibri"/>
                <a:ea typeface="+mn-ea"/>
                <a:cs typeface="+mn-cs"/>
              </a:rPr>
              <a:t>, 50, 55,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Filter list contains only the 2 good values</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Pulls 7 values from the historical list (45, 55, 50, 55, 50, 55, 50, 50)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Average Sent = 49 (48.5)mph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Unfiltered Average = 36 (35.5) mph</a:t>
            </a:r>
          </a:p>
        </p:txBody>
      </p:sp>
    </p:spTree>
    <p:extLst>
      <p:ext uri="{BB962C8B-B14F-4D97-AF65-F5344CB8AC3E}">
        <p14:creationId xmlns:p14="http://schemas.microsoft.com/office/powerpoint/2010/main" val="3788940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Example</a:t>
            </a:r>
          </a:p>
        </p:txBody>
      </p:sp>
      <p:sp>
        <p:nvSpPr>
          <p:cNvPr id="9" name="TextBox 8">
            <a:extLst>
              <a:ext uri="{FF2B5EF4-FFF2-40B4-BE49-F238E27FC236}">
                <a16:creationId xmlns:a16="http://schemas.microsoft.com/office/drawing/2014/main" id="{B767592B-56F3-4EDD-B304-270967750187}"/>
              </a:ext>
            </a:extLst>
          </p:cNvPr>
          <p:cNvSpPr txBox="1"/>
          <p:nvPr/>
        </p:nvSpPr>
        <p:spPr>
          <a:xfrm>
            <a:off x="1939762" y="790793"/>
            <a:ext cx="9772834" cy="4832092"/>
          </a:xfrm>
          <a:prstGeom prst="rect">
            <a:avLst/>
          </a:prstGeom>
          <a:noFill/>
        </p:spPr>
        <p:txBody>
          <a:bodyPr wrap="square" rtlCol="0">
            <a:spAutoFit/>
          </a:bodyPr>
          <a:lstStyle/>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4th poll cycle</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20, 25, 20, </a:t>
            </a:r>
            <a:r>
              <a:rPr kumimoji="0" lang="en-US" sz="2800" b="0" i="0" u="none" strike="noStrike" kern="1200" cap="none" spc="0" normalizeH="0" baseline="0" noProof="0" dirty="0">
                <a:ln>
                  <a:noFill/>
                </a:ln>
                <a:solidFill>
                  <a:srgbClr val="FF0000"/>
                </a:solidFill>
                <a:effectLst/>
                <a:uLnTx/>
                <a:uFillTx/>
                <a:latin typeface="Calibri"/>
                <a:ea typeface="+mn-ea"/>
                <a:cs typeface="+mn-cs"/>
              </a:rPr>
              <a:t>15</a:t>
            </a:r>
            <a:r>
              <a:rPr kumimoji="0" lang="en-US" sz="2800" b="0" i="0" u="none" strike="noStrike" kern="1200" cap="none" spc="0" normalizeH="0" baseline="0" noProof="0" dirty="0">
                <a:ln>
                  <a:noFill/>
                </a:ln>
                <a:solidFill>
                  <a:prstClr val="black"/>
                </a:solidFill>
                <a:effectLst/>
                <a:uLnTx/>
                <a:uFillTx/>
                <a:latin typeface="Calibri"/>
                <a:ea typeface="+mn-ea"/>
                <a:cs typeface="+mn-cs"/>
              </a:rPr>
              <a:t>, 25, 20, 25, 20, </a:t>
            </a:r>
            <a:r>
              <a:rPr kumimoji="0" lang="en-US" sz="2800" b="0" i="0" u="none" strike="noStrike" kern="1200" cap="none" spc="0" normalizeH="0" baseline="0" noProof="0" dirty="0">
                <a:ln>
                  <a:noFill/>
                </a:ln>
                <a:solidFill>
                  <a:srgbClr val="FF0000"/>
                </a:solidFill>
                <a:effectLst/>
                <a:uLnTx/>
                <a:uFillTx/>
                <a:latin typeface="Calibri"/>
                <a:ea typeface="+mn-ea"/>
                <a:cs typeface="+mn-cs"/>
              </a:rPr>
              <a:t>15</a:t>
            </a:r>
            <a:r>
              <a:rPr kumimoji="0" lang="en-US" sz="2800" b="0" i="0" u="none" strike="noStrike" kern="1200" cap="none" spc="0" normalizeH="0" baseline="0" noProof="0" dirty="0">
                <a:ln>
                  <a:noFill/>
                </a:ln>
                <a:solidFill>
                  <a:prstClr val="black"/>
                </a:solidFill>
                <a:effectLst/>
                <a:uLnTx/>
                <a:uFillTx/>
                <a:latin typeface="Calibri"/>
                <a:ea typeface="+mn-ea"/>
                <a:cs typeface="+mn-cs"/>
              </a:rPr>
              <a:t>, 25</a:t>
            </a:r>
            <a:endParaRPr kumimoji="0" lang="en-US" sz="2800" b="0" i="0" u="none" strike="noStrike" kern="1200" cap="none" spc="0" normalizeH="0" baseline="0" noProof="0" dirty="0">
              <a:ln>
                <a:noFill/>
              </a:ln>
              <a:solidFill>
                <a:srgbClr val="FF0000"/>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Previous Filtered Average was 49</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Previous Unfiltered Average was 36</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Sample size is 10, Delta Speed is 20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Unfiltered list contains these 10 values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Filter list contains only the 8 good values</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Pulls 2 values from the historical list (35, 40)</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Average Sent = 26 (25.5)mph </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Unfiltered Average = 21 mph</a:t>
            </a:r>
          </a:p>
        </p:txBody>
      </p:sp>
    </p:spTree>
    <p:extLst>
      <p:ext uri="{BB962C8B-B14F-4D97-AF65-F5344CB8AC3E}">
        <p14:creationId xmlns:p14="http://schemas.microsoft.com/office/powerpoint/2010/main" val="3781240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Changes</a:t>
            </a:r>
          </a:p>
        </p:txBody>
      </p:sp>
      <p:sp>
        <p:nvSpPr>
          <p:cNvPr id="9" name="TextBox 8">
            <a:extLst>
              <a:ext uri="{FF2B5EF4-FFF2-40B4-BE49-F238E27FC236}">
                <a16:creationId xmlns:a16="http://schemas.microsoft.com/office/drawing/2014/main" id="{B767592B-56F3-4EDD-B304-270967750187}"/>
              </a:ext>
            </a:extLst>
          </p:cNvPr>
          <p:cNvSpPr txBox="1"/>
          <p:nvPr/>
        </p:nvSpPr>
        <p:spPr>
          <a:xfrm>
            <a:off x="1913258" y="1426897"/>
            <a:ext cx="9772834" cy="3539430"/>
          </a:xfrm>
          <a:prstGeom prst="rect">
            <a:avLst/>
          </a:prstGeom>
          <a:noFill/>
        </p:spPr>
        <p:txBody>
          <a:bodyPr wrap="square" rtlCol="0">
            <a:spAutoFit/>
          </a:bodyPr>
          <a:lstStyle/>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The current design allows for the exclusion of the data that is not within a configurable interval while also allowing that data to be used in future cycles if shown to be valid.</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The design does not react as quickly to sudden changes but does make the data output smoother.</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 the Minimum Speed parameter needed?</a:t>
            </a:r>
          </a:p>
        </p:txBody>
      </p:sp>
    </p:spTree>
    <p:extLst>
      <p:ext uri="{BB962C8B-B14F-4D97-AF65-F5344CB8AC3E}">
        <p14:creationId xmlns:p14="http://schemas.microsoft.com/office/powerpoint/2010/main" val="502869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1"/>
            <a:ext cx="10018713" cy="156779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QUESTIONS?</a:t>
            </a:r>
          </a:p>
        </p:txBody>
      </p:sp>
      <p:sp>
        <p:nvSpPr>
          <p:cNvPr id="9" name="Date Placeholder 3">
            <a:extLst>
              <a:ext uri="{FF2B5EF4-FFF2-40B4-BE49-F238E27FC236}">
                <a16:creationId xmlns:a16="http://schemas.microsoft.com/office/drawing/2014/main" id="{8D2D56B3-36E4-4105-B5A5-ACE30B29F675}"/>
              </a:ext>
            </a:extLst>
          </p:cNvPr>
          <p:cNvSpPr>
            <a:spLocks noGrp="1"/>
          </p:cNvSpPr>
          <p:nvPr>
            <p:ph type="dt" sz="half" idx="10"/>
          </p:nvPr>
        </p:nvSpPr>
        <p:spPr>
          <a:xfrm>
            <a:off x="9568533" y="6185179"/>
            <a:ext cx="11430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464410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1CD8-6A78-4791-B432-DEF2A3BD7CA9}"/>
              </a:ext>
            </a:extLst>
          </p:cNvPr>
          <p:cNvSpPr>
            <a:spLocks noGrp="1"/>
          </p:cNvSpPr>
          <p:nvPr>
            <p:ph type="title"/>
          </p:nvPr>
        </p:nvSpPr>
        <p:spPr>
          <a:xfrm>
            <a:off x="1484310" y="307696"/>
            <a:ext cx="9617964" cy="780535"/>
          </a:xfrm>
        </p:spPr>
        <p:txBody>
          <a:bodyPr>
            <a:normAutofit/>
          </a:bodyPr>
          <a:lstStyle/>
          <a:p>
            <a:r>
              <a:rPr lang="en-US" dirty="0"/>
              <a:t>Challenges</a:t>
            </a:r>
          </a:p>
        </p:txBody>
      </p:sp>
      <p:sp>
        <p:nvSpPr>
          <p:cNvPr id="3" name="Content Placeholder 2">
            <a:extLst>
              <a:ext uri="{FF2B5EF4-FFF2-40B4-BE49-F238E27FC236}">
                <a16:creationId xmlns:a16="http://schemas.microsoft.com/office/drawing/2014/main" id="{622FA0CC-0511-4ED7-A6F1-11BAA9B75B50}"/>
              </a:ext>
            </a:extLst>
          </p:cNvPr>
          <p:cNvSpPr>
            <a:spLocks noGrp="1"/>
          </p:cNvSpPr>
          <p:nvPr>
            <p:ph idx="1"/>
          </p:nvPr>
        </p:nvSpPr>
        <p:spPr>
          <a:xfrm>
            <a:off x="1484309" y="1165252"/>
            <a:ext cx="10152038" cy="5019927"/>
          </a:xfrm>
        </p:spPr>
        <p:txBody>
          <a:bodyPr>
            <a:normAutofit fontScale="92500" lnSpcReduction="10000"/>
          </a:bodyPr>
          <a:lstStyle/>
          <a:p>
            <a:r>
              <a:rPr lang="en-US" dirty="0"/>
              <a:t>SunGuide currently stores coordinate data but that data is not available through any of the current SunGuide Reports</a:t>
            </a:r>
            <a:endParaRPr lang="en-US" sz="2400" dirty="0"/>
          </a:p>
          <a:p>
            <a:r>
              <a:rPr lang="en-US" dirty="0"/>
              <a:t>Coordinate data is currently stored in SunGuide without a decimal between the degree and fraction of degree values.</a:t>
            </a:r>
          </a:p>
          <a:p>
            <a:r>
              <a:rPr lang="en-US" dirty="0"/>
              <a:t>This does not appear compatible with ArcGIS and would need to be manually manipulated if the report cannot produce the decimal.</a:t>
            </a:r>
            <a:br>
              <a:rPr lang="en-US" dirty="0"/>
            </a:br>
            <a:br>
              <a:rPr lang="en-US" sz="2400" dirty="0"/>
            </a:br>
            <a:br>
              <a:rPr lang="en-US" sz="2400" dirty="0"/>
            </a:br>
            <a:br>
              <a:rPr lang="en-US" sz="2400" dirty="0"/>
            </a:br>
            <a:br>
              <a:rPr lang="en-US" sz="2400" dirty="0"/>
            </a:br>
            <a:br>
              <a:rPr lang="en-US" sz="2400" dirty="0"/>
            </a:br>
            <a:br>
              <a:rPr lang="en-US" sz="2400" dirty="0"/>
            </a:br>
            <a:endParaRPr lang="en-US" sz="2400" dirty="0"/>
          </a:p>
        </p:txBody>
      </p:sp>
      <p:sp>
        <p:nvSpPr>
          <p:cNvPr id="6" name="Slide Number Placeholder 5">
            <a:extLst>
              <a:ext uri="{FF2B5EF4-FFF2-40B4-BE49-F238E27FC236}">
                <a16:creationId xmlns:a16="http://schemas.microsoft.com/office/drawing/2014/main" id="{95141125-DBB6-4E19-B2BF-0C3D502F57C0}"/>
              </a:ext>
            </a:extLst>
          </p:cNvPr>
          <p:cNvSpPr>
            <a:spLocks noGrp="1"/>
          </p:cNvSpPr>
          <p:nvPr>
            <p:ph type="sldNum" sz="quarter" idx="12"/>
          </p:nvPr>
        </p:nvSpPr>
        <p:spPr/>
        <p:txBody>
          <a:bodyPr/>
          <a:lstStyle/>
          <a:p>
            <a:fld id="{D57F1E4F-1CFF-5643-939E-217C01CDF565}" type="slidenum">
              <a:rPr lang="en-US" smtClean="0"/>
              <a:pPr/>
              <a:t>3</a:t>
            </a:fld>
            <a:endParaRPr lang="en-US" dirty="0"/>
          </a:p>
        </p:txBody>
      </p:sp>
      <p:graphicFrame>
        <p:nvGraphicFramePr>
          <p:cNvPr id="7" name="Table 6">
            <a:extLst>
              <a:ext uri="{FF2B5EF4-FFF2-40B4-BE49-F238E27FC236}">
                <a16:creationId xmlns:a16="http://schemas.microsoft.com/office/drawing/2014/main" id="{3D0EB2A9-35A3-41E1-9CE5-1D6715B31407}"/>
              </a:ext>
            </a:extLst>
          </p:cNvPr>
          <p:cNvGraphicFramePr>
            <a:graphicFrameLocks noGrp="1"/>
          </p:cNvGraphicFramePr>
          <p:nvPr>
            <p:extLst>
              <p:ext uri="{D42A27DB-BD31-4B8C-83A1-F6EECF244321}">
                <p14:modId xmlns:p14="http://schemas.microsoft.com/office/powerpoint/2010/main" val="2038627327"/>
              </p:ext>
            </p:extLst>
          </p:nvPr>
        </p:nvGraphicFramePr>
        <p:xfrm>
          <a:off x="5422663" y="6262200"/>
          <a:ext cx="5804776" cy="365125"/>
        </p:xfrm>
        <a:graphic>
          <a:graphicData uri="http://schemas.openxmlformats.org/drawingml/2006/table">
            <a:tbl>
              <a:tblPr firstRow="1" bandRow="1">
                <a:tableStyleId>{5C22544A-7EE6-4342-B048-85BDC9FD1C3A}</a:tableStyleId>
              </a:tblPr>
              <a:tblGrid>
                <a:gridCol w="4363629">
                  <a:extLst>
                    <a:ext uri="{9D8B030D-6E8A-4147-A177-3AD203B41FA5}">
                      <a16:colId xmlns:a16="http://schemas.microsoft.com/office/drawing/2014/main" val="2651439784"/>
                    </a:ext>
                  </a:extLst>
                </a:gridCol>
                <a:gridCol w="1441147">
                  <a:extLst>
                    <a:ext uri="{9D8B030D-6E8A-4147-A177-3AD203B41FA5}">
                      <a16:colId xmlns:a16="http://schemas.microsoft.com/office/drawing/2014/main" val="3661404882"/>
                    </a:ext>
                  </a:extLst>
                </a:gridCol>
              </a:tblGrid>
              <a:tr h="365125">
                <a:tc>
                  <a:txBody>
                    <a:bodyPr/>
                    <a:lstStyle/>
                    <a:p>
                      <a:r>
                        <a:rPr lang="en-US" sz="1200" b="0" dirty="0">
                          <a:solidFill>
                            <a:schemeClr val="tx1"/>
                          </a:solidFill>
                        </a:rPr>
                        <a:t>SunGuide Software Users Group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1200" b="0" dirty="0">
                          <a:solidFill>
                            <a:schemeClr val="tx1"/>
                          </a:solidFill>
                        </a:rPr>
                        <a:t>9/24/20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2730082"/>
                  </a:ext>
                </a:extLst>
              </a:tr>
            </a:tbl>
          </a:graphicData>
        </a:graphic>
      </p:graphicFrame>
    </p:spTree>
    <p:extLst>
      <p:ext uri="{BB962C8B-B14F-4D97-AF65-F5344CB8AC3E}">
        <p14:creationId xmlns:p14="http://schemas.microsoft.com/office/powerpoint/2010/main" val="46867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1CD8-6A78-4791-B432-DEF2A3BD7CA9}"/>
              </a:ext>
            </a:extLst>
          </p:cNvPr>
          <p:cNvSpPr>
            <a:spLocks noGrp="1"/>
          </p:cNvSpPr>
          <p:nvPr>
            <p:ph type="title"/>
          </p:nvPr>
        </p:nvSpPr>
        <p:spPr>
          <a:xfrm>
            <a:off x="1484310" y="307696"/>
            <a:ext cx="9617964" cy="780535"/>
          </a:xfrm>
        </p:spPr>
        <p:txBody>
          <a:bodyPr>
            <a:normAutofit/>
          </a:bodyPr>
          <a:lstStyle/>
          <a:p>
            <a:r>
              <a:rPr lang="en-US" dirty="0"/>
              <a:t>Proposed Enhancement</a:t>
            </a:r>
          </a:p>
        </p:txBody>
      </p:sp>
      <p:sp>
        <p:nvSpPr>
          <p:cNvPr id="3" name="Content Placeholder 2">
            <a:extLst>
              <a:ext uri="{FF2B5EF4-FFF2-40B4-BE49-F238E27FC236}">
                <a16:creationId xmlns:a16="http://schemas.microsoft.com/office/drawing/2014/main" id="{622FA0CC-0511-4ED7-A6F1-11BAA9B75B50}"/>
              </a:ext>
            </a:extLst>
          </p:cNvPr>
          <p:cNvSpPr>
            <a:spLocks noGrp="1"/>
          </p:cNvSpPr>
          <p:nvPr>
            <p:ph idx="1"/>
          </p:nvPr>
        </p:nvSpPr>
        <p:spPr>
          <a:xfrm>
            <a:off x="1484309" y="1165253"/>
            <a:ext cx="10018713" cy="5587238"/>
          </a:xfrm>
        </p:spPr>
        <p:txBody>
          <a:bodyPr>
            <a:normAutofit/>
          </a:bodyPr>
          <a:lstStyle/>
          <a:p>
            <a:r>
              <a:rPr lang="en-US" sz="2400" dirty="0"/>
              <a:t>Propose adding a selectable feature within SunGuide event management reports that allows the user to append coordinates to the report. Initially starting with Event List Report.</a:t>
            </a:r>
          </a:p>
          <a:p>
            <a:r>
              <a:rPr lang="en-US" sz="2400" dirty="0"/>
              <a:t>X and Y values would need to populate in separate columns and apart from the reference location.</a:t>
            </a:r>
          </a:p>
          <a:p>
            <a:r>
              <a:rPr lang="en-US" sz="2400" dirty="0"/>
              <a:t>Allows for data integration into GIS applications.</a:t>
            </a:r>
            <a:br>
              <a:rPr lang="en-US" sz="2400" dirty="0"/>
            </a:br>
            <a:br>
              <a:rPr lang="en-US" sz="2400" dirty="0"/>
            </a:br>
            <a:br>
              <a:rPr lang="en-US" sz="2400" dirty="0"/>
            </a:br>
            <a:br>
              <a:rPr lang="en-US" sz="2400" dirty="0"/>
            </a:br>
            <a:br>
              <a:rPr lang="en-US" sz="2400" dirty="0"/>
            </a:br>
            <a:br>
              <a:rPr lang="en-US" sz="2400" dirty="0"/>
            </a:br>
            <a:br>
              <a:rPr lang="en-US" sz="2400" dirty="0"/>
            </a:br>
            <a:endParaRPr lang="en-US" sz="2400" dirty="0"/>
          </a:p>
        </p:txBody>
      </p:sp>
      <p:sp>
        <p:nvSpPr>
          <p:cNvPr id="6" name="Slide Number Placeholder 5">
            <a:extLst>
              <a:ext uri="{FF2B5EF4-FFF2-40B4-BE49-F238E27FC236}">
                <a16:creationId xmlns:a16="http://schemas.microsoft.com/office/drawing/2014/main" id="{95141125-DBB6-4E19-B2BF-0C3D502F57C0}"/>
              </a:ext>
            </a:extLst>
          </p:cNvPr>
          <p:cNvSpPr>
            <a:spLocks noGrp="1"/>
          </p:cNvSpPr>
          <p:nvPr>
            <p:ph type="sldNum" sz="quarter" idx="12"/>
          </p:nvPr>
        </p:nvSpPr>
        <p:spPr/>
        <p:txBody>
          <a:bodyPr/>
          <a:lstStyle/>
          <a:p>
            <a:fld id="{D57F1E4F-1CFF-5643-939E-217C01CDF565}" type="slidenum">
              <a:rPr lang="en-US" smtClean="0"/>
              <a:pPr/>
              <a:t>4</a:t>
            </a:fld>
            <a:endParaRPr lang="en-US" dirty="0"/>
          </a:p>
        </p:txBody>
      </p:sp>
      <p:graphicFrame>
        <p:nvGraphicFramePr>
          <p:cNvPr id="7" name="Table 6">
            <a:extLst>
              <a:ext uri="{FF2B5EF4-FFF2-40B4-BE49-F238E27FC236}">
                <a16:creationId xmlns:a16="http://schemas.microsoft.com/office/drawing/2014/main" id="{3D0EB2A9-35A3-41E1-9CE5-1D6715B31407}"/>
              </a:ext>
            </a:extLst>
          </p:cNvPr>
          <p:cNvGraphicFramePr>
            <a:graphicFrameLocks noGrp="1"/>
          </p:cNvGraphicFramePr>
          <p:nvPr>
            <p:extLst>
              <p:ext uri="{D42A27DB-BD31-4B8C-83A1-F6EECF244321}">
                <p14:modId xmlns:p14="http://schemas.microsoft.com/office/powerpoint/2010/main" val="3195403887"/>
              </p:ext>
            </p:extLst>
          </p:nvPr>
        </p:nvGraphicFramePr>
        <p:xfrm>
          <a:off x="5483612" y="6492875"/>
          <a:ext cx="5861421" cy="365125"/>
        </p:xfrm>
        <a:graphic>
          <a:graphicData uri="http://schemas.openxmlformats.org/drawingml/2006/table">
            <a:tbl>
              <a:tblPr firstRow="1" bandRow="1">
                <a:tableStyleId>{5C22544A-7EE6-4342-B048-85BDC9FD1C3A}</a:tableStyleId>
              </a:tblPr>
              <a:tblGrid>
                <a:gridCol w="4406211">
                  <a:extLst>
                    <a:ext uri="{9D8B030D-6E8A-4147-A177-3AD203B41FA5}">
                      <a16:colId xmlns:a16="http://schemas.microsoft.com/office/drawing/2014/main" val="2651439784"/>
                    </a:ext>
                  </a:extLst>
                </a:gridCol>
                <a:gridCol w="1455210">
                  <a:extLst>
                    <a:ext uri="{9D8B030D-6E8A-4147-A177-3AD203B41FA5}">
                      <a16:colId xmlns:a16="http://schemas.microsoft.com/office/drawing/2014/main" val="3661404882"/>
                    </a:ext>
                  </a:extLst>
                </a:gridCol>
              </a:tblGrid>
              <a:tr h="365125">
                <a:tc>
                  <a:txBody>
                    <a:bodyPr/>
                    <a:lstStyle/>
                    <a:p>
                      <a:r>
                        <a:rPr lang="en-US" sz="1200" b="0" dirty="0">
                          <a:solidFill>
                            <a:schemeClr val="tx1"/>
                          </a:solidFill>
                        </a:rPr>
                        <a:t>SunGuide Software Users Group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1200" b="0" dirty="0">
                          <a:solidFill>
                            <a:schemeClr val="tx1"/>
                          </a:solidFill>
                        </a:rPr>
                        <a:t>9/24/20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2730082"/>
                  </a:ext>
                </a:extLst>
              </a:tr>
            </a:tbl>
          </a:graphicData>
        </a:graphic>
      </p:graphicFrame>
      <p:pic>
        <p:nvPicPr>
          <p:cNvPr id="5" name="Picture 4">
            <a:extLst>
              <a:ext uri="{FF2B5EF4-FFF2-40B4-BE49-F238E27FC236}">
                <a16:creationId xmlns:a16="http://schemas.microsoft.com/office/drawing/2014/main" id="{EF15CF46-6FDE-49CD-89A6-67EE363FACAD}"/>
              </a:ext>
            </a:extLst>
          </p:cNvPr>
          <p:cNvPicPr>
            <a:picLocks noChangeAspect="1"/>
          </p:cNvPicPr>
          <p:nvPr/>
        </p:nvPicPr>
        <p:blipFill>
          <a:blip r:embed="rId2"/>
          <a:stretch>
            <a:fillRect/>
          </a:stretch>
        </p:blipFill>
        <p:spPr>
          <a:xfrm>
            <a:off x="1484308" y="4496685"/>
            <a:ext cx="10018713" cy="676275"/>
          </a:xfrm>
          <a:prstGeom prst="rect">
            <a:avLst/>
          </a:prstGeom>
        </p:spPr>
      </p:pic>
    </p:spTree>
    <p:extLst>
      <p:ext uri="{BB962C8B-B14F-4D97-AF65-F5344CB8AC3E}">
        <p14:creationId xmlns:p14="http://schemas.microsoft.com/office/powerpoint/2010/main" val="94855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
        <p:nvSpPr>
          <p:cNvPr id="8" name="Content Placeholder 2"/>
          <p:cNvSpPr txBox="1">
            <a:spLocks/>
          </p:cNvSpPr>
          <p:nvPr/>
        </p:nvSpPr>
        <p:spPr>
          <a:xfrm>
            <a:off x="1590747" y="2507786"/>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1"/>
            <a:ext cx="10018713" cy="156779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t>QUESTIONS?</a:t>
            </a:r>
          </a:p>
        </p:txBody>
      </p:sp>
      <p:graphicFrame>
        <p:nvGraphicFramePr>
          <p:cNvPr id="7" name="Table 6">
            <a:extLst>
              <a:ext uri="{FF2B5EF4-FFF2-40B4-BE49-F238E27FC236}">
                <a16:creationId xmlns:a16="http://schemas.microsoft.com/office/drawing/2014/main" id="{6349C4F4-69B7-478E-99D1-1CFB07D87B95}"/>
              </a:ext>
            </a:extLst>
          </p:cNvPr>
          <p:cNvGraphicFramePr>
            <a:graphicFrameLocks noGrp="1"/>
          </p:cNvGraphicFramePr>
          <p:nvPr>
            <p:extLst>
              <p:ext uri="{D42A27DB-BD31-4B8C-83A1-F6EECF244321}">
                <p14:modId xmlns:p14="http://schemas.microsoft.com/office/powerpoint/2010/main" val="2493236434"/>
              </p:ext>
            </p:extLst>
          </p:nvPr>
        </p:nvGraphicFramePr>
        <p:xfrm>
          <a:off x="5483613" y="6492875"/>
          <a:ext cx="5723856" cy="365125"/>
        </p:xfrm>
        <a:graphic>
          <a:graphicData uri="http://schemas.openxmlformats.org/drawingml/2006/table">
            <a:tbl>
              <a:tblPr firstRow="1" bandRow="1">
                <a:tableStyleId>{5C22544A-7EE6-4342-B048-85BDC9FD1C3A}</a:tableStyleId>
              </a:tblPr>
              <a:tblGrid>
                <a:gridCol w="4302799">
                  <a:extLst>
                    <a:ext uri="{9D8B030D-6E8A-4147-A177-3AD203B41FA5}">
                      <a16:colId xmlns:a16="http://schemas.microsoft.com/office/drawing/2014/main" val="2651439784"/>
                    </a:ext>
                  </a:extLst>
                </a:gridCol>
                <a:gridCol w="1421057">
                  <a:extLst>
                    <a:ext uri="{9D8B030D-6E8A-4147-A177-3AD203B41FA5}">
                      <a16:colId xmlns:a16="http://schemas.microsoft.com/office/drawing/2014/main" val="3661404882"/>
                    </a:ext>
                  </a:extLst>
                </a:gridCol>
              </a:tblGrid>
              <a:tr h="365125">
                <a:tc>
                  <a:txBody>
                    <a:bodyPr/>
                    <a:lstStyle/>
                    <a:p>
                      <a:r>
                        <a:rPr lang="en-US" sz="1200" b="0" dirty="0">
                          <a:solidFill>
                            <a:schemeClr val="tx1"/>
                          </a:solidFill>
                        </a:rPr>
                        <a:t>SunGuide Software Users Group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1200" b="0" dirty="0">
                          <a:solidFill>
                            <a:schemeClr val="tx1"/>
                          </a:solidFill>
                        </a:rPr>
                        <a:t>9/24/20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12730082"/>
                  </a:ext>
                </a:extLst>
              </a:tr>
            </a:tbl>
          </a:graphicData>
        </a:graphic>
      </p:graphicFrame>
    </p:spTree>
    <p:extLst>
      <p:ext uri="{BB962C8B-B14F-4D97-AF65-F5344CB8AC3E}">
        <p14:creationId xmlns:p14="http://schemas.microsoft.com/office/powerpoint/2010/main" val="3987737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p:txBody>
          <a:bodyPr>
            <a:normAutofit/>
          </a:bodyPr>
          <a:lstStyle/>
          <a:p>
            <a:r>
              <a:rPr lang="en-US"/>
              <a:t>SG-5410 - Executive </a:t>
            </a:r>
            <a:r>
              <a:rPr lang="en-US" dirty="0"/>
              <a:t>Notification Functionality</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p:txBody>
          <a:bodyPr>
            <a:normAutofit fontScale="92500" lnSpcReduction="20000"/>
          </a:bodyPr>
          <a:lstStyle/>
          <a:p>
            <a:endParaRPr lang="en-US" dirty="0"/>
          </a:p>
          <a:p>
            <a:endParaRPr lang="en-US" dirty="0"/>
          </a:p>
          <a:p>
            <a:r>
              <a:rPr lang="en-US"/>
              <a:t>Tucker Brown</a:t>
            </a:r>
            <a:endParaRPr lang="en-US" dirty="0"/>
          </a:p>
        </p:txBody>
      </p:sp>
      <p:sp>
        <p:nvSpPr>
          <p:cNvPr id="4" name="Date Placeholder 3">
            <a:extLst>
              <a:ext uri="{FF2B5EF4-FFF2-40B4-BE49-F238E27FC236}">
                <a16:creationId xmlns:a16="http://schemas.microsoft.com/office/drawing/2014/main" id="{F342D39E-1476-45CC-858A-210BA5E95342}"/>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575195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84533" y="375791"/>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Executive Notification (current)</a:t>
            </a:r>
          </a:p>
        </p:txBody>
      </p:sp>
      <p:sp>
        <p:nvSpPr>
          <p:cNvPr id="8" name="TextBox 7">
            <a:extLst>
              <a:ext uri="{FF2B5EF4-FFF2-40B4-BE49-F238E27FC236}">
                <a16:creationId xmlns:a16="http://schemas.microsoft.com/office/drawing/2014/main" id="{D3169DF3-675A-445A-A1B4-04B2224FCAF5}"/>
              </a:ext>
            </a:extLst>
          </p:cNvPr>
          <p:cNvSpPr txBox="1"/>
          <p:nvPr/>
        </p:nvSpPr>
        <p:spPr>
          <a:xfrm>
            <a:off x="2045779" y="1325276"/>
            <a:ext cx="9772834" cy="483209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Operator who owns the event is the one who gets the notification of events that should get a new or updated Executive Notification.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UI enforces consistency in format of the email and allows attachments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If users don’t have permission to send the email, authorization from a user with permission can be granted.</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3034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584533" y="375791"/>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Concerns</a:t>
            </a:r>
          </a:p>
        </p:txBody>
      </p:sp>
      <p:sp>
        <p:nvSpPr>
          <p:cNvPr id="8" name="TextBox 7">
            <a:extLst>
              <a:ext uri="{FF2B5EF4-FFF2-40B4-BE49-F238E27FC236}">
                <a16:creationId xmlns:a16="http://schemas.microsoft.com/office/drawing/2014/main" id="{D3169DF3-675A-445A-A1B4-04B2224FCAF5}"/>
              </a:ext>
            </a:extLst>
          </p:cNvPr>
          <p:cNvSpPr txBox="1"/>
          <p:nvPr/>
        </p:nvSpPr>
        <p:spPr>
          <a:xfrm>
            <a:off x="1584533" y="1284816"/>
            <a:ext cx="9772834" cy="181588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Alert only visible to event owner (operators)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Operators do not send EN so management through SunGuide may require unnecessary event ownership changes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372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9EB1EA-B4D1-4E68-9080-5BECADB43EF5}"/>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09/24/20</a:t>
            </a:r>
          </a:p>
        </p:txBody>
      </p:sp>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357956" y="250809"/>
            <a:ext cx="7801732" cy="70788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Proposed Changes</a:t>
            </a:r>
          </a:p>
        </p:txBody>
      </p:sp>
      <p:sp>
        <p:nvSpPr>
          <p:cNvPr id="8" name="TextBox 7">
            <a:extLst>
              <a:ext uri="{FF2B5EF4-FFF2-40B4-BE49-F238E27FC236}">
                <a16:creationId xmlns:a16="http://schemas.microsoft.com/office/drawing/2014/main" id="{D3169DF3-675A-445A-A1B4-04B2224FCAF5}"/>
              </a:ext>
            </a:extLst>
          </p:cNvPr>
          <p:cNvSpPr txBox="1"/>
          <p:nvPr/>
        </p:nvSpPr>
        <p:spPr>
          <a:xfrm>
            <a:off x="1619221" y="1282377"/>
            <a:ext cx="9730948" cy="483209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Use permissions to broadcast executive notifications to all users with permissions to edit.</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Widens the distribution</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Potentially exclude the event owner as they are already doing quite a bit?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Edit the list of users with permission to only people capable of sending executive notifications.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Potential issue:</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Two users trying to generate and send at the same time?</a:t>
            </a:r>
          </a:p>
        </p:txBody>
      </p:sp>
    </p:spTree>
    <p:extLst>
      <p:ext uri="{BB962C8B-B14F-4D97-AF65-F5344CB8AC3E}">
        <p14:creationId xmlns:p14="http://schemas.microsoft.com/office/powerpoint/2010/main" val="4032724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17127</TotalTime>
  <Words>1378</Words>
  <Application>Microsoft Office PowerPoint</Application>
  <PresentationFormat>Widescreen</PresentationFormat>
  <Paragraphs>224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Parallax</vt:lpstr>
      <vt:lpstr>SSUG 9/24/20</vt:lpstr>
      <vt:lpstr>SG-5403: Adding Coordinate Data to  Select SunGuide Reports</vt:lpstr>
      <vt:lpstr>Challenges</vt:lpstr>
      <vt:lpstr>Proposed Enhancement</vt:lpstr>
      <vt:lpstr>PowerPoint Presentation</vt:lpstr>
      <vt:lpstr>SG-5410 - Executive Notification Functionality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SG-3562: TSS Probe Fusion Functionality Questions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 Board Meeting</dc:title>
  <dc:creator>Moser, Kelli</dc:creator>
  <cp:lastModifiedBy>Gregory Dudley</cp:lastModifiedBy>
  <cp:revision>624</cp:revision>
  <cp:lastPrinted>2015-01-14T21:03:00Z</cp:lastPrinted>
  <dcterms:created xsi:type="dcterms:W3CDTF">2014-08-07T17:38:39Z</dcterms:created>
  <dcterms:modified xsi:type="dcterms:W3CDTF">2020-09-22T21:17:37Z</dcterms:modified>
</cp:coreProperties>
</file>