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5" r:id="rId2"/>
    <p:sldId id="499" r:id="rId3"/>
    <p:sldId id="500" r:id="rId4"/>
    <p:sldId id="501" r:id="rId5"/>
    <p:sldId id="502" r:id="rId6"/>
    <p:sldId id="493" r:id="rId7"/>
    <p:sldId id="491" r:id="rId8"/>
    <p:sldId id="492" r:id="rId9"/>
    <p:sldId id="494" r:id="rId10"/>
    <p:sldId id="495" r:id="rId11"/>
    <p:sldId id="496" r:id="rId12"/>
    <p:sldId id="497" r:id="rId13"/>
    <p:sldId id="498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385"/>
            <p14:sldId id="499"/>
            <p14:sldId id="500"/>
            <p14:sldId id="501"/>
            <p14:sldId id="502"/>
            <p14:sldId id="493"/>
            <p14:sldId id="491"/>
            <p14:sldId id="492"/>
            <p14:sldId id="494"/>
            <p14:sldId id="495"/>
            <p14:sldId id="496"/>
            <p14:sldId id="497"/>
            <p14:sldId id="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SSUG 8-13-20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29291"/>
              </p:ext>
            </p:extLst>
          </p:nvPr>
        </p:nvGraphicFramePr>
        <p:xfrm>
          <a:off x="5894674" y="6334190"/>
          <a:ext cx="494390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48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122741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8/13/20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7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494" y="1087557"/>
            <a:ext cx="9572878" cy="290871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SG-5251: Wrong Way Device – Incorrect images displayed in SunGuide with Alert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Tucker Brown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D39E-1476-45CC-858A-210BA5E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08/13/20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9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10018713" cy="1098689"/>
          </a:xfrm>
        </p:spPr>
        <p:txBody>
          <a:bodyPr/>
          <a:lstStyle/>
          <a:p>
            <a:r>
              <a:rPr lang="en-US" dirty="0"/>
              <a:t>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168221" cy="4813138"/>
          </a:xfrm>
        </p:spPr>
        <p:txBody>
          <a:bodyPr>
            <a:normAutofit/>
          </a:bodyPr>
          <a:lstStyle/>
          <a:p>
            <a:r>
              <a:rPr lang="en-US" dirty="0"/>
              <a:t>Issue: Only one alert can exist on a WWD device at any time. If another alert comes in, the images are overwritten with the newer ones but no new alert is generated.</a:t>
            </a:r>
          </a:p>
          <a:p>
            <a:pPr lvl="1"/>
            <a:endParaRPr lang="en-US" dirty="0"/>
          </a:p>
          <a:p>
            <a:r>
              <a:rPr lang="en-US" dirty="0"/>
              <a:t>Previously discussed at SSUG but additional options suggested by the SSUG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C065-0551-4365-8FC8-607A29A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08/13/20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A7F80-5454-4D6D-A0B8-73A96BFB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8354" y="6257968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3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10018713" cy="1098689"/>
          </a:xfrm>
        </p:spPr>
        <p:txBody>
          <a:bodyPr/>
          <a:lstStyle/>
          <a:p>
            <a:r>
              <a:rPr lang="en-US" dirty="0"/>
              <a:t>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9314754" cy="48131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Allow multiple “active” alerts on the same device at the same time</a:t>
            </a:r>
          </a:p>
          <a:p>
            <a:endParaRPr lang="en-US" dirty="0"/>
          </a:p>
          <a:p>
            <a:r>
              <a:rPr lang="en-US" dirty="0"/>
              <a:t>Multiple alerts are presented to the user. </a:t>
            </a:r>
          </a:p>
          <a:p>
            <a:endParaRPr lang="en-US" dirty="0"/>
          </a:p>
          <a:p>
            <a:r>
              <a:rPr lang="en-US" dirty="0"/>
              <a:t>Images should not overwrite older images until the alert is resolved.</a:t>
            </a:r>
          </a:p>
          <a:p>
            <a:endParaRPr lang="en-US" dirty="0"/>
          </a:p>
          <a:p>
            <a:r>
              <a:rPr lang="en-US" dirty="0"/>
              <a:t>Should there be a configurable amount of time where duplicate alerts are suppressed? (Multiple emergency vehicles going through the same detection area in a short amount of time)?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C065-0551-4365-8FC8-607A29A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08/13/20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A7F80-5454-4D6D-A0B8-73A96BFB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214" y="6330031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5229128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897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1298231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08/13/20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24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834" y="1699327"/>
            <a:ext cx="11307215" cy="1047750"/>
          </a:xfrm>
        </p:spPr>
        <p:txBody>
          <a:bodyPr>
            <a:noAutofit/>
          </a:bodyPr>
          <a:lstStyle/>
          <a:p>
            <a:r>
              <a:rPr lang="en-US" dirty="0"/>
              <a:t>SG-5267: “Thru Lanes” Lane Type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9868"/>
              </p:ext>
            </p:extLst>
          </p:nvPr>
        </p:nvGraphicFramePr>
        <p:xfrm>
          <a:off x="5210200" y="6492875"/>
          <a:ext cx="6015068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712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1493356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 marL="100584" marR="1005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8/13/20</a:t>
                      </a:r>
                    </a:p>
                  </a:txBody>
                  <a:tcPr marL="100584" marR="10058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Kelly Kinney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B451-4820-471B-A720-1F289C09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SunGuide Lane Type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8CA5-937E-4EF2-9177-006AFA398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1" y="1852863"/>
            <a:ext cx="4895055" cy="4127357"/>
          </a:xfrm>
        </p:spPr>
        <p:txBody>
          <a:bodyPr/>
          <a:lstStyle/>
          <a:p>
            <a:r>
              <a:rPr lang="en-US" dirty="0"/>
              <a:t>Thru lane behave almost identically to General Purpose lanes with a few exceptions: </a:t>
            </a:r>
          </a:p>
          <a:p>
            <a:pPr lvl="1"/>
            <a:r>
              <a:rPr lang="en-US" sz="2000" dirty="0"/>
              <a:t>The lane name </a:t>
            </a:r>
          </a:p>
          <a:p>
            <a:pPr lvl="1"/>
            <a:r>
              <a:rPr lang="en-US" sz="2000" dirty="0"/>
              <a:t>Response plan 511/Email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E47F41-343E-45C5-A070-996E3E0B88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1089" y="2390573"/>
            <a:ext cx="4156350" cy="336854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32738-4BE1-4590-80E1-EC43F3B9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8/13/20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57E04-1672-4AD9-BEF9-650678EA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5030" y="6201323"/>
            <a:ext cx="5521426" cy="365125"/>
          </a:xfrm>
        </p:spPr>
        <p:txBody>
          <a:bodyPr/>
          <a:lstStyle/>
          <a:p>
            <a:r>
              <a:rPr lang="en-US" dirty="0"/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36F77-0901-462C-9762-90B3C32B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7C3E57-80D4-44D8-BD64-34C8782A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313" y="3220367"/>
            <a:ext cx="569753" cy="5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6F2D-9C0C-4D9B-9296-F50CCF7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Response Plan DMS Message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057B-D3D7-40D4-95BD-B2169536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752" y="1864344"/>
            <a:ext cx="10018713" cy="2279818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Thru Lane will be treated as a travel lane for DMS message generation.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TADMS and LSDMS would not be included in Response Plan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C9859-A0DD-4EE0-9B1E-1F261BFB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8/13/20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AB114-C70E-494F-9A04-18063C3C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9172" y="6344156"/>
            <a:ext cx="5157284" cy="453154"/>
          </a:xfrm>
        </p:spPr>
        <p:txBody>
          <a:bodyPr/>
          <a:lstStyle/>
          <a:p>
            <a:pPr>
              <a:defRPr/>
            </a:pPr>
            <a:r>
              <a:rPr lang="en-US" dirty="0"/>
              <a:t>SunGuide Software Users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2505-A1CD-43E3-982F-A8B66100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A sign on a highway&#10;&#10;Description automatically generated">
            <a:extLst>
              <a:ext uri="{FF2B5EF4-FFF2-40B4-BE49-F238E27FC236}">
                <a16:creationId xmlns:a16="http://schemas.microsoft.com/office/drawing/2014/main" id="{56BEE4EE-87A0-4975-97C6-7AD6C8639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67" t="12525" r="19144" b="21273"/>
          <a:stretch/>
        </p:blipFill>
        <p:spPr>
          <a:xfrm>
            <a:off x="6629401" y="3490032"/>
            <a:ext cx="4800600" cy="2755055"/>
          </a:xfrm>
          <a:prstGeom prst="rect">
            <a:avLst/>
          </a:prstGeom>
        </p:spPr>
      </p:pic>
      <p:pic>
        <p:nvPicPr>
          <p:cNvPr id="10" name="Picture 9" descr="A picture containing clock, monitor, mounted, dark&#10;&#10;Description automatically generated">
            <a:extLst>
              <a:ext uri="{FF2B5EF4-FFF2-40B4-BE49-F238E27FC236}">
                <a16:creationId xmlns:a16="http://schemas.microsoft.com/office/drawing/2014/main" id="{FA076398-089F-46FE-B69E-F592552FB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28"/>
          <a:stretch/>
        </p:blipFill>
        <p:spPr>
          <a:xfrm>
            <a:off x="1779375" y="4144162"/>
            <a:ext cx="3630826" cy="14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CD8-6A78-4791-B432-DEF2A3BD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46" y="514775"/>
            <a:ext cx="9617964" cy="780535"/>
          </a:xfrm>
        </p:spPr>
        <p:txBody>
          <a:bodyPr>
            <a:normAutofit/>
          </a:bodyPr>
          <a:lstStyle/>
          <a:p>
            <a:r>
              <a:rPr lang="en-US" dirty="0"/>
              <a:t>Response Plan 511 and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FA0CC-0511-4ED7-A6F1-11BAA9B75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229" y="1281229"/>
            <a:ext cx="10018713" cy="539420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511 publish message- mimic an EL blockage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Example: Thru Lane and 2 Left Lanes Blocked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Email message- mimic an EL blockage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Example: Thru Lane and 2 Left Lanes Blocked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Reporting-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 “Thru Lane” type in drop down for “Worst Lane Blockage” </a:t>
            </a:r>
            <a:endParaRPr lang="en-US" sz="7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15992"/>
              </p:ext>
            </p:extLst>
          </p:nvPr>
        </p:nvGraphicFramePr>
        <p:xfrm>
          <a:off x="5089890" y="6492875"/>
          <a:ext cx="597192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9279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1482643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8/13/20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9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52449"/>
              </p:ext>
            </p:extLst>
          </p:nvPr>
        </p:nvGraphicFramePr>
        <p:xfrm>
          <a:off x="5483613" y="6492875"/>
          <a:ext cx="562675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03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1396949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8/13/20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3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1494" y="1087557"/>
            <a:ext cx="9572878" cy="290871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SG-3336: Automatically select associated event in alert handling dialog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Tucker Brown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D39E-1476-45CC-858A-210BA5E9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08/13/20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8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04A6-8C4E-40EF-8A9F-331ED9EF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162844"/>
            <a:ext cx="8615005" cy="109868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Current Situation and Proposed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2C2A9-F42A-4602-B31E-A8205AE8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168221" cy="4813138"/>
          </a:xfrm>
        </p:spPr>
        <p:txBody>
          <a:bodyPr>
            <a:normAutofit/>
          </a:bodyPr>
          <a:lstStyle/>
          <a:p>
            <a:r>
              <a:rPr lang="en-US" dirty="0"/>
              <a:t>When handling and FHP update alert, the user is still required to pick the associated event, even if previously associated.</a:t>
            </a:r>
          </a:p>
          <a:p>
            <a:pPr lvl="1"/>
            <a:endParaRPr lang="en-US" dirty="0"/>
          </a:p>
          <a:p>
            <a:r>
              <a:rPr lang="en-US" dirty="0"/>
              <a:t>Proposed Enhancement</a:t>
            </a:r>
          </a:p>
          <a:p>
            <a:pPr lvl="1"/>
            <a:r>
              <a:rPr lang="en-US" dirty="0"/>
              <a:t>Since the Event Id is already known, auto-select the event to allow a fast selection and association to the event.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C065-0551-4365-8FC8-607A29A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08/13/20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A7F80-5454-4D6D-A0B8-73A96BFB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7465" y="6201323"/>
            <a:ext cx="565899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34BA-2699-47FD-A811-CDFCB48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2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1567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5229128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897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1298231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08/13/20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72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14778</TotalTime>
  <Words>396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Wingdings</vt:lpstr>
      <vt:lpstr>Parallax</vt:lpstr>
      <vt:lpstr>SSUG 8-13-20</vt:lpstr>
      <vt:lpstr>SG-5267: “Thru Lanes” Lane Type</vt:lpstr>
      <vt:lpstr>SunGuide Lane Type </vt:lpstr>
      <vt:lpstr>Response Plan DMS Message </vt:lpstr>
      <vt:lpstr>Response Plan 511 and Email</vt:lpstr>
      <vt:lpstr>PowerPoint Presentation</vt:lpstr>
      <vt:lpstr>SG-3336: Automatically select associated event in alert handling dialog</vt:lpstr>
      <vt:lpstr>Current Situation and Proposed Enhancement</vt:lpstr>
      <vt:lpstr>PowerPoint Presentation</vt:lpstr>
      <vt:lpstr>SG-5251: Wrong Way Device – Incorrect images displayed in SunGuide with Alert</vt:lpstr>
      <vt:lpstr>Proposed Enhancement</vt:lpstr>
      <vt:lpstr>Proposed Enhancement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Brenda Murphy</cp:lastModifiedBy>
  <cp:revision>650</cp:revision>
  <cp:lastPrinted>2015-01-14T21:03:00Z</cp:lastPrinted>
  <dcterms:created xsi:type="dcterms:W3CDTF">2014-08-07T17:38:39Z</dcterms:created>
  <dcterms:modified xsi:type="dcterms:W3CDTF">2020-08-13T19:03:51Z</dcterms:modified>
</cp:coreProperties>
</file>