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5" r:id="rId2"/>
    <p:sldId id="482" r:id="rId3"/>
    <p:sldId id="483" r:id="rId4"/>
    <p:sldId id="485" r:id="rId5"/>
    <p:sldId id="491" r:id="rId6"/>
    <p:sldId id="492" r:id="rId7"/>
    <p:sldId id="496" r:id="rId8"/>
    <p:sldId id="497" r:id="rId9"/>
    <p:sldId id="493" r:id="rId10"/>
    <p:sldId id="487" r:id="rId11"/>
    <p:sldId id="488" r:id="rId12"/>
    <p:sldId id="489" r:id="rId1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482"/>
            <p14:sldId id="483"/>
            <p14:sldId id="485"/>
            <p14:sldId id="491"/>
            <p14:sldId id="492"/>
            <p14:sldId id="496"/>
            <p14:sldId id="497"/>
            <p14:sldId id="493"/>
            <p14:sldId id="487"/>
            <p14:sldId id="488"/>
            <p14:sldId id="4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Hope@aecom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7-16-20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89967"/>
              </p:ext>
            </p:extLst>
          </p:nvPr>
        </p:nvGraphicFramePr>
        <p:xfrm>
          <a:off x="5894674" y="6334190"/>
          <a:ext cx="494390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648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2741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SG-5251 Wrong Way Device – Incorrect images displayed in SunGuide with Alert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7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018713" cy="5118378"/>
          </a:xfrm>
        </p:spPr>
        <p:txBody>
          <a:bodyPr>
            <a:normAutofit/>
          </a:bodyPr>
          <a:lstStyle/>
          <a:p>
            <a:r>
              <a:rPr lang="en-US" dirty="0"/>
              <a:t>Issue: Only one alert can exist on a WWD device at any time. If another alert comes in, the images are overwritten with the newer ones but no new alert is generated.</a:t>
            </a:r>
          </a:p>
          <a:p>
            <a:endParaRPr lang="en-US" dirty="0"/>
          </a:p>
          <a:p>
            <a:r>
              <a:rPr lang="en-US" dirty="0"/>
              <a:t>Proposed Solutions</a:t>
            </a:r>
          </a:p>
          <a:p>
            <a:pPr lvl="1"/>
            <a:r>
              <a:rPr lang="en-US" dirty="0"/>
              <a:t>Option 1: Don’t overwrite the images and don’t allow multiple alerts from the same device at the same time</a:t>
            </a:r>
          </a:p>
          <a:p>
            <a:pPr lvl="2"/>
            <a:r>
              <a:rPr lang="en-US" dirty="0"/>
              <a:t>Reports wont show “all” alerts generated from the device.</a:t>
            </a:r>
          </a:p>
          <a:p>
            <a:pPr lvl="1"/>
            <a:r>
              <a:rPr lang="en-US" dirty="0"/>
              <a:t>Option 2: Allow multiple alerts from the same device</a:t>
            </a:r>
          </a:p>
          <a:p>
            <a:pPr lvl="2"/>
            <a:r>
              <a:rPr lang="en-US" dirty="0"/>
              <a:t>Would need to make the images unique filenames and store them</a:t>
            </a:r>
          </a:p>
          <a:p>
            <a:pPr lvl="2"/>
            <a:r>
              <a:rPr lang="en-US" dirty="0"/>
              <a:t>Has FOIA and storage implications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2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00122"/>
              </p:ext>
            </p:extLst>
          </p:nvPr>
        </p:nvGraphicFramePr>
        <p:xfrm>
          <a:off x="5483612" y="6492875"/>
          <a:ext cx="5468244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648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357596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18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SG-5267 – Thru Lanes: Adding new Event Management Lane Type for Lane Mapping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Tucker Brown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2D39E-1476-45CC-858A-210BA5E9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5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04A6-8C4E-40EF-8A9F-331ED9EF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726" y="162844"/>
            <a:ext cx="10018713" cy="1098689"/>
          </a:xfrm>
        </p:spPr>
        <p:txBody>
          <a:bodyPr/>
          <a:lstStyle/>
          <a:p>
            <a:r>
              <a:rPr lang="en-US" dirty="0"/>
              <a:t>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C2A9-F42A-4602-B31E-A8205AE8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6801"/>
            <a:ext cx="10018713" cy="2052154"/>
          </a:xfrm>
        </p:spPr>
        <p:txBody>
          <a:bodyPr>
            <a:normAutofit/>
          </a:bodyPr>
          <a:lstStyle/>
          <a:p>
            <a:r>
              <a:rPr lang="en-US" dirty="0"/>
              <a:t>Issue: There are lanes that are not captured by the current list of lanes</a:t>
            </a:r>
          </a:p>
          <a:p>
            <a:r>
              <a:rPr lang="en-US" dirty="0"/>
              <a:t>Proposed Solution: Add “Thru Lanes” – Similar to Express Lanes without the Tolling.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C065-0551-4365-8FC8-607A29AD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07/16/20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A7F80-5454-4D6D-A0B8-73A96BFB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434BA-2699-47FD-A811-CDFCB48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1A04E2-6DB3-4F97-94B9-421279A6E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447" y="3247663"/>
            <a:ext cx="7739270" cy="344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4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633562"/>
              </p:ext>
            </p:extLst>
          </p:nvPr>
        </p:nvGraphicFramePr>
        <p:xfrm>
          <a:off x="5483613" y="6492875"/>
          <a:ext cx="522912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89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982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8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SG-5278 BOS</a:t>
            </a:r>
            <a:br>
              <a:rPr lang="en-US" sz="4800" dirty="0"/>
            </a:br>
            <a:r>
              <a:rPr lang="en-US" sz="4800" dirty="0"/>
              <a:t>Blank Out Signs Integration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6054"/>
              </p:ext>
            </p:extLst>
          </p:nvPr>
        </p:nvGraphicFramePr>
        <p:xfrm>
          <a:off x="5483612" y="6492875"/>
          <a:ext cx="5338185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879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325306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John Hope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4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>
            <a:normAutofit/>
          </a:bodyPr>
          <a:lstStyle/>
          <a:p>
            <a:r>
              <a:rPr lang="en-US" dirty="0"/>
              <a:t>BOS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357745"/>
            <a:ext cx="10018713" cy="96058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5400" dirty="0"/>
              <a:t>General purpose of BOS are to redirect traffic during planned or unplanned traffic events</a:t>
            </a:r>
          </a:p>
          <a:p>
            <a:pPr lvl="0"/>
            <a:endParaRPr lang="en-US" sz="4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90541"/>
              </p:ext>
            </p:extLst>
          </p:nvPr>
        </p:nvGraphicFramePr>
        <p:xfrm>
          <a:off x="5666599" y="6545124"/>
          <a:ext cx="4792719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835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189884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F1DA2F8-BC0E-4E17-987B-43D8416E6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691" y="2070521"/>
            <a:ext cx="6106246" cy="44797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85D4AA-27B1-4751-9F42-547A7F8F6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791539">
            <a:off x="6837851" y="4502433"/>
            <a:ext cx="252413" cy="2714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8CDB43-BE5A-4F24-970C-7CE7071B8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96529">
            <a:off x="6343495" y="3293269"/>
            <a:ext cx="252413" cy="2714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5667F5-55CB-46A6-A9FD-B93DF9900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063425">
            <a:off x="4708870" y="2285910"/>
            <a:ext cx="252413" cy="2714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CAE074-CC35-42C5-B0E4-8C856A669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147236">
            <a:off x="7269642" y="3867477"/>
            <a:ext cx="252413" cy="27146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76ABF08-0262-4472-A87C-1FBB3CEAB315}"/>
              </a:ext>
            </a:extLst>
          </p:cNvPr>
          <p:cNvCxnSpPr>
            <a:cxnSpLocks/>
          </p:cNvCxnSpPr>
          <p:nvPr/>
        </p:nvCxnSpPr>
        <p:spPr>
          <a:xfrm flipH="1" flipV="1">
            <a:off x="6964057" y="4894696"/>
            <a:ext cx="431791" cy="333086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C49F601-F2E8-466D-874E-323B973D781D}"/>
              </a:ext>
            </a:extLst>
          </p:cNvPr>
          <p:cNvCxnSpPr>
            <a:cxnSpLocks/>
          </p:cNvCxnSpPr>
          <p:nvPr/>
        </p:nvCxnSpPr>
        <p:spPr>
          <a:xfrm flipH="1">
            <a:off x="7164171" y="4034524"/>
            <a:ext cx="812695" cy="381495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1C2710-B104-44C7-A9FA-7BEB53A22E90}"/>
              </a:ext>
            </a:extLst>
          </p:cNvPr>
          <p:cNvCxnSpPr>
            <a:cxnSpLocks/>
          </p:cNvCxnSpPr>
          <p:nvPr/>
        </p:nvCxnSpPr>
        <p:spPr>
          <a:xfrm flipH="1" flipV="1">
            <a:off x="6390514" y="3648112"/>
            <a:ext cx="273872" cy="577159"/>
          </a:xfrm>
          <a:prstGeom prst="straightConnector1">
            <a:avLst/>
          </a:prstGeom>
          <a:ln w="635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A29FDFC-B246-4804-BD61-7D920AC7CD1E}"/>
              </a:ext>
            </a:extLst>
          </p:cNvPr>
          <p:cNvCxnSpPr>
            <a:cxnSpLocks/>
          </p:cNvCxnSpPr>
          <p:nvPr/>
        </p:nvCxnSpPr>
        <p:spPr>
          <a:xfrm flipH="1" flipV="1">
            <a:off x="5297557" y="3257185"/>
            <a:ext cx="738088" cy="1"/>
          </a:xfrm>
          <a:prstGeom prst="straightConnector1">
            <a:avLst/>
          </a:prstGeom>
          <a:ln w="635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CE4ED9E-1A93-4711-9783-9660EB81E127}"/>
              </a:ext>
            </a:extLst>
          </p:cNvPr>
          <p:cNvCxnSpPr>
            <a:cxnSpLocks/>
          </p:cNvCxnSpPr>
          <p:nvPr/>
        </p:nvCxnSpPr>
        <p:spPr>
          <a:xfrm flipH="1" flipV="1">
            <a:off x="4745525" y="2734789"/>
            <a:ext cx="265681" cy="430298"/>
          </a:xfrm>
          <a:prstGeom prst="straightConnector1">
            <a:avLst/>
          </a:prstGeom>
          <a:ln w="635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57BECD6-3255-47B1-8B4A-028CD583900B}"/>
              </a:ext>
            </a:extLst>
          </p:cNvPr>
          <p:cNvCxnSpPr>
            <a:cxnSpLocks/>
          </p:cNvCxnSpPr>
          <p:nvPr/>
        </p:nvCxnSpPr>
        <p:spPr>
          <a:xfrm flipH="1">
            <a:off x="3780183" y="2318327"/>
            <a:ext cx="602974" cy="283171"/>
          </a:xfrm>
          <a:prstGeom prst="straightConnector1">
            <a:avLst/>
          </a:prstGeom>
          <a:ln w="63500">
            <a:solidFill>
              <a:srgbClr val="00B05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670123B-6757-4A83-B62B-4A4313AA9301}"/>
              </a:ext>
            </a:extLst>
          </p:cNvPr>
          <p:cNvCxnSpPr>
            <a:cxnSpLocks/>
          </p:cNvCxnSpPr>
          <p:nvPr/>
        </p:nvCxnSpPr>
        <p:spPr>
          <a:xfrm flipH="1">
            <a:off x="5611915" y="4585216"/>
            <a:ext cx="778599" cy="307753"/>
          </a:xfrm>
          <a:prstGeom prst="straightConnector1">
            <a:avLst/>
          </a:prstGeom>
          <a:ln w="63500">
            <a:solidFill>
              <a:srgbClr val="FF000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020E31-D090-4CD7-9061-C2F1E925D334}"/>
              </a:ext>
            </a:extLst>
          </p:cNvPr>
          <p:cNvSpPr txBox="1"/>
          <p:nvPr/>
        </p:nvSpPr>
        <p:spPr>
          <a:xfrm rot="20187763">
            <a:off x="5328590" y="4588910"/>
            <a:ext cx="676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0893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>
            <a:normAutofit/>
          </a:bodyPr>
          <a:lstStyle/>
          <a:p>
            <a:r>
              <a:rPr lang="en-US" dirty="0"/>
              <a:t>ITSIQA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165253"/>
            <a:ext cx="10018713" cy="55872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5400" dirty="0"/>
              <a:t>Uses of BOS</a:t>
            </a:r>
          </a:p>
          <a:p>
            <a:pPr lvl="1"/>
            <a:r>
              <a:rPr lang="en-US" sz="3800" dirty="0"/>
              <a:t>Arterial route alternative routing</a:t>
            </a:r>
          </a:p>
          <a:p>
            <a:pPr lvl="2"/>
            <a:r>
              <a:rPr lang="en-US" sz="3600" dirty="0"/>
              <a:t>Coordinated activation of multiple BOS using </a:t>
            </a:r>
            <a:r>
              <a:rPr lang="en-US" sz="3600" dirty="0" err="1"/>
              <a:t>SunGuide’s</a:t>
            </a:r>
            <a:r>
              <a:rPr lang="en-US" sz="3600" dirty="0"/>
              <a:t> response plan functionality</a:t>
            </a:r>
          </a:p>
          <a:p>
            <a:pPr lvl="1"/>
            <a:r>
              <a:rPr lang="en-US" sz="3800" dirty="0"/>
              <a:t>Warnings to over-height vehicles approaching bridges</a:t>
            </a:r>
          </a:p>
          <a:p>
            <a:pPr lvl="2"/>
            <a:r>
              <a:rPr lang="en-US" sz="3600" dirty="0"/>
              <a:t>Automated activation to warn traveling public of potentially dangerous situations</a:t>
            </a:r>
          </a:p>
          <a:p>
            <a:pPr lvl="2"/>
            <a:r>
              <a:rPr lang="en-US" sz="3600" dirty="0"/>
              <a:t>Permit Application System (PAS) and FOX system can provide over-height vehicle information</a:t>
            </a:r>
          </a:p>
          <a:p>
            <a:pPr lvl="1"/>
            <a:r>
              <a:rPr lang="en-US" sz="3800" dirty="0"/>
              <a:t>Parking availability</a:t>
            </a:r>
          </a:p>
          <a:p>
            <a:pPr lvl="2"/>
            <a:r>
              <a:rPr lang="en-US" sz="3600" dirty="0"/>
              <a:t>Automatically/manually activate signs to direct incoming traffic to parking facilities</a:t>
            </a:r>
          </a:p>
          <a:p>
            <a:pPr lvl="1"/>
            <a:endParaRPr lang="en-US" sz="3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239535"/>
              </p:ext>
            </p:extLst>
          </p:nvPr>
        </p:nvGraphicFramePr>
        <p:xfrm>
          <a:off x="5483613" y="6492875"/>
          <a:ext cx="5224078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6447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59763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4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>
            <a:normAutofit/>
          </a:bodyPr>
          <a:lstStyle/>
          <a:p>
            <a:r>
              <a:rPr lang="en-US" dirty="0"/>
              <a:t>ITSIQA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165253"/>
            <a:ext cx="10018713" cy="55872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5400" dirty="0"/>
              <a:t>Changes in SunGuide</a:t>
            </a:r>
          </a:p>
          <a:p>
            <a:pPr lvl="1"/>
            <a:r>
              <a:rPr lang="en-US" sz="3800" dirty="0"/>
              <a:t>Communication with BOS devices</a:t>
            </a:r>
          </a:p>
          <a:p>
            <a:pPr lvl="1"/>
            <a:r>
              <a:rPr lang="en-US" sz="3800" dirty="0"/>
              <a:t>Configuration of BOS plans, which may also use beacons</a:t>
            </a:r>
          </a:p>
          <a:p>
            <a:pPr lvl="1"/>
            <a:r>
              <a:rPr lang="en-US" sz="3800" dirty="0"/>
              <a:t>Integration of PAS/FOX systems for over-height vehicle data</a:t>
            </a:r>
          </a:p>
          <a:p>
            <a:pPr lvl="1"/>
            <a:r>
              <a:rPr lang="en-US" sz="3600" dirty="0"/>
              <a:t>Integration into EM’s Response Generation</a:t>
            </a:r>
          </a:p>
          <a:p>
            <a:pPr marL="457200" lvl="1" indent="0" algn="ctr">
              <a:buNone/>
            </a:pPr>
            <a:r>
              <a:rPr lang="en-US" sz="3600" i="1" dirty="0"/>
              <a:t>Additional Conceptual information available in </a:t>
            </a:r>
          </a:p>
          <a:p>
            <a:pPr marL="457200" lvl="1" indent="0" algn="ctr">
              <a:buNone/>
            </a:pPr>
            <a:r>
              <a:rPr lang="en-US" sz="3600" i="1" dirty="0"/>
              <a:t>BOS Integration Document</a:t>
            </a:r>
          </a:p>
          <a:p>
            <a:pPr lvl="1"/>
            <a:endParaRPr lang="en-US" sz="3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15398"/>
              </p:ext>
            </p:extLst>
          </p:nvPr>
        </p:nvGraphicFramePr>
        <p:xfrm>
          <a:off x="5483613" y="6492875"/>
          <a:ext cx="5078126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38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260742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763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428621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John Hope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2"/>
              </a:rPr>
              <a:t>John.Hope@aecom.com</a:t>
            </a: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79029"/>
              </p:ext>
            </p:extLst>
          </p:nvPr>
        </p:nvGraphicFramePr>
        <p:xfrm>
          <a:off x="5483613" y="6492875"/>
          <a:ext cx="5321407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66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1321141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07/16/20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5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14567</TotalTime>
  <Words>374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Parallax</vt:lpstr>
      <vt:lpstr>SSUG 7-16-20</vt:lpstr>
      <vt:lpstr>SG-5267 – Thru Lanes: Adding new Event Management Lane Type for Lane Mapping </vt:lpstr>
      <vt:lpstr>Proposed Enhancement</vt:lpstr>
      <vt:lpstr>PowerPoint Presentation</vt:lpstr>
      <vt:lpstr>SG-5278 BOS Blank Out Signs Integration</vt:lpstr>
      <vt:lpstr>BOS</vt:lpstr>
      <vt:lpstr>ITSIQA</vt:lpstr>
      <vt:lpstr>ITSIQA</vt:lpstr>
      <vt:lpstr>PowerPoint Presentation</vt:lpstr>
      <vt:lpstr>SG-5251 Wrong Way Device – Incorrect images displayed in SunGuide with Alert </vt:lpstr>
      <vt:lpstr>Proposed Enhancement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Brenda Murphy</cp:lastModifiedBy>
  <cp:revision>632</cp:revision>
  <cp:lastPrinted>2015-01-14T21:03:00Z</cp:lastPrinted>
  <dcterms:created xsi:type="dcterms:W3CDTF">2014-08-07T17:38:39Z</dcterms:created>
  <dcterms:modified xsi:type="dcterms:W3CDTF">2020-07-20T15:07:26Z</dcterms:modified>
</cp:coreProperties>
</file>