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10" r:id="rId2"/>
    <p:sldId id="506" r:id="rId3"/>
    <p:sldId id="511" r:id="rId4"/>
    <p:sldId id="508" r:id="rId5"/>
    <p:sldId id="512" r:id="rId6"/>
    <p:sldId id="502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3" r:id="rId16"/>
    <p:sldId id="265" r:id="rId17"/>
    <p:sldId id="269" r:id="rId18"/>
    <p:sldId id="266" r:id="rId19"/>
    <p:sldId id="267" r:id="rId20"/>
    <p:sldId id="268" r:id="rId21"/>
    <p:sldId id="503" r:id="rId22"/>
    <p:sldId id="513" r:id="rId23"/>
    <p:sldId id="514" r:id="rId24"/>
    <p:sldId id="515" r:id="rId25"/>
    <p:sldId id="491" r:id="rId26"/>
    <p:sldId id="492" r:id="rId27"/>
    <p:sldId id="496" r:id="rId28"/>
    <p:sldId id="497" r:id="rId29"/>
    <p:sldId id="493" r:id="rId3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10"/>
            <p14:sldId id="506"/>
            <p14:sldId id="511"/>
            <p14:sldId id="508"/>
            <p14:sldId id="512"/>
            <p14:sldId id="502"/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  <p14:sldId id="265"/>
            <p14:sldId id="269"/>
            <p14:sldId id="266"/>
            <p14:sldId id="267"/>
            <p14:sldId id="268"/>
            <p14:sldId id="503"/>
            <p14:sldId id="513"/>
            <p14:sldId id="514"/>
            <p14:sldId id="515"/>
            <p14:sldId id="491"/>
            <p14:sldId id="492"/>
            <p14:sldId id="496"/>
            <p14:sldId id="497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 baseline="0">
                <a:latin typeface="+mn-lt"/>
              </a:defRPr>
            </a:pPr>
            <a:r>
              <a:rPr lang="en-US" sz="1200" b="0" i="0" u="none" strike="noStrike" baseline="0" dirty="0">
                <a:effectLst/>
                <a:latin typeface="+mn-lt"/>
              </a:rPr>
              <a:t>COVID-19 Impacts to Traffic Volume: I-75 D1 </a:t>
            </a:r>
            <a:br>
              <a:rPr lang="en-US" sz="1200" b="0" i="0" u="none" strike="noStrike" baseline="0" dirty="0">
                <a:effectLst/>
                <a:latin typeface="+mn-lt"/>
              </a:rPr>
            </a:br>
            <a:endParaRPr lang="en-US" sz="1200" b="0" i="0" baseline="0" dirty="0">
              <a:latin typeface="+mn-lt"/>
            </a:endParaRPr>
          </a:p>
        </c:rich>
      </c:tx>
      <c:layout>
        <c:manualLayout>
          <c:xMode val="edge"/>
          <c:yMode val="edge"/>
          <c:x val="0.25232868046579776"/>
          <c:y val="2.18623672125451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13906557644419"/>
          <c:y val="9.9337906169754422E-2"/>
          <c:w val="0.85522026123911865"/>
          <c:h val="0.66970461732165876"/>
        </c:manualLayout>
      </c:layout>
      <c:lineChart>
        <c:grouping val="standard"/>
        <c:varyColors val="0"/>
        <c:ser>
          <c:idx val="0"/>
          <c:order val="0"/>
          <c:tx>
            <c:strRef>
              <c:f>Charts!$B$29</c:f>
              <c:strCache>
                <c:ptCount val="1"/>
                <c:pt idx="0">
                  <c:v>5-Jun-19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Charts!$A$30:$A$53</c:f>
              <c:numCache>
                <c:formatCode>h:mm\ AM/PM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Charts!$B$30:$B$53</c:f>
              <c:numCache>
                <c:formatCode>#,##0</c:formatCode>
                <c:ptCount val="24"/>
                <c:pt idx="0">
                  <c:v>957</c:v>
                </c:pt>
                <c:pt idx="1">
                  <c:v>640</c:v>
                </c:pt>
                <c:pt idx="2">
                  <c:v>416</c:v>
                </c:pt>
                <c:pt idx="3">
                  <c:v>380</c:v>
                </c:pt>
                <c:pt idx="4">
                  <c:v>475</c:v>
                </c:pt>
                <c:pt idx="5">
                  <c:v>930</c:v>
                </c:pt>
                <c:pt idx="6">
                  <c:v>2105</c:v>
                </c:pt>
                <c:pt idx="7">
                  <c:v>5132</c:v>
                </c:pt>
                <c:pt idx="8">
                  <c:v>6588</c:v>
                </c:pt>
                <c:pt idx="9">
                  <c:v>6011</c:v>
                </c:pt>
                <c:pt idx="10">
                  <c:v>5215</c:v>
                </c:pt>
                <c:pt idx="11">
                  <c:v>5284</c:v>
                </c:pt>
                <c:pt idx="12">
                  <c:v>5621</c:v>
                </c:pt>
                <c:pt idx="13">
                  <c:v>5383</c:v>
                </c:pt>
                <c:pt idx="14">
                  <c:v>5348</c:v>
                </c:pt>
                <c:pt idx="15">
                  <c:v>5576</c:v>
                </c:pt>
                <c:pt idx="16">
                  <c:v>5749</c:v>
                </c:pt>
                <c:pt idx="17">
                  <c:v>6949</c:v>
                </c:pt>
                <c:pt idx="18">
                  <c:v>6833</c:v>
                </c:pt>
                <c:pt idx="19">
                  <c:v>4872</c:v>
                </c:pt>
                <c:pt idx="20">
                  <c:v>3318</c:v>
                </c:pt>
                <c:pt idx="21">
                  <c:v>2736</c:v>
                </c:pt>
                <c:pt idx="22">
                  <c:v>2227</c:v>
                </c:pt>
                <c:pt idx="23">
                  <c:v>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85-423C-AD34-F997DD7A25EF}"/>
            </c:ext>
          </c:extLst>
        </c:ser>
        <c:ser>
          <c:idx val="2"/>
          <c:order val="1"/>
          <c:tx>
            <c:strRef>
              <c:f>Charts!$C$29</c:f>
              <c:strCache>
                <c:ptCount val="1"/>
                <c:pt idx="0">
                  <c:v>3-Jun-20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Charts!$A$30:$A$53</c:f>
              <c:numCache>
                <c:formatCode>h:mm\ AM/PM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Charts!$C$30:$C$53</c:f>
              <c:numCache>
                <c:formatCode>#,##0</c:formatCode>
                <c:ptCount val="24"/>
                <c:pt idx="0">
                  <c:v>678</c:v>
                </c:pt>
                <c:pt idx="1">
                  <c:v>458</c:v>
                </c:pt>
                <c:pt idx="2">
                  <c:v>319</c:v>
                </c:pt>
                <c:pt idx="3">
                  <c:v>325</c:v>
                </c:pt>
                <c:pt idx="4">
                  <c:v>434</c:v>
                </c:pt>
                <c:pt idx="5">
                  <c:v>782</c:v>
                </c:pt>
                <c:pt idx="6">
                  <c:v>1890</c:v>
                </c:pt>
                <c:pt idx="7">
                  <c:v>4544</c:v>
                </c:pt>
                <c:pt idx="8">
                  <c:v>5823</c:v>
                </c:pt>
                <c:pt idx="9">
                  <c:v>5485</c:v>
                </c:pt>
                <c:pt idx="10">
                  <c:v>4498</c:v>
                </c:pt>
                <c:pt idx="11">
                  <c:v>4694</c:v>
                </c:pt>
                <c:pt idx="12">
                  <c:v>4729</c:v>
                </c:pt>
                <c:pt idx="13">
                  <c:v>4837</c:v>
                </c:pt>
                <c:pt idx="14">
                  <c:v>4811</c:v>
                </c:pt>
                <c:pt idx="15">
                  <c:v>5003</c:v>
                </c:pt>
                <c:pt idx="16">
                  <c:v>4239</c:v>
                </c:pt>
                <c:pt idx="17">
                  <c:v>5263</c:v>
                </c:pt>
                <c:pt idx="18">
                  <c:v>5268</c:v>
                </c:pt>
                <c:pt idx="19">
                  <c:v>3571</c:v>
                </c:pt>
                <c:pt idx="20">
                  <c:v>2475</c:v>
                </c:pt>
                <c:pt idx="21">
                  <c:v>1822</c:v>
                </c:pt>
                <c:pt idx="22">
                  <c:v>1428</c:v>
                </c:pt>
                <c:pt idx="23">
                  <c:v>1087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85-423C-AD34-F997DD7A2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6632159"/>
        <c:axId val="1"/>
      </c:lineChart>
      <c:catAx>
        <c:axId val="1666632159"/>
        <c:scaling>
          <c:orientation val="minMax"/>
        </c:scaling>
        <c:delete val="0"/>
        <c:axPos val="b"/>
        <c:majorGridlines>
          <c:spPr>
            <a:ln w="3175">
              <a:solidFill>
                <a:schemeClr val="accent3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000" b="0" i="0" baseline="0" dirty="0">
                    <a:solidFill>
                      <a:schemeClr val="tx1"/>
                    </a:solidFill>
                    <a:latin typeface="+mn-lt"/>
                  </a:rPr>
                  <a:t>Time of Day</a:t>
                </a:r>
              </a:p>
            </c:rich>
          </c:tx>
          <c:layout>
            <c:manualLayout>
              <c:xMode val="edge"/>
              <c:yMode val="edge"/>
              <c:x val="0.46801417499580228"/>
              <c:y val="0.91799640079158662"/>
            </c:manualLayout>
          </c:layout>
          <c:overlay val="0"/>
          <c:spPr>
            <a:noFill/>
            <a:ln w="25400">
              <a:noFill/>
            </a:ln>
          </c:spPr>
        </c:title>
        <c:numFmt formatCode="h:mm\ AM/PM" sourceLinked="1"/>
        <c:majorTickMark val="out"/>
        <c:minorTickMark val="none"/>
        <c:tickLblPos val="nextTo"/>
        <c:spPr>
          <a:ln w="3175">
            <a:solidFill>
              <a:schemeClr val="accent3"/>
            </a:solidFill>
            <a:prstDash val="solid"/>
          </a:ln>
        </c:spPr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chemeClr val="accent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000" b="0" i="0" baseline="0" dirty="0">
                    <a:latin typeface="+mn-lt"/>
                  </a:rPr>
                  <a:t>Traffic Volume</a:t>
                </a:r>
              </a:p>
            </c:rich>
          </c:tx>
          <c:layout>
            <c:manualLayout>
              <c:xMode val="edge"/>
              <c:yMode val="edge"/>
              <c:x val="6.5317888306083444E-3"/>
              <c:y val="0.3572605384660998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66632159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672296013503362"/>
          <c:y val="0.22551300677392544"/>
          <c:w val="0.20875438549979233"/>
          <c:h val="0.11465475699364458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5459533476472"/>
          <c:y val="0.11216914059581312"/>
          <c:w val="0.83173303826568645"/>
          <c:h val="0.6953017040382643"/>
        </c:manualLayout>
      </c:layout>
      <c:lineChart>
        <c:grouping val="standard"/>
        <c:varyColors val="0"/>
        <c:ser>
          <c:idx val="0"/>
          <c:order val="0"/>
          <c:tx>
            <c:strRef>
              <c:f>Charts!$B$3</c:f>
              <c:strCache>
                <c:ptCount val="1"/>
                <c:pt idx="0">
                  <c:v>5-Jun-19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Charts!$A$4:$A$16</c:f>
              <c:numCache>
                <c:formatCode>h:mm\ AM/PM</c:formatCode>
                <c:ptCount val="13"/>
                <c:pt idx="0">
                  <c:v>0.25</c:v>
                </c:pt>
                <c:pt idx="1">
                  <c:v>0.29166666666666669</c:v>
                </c:pt>
                <c:pt idx="2">
                  <c:v>0.33333333333333298</c:v>
                </c:pt>
                <c:pt idx="3">
                  <c:v>0.375</c:v>
                </c:pt>
                <c:pt idx="4">
                  <c:v>0.41666666666666702</c:v>
                </c:pt>
                <c:pt idx="5">
                  <c:v>0.45833333333333298</c:v>
                </c:pt>
                <c:pt idx="6">
                  <c:v>0.5</c:v>
                </c:pt>
                <c:pt idx="7">
                  <c:v>0.54166666666666696</c:v>
                </c:pt>
                <c:pt idx="8">
                  <c:v>0.58333333333333304</c:v>
                </c:pt>
                <c:pt idx="9">
                  <c:v>0.625</c:v>
                </c:pt>
                <c:pt idx="10">
                  <c:v>0.66666666666666696</c:v>
                </c:pt>
                <c:pt idx="11">
                  <c:v>0.70833333333333404</c:v>
                </c:pt>
                <c:pt idx="12">
                  <c:v>0.75</c:v>
                </c:pt>
              </c:numCache>
            </c:numRef>
          </c:cat>
          <c:val>
            <c:numRef>
              <c:f>Charts!$B$4:$B$16</c:f>
              <c:numCache>
                <c:formatCode>General</c:formatCode>
                <c:ptCount val="13"/>
                <c:pt idx="0">
                  <c:v>82</c:v>
                </c:pt>
                <c:pt idx="1">
                  <c:v>82</c:v>
                </c:pt>
                <c:pt idx="2">
                  <c:v>82</c:v>
                </c:pt>
                <c:pt idx="3">
                  <c:v>81</c:v>
                </c:pt>
                <c:pt idx="4">
                  <c:v>80</c:v>
                </c:pt>
                <c:pt idx="5">
                  <c:v>81</c:v>
                </c:pt>
                <c:pt idx="6">
                  <c:v>81</c:v>
                </c:pt>
                <c:pt idx="7">
                  <c:v>81</c:v>
                </c:pt>
                <c:pt idx="8">
                  <c:v>80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81-4477-AC4D-369C4C04FEAE}"/>
            </c:ext>
          </c:extLst>
        </c:ser>
        <c:ser>
          <c:idx val="1"/>
          <c:order val="1"/>
          <c:tx>
            <c:strRef>
              <c:f>Charts!$C$3</c:f>
              <c:strCache>
                <c:ptCount val="1"/>
                <c:pt idx="0">
                  <c:v>3-Jun-20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Charts!$A$4:$A$16</c:f>
              <c:numCache>
                <c:formatCode>h:mm\ AM/PM</c:formatCode>
                <c:ptCount val="13"/>
                <c:pt idx="0">
                  <c:v>0.25</c:v>
                </c:pt>
                <c:pt idx="1">
                  <c:v>0.29166666666666669</c:v>
                </c:pt>
                <c:pt idx="2">
                  <c:v>0.33333333333333298</c:v>
                </c:pt>
                <c:pt idx="3">
                  <c:v>0.375</c:v>
                </c:pt>
                <c:pt idx="4">
                  <c:v>0.41666666666666702</c:v>
                </c:pt>
                <c:pt idx="5">
                  <c:v>0.45833333333333298</c:v>
                </c:pt>
                <c:pt idx="6">
                  <c:v>0.5</c:v>
                </c:pt>
                <c:pt idx="7">
                  <c:v>0.54166666666666696</c:v>
                </c:pt>
                <c:pt idx="8">
                  <c:v>0.58333333333333304</c:v>
                </c:pt>
                <c:pt idx="9">
                  <c:v>0.625</c:v>
                </c:pt>
                <c:pt idx="10">
                  <c:v>0.66666666666666696</c:v>
                </c:pt>
                <c:pt idx="11">
                  <c:v>0.70833333333333404</c:v>
                </c:pt>
                <c:pt idx="12">
                  <c:v>0.75</c:v>
                </c:pt>
              </c:numCache>
            </c:numRef>
          </c:cat>
          <c:val>
            <c:numRef>
              <c:f>Charts!$C$4:$C$16</c:f>
              <c:numCache>
                <c:formatCode>General</c:formatCode>
                <c:ptCount val="13"/>
                <c:pt idx="0">
                  <c:v>82</c:v>
                </c:pt>
                <c:pt idx="1">
                  <c:v>82</c:v>
                </c:pt>
                <c:pt idx="2">
                  <c:v>81</c:v>
                </c:pt>
                <c:pt idx="3">
                  <c:v>81</c:v>
                </c:pt>
                <c:pt idx="4">
                  <c:v>81</c:v>
                </c:pt>
                <c:pt idx="5">
                  <c:v>81</c:v>
                </c:pt>
                <c:pt idx="6">
                  <c:v>82</c:v>
                </c:pt>
                <c:pt idx="7">
                  <c:v>80</c:v>
                </c:pt>
                <c:pt idx="8">
                  <c:v>80</c:v>
                </c:pt>
                <c:pt idx="9">
                  <c:v>79</c:v>
                </c:pt>
                <c:pt idx="10">
                  <c:v>78</c:v>
                </c:pt>
                <c:pt idx="11">
                  <c:v>80</c:v>
                </c:pt>
                <c:pt idx="12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81-4477-AC4D-369C4C04F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358719"/>
        <c:axId val="300949519"/>
      </c:lineChart>
      <c:catAx>
        <c:axId val="261358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Time of Day</a:t>
                </a:r>
              </a:p>
            </c:rich>
          </c:tx>
          <c:layout>
            <c:manualLayout>
              <c:xMode val="edge"/>
              <c:yMode val="edge"/>
              <c:x val="0.46050121569353736"/>
              <c:y val="0.937713161943704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h:mm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0949519"/>
        <c:crosses val="autoZero"/>
        <c:auto val="1"/>
        <c:lblAlgn val="ctr"/>
        <c:lblOffset val="100"/>
        <c:noMultiLvlLbl val="0"/>
      </c:catAx>
      <c:valAx>
        <c:axId val="30094951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Speed (mph)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613587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48090029022615"/>
          <c:y val="0.61693737410730631"/>
          <c:w val="0.1924075546063804"/>
          <c:h val="0.13062594311820941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dirty="0"/>
              <a:t>COVID -19 Impacts to # of Incidents On I-75 D1                                          </a:t>
            </a:r>
          </a:p>
        </c:rich>
      </c:tx>
      <c:layout>
        <c:manualLayout>
          <c:xMode val="edge"/>
          <c:yMode val="edge"/>
          <c:x val="0.26911466058547368"/>
          <c:y val="1.804636673125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Incidents!$A$27</c:f>
              <c:strCache>
                <c:ptCount val="1"/>
                <c:pt idx="0">
                  <c:v>June 1st week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Incidents!$B$26:$D$26</c:f>
              <c:strCache>
                <c:ptCount val="3"/>
                <c:pt idx="0">
                  <c:v>All Incidents</c:v>
                </c:pt>
                <c:pt idx="1">
                  <c:v>Level 2 Incidents</c:v>
                </c:pt>
                <c:pt idx="2">
                  <c:v>Level 3 Incidents</c:v>
                </c:pt>
              </c:strCache>
            </c:strRef>
          </c:cat>
          <c:val>
            <c:numRef>
              <c:f>Incidents!$B$27:$D$27</c:f>
              <c:numCache>
                <c:formatCode>General</c:formatCode>
                <c:ptCount val="3"/>
                <c:pt idx="0">
                  <c:v>1152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9-4DD7-B5FF-D89BEEC00FEF}"/>
            </c:ext>
          </c:extLst>
        </c:ser>
        <c:ser>
          <c:idx val="1"/>
          <c:order val="1"/>
          <c:tx>
            <c:strRef>
              <c:f>Incidents!$A$28</c:f>
              <c:strCache>
                <c:ptCount val="1"/>
                <c:pt idx="0">
                  <c:v>June 1st week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Incidents!$B$26:$D$26</c:f>
              <c:strCache>
                <c:ptCount val="3"/>
                <c:pt idx="0">
                  <c:v>All Incidents</c:v>
                </c:pt>
                <c:pt idx="1">
                  <c:v>Level 2 Incidents</c:v>
                </c:pt>
                <c:pt idx="2">
                  <c:v>Level 3 Incidents</c:v>
                </c:pt>
              </c:strCache>
            </c:strRef>
          </c:cat>
          <c:val>
            <c:numRef>
              <c:f>Incidents!$B$28:$D$28</c:f>
              <c:numCache>
                <c:formatCode>General</c:formatCode>
                <c:ptCount val="3"/>
                <c:pt idx="0">
                  <c:v>845</c:v>
                </c:pt>
                <c:pt idx="1">
                  <c:v>23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9-4DD7-B5FF-D89BEEC00F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143775087"/>
        <c:axId val="31447839"/>
      </c:barChart>
      <c:catAx>
        <c:axId val="2143775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Incident Types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1447839"/>
        <c:crosses val="autoZero"/>
        <c:auto val="1"/>
        <c:lblAlgn val="ctr"/>
        <c:lblOffset val="100"/>
        <c:noMultiLvlLbl val="0"/>
      </c:catAx>
      <c:valAx>
        <c:axId val="31447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baseline="0" dirty="0"/>
                  <a:t>Number of Incidents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43775087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tr"/>
      <c:layout>
        <c:manualLayout>
          <c:xMode val="edge"/>
          <c:yMode val="edge"/>
          <c:x val="0.74266653261493798"/>
          <c:y val="0.24826095143775762"/>
          <c:w val="0.17162448071474509"/>
          <c:h val="0.1650700702123426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0.30135</cdr:x>
      <cdr:y>0.03645</cdr:y>
    </cdr:from>
    <cdr:to>
      <cdr:x>0.7138</cdr:x>
      <cdr:y>0.1344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476AB2B-23EE-4192-A4D4-1A2EF8290849}"/>
            </a:ext>
          </a:extLst>
        </cdr:cNvPr>
        <cdr:cNvSpPr txBox="1"/>
      </cdr:nvSpPr>
      <cdr:spPr>
        <a:xfrm xmlns:a="http://schemas.openxmlformats.org/drawingml/2006/main">
          <a:off x="1704975" y="152400"/>
          <a:ext cx="23336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0.1896</cdr:x>
      <cdr:y>0.02876</cdr:y>
    </cdr:from>
    <cdr:to>
      <cdr:x>0.82079</cdr:x>
      <cdr:y>0.08839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5940B89-0090-4097-9163-0263957F594B}"/>
            </a:ext>
          </a:extLst>
        </cdr:cNvPr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1040222" y="127601"/>
          <a:ext cx="3462961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i="0" baseline="0" dirty="0">
              <a:effectLst/>
              <a:latin typeface="+mn-lt"/>
              <a:ea typeface="+mn-ea"/>
              <a:cs typeface="+mn-cs"/>
            </a:rPr>
            <a:t>COVID-19 Impacts to 95th Percentile Speed - I-75 D1 </a:t>
          </a:r>
          <a:endParaRPr lang="en-US" dirty="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0.54728</cdr:x>
      <cdr:y>0.49819</cdr:y>
    </cdr:from>
    <cdr:to>
      <cdr:x>0.95258</cdr:x>
      <cdr:y>0.63257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A81EF12-D23D-40E2-87DD-45AFD5BCA25B}"/>
            </a:ext>
          </a:extLst>
        </cdr:cNvPr>
        <cdr:cNvSpPr txBox="1"/>
      </cdr:nvSpPr>
      <cdr:spPr>
        <a:xfrm xmlns:a="http://schemas.openxmlformats.org/drawingml/2006/main">
          <a:off x="3935696" y="2365987"/>
          <a:ext cx="2914684" cy="6381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Note: More Level 2 &amp; 3 events this year seems to be due to changes</a:t>
          </a:r>
          <a:r>
            <a:rPr lang="en-US" sz="1100" b="1" baseline="0" dirty="0">
              <a:solidFill>
                <a:srgbClr val="FF0000"/>
              </a:solidFill>
            </a:rPr>
            <a:t> in reporting event levels.SWRI is investigating into it.</a:t>
          </a:r>
          <a:endParaRPr lang="en-US" sz="11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gis.fdot.gov/arcgisportal/apps/MapSeries/index.html?appid=b58b0a3b7c454535ac95c2139fffc12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Hope@aecom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SG-5300 - Access to district SunGuide data from the Central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Dunthorn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D39E-1476-45CC-858A-210BA5E9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07/2/20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7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305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Volume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453" y="80958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e. User selectable roadway extends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B0F0"/>
                </a:solidFill>
              </a:rPr>
              <a:t> </a:t>
            </a:r>
            <a:r>
              <a:rPr lang="en-US" sz="2000" b="1" i="1" dirty="0">
                <a:solidFill>
                  <a:srgbClr val="FFC000"/>
                </a:solidFill>
              </a:rPr>
              <a:t>Mile Marker/Mile 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</a:rPr>
              <a:t>County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</a:rPr>
              <a:t>City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</a:rPr>
              <a:t>RCI roadway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</a:rPr>
              <a:t>Single MVDS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C000"/>
                </a:solidFill>
              </a:rPr>
              <a:t>Selectable combination of MVDS etc.</a:t>
            </a:r>
            <a:endParaRPr lang="en-US" sz="2400" b="1" i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b="1" i="1" dirty="0">
                <a:solidFill>
                  <a:srgbClr val="00B0F0"/>
                </a:solidFill>
              </a:rPr>
              <a:t>f. Comparative volume plots for same user selectable day/date/time 	ranges and roadway extends.</a:t>
            </a:r>
          </a:p>
          <a:p>
            <a:endParaRPr lang="en-US" sz="28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07E3DF-BA50-4901-BD26-AA0173BB568A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4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637" y="-80881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Volume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7D77BB-8339-4EE2-B8F9-1336E66618FA}"/>
              </a:ext>
            </a:extLst>
          </p:cNvPr>
          <p:cNvSpPr/>
          <p:nvPr/>
        </p:nvSpPr>
        <p:spPr>
          <a:xfrm>
            <a:off x="2044053" y="1363392"/>
            <a:ext cx="385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Sample Volume Comparison Plot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73FD3C-0821-4B03-B531-672D1AE2AB9B}"/>
              </a:ext>
            </a:extLst>
          </p:cNvPr>
          <p:cNvGraphicFramePr>
            <a:graphicFrameLocks/>
          </p:cNvGraphicFramePr>
          <p:nvPr/>
        </p:nvGraphicFramePr>
        <p:xfrm>
          <a:off x="3691715" y="1896490"/>
          <a:ext cx="6217920" cy="461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11970E-BEE7-47D5-BABF-9E14E0E39558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8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693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Speed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6973" y="699583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Real-time speed plots for user definable stretch of a roadway by lanes and by all lanes.</a:t>
            </a:r>
          </a:p>
          <a:p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Historic Speed plots with the flexibility to refine by:</a:t>
            </a:r>
          </a:p>
          <a:p>
            <a:br>
              <a:rPr lang="en-US" sz="2800" b="1" i="1" dirty="0">
                <a:solidFill>
                  <a:srgbClr val="7030A0"/>
                </a:solidFill>
              </a:rPr>
            </a:br>
            <a:r>
              <a:rPr lang="en-US" sz="2800" b="1" i="1" dirty="0">
                <a:solidFill>
                  <a:srgbClr val="7030A0"/>
                </a:solidFill>
              </a:rPr>
              <a:t>    </a:t>
            </a:r>
            <a:r>
              <a:rPr lang="en-US" sz="2600" b="1" i="1" dirty="0">
                <a:solidFill>
                  <a:srgbClr val="00B0F0"/>
                </a:solidFill>
              </a:rPr>
              <a:t>a. User selectable roadway</a:t>
            </a:r>
            <a:br>
              <a:rPr lang="en-US" sz="2600" b="1" i="1" dirty="0">
                <a:solidFill>
                  <a:srgbClr val="00B0F0"/>
                </a:solidFill>
              </a:rPr>
            </a:br>
            <a:r>
              <a:rPr lang="en-US" sz="2600" b="1" i="1" dirty="0">
                <a:solidFill>
                  <a:srgbClr val="00B0F0"/>
                </a:solidFill>
              </a:rPr>
              <a:t>    b. User selectable date range</a:t>
            </a:r>
            <a:br>
              <a:rPr lang="en-US" sz="2600" b="1" i="1" dirty="0">
                <a:solidFill>
                  <a:srgbClr val="00B0F0"/>
                </a:solidFill>
              </a:rPr>
            </a:br>
            <a:r>
              <a:rPr lang="en-US" sz="2600" b="1" i="1" dirty="0">
                <a:solidFill>
                  <a:srgbClr val="00B0F0"/>
                </a:solidFill>
              </a:rPr>
              <a:t>    c. User selectable days</a:t>
            </a:r>
            <a:br>
              <a:rPr lang="en-US" sz="2600" b="1" i="1" dirty="0">
                <a:solidFill>
                  <a:srgbClr val="00B0F0"/>
                </a:solidFill>
              </a:rPr>
            </a:br>
            <a:r>
              <a:rPr lang="en-US" sz="2600" b="1" i="1" dirty="0">
                <a:solidFill>
                  <a:srgbClr val="00B0F0"/>
                </a:solidFill>
              </a:rPr>
              <a:t>    d. User selectable time range within 24 hours                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    e. User definable percentile speeds</a:t>
            </a:r>
          </a:p>
          <a:p>
            <a:pPr lvl="1" algn="l"/>
            <a:br>
              <a:rPr lang="en-US" sz="2200" b="1" i="1" dirty="0">
                <a:solidFill>
                  <a:srgbClr val="00B0F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endParaRPr lang="en-US" sz="26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24CC5-841D-433F-9B00-3E139ACE1DC8}"/>
              </a:ext>
            </a:extLst>
          </p:cNvPr>
          <p:cNvCxnSpPr>
            <a:cxnSpLocks/>
          </p:cNvCxnSpPr>
          <p:nvPr/>
        </p:nvCxnSpPr>
        <p:spPr>
          <a:xfrm>
            <a:off x="91254" y="1119417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75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942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Speed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800" b="1" i="1" dirty="0">
                <a:solidFill>
                  <a:srgbClr val="00B0F0"/>
                </a:solidFill>
              </a:rPr>
              <a:t>f. User selectable roadway extends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B0F0"/>
                </a:solidFill>
              </a:rPr>
              <a:t> </a:t>
            </a:r>
            <a:r>
              <a:rPr lang="en-US" sz="2400" b="1" i="1" dirty="0">
                <a:solidFill>
                  <a:srgbClr val="FFC000"/>
                </a:solidFill>
              </a:rPr>
              <a:t>Mile Marker/Mile 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County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City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RCI roadway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Single MVDS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Selectable combination of MVDS etc.</a:t>
            </a: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7030A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g. Comparative speed plots for same user selectable  	day/date/time 	ranges and roadway extends.</a:t>
            </a:r>
          </a:p>
          <a:p>
            <a:endParaRPr lang="en-US" sz="28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61E3AF-D30C-4FAC-A4E9-3F49E137E549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10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304" y="-65707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Speed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E19E9-6E81-48EB-A253-A84F68B96FC0}"/>
              </a:ext>
            </a:extLst>
          </p:cNvPr>
          <p:cNvSpPr/>
          <p:nvPr/>
        </p:nvSpPr>
        <p:spPr>
          <a:xfrm>
            <a:off x="2044053" y="1363392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Sample Real-Time Speed Plot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423F0-1B08-4B64-8FDF-189D69D27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96" y="2271490"/>
            <a:ext cx="9405073" cy="29548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0D849-9C8D-4643-96DB-C09886EDDDE2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1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46" y="-128141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Speed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E19E9-6E81-48EB-A253-A84F68B96FC0}"/>
              </a:ext>
            </a:extLst>
          </p:cNvPr>
          <p:cNvSpPr/>
          <p:nvPr/>
        </p:nvSpPr>
        <p:spPr>
          <a:xfrm>
            <a:off x="2044053" y="1363392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Sample Speed Comparison Plot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8709DA-C9A0-4FB3-8AA1-6A12B723F6A5}"/>
              </a:ext>
            </a:extLst>
          </p:cNvPr>
          <p:cNvGraphicFramePr>
            <a:graphicFrameLocks/>
          </p:cNvGraphicFramePr>
          <p:nvPr/>
        </p:nvGraphicFramePr>
        <p:xfrm>
          <a:off x="3898086" y="1988608"/>
          <a:ext cx="6054092" cy="461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FEB125-0B75-4E46-8BCA-EDFD63BE6CA1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65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693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Incident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453" y="1474023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Incident plots by type, level, user definable combination and total for:</a:t>
            </a:r>
          </a:p>
          <a:p>
            <a:r>
              <a:rPr lang="en-US" sz="2800" b="1" i="1" dirty="0">
                <a:solidFill>
                  <a:srgbClr val="7030A0"/>
                </a:solidFill>
              </a:rPr>
              <a:t> </a:t>
            </a:r>
          </a:p>
          <a:p>
            <a:r>
              <a:rPr lang="en-US" sz="2800" b="1" i="1" dirty="0">
                <a:solidFill>
                  <a:srgbClr val="7030A0"/>
                </a:solidFill>
              </a:rPr>
              <a:t>         </a:t>
            </a:r>
            <a:r>
              <a:rPr lang="en-US" sz="2400" b="1" i="1" dirty="0">
                <a:solidFill>
                  <a:srgbClr val="00B0F0"/>
                </a:solidFill>
              </a:rPr>
              <a:t>a. User selectable roadway</a:t>
            </a:r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         b. User selectable date range</a:t>
            </a:r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         c. User selectable days</a:t>
            </a:r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         d. User selectable time range within 24 hours</a:t>
            </a:r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600" b="1" i="1" dirty="0">
                <a:solidFill>
                  <a:srgbClr val="00B0F0"/>
                </a:solidFill>
              </a:rPr>
              <a:t>    </a:t>
            </a:r>
            <a:br>
              <a:rPr lang="en-US" sz="2200" b="1" i="1" dirty="0">
                <a:solidFill>
                  <a:srgbClr val="7030A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endParaRPr lang="en-US" sz="26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24CC5-841D-433F-9B00-3E139ACE1DC8}"/>
              </a:ext>
            </a:extLst>
          </p:cNvPr>
          <p:cNvCxnSpPr>
            <a:cxnSpLocks/>
          </p:cNvCxnSpPr>
          <p:nvPr/>
        </p:nvCxnSpPr>
        <p:spPr>
          <a:xfrm>
            <a:off x="91254" y="1119417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709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693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Incident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833" y="416572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endParaRPr lang="en-US" sz="2200" b="1" i="1" dirty="0">
              <a:solidFill>
                <a:srgbClr val="7030A0"/>
              </a:solidFill>
            </a:endParaRPr>
          </a:p>
          <a:p>
            <a:r>
              <a:rPr lang="en-US" sz="2800" b="1" i="1" dirty="0">
                <a:solidFill>
                  <a:srgbClr val="00B0F0"/>
                </a:solidFill>
              </a:rPr>
              <a:t>e. User selectable roadway extends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B0F0"/>
                </a:solidFill>
              </a:rPr>
              <a:t> </a:t>
            </a:r>
            <a:r>
              <a:rPr lang="en-US" sz="2400" b="1" i="1" dirty="0">
                <a:solidFill>
                  <a:srgbClr val="FFC000"/>
                </a:solidFill>
              </a:rPr>
              <a:t>Mile Marker/Mile 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County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City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RCI roadway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Single MVDS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C000"/>
                </a:solidFill>
              </a:rPr>
              <a:t>Selectable combination of MVDS etc.</a:t>
            </a: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200" b="1" i="1" dirty="0">
                <a:solidFill>
                  <a:srgbClr val="7030A0"/>
                </a:solidFill>
              </a:rPr>
            </a:br>
            <a:r>
              <a:rPr lang="en-US" sz="2800" b="1" i="1" dirty="0">
                <a:solidFill>
                  <a:srgbClr val="00B0F0"/>
                </a:solidFill>
              </a:rPr>
              <a:t>g. </a:t>
            </a:r>
            <a:r>
              <a:rPr lang="en-US" sz="2400" b="1" i="1" dirty="0">
                <a:solidFill>
                  <a:srgbClr val="00B0F0"/>
                </a:solidFill>
              </a:rPr>
              <a:t>Comparative incident plots for same user selectable  	day/date/time 	ranges and roadway extends.</a:t>
            </a:r>
          </a:p>
          <a:p>
            <a:endParaRPr lang="en-US" sz="26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24CC5-841D-433F-9B00-3E139ACE1DC8}"/>
              </a:ext>
            </a:extLst>
          </p:cNvPr>
          <p:cNvCxnSpPr>
            <a:cxnSpLocks/>
          </p:cNvCxnSpPr>
          <p:nvPr/>
        </p:nvCxnSpPr>
        <p:spPr>
          <a:xfrm>
            <a:off x="91254" y="1119417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60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693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Incident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320" y="1511346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Rank 0.5 mile stretches of user selectable extends of a roadway based on incident by type, level, user definable combination and total </a:t>
            </a:r>
            <a:r>
              <a:rPr lang="en-US" sz="2800" b="1" i="1" dirty="0">
                <a:solidFill>
                  <a:srgbClr val="FF0000"/>
                </a:solidFill>
              </a:rPr>
              <a:t>for safety evaluation and project initiatives.</a:t>
            </a:r>
          </a:p>
          <a:p>
            <a:endParaRPr lang="en-US" sz="2800" b="1" i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>
                <a:solidFill>
                  <a:srgbClr val="7030A0"/>
                </a:solidFill>
              </a:rPr>
              <a:t>Heat </a:t>
            </a:r>
            <a:r>
              <a:rPr lang="en-US" sz="2800" b="1" i="1" dirty="0">
                <a:solidFill>
                  <a:srgbClr val="7030A0"/>
                </a:solidFill>
              </a:rPr>
              <a:t>maps based on the same criteria above.</a:t>
            </a:r>
            <a:br>
              <a:rPr lang="en-US" sz="2200" b="1" i="1" dirty="0">
                <a:solidFill>
                  <a:srgbClr val="7030A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endParaRPr lang="en-US" sz="26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24CC5-841D-433F-9B00-3E139ACE1DC8}"/>
              </a:ext>
            </a:extLst>
          </p:cNvPr>
          <p:cNvCxnSpPr>
            <a:cxnSpLocks/>
          </p:cNvCxnSpPr>
          <p:nvPr/>
        </p:nvCxnSpPr>
        <p:spPr>
          <a:xfrm>
            <a:off x="91254" y="1119417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3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46" y="-128141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Incident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E19E9-6E81-48EB-A253-A84F68B96FC0}"/>
              </a:ext>
            </a:extLst>
          </p:cNvPr>
          <p:cNvSpPr/>
          <p:nvPr/>
        </p:nvSpPr>
        <p:spPr>
          <a:xfrm>
            <a:off x="2044053" y="1363392"/>
            <a:ext cx="390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Sample Incident Comparison Plot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FEB125-0B75-4E46-8BCA-EDFD63BE6CA1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D5BCF71-83D2-4508-AF6A-AF0ADB8A5BDA}"/>
              </a:ext>
            </a:extLst>
          </p:cNvPr>
          <p:cNvGraphicFramePr>
            <a:graphicFrameLocks/>
          </p:cNvGraphicFramePr>
          <p:nvPr/>
        </p:nvGraphicFramePr>
        <p:xfrm>
          <a:off x="3134794" y="1779965"/>
          <a:ext cx="7191375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36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EB1EA-B4D1-4E68-9080-5BECADB4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07/2/20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2012517" y="729734"/>
            <a:ext cx="8309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Central Office Data Requests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84752" y="1721929"/>
            <a:ext cx="916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923FA-0B35-49C1-939F-FF878C3F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17" y="1721929"/>
            <a:ext cx="8309233" cy="3730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F4792-0E79-4BD2-B731-6BF15357CE12}"/>
              </a:ext>
            </a:extLst>
          </p:cNvPr>
          <p:cNvSpPr txBox="1"/>
          <p:nvPr/>
        </p:nvSpPr>
        <p:spPr>
          <a:xfrm>
            <a:off x="2012518" y="5647765"/>
            <a:ext cx="8309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https://devgis.fdot.gov/arcgisportal/apps/MapSeries/index.html?appid=b58b0a3b7c454535ac95c2139fffc127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74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46" y="-128141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Incident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920" y="800251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 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E19E9-6E81-48EB-A253-A84F68B96FC0}"/>
              </a:ext>
            </a:extLst>
          </p:cNvPr>
          <p:cNvSpPr/>
          <p:nvPr/>
        </p:nvSpPr>
        <p:spPr>
          <a:xfrm>
            <a:off x="2044053" y="1363392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Sample Incident Heatmap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FEB125-0B75-4E46-8BCA-EDFD63BE6CA1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1EF95AD-074C-4E2A-A2BA-A2898377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142" y="1864730"/>
            <a:ext cx="5167715" cy="47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4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99506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07/2/20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2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SG-5293</a:t>
            </a:r>
            <a:br>
              <a:rPr lang="en-US" dirty="0"/>
            </a:br>
            <a:r>
              <a:rPr lang="en-US" dirty="0"/>
              <a:t>Add a CCTV Field to the Executive Notification Email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Dee McTague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D39E-1476-45CC-858A-210BA5E9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02975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07/2/20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15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EB1EA-B4D1-4E68-9080-5BECADB4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07/2/20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730189" y="729734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Management Request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11129" y="1721929"/>
            <a:ext cx="97309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Original request was to add a link to CCTV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feeds 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DIVAS during major events requiring Executive Notifications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Operations does not have access to DIVAS so addition of the CCTV number used to manage event was proposed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Currently,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supervisors are adding the number manually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 is to add a field and automatically add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CCTV number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 on information entered in the SunGuide event </a:t>
            </a:r>
          </a:p>
        </p:txBody>
      </p:sp>
    </p:spTree>
    <p:extLst>
      <p:ext uri="{BB962C8B-B14F-4D97-AF65-F5344CB8AC3E}">
        <p14:creationId xmlns:p14="http://schemas.microsoft.com/office/powerpoint/2010/main" val="2575165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07/2/20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76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sz="4800" dirty="0"/>
              <a:t>SG-5278 BOS</a:t>
            </a:r>
            <a:br>
              <a:rPr lang="en-US" sz="4800" dirty="0"/>
            </a:br>
            <a:r>
              <a:rPr lang="en-US" sz="4800" dirty="0"/>
              <a:t>Blank Out Signs Integration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36303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07/2/20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John Hope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83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BOS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357745"/>
            <a:ext cx="10018713" cy="96058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5400" dirty="0"/>
              <a:t>General purpose of BOS are to redirect traffic during planned or unplanned traffic events</a:t>
            </a:r>
          </a:p>
          <a:p>
            <a:pPr lvl="0"/>
            <a:endParaRPr lang="en-US" sz="4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656437"/>
              </p:ext>
            </p:extLst>
          </p:nvPr>
        </p:nvGraphicFramePr>
        <p:xfrm>
          <a:off x="5666599" y="6545124"/>
          <a:ext cx="4792719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835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1189884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07/2/20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F1DA2F8-BC0E-4E17-987B-43D8416E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91" y="2070521"/>
            <a:ext cx="6106246" cy="4479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5D4AA-27B1-4751-9F42-547A7F8F6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91539">
            <a:off x="6837851" y="4502433"/>
            <a:ext cx="252413" cy="271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CDB43-BE5A-4F24-970C-7CE7071B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96529">
            <a:off x="6343495" y="3293269"/>
            <a:ext cx="252413" cy="271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5667F5-55CB-46A6-A9FD-B93DF9900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63425">
            <a:off x="4708870" y="2285910"/>
            <a:ext cx="252413" cy="271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CAE074-CC35-42C5-B0E4-8C856A66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47236">
            <a:off x="7269642" y="3867477"/>
            <a:ext cx="252413" cy="27146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6ABF08-0262-4472-A87C-1FBB3CEAB315}"/>
              </a:ext>
            </a:extLst>
          </p:cNvPr>
          <p:cNvCxnSpPr>
            <a:cxnSpLocks/>
          </p:cNvCxnSpPr>
          <p:nvPr/>
        </p:nvCxnSpPr>
        <p:spPr>
          <a:xfrm flipH="1" flipV="1">
            <a:off x="6964057" y="4894696"/>
            <a:ext cx="431791" cy="333086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49F601-F2E8-466D-874E-323B973D781D}"/>
              </a:ext>
            </a:extLst>
          </p:cNvPr>
          <p:cNvCxnSpPr>
            <a:cxnSpLocks/>
          </p:cNvCxnSpPr>
          <p:nvPr/>
        </p:nvCxnSpPr>
        <p:spPr>
          <a:xfrm flipH="1">
            <a:off x="7164171" y="4034524"/>
            <a:ext cx="812695" cy="381495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1C2710-B104-44C7-A9FA-7BEB53A22E90}"/>
              </a:ext>
            </a:extLst>
          </p:cNvPr>
          <p:cNvCxnSpPr>
            <a:cxnSpLocks/>
          </p:cNvCxnSpPr>
          <p:nvPr/>
        </p:nvCxnSpPr>
        <p:spPr>
          <a:xfrm flipH="1" flipV="1">
            <a:off x="6390514" y="3648112"/>
            <a:ext cx="273872" cy="577159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29FDFC-B246-4804-BD61-7D920AC7CD1E}"/>
              </a:ext>
            </a:extLst>
          </p:cNvPr>
          <p:cNvCxnSpPr>
            <a:cxnSpLocks/>
          </p:cNvCxnSpPr>
          <p:nvPr/>
        </p:nvCxnSpPr>
        <p:spPr>
          <a:xfrm flipH="1" flipV="1">
            <a:off x="5297557" y="3257185"/>
            <a:ext cx="738088" cy="1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E4ED9E-1A93-4711-9783-9660EB81E127}"/>
              </a:ext>
            </a:extLst>
          </p:cNvPr>
          <p:cNvCxnSpPr>
            <a:cxnSpLocks/>
          </p:cNvCxnSpPr>
          <p:nvPr/>
        </p:nvCxnSpPr>
        <p:spPr>
          <a:xfrm flipH="1" flipV="1">
            <a:off x="4745525" y="2734789"/>
            <a:ext cx="265681" cy="430298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7BECD6-3255-47B1-8B4A-028CD583900B}"/>
              </a:ext>
            </a:extLst>
          </p:cNvPr>
          <p:cNvCxnSpPr>
            <a:cxnSpLocks/>
          </p:cNvCxnSpPr>
          <p:nvPr/>
        </p:nvCxnSpPr>
        <p:spPr>
          <a:xfrm flipH="1">
            <a:off x="3780183" y="2318327"/>
            <a:ext cx="602974" cy="283171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70123B-6757-4A83-B62B-4A4313AA9301}"/>
              </a:ext>
            </a:extLst>
          </p:cNvPr>
          <p:cNvCxnSpPr>
            <a:cxnSpLocks/>
          </p:cNvCxnSpPr>
          <p:nvPr/>
        </p:nvCxnSpPr>
        <p:spPr>
          <a:xfrm flipH="1">
            <a:off x="5611915" y="4585216"/>
            <a:ext cx="778599" cy="307753"/>
          </a:xfrm>
          <a:prstGeom prst="straightConnector1">
            <a:avLst/>
          </a:prstGeom>
          <a:ln w="635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E020E31-D090-4CD7-9061-C2F1E925D334}"/>
              </a:ext>
            </a:extLst>
          </p:cNvPr>
          <p:cNvSpPr txBox="1"/>
          <p:nvPr/>
        </p:nvSpPr>
        <p:spPr>
          <a:xfrm rot="20187763">
            <a:off x="5328590" y="4588910"/>
            <a:ext cx="676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48554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ITSIQA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65253"/>
            <a:ext cx="10018713" cy="55872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5400" dirty="0"/>
              <a:t>Uses of BOS</a:t>
            </a:r>
          </a:p>
          <a:p>
            <a:pPr lvl="1"/>
            <a:r>
              <a:rPr lang="en-US" sz="3800" dirty="0"/>
              <a:t>Arterial route alternative routing</a:t>
            </a:r>
          </a:p>
          <a:p>
            <a:pPr lvl="2"/>
            <a:r>
              <a:rPr lang="en-US" sz="3600" dirty="0"/>
              <a:t>Coordinated activation of multiple BOS using </a:t>
            </a:r>
            <a:r>
              <a:rPr lang="en-US" sz="3600" dirty="0" err="1"/>
              <a:t>SunGuide’s</a:t>
            </a:r>
            <a:r>
              <a:rPr lang="en-US" sz="3600" dirty="0"/>
              <a:t> response plan functionality</a:t>
            </a:r>
          </a:p>
          <a:p>
            <a:pPr lvl="1"/>
            <a:r>
              <a:rPr lang="en-US" sz="3800" dirty="0"/>
              <a:t>Warnings to over-height vehicles approaching bridges</a:t>
            </a:r>
          </a:p>
          <a:p>
            <a:pPr lvl="2"/>
            <a:r>
              <a:rPr lang="en-US" sz="3600" dirty="0"/>
              <a:t>Automated activation to warn traveling public of potentially dangerous situations</a:t>
            </a:r>
          </a:p>
          <a:p>
            <a:pPr lvl="2"/>
            <a:r>
              <a:rPr lang="en-US" sz="3600" dirty="0"/>
              <a:t>Permit Application System (PAS) and FOX system can provide over-height vehicle information</a:t>
            </a:r>
          </a:p>
          <a:p>
            <a:pPr lvl="1"/>
            <a:r>
              <a:rPr lang="en-US" sz="3800" dirty="0"/>
              <a:t>Parking availability</a:t>
            </a:r>
          </a:p>
          <a:p>
            <a:pPr lvl="2"/>
            <a:r>
              <a:rPr lang="en-US" sz="3600" dirty="0"/>
              <a:t>Automatically/manually activate signs to direct incoming traffic to parking facilities</a:t>
            </a:r>
          </a:p>
          <a:p>
            <a:pPr lvl="1"/>
            <a:endParaRPr lang="en-US" sz="3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61429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07/2/20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954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ITSIQA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65253"/>
            <a:ext cx="10018713" cy="55872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5400" dirty="0"/>
              <a:t>Changes in SunGuide</a:t>
            </a:r>
          </a:p>
          <a:p>
            <a:pPr lvl="1"/>
            <a:r>
              <a:rPr lang="en-US" sz="3800" dirty="0"/>
              <a:t>Communication with BOS devices</a:t>
            </a:r>
          </a:p>
          <a:p>
            <a:pPr lvl="1"/>
            <a:r>
              <a:rPr lang="en-US" sz="3800" dirty="0"/>
              <a:t>Configuration of BOS plans, which may also use beacons</a:t>
            </a:r>
          </a:p>
          <a:p>
            <a:pPr lvl="1"/>
            <a:r>
              <a:rPr lang="en-US" sz="3800" dirty="0"/>
              <a:t>Integration of PAS/FOX systems for over-height vehicle data</a:t>
            </a:r>
          </a:p>
          <a:p>
            <a:pPr lvl="1"/>
            <a:r>
              <a:rPr lang="en-US" sz="3600" dirty="0"/>
              <a:t>Integration into EM’s Response Generation</a:t>
            </a:r>
          </a:p>
          <a:p>
            <a:pPr marL="457200" lvl="1" indent="0" algn="ctr">
              <a:buNone/>
            </a:pPr>
            <a:r>
              <a:rPr lang="en-US" sz="3600" i="1" dirty="0"/>
              <a:t>Additional Conceptual information available in </a:t>
            </a:r>
          </a:p>
          <a:p>
            <a:pPr marL="457200" lvl="1" indent="0" algn="ctr">
              <a:buNone/>
            </a:pPr>
            <a:r>
              <a:rPr lang="en-US" sz="3600" i="1" dirty="0"/>
              <a:t>BOS Integration Document</a:t>
            </a:r>
          </a:p>
          <a:p>
            <a:pPr lvl="1"/>
            <a:endParaRPr lang="en-US" sz="3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59046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07/2/20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169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4286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Hope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2"/>
              </a:rPr>
              <a:t>John.Hope@aecom.com</a:t>
            </a: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65145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07/2/20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3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EB1EA-B4D1-4E68-9080-5BECADB4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07/2/20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730189" y="729734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Central Office Needs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11129" y="1721929"/>
            <a:ext cx="97309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current data 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least daily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data set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event record, including data needed to derive performance measures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78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EB1EA-B4D1-4E68-9080-5BECADB4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07/2/20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730189" y="729734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District Needs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84752" y="1721929"/>
            <a:ext cx="91647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Self-service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impact on operations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 event audits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12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07/2/20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Autofit/>
          </a:bodyPr>
          <a:lstStyle/>
          <a:p>
            <a:r>
              <a:rPr lang="en-US" sz="4800" dirty="0"/>
              <a:t>SG-5289 </a:t>
            </a:r>
            <a:br>
              <a:rPr lang="en-US" sz="4800" dirty="0"/>
            </a:br>
            <a:r>
              <a:rPr lang="en-US" sz="4800" dirty="0"/>
              <a:t>Proposed SunGuide Improvements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dirty="0"/>
              <a:t>Renjan Joseph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7E3B76-4173-4B33-A465-EF4FAD9EB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07399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07/2/20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91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8454" y="1107348"/>
            <a:ext cx="6639770" cy="9797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Proposed Sunguide Improvements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691" y="2803039"/>
            <a:ext cx="8131550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</a:rPr>
              <a:t>Enhance Reporting Capabilities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</a:rPr>
              <a:t>Custom Dashboard Generation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DAB32C-71C8-48C5-8BD6-2747D385779C}"/>
              </a:ext>
            </a:extLst>
          </p:cNvPr>
          <p:cNvCxnSpPr>
            <a:cxnSpLocks/>
          </p:cNvCxnSpPr>
          <p:nvPr/>
        </p:nvCxnSpPr>
        <p:spPr>
          <a:xfrm>
            <a:off x="91254" y="2220430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7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9515" y="147065"/>
            <a:ext cx="4370664" cy="979714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305" y="1030049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Requests from management after major happenings like pandemic conditions, natural disasters, civil unrests etc. </a:t>
            </a:r>
          </a:p>
          <a:p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The need for generating comparative plots with respect to </a:t>
            </a:r>
            <a:r>
              <a:rPr lang="en-US" sz="2800" b="1" i="1" dirty="0">
                <a:solidFill>
                  <a:srgbClr val="FFC000"/>
                </a:solidFill>
              </a:rPr>
              <a:t>volume, speed and incidents</a:t>
            </a:r>
          </a:p>
          <a:p>
            <a:endParaRPr lang="en-US" sz="2800" b="1" i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Safety evaluations to identify segments of crash concentration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5A6BBD-E3C5-4F30-98BF-382E781B26D3}"/>
              </a:ext>
            </a:extLst>
          </p:cNvPr>
          <p:cNvCxnSpPr>
            <a:cxnSpLocks/>
          </p:cNvCxnSpPr>
          <p:nvPr/>
        </p:nvCxnSpPr>
        <p:spPr>
          <a:xfrm>
            <a:off x="91254" y="1343352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9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22D-EA99-4D9B-BF9B-E1E13023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693" y="0"/>
            <a:ext cx="10323389" cy="97971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B050"/>
                </a:solidFill>
              </a:rPr>
              <a:t>Enhancement to Volume Related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207C-B8BA-40A2-9161-1D3FC467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7974" y="1127422"/>
            <a:ext cx="9593547" cy="11262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Real-time volume plots by user definable stretch of a roadway</a:t>
            </a:r>
          </a:p>
          <a:p>
            <a:endParaRPr lang="en-US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7030A0"/>
                </a:solidFill>
              </a:rPr>
              <a:t>Historic volume plots with the flexibility to refine by:</a:t>
            </a:r>
            <a:br>
              <a:rPr lang="en-US" sz="2800" b="1" i="1" dirty="0">
                <a:solidFill>
                  <a:srgbClr val="7030A0"/>
                </a:solidFill>
              </a:rPr>
            </a:br>
            <a:endParaRPr lang="en-US" sz="2800" b="1" i="1" dirty="0">
              <a:solidFill>
                <a:srgbClr val="7030A0"/>
              </a:solidFill>
            </a:endParaRPr>
          </a:p>
          <a:p>
            <a:pPr lvl="1" algn="l"/>
            <a:r>
              <a:rPr lang="en-US" sz="2600" b="1" i="1" dirty="0">
                <a:solidFill>
                  <a:srgbClr val="00B0F0"/>
                </a:solidFill>
              </a:rPr>
              <a:t>a. </a:t>
            </a:r>
            <a:r>
              <a:rPr lang="en-US" sz="2200" b="1" i="1" dirty="0">
                <a:solidFill>
                  <a:srgbClr val="00B0F0"/>
                </a:solidFill>
              </a:rPr>
              <a:t>User selectable roadway</a:t>
            </a:r>
            <a:br>
              <a:rPr lang="en-US" sz="2200" b="1" i="1" dirty="0">
                <a:solidFill>
                  <a:srgbClr val="00B0F0"/>
                </a:solidFill>
              </a:rPr>
            </a:br>
            <a:r>
              <a:rPr lang="en-US" sz="2200" b="1" i="1" dirty="0">
                <a:solidFill>
                  <a:srgbClr val="00B0F0"/>
                </a:solidFill>
              </a:rPr>
              <a:t>b. User selectable date range</a:t>
            </a:r>
            <a:br>
              <a:rPr lang="en-US" sz="2200" b="1" i="1" dirty="0">
                <a:solidFill>
                  <a:srgbClr val="00B0F0"/>
                </a:solidFill>
              </a:rPr>
            </a:br>
            <a:r>
              <a:rPr lang="en-US" sz="2200" b="1" i="1" dirty="0">
                <a:solidFill>
                  <a:srgbClr val="00B0F0"/>
                </a:solidFill>
              </a:rPr>
              <a:t>c. User selectable days</a:t>
            </a:r>
            <a:br>
              <a:rPr lang="en-US" sz="2200" b="1" i="1" dirty="0">
                <a:solidFill>
                  <a:srgbClr val="00B0F0"/>
                </a:solidFill>
              </a:rPr>
            </a:br>
            <a:r>
              <a:rPr lang="en-US" sz="2200" b="1" i="1" dirty="0">
                <a:solidFill>
                  <a:srgbClr val="00B0F0"/>
                </a:solidFill>
              </a:rPr>
              <a:t>d. User selectable time range within 24 hours</a:t>
            </a:r>
            <a:br>
              <a:rPr lang="en-US" sz="2200" b="1" i="1" dirty="0">
                <a:solidFill>
                  <a:srgbClr val="00B0F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br>
              <a:rPr lang="en-US" sz="2200" b="1" i="1" dirty="0">
                <a:solidFill>
                  <a:srgbClr val="7030A0"/>
                </a:solidFill>
              </a:rPr>
            </a:br>
            <a:endParaRPr lang="en-US" sz="2600" b="1" i="1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10DE48-68F3-484D-80C6-2E8E548952ED}"/>
              </a:ext>
            </a:extLst>
          </p:cNvPr>
          <p:cNvCxnSpPr>
            <a:cxnSpLocks/>
          </p:cNvCxnSpPr>
          <p:nvPr/>
        </p:nvCxnSpPr>
        <p:spPr>
          <a:xfrm>
            <a:off x="91254" y="1231385"/>
            <a:ext cx="12009491" cy="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434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14540</TotalTime>
  <Words>689</Words>
  <Application>Microsoft Office PowerPoint</Application>
  <PresentationFormat>Widescreen</PresentationFormat>
  <Paragraphs>196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Century Gothic</vt:lpstr>
      <vt:lpstr>Parallax</vt:lpstr>
      <vt:lpstr>SG-5300 - Access to district SunGuide data from the Central Office</vt:lpstr>
      <vt:lpstr>PowerPoint Presentation</vt:lpstr>
      <vt:lpstr>PowerPoint Presentation</vt:lpstr>
      <vt:lpstr>PowerPoint Presentation</vt:lpstr>
      <vt:lpstr>PowerPoint Presentation</vt:lpstr>
      <vt:lpstr>SG-5289  Proposed SunGuide Improvements</vt:lpstr>
      <vt:lpstr>Proposed Sunguide Improvements </vt:lpstr>
      <vt:lpstr>Background</vt:lpstr>
      <vt:lpstr>Enhancement to Volume Related Plots</vt:lpstr>
      <vt:lpstr>Enhancement to Volume Related Plots</vt:lpstr>
      <vt:lpstr>Enhancement to Volume Related Plots</vt:lpstr>
      <vt:lpstr>Enhancement to Speed Related Plots</vt:lpstr>
      <vt:lpstr>Enhancement to Speed Related Plots</vt:lpstr>
      <vt:lpstr>Enhancement to Speed Related Plots</vt:lpstr>
      <vt:lpstr>Enhancement to Speed Related Plots</vt:lpstr>
      <vt:lpstr>Enhancement to Incident Related Plots</vt:lpstr>
      <vt:lpstr>Enhancement to Incident Related Plots</vt:lpstr>
      <vt:lpstr>Enhancement to Incident Related Plots</vt:lpstr>
      <vt:lpstr>Enhancement to Incident Related Plots</vt:lpstr>
      <vt:lpstr>Enhancement to Incident Related Plots</vt:lpstr>
      <vt:lpstr>PowerPoint Presentation</vt:lpstr>
      <vt:lpstr>SG-5293 Add a CCTV Field to the Executive Notification Email</vt:lpstr>
      <vt:lpstr>PowerPoint Presentation</vt:lpstr>
      <vt:lpstr>PowerPoint Presentation</vt:lpstr>
      <vt:lpstr>SG-5278 BOS Blank Out Signs Integration</vt:lpstr>
      <vt:lpstr>BOS</vt:lpstr>
      <vt:lpstr>ITSIQA</vt:lpstr>
      <vt:lpstr>ITSIQA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Gregory Dudley</cp:lastModifiedBy>
  <cp:revision>629</cp:revision>
  <cp:lastPrinted>2015-01-14T21:03:00Z</cp:lastPrinted>
  <dcterms:created xsi:type="dcterms:W3CDTF">2014-08-07T17:38:39Z</dcterms:created>
  <dcterms:modified xsi:type="dcterms:W3CDTF">2020-06-30T16:49:55Z</dcterms:modified>
</cp:coreProperties>
</file>