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42"/>
  </p:notesMasterIdLst>
  <p:handoutMasterIdLst>
    <p:handoutMasterId r:id="rId43"/>
  </p:handoutMasterIdLst>
  <p:sldIdLst>
    <p:sldId id="385" r:id="rId3"/>
    <p:sldId id="491" r:id="rId4"/>
    <p:sldId id="510" r:id="rId5"/>
    <p:sldId id="492" r:id="rId6"/>
    <p:sldId id="494" r:id="rId7"/>
    <p:sldId id="495" r:id="rId8"/>
    <p:sldId id="496" r:id="rId9"/>
    <p:sldId id="498" r:id="rId10"/>
    <p:sldId id="497" r:id="rId11"/>
    <p:sldId id="499" r:id="rId12"/>
    <p:sldId id="500" r:id="rId13"/>
    <p:sldId id="501" r:id="rId14"/>
    <p:sldId id="493" r:id="rId15"/>
    <p:sldId id="482" r:id="rId16"/>
    <p:sldId id="483" r:id="rId17"/>
    <p:sldId id="486" r:id="rId18"/>
    <p:sldId id="487" r:id="rId19"/>
    <p:sldId id="485" r:id="rId20"/>
    <p:sldId id="502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4" r:id="rId29"/>
    <p:sldId id="263" r:id="rId30"/>
    <p:sldId id="265" r:id="rId31"/>
    <p:sldId id="269" r:id="rId32"/>
    <p:sldId id="266" r:id="rId33"/>
    <p:sldId id="267" r:id="rId34"/>
    <p:sldId id="268" r:id="rId35"/>
    <p:sldId id="503" r:id="rId36"/>
    <p:sldId id="505" r:id="rId37"/>
    <p:sldId id="506" r:id="rId38"/>
    <p:sldId id="507" r:id="rId39"/>
    <p:sldId id="508" r:id="rId40"/>
    <p:sldId id="509" r:id="rId4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385"/>
            <p14:sldId id="491"/>
            <p14:sldId id="510"/>
            <p14:sldId id="492"/>
            <p14:sldId id="494"/>
            <p14:sldId id="495"/>
            <p14:sldId id="496"/>
            <p14:sldId id="498"/>
            <p14:sldId id="497"/>
            <p14:sldId id="499"/>
            <p14:sldId id="500"/>
            <p14:sldId id="501"/>
            <p14:sldId id="493"/>
            <p14:sldId id="482"/>
            <p14:sldId id="483"/>
            <p14:sldId id="486"/>
            <p14:sldId id="487"/>
            <p14:sldId id="485"/>
            <p14:sldId id="502"/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9"/>
            <p14:sldId id="266"/>
            <p14:sldId id="267"/>
            <p14:sldId id="268"/>
            <p14:sldId id="503"/>
            <p14:sldId id="505"/>
            <p14:sldId id="506"/>
            <p14:sldId id="507"/>
            <p14:sldId id="508"/>
            <p14:sldId id="5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 baseline="0">
                <a:latin typeface="+mn-lt"/>
              </a:defRPr>
            </a:pPr>
            <a:r>
              <a:rPr lang="en-US" sz="1200" b="0" i="0" u="none" strike="noStrike" baseline="0" dirty="0">
                <a:effectLst/>
                <a:latin typeface="+mn-lt"/>
              </a:rPr>
              <a:t>COVID-19 Impacts to Traffic Volume: I-75 D1 </a:t>
            </a:r>
            <a:br>
              <a:rPr lang="en-US" sz="1200" b="0" i="0" u="none" strike="noStrike" baseline="0" dirty="0">
                <a:effectLst/>
                <a:latin typeface="+mn-lt"/>
              </a:rPr>
            </a:br>
            <a:endParaRPr lang="en-US" sz="1200" b="0" i="0" baseline="0" dirty="0">
              <a:latin typeface="+mn-lt"/>
            </a:endParaRPr>
          </a:p>
        </c:rich>
      </c:tx>
      <c:layout>
        <c:manualLayout>
          <c:xMode val="edge"/>
          <c:yMode val="edge"/>
          <c:x val="0.25232868046579776"/>
          <c:y val="2.18623672125451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13906557644419"/>
          <c:y val="9.9337906169754422E-2"/>
          <c:w val="0.85522026123911865"/>
          <c:h val="0.66970461732165876"/>
        </c:manualLayout>
      </c:layout>
      <c:lineChart>
        <c:grouping val="standard"/>
        <c:varyColors val="0"/>
        <c:ser>
          <c:idx val="0"/>
          <c:order val="0"/>
          <c:tx>
            <c:strRef>
              <c:f>Charts!$B$29</c:f>
              <c:strCache>
                <c:ptCount val="1"/>
                <c:pt idx="0">
                  <c:v>5-Jun-19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Charts!$A$30:$A$53</c:f>
              <c:numCache>
                <c:formatCode>h:mm\ AM/PM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Charts!$B$30:$B$53</c:f>
              <c:numCache>
                <c:formatCode>#,##0</c:formatCode>
                <c:ptCount val="24"/>
                <c:pt idx="0">
                  <c:v>957</c:v>
                </c:pt>
                <c:pt idx="1">
                  <c:v>640</c:v>
                </c:pt>
                <c:pt idx="2">
                  <c:v>416</c:v>
                </c:pt>
                <c:pt idx="3">
                  <c:v>380</c:v>
                </c:pt>
                <c:pt idx="4">
                  <c:v>475</c:v>
                </c:pt>
                <c:pt idx="5">
                  <c:v>930</c:v>
                </c:pt>
                <c:pt idx="6">
                  <c:v>2105</c:v>
                </c:pt>
                <c:pt idx="7">
                  <c:v>5132</c:v>
                </c:pt>
                <c:pt idx="8">
                  <c:v>6588</c:v>
                </c:pt>
                <c:pt idx="9">
                  <c:v>6011</c:v>
                </c:pt>
                <c:pt idx="10">
                  <c:v>5215</c:v>
                </c:pt>
                <c:pt idx="11">
                  <c:v>5284</c:v>
                </c:pt>
                <c:pt idx="12">
                  <c:v>5621</c:v>
                </c:pt>
                <c:pt idx="13">
                  <c:v>5383</c:v>
                </c:pt>
                <c:pt idx="14">
                  <c:v>5348</c:v>
                </c:pt>
                <c:pt idx="15">
                  <c:v>5576</c:v>
                </c:pt>
                <c:pt idx="16">
                  <c:v>5749</c:v>
                </c:pt>
                <c:pt idx="17">
                  <c:v>6949</c:v>
                </c:pt>
                <c:pt idx="18">
                  <c:v>6833</c:v>
                </c:pt>
                <c:pt idx="19">
                  <c:v>4872</c:v>
                </c:pt>
                <c:pt idx="20">
                  <c:v>3318</c:v>
                </c:pt>
                <c:pt idx="21">
                  <c:v>2736</c:v>
                </c:pt>
                <c:pt idx="22">
                  <c:v>2227</c:v>
                </c:pt>
                <c:pt idx="23">
                  <c:v>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85-423C-AD34-F997DD7A25EF}"/>
            </c:ext>
          </c:extLst>
        </c:ser>
        <c:ser>
          <c:idx val="2"/>
          <c:order val="1"/>
          <c:tx>
            <c:strRef>
              <c:f>Charts!$C$29</c:f>
              <c:strCache>
                <c:ptCount val="1"/>
                <c:pt idx="0">
                  <c:v>3-Jun-20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Charts!$A$30:$A$53</c:f>
              <c:numCache>
                <c:formatCode>h:mm\ AM/PM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Charts!$C$30:$C$53</c:f>
              <c:numCache>
                <c:formatCode>#,##0</c:formatCode>
                <c:ptCount val="24"/>
                <c:pt idx="0">
                  <c:v>678</c:v>
                </c:pt>
                <c:pt idx="1">
                  <c:v>458</c:v>
                </c:pt>
                <c:pt idx="2">
                  <c:v>319</c:v>
                </c:pt>
                <c:pt idx="3">
                  <c:v>325</c:v>
                </c:pt>
                <c:pt idx="4">
                  <c:v>434</c:v>
                </c:pt>
                <c:pt idx="5">
                  <c:v>782</c:v>
                </c:pt>
                <c:pt idx="6">
                  <c:v>1890</c:v>
                </c:pt>
                <c:pt idx="7">
                  <c:v>4544</c:v>
                </c:pt>
                <c:pt idx="8">
                  <c:v>5823</c:v>
                </c:pt>
                <c:pt idx="9">
                  <c:v>5485</c:v>
                </c:pt>
                <c:pt idx="10">
                  <c:v>4498</c:v>
                </c:pt>
                <c:pt idx="11">
                  <c:v>4694</c:v>
                </c:pt>
                <c:pt idx="12">
                  <c:v>4729</c:v>
                </c:pt>
                <c:pt idx="13">
                  <c:v>4837</c:v>
                </c:pt>
                <c:pt idx="14">
                  <c:v>4811</c:v>
                </c:pt>
                <c:pt idx="15">
                  <c:v>5003</c:v>
                </c:pt>
                <c:pt idx="16">
                  <c:v>4239</c:v>
                </c:pt>
                <c:pt idx="17">
                  <c:v>5263</c:v>
                </c:pt>
                <c:pt idx="18">
                  <c:v>5268</c:v>
                </c:pt>
                <c:pt idx="19">
                  <c:v>3571</c:v>
                </c:pt>
                <c:pt idx="20">
                  <c:v>2475</c:v>
                </c:pt>
                <c:pt idx="21">
                  <c:v>1822</c:v>
                </c:pt>
                <c:pt idx="22">
                  <c:v>1428</c:v>
                </c:pt>
                <c:pt idx="23">
                  <c:v>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85-423C-AD34-F997DD7A2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6632159"/>
        <c:axId val="1"/>
      </c:lineChart>
      <c:catAx>
        <c:axId val="1666632159"/>
        <c:scaling>
          <c:orientation val="minMax"/>
        </c:scaling>
        <c:delete val="0"/>
        <c:axPos val="b"/>
        <c:majorGridlines>
          <c:spPr>
            <a:ln w="3175">
              <a:solidFill>
                <a:schemeClr val="accent3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latin typeface="+mn-lt"/>
                  </a:rPr>
                  <a:t>Time of Day</a:t>
                </a:r>
              </a:p>
            </c:rich>
          </c:tx>
          <c:layout>
            <c:manualLayout>
              <c:xMode val="edge"/>
              <c:yMode val="edge"/>
              <c:x val="0.46801417499580228"/>
              <c:y val="0.91799640079158662"/>
            </c:manualLayout>
          </c:layout>
          <c:overlay val="0"/>
          <c:spPr>
            <a:noFill/>
            <a:ln w="25400">
              <a:noFill/>
            </a:ln>
          </c:spPr>
        </c:title>
        <c:numFmt formatCode="h:mm\ AM/PM" sourceLinked="1"/>
        <c:majorTickMark val="out"/>
        <c:minorTickMark val="none"/>
        <c:tickLblPos val="nextTo"/>
        <c:spPr>
          <a:ln w="3175">
            <a:solidFill>
              <a:schemeClr val="accent3"/>
            </a:solidFill>
            <a:prstDash val="solid"/>
          </a:ln>
        </c:spPr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chemeClr val="accent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000" b="0" i="0" baseline="0" dirty="0">
                    <a:latin typeface="+mn-lt"/>
                  </a:rPr>
                  <a:t>Traffic Volume</a:t>
                </a:r>
              </a:p>
            </c:rich>
          </c:tx>
          <c:layout>
            <c:manualLayout>
              <c:xMode val="edge"/>
              <c:yMode val="edge"/>
              <c:x val="6.5317888306083444E-3"/>
              <c:y val="0.3572605384660998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666321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672296013503362"/>
          <c:y val="0.22551300677392544"/>
          <c:w val="0.20875438549979233"/>
          <c:h val="0.11465475699364458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5459533476472"/>
          <c:y val="0.11216914059581312"/>
          <c:w val="0.83173303826568645"/>
          <c:h val="0.6953017040382643"/>
        </c:manualLayout>
      </c:layout>
      <c:lineChart>
        <c:grouping val="standard"/>
        <c:varyColors val="0"/>
        <c:ser>
          <c:idx val="0"/>
          <c:order val="0"/>
          <c:tx>
            <c:strRef>
              <c:f>Charts!$B$3</c:f>
              <c:strCache>
                <c:ptCount val="1"/>
                <c:pt idx="0">
                  <c:v>5-Jun-19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Charts!$A$4:$A$16</c:f>
              <c:numCache>
                <c:formatCode>h:mm\ AM/PM</c:formatCode>
                <c:ptCount val="13"/>
                <c:pt idx="0">
                  <c:v>0.25</c:v>
                </c:pt>
                <c:pt idx="1">
                  <c:v>0.29166666666666669</c:v>
                </c:pt>
                <c:pt idx="2">
                  <c:v>0.33333333333333298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0.45833333333333298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  <c:pt idx="10">
                  <c:v>0.66666666666666696</c:v>
                </c:pt>
                <c:pt idx="11">
                  <c:v>0.70833333333333404</c:v>
                </c:pt>
                <c:pt idx="12">
                  <c:v>0.75</c:v>
                </c:pt>
              </c:numCache>
            </c:numRef>
          </c:cat>
          <c:val>
            <c:numRef>
              <c:f>Charts!$B$4:$B$16</c:f>
              <c:numCache>
                <c:formatCode>General</c:formatCode>
                <c:ptCount val="13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81</c:v>
                </c:pt>
                <c:pt idx="4">
                  <c:v>80</c:v>
                </c:pt>
                <c:pt idx="5">
                  <c:v>81</c:v>
                </c:pt>
                <c:pt idx="6">
                  <c:v>81</c:v>
                </c:pt>
                <c:pt idx="7">
                  <c:v>81</c:v>
                </c:pt>
                <c:pt idx="8">
                  <c:v>80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81-4477-AC4D-369C4C04FEAE}"/>
            </c:ext>
          </c:extLst>
        </c:ser>
        <c:ser>
          <c:idx val="1"/>
          <c:order val="1"/>
          <c:tx>
            <c:strRef>
              <c:f>Charts!$C$3</c:f>
              <c:strCache>
                <c:ptCount val="1"/>
                <c:pt idx="0">
                  <c:v>3-Jun-20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Charts!$A$4:$A$16</c:f>
              <c:numCache>
                <c:formatCode>h:mm\ AM/PM</c:formatCode>
                <c:ptCount val="13"/>
                <c:pt idx="0">
                  <c:v>0.25</c:v>
                </c:pt>
                <c:pt idx="1">
                  <c:v>0.29166666666666669</c:v>
                </c:pt>
                <c:pt idx="2">
                  <c:v>0.33333333333333298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0.45833333333333298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  <c:pt idx="10">
                  <c:v>0.66666666666666696</c:v>
                </c:pt>
                <c:pt idx="11">
                  <c:v>0.70833333333333404</c:v>
                </c:pt>
                <c:pt idx="12">
                  <c:v>0.75</c:v>
                </c:pt>
              </c:numCache>
            </c:numRef>
          </c:cat>
          <c:val>
            <c:numRef>
              <c:f>Charts!$C$4:$C$16</c:f>
              <c:numCache>
                <c:formatCode>General</c:formatCode>
                <c:ptCount val="13"/>
                <c:pt idx="0">
                  <c:v>82</c:v>
                </c:pt>
                <c:pt idx="1">
                  <c:v>82</c:v>
                </c:pt>
                <c:pt idx="2">
                  <c:v>81</c:v>
                </c:pt>
                <c:pt idx="3">
                  <c:v>81</c:v>
                </c:pt>
                <c:pt idx="4">
                  <c:v>81</c:v>
                </c:pt>
                <c:pt idx="5">
                  <c:v>81</c:v>
                </c:pt>
                <c:pt idx="6">
                  <c:v>82</c:v>
                </c:pt>
                <c:pt idx="7">
                  <c:v>80</c:v>
                </c:pt>
                <c:pt idx="8">
                  <c:v>80</c:v>
                </c:pt>
                <c:pt idx="9">
                  <c:v>79</c:v>
                </c:pt>
                <c:pt idx="10">
                  <c:v>78</c:v>
                </c:pt>
                <c:pt idx="11">
                  <c:v>80</c:v>
                </c:pt>
                <c:pt idx="1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81-4477-AC4D-369C4C04F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358719"/>
        <c:axId val="300949519"/>
      </c:lineChart>
      <c:catAx>
        <c:axId val="261358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Time of Day</a:t>
                </a:r>
              </a:p>
            </c:rich>
          </c:tx>
          <c:layout>
            <c:manualLayout>
              <c:xMode val="edge"/>
              <c:yMode val="edge"/>
              <c:x val="0.46050121569353736"/>
              <c:y val="0.93771316194370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0949519"/>
        <c:crosses val="autoZero"/>
        <c:auto val="1"/>
        <c:lblAlgn val="ctr"/>
        <c:lblOffset val="100"/>
        <c:noMultiLvlLbl val="0"/>
      </c:catAx>
      <c:valAx>
        <c:axId val="30094951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Speed (mph)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613587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48090029022615"/>
          <c:y val="0.61693737410730631"/>
          <c:w val="0.1924075546063804"/>
          <c:h val="0.13062594311820941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dirty="0"/>
              <a:t>COVID -19 Impacts to # of Incidents On I-75 D1                                          </a:t>
            </a:r>
          </a:p>
        </c:rich>
      </c:tx>
      <c:layout>
        <c:manualLayout>
          <c:xMode val="edge"/>
          <c:yMode val="edge"/>
          <c:x val="0.26911466058547368"/>
          <c:y val="1.804636673125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Incidents!$A$27</c:f>
              <c:strCache>
                <c:ptCount val="1"/>
                <c:pt idx="0">
                  <c:v>June 1st week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Incidents!$B$26:$D$26</c:f>
              <c:strCache>
                <c:ptCount val="3"/>
                <c:pt idx="0">
                  <c:v>All Incidents</c:v>
                </c:pt>
                <c:pt idx="1">
                  <c:v>Level 2 Incidents</c:v>
                </c:pt>
                <c:pt idx="2">
                  <c:v>Level 3 Incidents</c:v>
                </c:pt>
              </c:strCache>
            </c:strRef>
          </c:cat>
          <c:val>
            <c:numRef>
              <c:f>Incidents!$B$27:$D$27</c:f>
              <c:numCache>
                <c:formatCode>General</c:formatCode>
                <c:ptCount val="3"/>
                <c:pt idx="0">
                  <c:v>1152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9-4DD7-B5FF-D89BEEC00FEF}"/>
            </c:ext>
          </c:extLst>
        </c:ser>
        <c:ser>
          <c:idx val="1"/>
          <c:order val="1"/>
          <c:tx>
            <c:strRef>
              <c:f>Incidents!$A$28</c:f>
              <c:strCache>
                <c:ptCount val="1"/>
                <c:pt idx="0">
                  <c:v>June 1st week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Incidents!$B$26:$D$26</c:f>
              <c:strCache>
                <c:ptCount val="3"/>
                <c:pt idx="0">
                  <c:v>All Incidents</c:v>
                </c:pt>
                <c:pt idx="1">
                  <c:v>Level 2 Incidents</c:v>
                </c:pt>
                <c:pt idx="2">
                  <c:v>Level 3 Incidents</c:v>
                </c:pt>
              </c:strCache>
            </c:strRef>
          </c:cat>
          <c:val>
            <c:numRef>
              <c:f>Incidents!$B$28:$D$28</c:f>
              <c:numCache>
                <c:formatCode>General</c:formatCode>
                <c:ptCount val="3"/>
                <c:pt idx="0">
                  <c:v>845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9-4DD7-B5FF-D89BEEC00F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143775087"/>
        <c:axId val="31447839"/>
      </c:barChart>
      <c:catAx>
        <c:axId val="2143775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Incident Types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1447839"/>
        <c:crosses val="autoZero"/>
        <c:auto val="1"/>
        <c:lblAlgn val="ctr"/>
        <c:lblOffset val="100"/>
        <c:noMultiLvlLbl val="0"/>
      </c:catAx>
      <c:valAx>
        <c:axId val="3144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baseline="0" dirty="0"/>
                  <a:t>Number of Incidents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43775087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tr"/>
      <c:layout>
        <c:manualLayout>
          <c:xMode val="edge"/>
          <c:yMode val="edge"/>
          <c:x val="0.74266653261493798"/>
          <c:y val="0.24826095143775762"/>
          <c:w val="0.17162448071474509"/>
          <c:h val="0.1650700702123426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0.30135</cdr:x>
      <cdr:y>0.03645</cdr:y>
    </cdr:from>
    <cdr:to>
      <cdr:x>0.7138</cdr:x>
      <cdr:y>0.1344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476AB2B-23EE-4192-A4D4-1A2EF8290849}"/>
            </a:ext>
          </a:extLst>
        </cdr:cNvPr>
        <cdr:cNvSpPr txBox="1"/>
      </cdr:nvSpPr>
      <cdr:spPr>
        <a:xfrm xmlns:a="http://schemas.openxmlformats.org/drawingml/2006/main">
          <a:off x="1704975" y="152400"/>
          <a:ext cx="23336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0.1896</cdr:x>
      <cdr:y>0.02876</cdr:y>
    </cdr:from>
    <cdr:to>
      <cdr:x>0.82079</cdr:x>
      <cdr:y>0.08839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5940B89-0090-4097-9163-0263957F594B}"/>
            </a:ext>
          </a:extLst>
        </cdr:cNvPr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1040222" y="127601"/>
          <a:ext cx="3462961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0" baseline="0" dirty="0">
              <a:effectLst/>
              <a:latin typeface="+mn-lt"/>
              <a:ea typeface="+mn-ea"/>
              <a:cs typeface="+mn-cs"/>
            </a:rPr>
            <a:t>COVID-19 Impacts to 95th Percentile Speed - I-75 D1 </a:t>
          </a:r>
          <a:endParaRPr lang="en-US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0.54728</cdr:x>
      <cdr:y>0.49819</cdr:y>
    </cdr:from>
    <cdr:to>
      <cdr:x>0.95258</cdr:x>
      <cdr:y>0.63257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81EF12-D23D-40E2-87DD-45AFD5BCA25B}"/>
            </a:ext>
          </a:extLst>
        </cdr:cNvPr>
        <cdr:cNvSpPr txBox="1"/>
      </cdr:nvSpPr>
      <cdr:spPr>
        <a:xfrm xmlns:a="http://schemas.openxmlformats.org/drawingml/2006/main">
          <a:off x="3935696" y="2365987"/>
          <a:ext cx="2914684" cy="638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Note: More Level 2 &amp; 3 events this year seems to be due to changes</a:t>
          </a:r>
          <a:r>
            <a:rPr lang="en-US" sz="1100" b="1" baseline="0" dirty="0">
              <a:solidFill>
                <a:srgbClr val="FF0000"/>
              </a:solidFill>
            </a:rPr>
            <a:t> in reporting event levels.SWRI is investigating into it.</a:t>
          </a:r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0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40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20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8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2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1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9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02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776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7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84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2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12BC-B7BC-41B6-9CBD-9BA405E1AEF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C6D33B-9B3A-4C17-BC75-85CC3376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Hope@aecom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gis.fdot.gov/arcgisportal/apps/MapSeries/index.html?appid=b58b0a3b7c454535ac95c2139fffc12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SSUG 6-18-20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5/21/20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7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SunGuide Detector Analysis, pg3</a:t>
            </a:r>
          </a:p>
          <a:p>
            <a:pPr lvl="1"/>
            <a:r>
              <a:rPr lang="en-US" sz="3800" b="1" dirty="0"/>
              <a:t>Reported Lanes Count</a:t>
            </a:r>
            <a:r>
              <a:rPr lang="en-US" sz="3800" dirty="0"/>
              <a:t>: Reported number of lanes doesn’t match configuration</a:t>
            </a:r>
          </a:p>
          <a:p>
            <a:pPr lvl="1"/>
            <a:r>
              <a:rPr lang="en-US" sz="3800" b="1" dirty="0"/>
              <a:t>AADT Check</a:t>
            </a:r>
            <a:r>
              <a:rPr lang="en-US" sz="3800" dirty="0"/>
              <a:t>: Reported daily volume &lt; or &gt; % of expected daily volumes</a:t>
            </a:r>
          </a:p>
          <a:p>
            <a:pPr lvl="1"/>
            <a:r>
              <a:rPr lang="en-US" sz="3800" b="1" dirty="0"/>
              <a:t>Communication Failed</a:t>
            </a:r>
            <a:r>
              <a:rPr lang="en-US" sz="3800" dirty="0"/>
              <a:t>: Detector stops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42150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7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DD7E424D-7092-4491-9664-5400F84FB403}"/>
              </a:ext>
            </a:extLst>
          </p:cNvPr>
          <p:cNvSpPr/>
          <p:nvPr/>
        </p:nvSpPr>
        <p:spPr>
          <a:xfrm>
            <a:off x="1925073" y="2516843"/>
            <a:ext cx="7777118" cy="254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360A8C-2387-4151-B2E3-D3FC869E3DA7}"/>
              </a:ext>
            </a:extLst>
          </p:cNvPr>
          <p:cNvSpPr/>
          <p:nvPr/>
        </p:nvSpPr>
        <p:spPr>
          <a:xfrm>
            <a:off x="1895499" y="2517944"/>
            <a:ext cx="2749350" cy="424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929977"/>
          </a:xfrm>
        </p:spPr>
        <p:txBody>
          <a:bodyPr>
            <a:normAutofit fontScale="90000"/>
          </a:bodyPr>
          <a:lstStyle/>
          <a:p>
            <a:r>
              <a:rPr lang="en-US" dirty="0"/>
              <a:t>ITSIQA</a:t>
            </a:r>
            <a:br>
              <a:rPr lang="en-US" dirty="0"/>
            </a:br>
            <a:r>
              <a:rPr lang="en-US" i="1" dirty="0"/>
              <a:t>Data Outputs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CDCC07-9474-4962-8DDF-472B13696F16}"/>
              </a:ext>
            </a:extLst>
          </p:cNvPr>
          <p:cNvGrpSpPr/>
          <p:nvPr/>
        </p:nvGrpSpPr>
        <p:grpSpPr>
          <a:xfrm>
            <a:off x="7885891" y="1237673"/>
            <a:ext cx="1816303" cy="1123326"/>
            <a:chOff x="2427706" y="1381540"/>
            <a:chExt cx="1816303" cy="1423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B07F2-586E-49A7-B55F-07C4418C6946}"/>
                </a:ext>
              </a:extLst>
            </p:cNvPr>
            <p:cNvSpPr/>
            <p:nvPr/>
          </p:nvSpPr>
          <p:spPr>
            <a:xfrm>
              <a:off x="2427706" y="1381540"/>
              <a:ext cx="1816303" cy="1053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D4FFF-13B6-4ED9-989C-3CB4A50755A8}"/>
                </a:ext>
              </a:extLst>
            </p:cNvPr>
            <p:cNvSpPr txBox="1"/>
            <p:nvPr/>
          </p:nvSpPr>
          <p:spPr>
            <a:xfrm>
              <a:off x="2498560" y="1741955"/>
              <a:ext cx="1674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SunGuide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2FE86C-DA99-4F4C-B7F0-8130DF9C3704}"/>
                </a:ext>
              </a:extLst>
            </p:cNvPr>
            <p:cNvSpPr/>
            <p:nvPr/>
          </p:nvSpPr>
          <p:spPr>
            <a:xfrm>
              <a:off x="2498559" y="2435088"/>
              <a:ext cx="167459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0872C2-AA58-485A-99B9-74D69C4B6A29}"/>
                </a:ext>
              </a:extLst>
            </p:cNvPr>
            <p:cNvSpPr txBox="1"/>
            <p:nvPr/>
          </p:nvSpPr>
          <p:spPr>
            <a:xfrm>
              <a:off x="2457519" y="2435234"/>
              <a:ext cx="1674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Databus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F2592-A8D2-46A6-85C7-A9793A297C83}"/>
              </a:ext>
            </a:extLst>
          </p:cNvPr>
          <p:cNvSpPr/>
          <p:nvPr/>
        </p:nvSpPr>
        <p:spPr>
          <a:xfrm>
            <a:off x="9880567" y="4103019"/>
            <a:ext cx="1816303" cy="7237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DD879-AAB1-4DEC-B1D0-9768E9925FF2}"/>
              </a:ext>
            </a:extLst>
          </p:cNvPr>
          <p:cNvSpPr txBox="1"/>
          <p:nvPr/>
        </p:nvSpPr>
        <p:spPr>
          <a:xfrm>
            <a:off x="9951421" y="4144463"/>
            <a:ext cx="1674593" cy="44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Center-to-Center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FE9EA-3D5D-4574-962F-0396B61088C5}"/>
              </a:ext>
            </a:extLst>
          </p:cNvPr>
          <p:cNvSpPr/>
          <p:nvPr/>
        </p:nvSpPr>
        <p:spPr>
          <a:xfrm>
            <a:off x="2472823" y="5300684"/>
            <a:ext cx="1816303" cy="13308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264EE0-61CF-493C-A079-2968978E4CAF}"/>
              </a:ext>
            </a:extLst>
          </p:cNvPr>
          <p:cNvSpPr txBox="1"/>
          <p:nvPr/>
        </p:nvSpPr>
        <p:spPr>
          <a:xfrm>
            <a:off x="2565725" y="5815927"/>
            <a:ext cx="167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System Output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ADC2CF-1D79-4B85-891D-53C0BD6D1C49}"/>
              </a:ext>
            </a:extLst>
          </p:cNvPr>
          <p:cNvSpPr/>
          <p:nvPr/>
        </p:nvSpPr>
        <p:spPr>
          <a:xfrm>
            <a:off x="7594805" y="3903697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C7C45F-F775-4C04-9015-D0578A54E69F}"/>
              </a:ext>
            </a:extLst>
          </p:cNvPr>
          <p:cNvSpPr txBox="1"/>
          <p:nvPr/>
        </p:nvSpPr>
        <p:spPr>
          <a:xfrm>
            <a:off x="7662521" y="4069137"/>
            <a:ext cx="16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C2C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3EEB6-CACB-4D50-A149-807BD498B163}"/>
              </a:ext>
            </a:extLst>
          </p:cNvPr>
          <p:cNvSpPr/>
          <p:nvPr/>
        </p:nvSpPr>
        <p:spPr>
          <a:xfrm>
            <a:off x="5357216" y="2961915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958ADB-598F-4497-99AC-CC9E5C6E6263}"/>
              </a:ext>
            </a:extLst>
          </p:cNvPr>
          <p:cNvSpPr txBox="1"/>
          <p:nvPr/>
        </p:nvSpPr>
        <p:spPr>
          <a:xfrm>
            <a:off x="5428070" y="3135712"/>
            <a:ext cx="16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SunGuide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Interface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78EC39-C8B8-4904-9732-7FA816EB0B6D}"/>
              </a:ext>
            </a:extLst>
          </p:cNvPr>
          <p:cNvCxnSpPr>
            <a:cxnSpLocks/>
          </p:cNvCxnSpPr>
          <p:nvPr/>
        </p:nvCxnSpPr>
        <p:spPr>
          <a:xfrm flipV="1">
            <a:off x="7287296" y="4961965"/>
            <a:ext cx="377533" cy="434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CE8B799-A0B1-440D-B620-66F186EFD211}"/>
              </a:ext>
            </a:extLst>
          </p:cNvPr>
          <p:cNvSpPr txBox="1"/>
          <p:nvPr/>
        </p:nvSpPr>
        <p:spPr>
          <a:xfrm>
            <a:off x="8381916" y="5485445"/>
            <a:ext cx="186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Districts or Agencies or External Systems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CE001C-21B2-4728-A40B-99B531D49CBF}"/>
              </a:ext>
            </a:extLst>
          </p:cNvPr>
          <p:cNvCxnSpPr>
            <a:cxnSpLocks/>
          </p:cNvCxnSpPr>
          <p:nvPr/>
        </p:nvCxnSpPr>
        <p:spPr>
          <a:xfrm flipV="1">
            <a:off x="7158730" y="2353845"/>
            <a:ext cx="792651" cy="1011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9365BEC-B8DA-448C-8016-45BF4F5163E6}"/>
              </a:ext>
            </a:extLst>
          </p:cNvPr>
          <p:cNvSpPr txBox="1"/>
          <p:nvPr/>
        </p:nvSpPr>
        <p:spPr>
          <a:xfrm>
            <a:off x="2565725" y="2635014"/>
            <a:ext cx="1618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ITSIQA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BC96D4-DAFA-40DF-95D3-390C15F04594}"/>
              </a:ext>
            </a:extLst>
          </p:cNvPr>
          <p:cNvCxnSpPr>
            <a:cxnSpLocks/>
          </p:cNvCxnSpPr>
          <p:nvPr/>
        </p:nvCxnSpPr>
        <p:spPr>
          <a:xfrm>
            <a:off x="4306112" y="6271310"/>
            <a:ext cx="38199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AA043DF-DD9C-43A4-B507-48DA5DAB902E}"/>
              </a:ext>
            </a:extLst>
          </p:cNvPr>
          <p:cNvCxnSpPr>
            <a:cxnSpLocks/>
          </p:cNvCxnSpPr>
          <p:nvPr/>
        </p:nvCxnSpPr>
        <p:spPr>
          <a:xfrm flipV="1">
            <a:off x="4306112" y="5959904"/>
            <a:ext cx="3819920" cy="205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92C9748-1E16-4D90-A3A5-249C18691309}"/>
              </a:ext>
            </a:extLst>
          </p:cNvPr>
          <p:cNvSpPr txBox="1"/>
          <p:nvPr/>
        </p:nvSpPr>
        <p:spPr>
          <a:xfrm>
            <a:off x="4985933" y="5975648"/>
            <a:ext cx="32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Traffic Super Link Data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A403EC-E5AD-4059-BC41-BE09D4C4813F}"/>
              </a:ext>
            </a:extLst>
          </p:cNvPr>
          <p:cNvSpPr/>
          <p:nvPr/>
        </p:nvSpPr>
        <p:spPr>
          <a:xfrm>
            <a:off x="2489809" y="3312917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25272-A121-4541-B84C-DAA6C37C3293}"/>
              </a:ext>
            </a:extLst>
          </p:cNvPr>
          <p:cNvSpPr txBox="1"/>
          <p:nvPr/>
        </p:nvSpPr>
        <p:spPr>
          <a:xfrm>
            <a:off x="2598643" y="3548960"/>
            <a:ext cx="16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Travel Time Generator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FB25649-4735-4A26-A06B-A0729AEC1EC7}"/>
              </a:ext>
            </a:extLst>
          </p:cNvPr>
          <p:cNvCxnSpPr>
            <a:cxnSpLocks/>
          </p:cNvCxnSpPr>
          <p:nvPr/>
        </p:nvCxnSpPr>
        <p:spPr>
          <a:xfrm flipV="1">
            <a:off x="4306112" y="5661339"/>
            <a:ext cx="3819920" cy="205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5028EC0-381C-4246-86DB-96FB62C1ED80}"/>
              </a:ext>
            </a:extLst>
          </p:cNvPr>
          <p:cNvCxnSpPr>
            <a:cxnSpLocks/>
          </p:cNvCxnSpPr>
          <p:nvPr/>
        </p:nvCxnSpPr>
        <p:spPr>
          <a:xfrm flipV="1">
            <a:off x="4278125" y="5386175"/>
            <a:ext cx="3819920" cy="205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624A3FA-9801-493F-A83A-64243D4F4181}"/>
              </a:ext>
            </a:extLst>
          </p:cNvPr>
          <p:cNvSpPr txBox="1"/>
          <p:nvPr/>
        </p:nvSpPr>
        <p:spPr>
          <a:xfrm>
            <a:off x="4985933" y="5054189"/>
            <a:ext cx="308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Traffic Link Data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D34F33-A5C1-4329-97B2-FFE77C231741}"/>
              </a:ext>
            </a:extLst>
          </p:cNvPr>
          <p:cNvSpPr txBox="1"/>
          <p:nvPr/>
        </p:nvSpPr>
        <p:spPr>
          <a:xfrm>
            <a:off x="4985933" y="5361342"/>
            <a:ext cx="308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Traffic Per Lane Data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6965B4-55AD-4E8A-8CF7-C932064618F3}"/>
              </a:ext>
            </a:extLst>
          </p:cNvPr>
          <p:cNvSpPr txBox="1"/>
          <p:nvPr/>
        </p:nvSpPr>
        <p:spPr>
          <a:xfrm>
            <a:off x="4985933" y="5668495"/>
            <a:ext cx="308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Traffic Classification Data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EE8A4A9-9B4E-4A67-B72A-48880EF36D83}"/>
              </a:ext>
            </a:extLst>
          </p:cNvPr>
          <p:cNvCxnSpPr>
            <a:cxnSpLocks/>
          </p:cNvCxnSpPr>
          <p:nvPr/>
        </p:nvCxnSpPr>
        <p:spPr>
          <a:xfrm>
            <a:off x="9439005" y="4483780"/>
            <a:ext cx="45662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F48D226-C52B-43B1-987D-58CF2CDCEF0F}"/>
              </a:ext>
            </a:extLst>
          </p:cNvPr>
          <p:cNvCxnSpPr>
            <a:cxnSpLocks/>
          </p:cNvCxnSpPr>
          <p:nvPr/>
        </p:nvCxnSpPr>
        <p:spPr>
          <a:xfrm flipH="1">
            <a:off x="9981791" y="4826763"/>
            <a:ext cx="613134" cy="7679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E663328-AA7A-4EC0-A614-C391EE3C32A3}"/>
              </a:ext>
            </a:extLst>
          </p:cNvPr>
          <p:cNvCxnSpPr>
            <a:cxnSpLocks/>
          </p:cNvCxnSpPr>
          <p:nvPr/>
        </p:nvCxnSpPr>
        <p:spPr>
          <a:xfrm flipH="1">
            <a:off x="9667316" y="1799277"/>
            <a:ext cx="675527" cy="14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1DA16EB-1F92-4B28-8FE5-188BF6F04334}"/>
              </a:ext>
            </a:extLst>
          </p:cNvPr>
          <p:cNvCxnSpPr>
            <a:cxnSpLocks/>
          </p:cNvCxnSpPr>
          <p:nvPr/>
        </p:nvCxnSpPr>
        <p:spPr>
          <a:xfrm flipH="1" flipV="1">
            <a:off x="10342843" y="1799277"/>
            <a:ext cx="116323" cy="230374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B41D986-9CA3-431F-AEE7-62D4A0FA982F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3397961" y="4366465"/>
            <a:ext cx="20212" cy="941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18C3385-BEBB-4BCF-8696-709BCC7CCE61}"/>
              </a:ext>
            </a:extLst>
          </p:cNvPr>
          <p:cNvCxnSpPr>
            <a:cxnSpLocks/>
          </p:cNvCxnSpPr>
          <p:nvPr/>
        </p:nvCxnSpPr>
        <p:spPr>
          <a:xfrm>
            <a:off x="4307745" y="6584274"/>
            <a:ext cx="38199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2D42D07-AD39-4A9F-8D9D-247CF9EFDC15}"/>
              </a:ext>
            </a:extLst>
          </p:cNvPr>
          <p:cNvSpPr txBox="1"/>
          <p:nvPr/>
        </p:nvSpPr>
        <p:spPr>
          <a:xfrm>
            <a:off x="4985933" y="6282801"/>
            <a:ext cx="32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Turning Movement Count Data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FA8F1FA-BDF2-4BD9-96FF-7F641FC19737}"/>
              </a:ext>
            </a:extLst>
          </p:cNvPr>
          <p:cNvSpPr/>
          <p:nvPr/>
        </p:nvSpPr>
        <p:spPr>
          <a:xfrm>
            <a:off x="4463425" y="2536720"/>
            <a:ext cx="333823" cy="2511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3FD4EA-9A7A-44ED-82CF-DAEB7A4125C2}"/>
              </a:ext>
            </a:extLst>
          </p:cNvPr>
          <p:cNvCxnSpPr>
            <a:cxnSpLocks/>
          </p:cNvCxnSpPr>
          <p:nvPr/>
        </p:nvCxnSpPr>
        <p:spPr>
          <a:xfrm flipV="1">
            <a:off x="4309647" y="3647661"/>
            <a:ext cx="1090526" cy="134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08F1229-FD53-493D-AF6C-F38C4A7C48DF}"/>
              </a:ext>
            </a:extLst>
          </p:cNvPr>
          <p:cNvCxnSpPr>
            <a:cxnSpLocks/>
          </p:cNvCxnSpPr>
          <p:nvPr/>
        </p:nvCxnSpPr>
        <p:spPr>
          <a:xfrm flipV="1">
            <a:off x="7539552" y="4968735"/>
            <a:ext cx="548809" cy="1286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37ADAB3-D0AB-4EB9-AAAB-D1538AF72454}"/>
              </a:ext>
            </a:extLst>
          </p:cNvPr>
          <p:cNvCxnSpPr>
            <a:cxnSpLocks/>
          </p:cNvCxnSpPr>
          <p:nvPr/>
        </p:nvCxnSpPr>
        <p:spPr>
          <a:xfrm flipV="1">
            <a:off x="7393518" y="4948951"/>
            <a:ext cx="415243" cy="702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013F2B6-6DD2-4491-AC6F-2346B582AE59}"/>
              </a:ext>
            </a:extLst>
          </p:cNvPr>
          <p:cNvCxnSpPr>
            <a:cxnSpLocks/>
          </p:cNvCxnSpPr>
          <p:nvPr/>
        </p:nvCxnSpPr>
        <p:spPr>
          <a:xfrm flipV="1">
            <a:off x="7523719" y="4968735"/>
            <a:ext cx="427662" cy="967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6890A0D7-6691-48B8-98F6-0CB530DEAA7A}"/>
              </a:ext>
            </a:extLst>
          </p:cNvPr>
          <p:cNvSpPr txBox="1"/>
          <p:nvPr/>
        </p:nvSpPr>
        <p:spPr>
          <a:xfrm>
            <a:off x="7636199" y="2539018"/>
            <a:ext cx="1439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DMS Message Data</a:t>
            </a:r>
          </a:p>
        </p:txBody>
      </p:sp>
    </p:spTree>
    <p:extLst>
      <p:ext uri="{BB962C8B-B14F-4D97-AF65-F5344CB8AC3E}">
        <p14:creationId xmlns:p14="http://schemas.microsoft.com/office/powerpoint/2010/main" val="412331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 fontScale="90000"/>
          </a:bodyPr>
          <a:lstStyle/>
          <a:p>
            <a:r>
              <a:rPr lang="en-US" dirty="0"/>
              <a:t>ITSIQA</a:t>
            </a:r>
            <a:br>
              <a:rPr lang="en-US" dirty="0"/>
            </a:br>
            <a:r>
              <a:rPr lang="en-US" i="1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570383"/>
            <a:ext cx="10018713" cy="51821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5400" dirty="0"/>
              <a:t>Quicker response to detector issues / failures</a:t>
            </a:r>
          </a:p>
          <a:p>
            <a:pPr lvl="0"/>
            <a:r>
              <a:rPr lang="en-US" sz="5400" dirty="0"/>
              <a:t>Adds intelligence to the selection / calculation of all available traffic data</a:t>
            </a:r>
          </a:p>
          <a:p>
            <a:pPr lvl="0"/>
            <a:r>
              <a:rPr lang="en-US" sz="5400" dirty="0"/>
              <a:t>Standardizes reporting of roadway link information</a:t>
            </a:r>
          </a:p>
          <a:p>
            <a:pPr lvl="1"/>
            <a:r>
              <a:rPr lang="en-US" sz="4600" dirty="0"/>
              <a:t>Uses FDOT CO’s All Roads Base Map</a:t>
            </a:r>
          </a:p>
          <a:p>
            <a:pPr lvl="0"/>
            <a:r>
              <a:rPr lang="en-US" sz="5400" dirty="0"/>
              <a:t>Handles “heavy lifting” of data consolidation from multiple external systems</a:t>
            </a:r>
          </a:p>
          <a:p>
            <a:pPr lvl="1"/>
            <a:r>
              <a:rPr lang="en-US" sz="3800" dirty="0"/>
              <a:t>Significantly reduces amount of processing within SunGuide, especially load on Operator Map</a:t>
            </a:r>
          </a:p>
          <a:p>
            <a:endParaRPr lang="en-US" sz="4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91568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4286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John Hope</a:t>
            </a:r>
          </a:p>
          <a:p>
            <a:pPr algn="l"/>
            <a:r>
              <a:rPr lang="en-US" dirty="0">
                <a:hlinkClick r:id="rId2"/>
              </a:rPr>
              <a:t>John.Hope@aecom.com</a:t>
            </a:r>
            <a:r>
              <a:rPr lang="en-US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21274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3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4209 – Use Polyline instead of single point for road 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Tucker Brown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D39E-1476-45CC-858A-210BA5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5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10018713" cy="1098689"/>
          </a:xfrm>
        </p:spPr>
        <p:txBody>
          <a:bodyPr/>
          <a:lstStyle/>
          <a:p>
            <a:r>
              <a:rPr lang="en-US" dirty="0"/>
              <a:t>Issue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018713" cy="4724400"/>
          </a:xfrm>
        </p:spPr>
        <p:txBody>
          <a:bodyPr>
            <a:normAutofit/>
          </a:bodyPr>
          <a:lstStyle/>
          <a:p>
            <a:r>
              <a:rPr lang="en-US" dirty="0"/>
              <a:t>Issue: WAZE is unable to put road closures into their feed with a line including, at a minimum, the start and end point of the closure. </a:t>
            </a:r>
          </a:p>
          <a:p>
            <a:endParaRPr lang="en-US" dirty="0"/>
          </a:p>
          <a:p>
            <a:r>
              <a:rPr lang="en-US" dirty="0"/>
              <a:t>This issue was previously discussed at a SSUG in April 2018.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C065-0551-4365-8FC8-607A29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7F80-5454-4D6D-A0B8-73A96BFB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4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10018713" cy="1098689"/>
          </a:xfrm>
        </p:spPr>
        <p:txBody>
          <a:bodyPr/>
          <a:lstStyle/>
          <a:p>
            <a:r>
              <a:rPr lang="en-US" dirty="0"/>
              <a:t>Proposed Enhancement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018713" cy="51345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User selects start and end point from dialog just like setting a congestion head and tail right now.</a:t>
            </a:r>
          </a:p>
          <a:p>
            <a:endParaRPr lang="en-US" dirty="0"/>
          </a:p>
          <a:p>
            <a:r>
              <a:rPr lang="en-US" dirty="0"/>
              <a:t>Option 1: System automatically detects the configured locations between these two points and uses those to define midpoints between the start and end points.</a:t>
            </a:r>
          </a:p>
          <a:p>
            <a:pPr lvl="1"/>
            <a:r>
              <a:rPr lang="en-US" dirty="0"/>
              <a:t>This is better now as the sort orders on the location should allow easy selection without the use of GIS files</a:t>
            </a:r>
          </a:p>
          <a:p>
            <a:pPr lvl="1"/>
            <a:r>
              <a:rPr lang="en-US" dirty="0"/>
              <a:t>To make a cleaner line, suggests the use of only before, at, and beyond locations (no ramps).</a:t>
            </a:r>
          </a:p>
          <a:p>
            <a:pPr lvl="1"/>
            <a:endParaRPr lang="en-US" dirty="0"/>
          </a:p>
          <a:p>
            <a:r>
              <a:rPr lang="en-US" dirty="0"/>
              <a:t>Option 2: User selects a set of points between the start and end point</a:t>
            </a:r>
          </a:p>
          <a:p>
            <a:pPr lvl="1"/>
            <a:r>
              <a:rPr lang="en-US" dirty="0"/>
              <a:t>More manual process but the user would have better control of the midpoint selection.</a:t>
            </a:r>
          </a:p>
          <a:p>
            <a:pPr lvl="1"/>
            <a:endParaRPr lang="en-US" dirty="0"/>
          </a:p>
          <a:p>
            <a:r>
              <a:rPr lang="en-US" dirty="0"/>
              <a:t>Option 3: Allow both of these and allow the user to choose which one to apply.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C065-0551-4365-8FC8-607A29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7F80-5454-4D6D-A0B8-73A96BFB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8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10018713" cy="1098689"/>
          </a:xfrm>
        </p:spPr>
        <p:txBody>
          <a:bodyPr/>
          <a:lstStyle/>
          <a:p>
            <a:r>
              <a:rPr lang="en-US" dirty="0"/>
              <a:t>Proposed Enhancement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018713" cy="5134522"/>
          </a:xfrm>
        </p:spPr>
        <p:txBody>
          <a:bodyPr>
            <a:normAutofit/>
          </a:bodyPr>
          <a:lstStyle/>
          <a:p>
            <a:r>
              <a:rPr lang="en-US" dirty="0"/>
              <a:t>List of included locations</a:t>
            </a:r>
          </a:p>
          <a:p>
            <a:endParaRPr lang="en-US" dirty="0"/>
          </a:p>
          <a:p>
            <a:r>
              <a:rPr lang="en-US" dirty="0"/>
              <a:t>Because a closure may effect multiple on ramps, it would be desirable to include a list of affected locations</a:t>
            </a:r>
          </a:p>
          <a:p>
            <a:pPr lvl="1"/>
            <a:r>
              <a:rPr lang="en-US" dirty="0"/>
              <a:t>List can be built from the list of locations between the start and end points, including ramps.</a:t>
            </a:r>
          </a:p>
          <a:p>
            <a:pPr lvl="2"/>
            <a:r>
              <a:rPr lang="en-US" dirty="0"/>
              <a:t>List would initially include all locations but could be modified by the user.</a:t>
            </a:r>
          </a:p>
          <a:p>
            <a:pPr lvl="3"/>
            <a:r>
              <a:rPr lang="en-US" dirty="0"/>
              <a:t>Does it ONLY need to be the on-ramps?</a:t>
            </a:r>
          </a:p>
          <a:p>
            <a:pPr lvl="1"/>
            <a:r>
              <a:rPr lang="en-US" dirty="0"/>
              <a:t>List would be included in the event sent to 511.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C065-0551-4365-8FC8-607A29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7F80-5454-4D6D-A0B8-73A96BFB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0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8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SG-5289</a:t>
            </a:r>
            <a:br>
              <a:rPr lang="en-US" sz="4800" dirty="0"/>
            </a:br>
            <a:r>
              <a:rPr lang="en-US" sz="4800" dirty="0" err="1"/>
              <a:t>Sunguide</a:t>
            </a:r>
            <a:r>
              <a:rPr lang="en-US" sz="4800" dirty="0"/>
              <a:t> Dashboard Generation and Reporting Enhancement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dirty="0"/>
              <a:t>Renjan Joseph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1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SG-4089 - Enhancement to allow multiple links to be combined as one for travel time calculations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26588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54488"/>
            <a:ext cx="6988175" cy="930311"/>
          </a:xfrm>
        </p:spPr>
        <p:txBody>
          <a:bodyPr/>
          <a:lstStyle/>
          <a:p>
            <a:r>
              <a:rPr lang="en-US" dirty="0"/>
              <a:t>Previously discussed at 11/7/2019 SSUG</a:t>
            </a:r>
          </a:p>
        </p:txBody>
      </p:sp>
    </p:spTree>
    <p:extLst>
      <p:ext uri="{BB962C8B-B14F-4D97-AF65-F5344CB8AC3E}">
        <p14:creationId xmlns:p14="http://schemas.microsoft.com/office/powerpoint/2010/main" val="266438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454" y="1107348"/>
            <a:ext cx="6639770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Proposed Sunguide Improvements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691" y="2803039"/>
            <a:ext cx="8131550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</a:rPr>
              <a:t>Enhance Reporting Capabilities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</a:rPr>
              <a:t>Custom Dashboard Generation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DAB32C-71C8-48C5-8BD6-2747D385779C}"/>
              </a:ext>
            </a:extLst>
          </p:cNvPr>
          <p:cNvCxnSpPr>
            <a:cxnSpLocks/>
          </p:cNvCxnSpPr>
          <p:nvPr/>
        </p:nvCxnSpPr>
        <p:spPr>
          <a:xfrm>
            <a:off x="91254" y="2220430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7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9515" y="147065"/>
            <a:ext cx="4370664" cy="979714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305" y="1030049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Requests from management after major happenings like pandemic conditions, natural disasters, civil unrests etc. 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The need for generating comparative plots with respect to </a:t>
            </a:r>
            <a:r>
              <a:rPr lang="en-US" sz="2800" b="1" i="1" dirty="0">
                <a:solidFill>
                  <a:srgbClr val="FFC000"/>
                </a:solidFill>
              </a:rPr>
              <a:t>volume, speed and incidents</a:t>
            </a:r>
          </a:p>
          <a:p>
            <a:endParaRPr lang="en-US" sz="2800" b="1" i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Safety evaluations to identify segments of crash concentration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5A6BBD-E3C5-4F30-98BF-382E781B26D3}"/>
              </a:ext>
            </a:extLst>
          </p:cNvPr>
          <p:cNvCxnSpPr>
            <a:cxnSpLocks/>
          </p:cNvCxnSpPr>
          <p:nvPr/>
        </p:nvCxnSpPr>
        <p:spPr>
          <a:xfrm>
            <a:off x="91254" y="1343352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9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Volume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7974" y="1127422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Real-time volume plots by user definable stretch of a roadway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Historic volume plots with the flexibility to refine by:</a:t>
            </a:r>
            <a:br>
              <a:rPr lang="en-US" sz="2800" b="1" i="1" dirty="0">
                <a:solidFill>
                  <a:srgbClr val="7030A0"/>
                </a:solidFill>
              </a:rPr>
            </a:br>
            <a:endParaRPr lang="en-US" sz="2800" b="1" i="1" dirty="0">
              <a:solidFill>
                <a:srgbClr val="7030A0"/>
              </a:solidFill>
            </a:endParaRPr>
          </a:p>
          <a:p>
            <a:pPr lvl="1" algn="l"/>
            <a:r>
              <a:rPr lang="en-US" sz="2600" b="1" i="1" dirty="0">
                <a:solidFill>
                  <a:srgbClr val="00B0F0"/>
                </a:solidFill>
              </a:rPr>
              <a:t>a. </a:t>
            </a:r>
            <a:r>
              <a:rPr lang="en-US" sz="2200" b="1" i="1" dirty="0">
                <a:solidFill>
                  <a:srgbClr val="00B0F0"/>
                </a:solidFill>
              </a:rPr>
              <a:t>User selectable roadway</a:t>
            </a:r>
            <a:br>
              <a:rPr lang="en-US" sz="2200" b="1" i="1" dirty="0">
                <a:solidFill>
                  <a:srgbClr val="00B0F0"/>
                </a:solidFill>
              </a:rPr>
            </a:br>
            <a:r>
              <a:rPr lang="en-US" sz="2200" b="1" i="1" dirty="0">
                <a:solidFill>
                  <a:srgbClr val="00B0F0"/>
                </a:solidFill>
              </a:rPr>
              <a:t>b. User selectable date range</a:t>
            </a:r>
            <a:br>
              <a:rPr lang="en-US" sz="2200" b="1" i="1" dirty="0">
                <a:solidFill>
                  <a:srgbClr val="00B0F0"/>
                </a:solidFill>
              </a:rPr>
            </a:br>
            <a:r>
              <a:rPr lang="en-US" sz="2200" b="1" i="1" dirty="0">
                <a:solidFill>
                  <a:srgbClr val="00B0F0"/>
                </a:solidFill>
              </a:rPr>
              <a:t>c. User selectable days</a:t>
            </a:r>
            <a:br>
              <a:rPr lang="en-US" sz="2200" b="1" i="1" dirty="0">
                <a:solidFill>
                  <a:srgbClr val="00B0F0"/>
                </a:solidFill>
              </a:rPr>
            </a:br>
            <a:r>
              <a:rPr lang="en-US" sz="2200" b="1" i="1" dirty="0">
                <a:solidFill>
                  <a:srgbClr val="00B0F0"/>
                </a:solidFill>
              </a:rPr>
              <a:t>d. User selectable time range within 24 hours</a:t>
            </a:r>
            <a:br>
              <a:rPr lang="en-US" sz="2200" b="1" i="1" dirty="0">
                <a:solidFill>
                  <a:srgbClr val="00B0F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10DE48-68F3-484D-80C6-2E8E548952ED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05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Volume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453" y="80958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e. User selectable roadway extends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Mile Marker/Mile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County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City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RCI roadway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Single MVDS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Selectable combination of MVDS etc.</a:t>
            </a:r>
            <a:endParaRPr lang="en-US" sz="2400" b="1" i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>
                <a:solidFill>
                  <a:srgbClr val="00B0F0"/>
                </a:solidFill>
              </a:rPr>
              <a:t>f. Comparative volume plots for same user selectable day/date/time 	ranges and roadway extends.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07E3DF-BA50-4901-BD26-AA0173BB568A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4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637" y="-8088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Volume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D77BB-8339-4EE2-B8F9-1336E66618FA}"/>
              </a:ext>
            </a:extLst>
          </p:cNvPr>
          <p:cNvSpPr/>
          <p:nvPr/>
        </p:nvSpPr>
        <p:spPr>
          <a:xfrm>
            <a:off x="2044053" y="1363392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Volume Comparison Plot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73FD3C-0821-4B03-B531-672D1AE2AB9B}"/>
              </a:ext>
            </a:extLst>
          </p:cNvPr>
          <p:cNvGraphicFramePr>
            <a:graphicFrameLocks/>
          </p:cNvGraphicFramePr>
          <p:nvPr/>
        </p:nvGraphicFramePr>
        <p:xfrm>
          <a:off x="3691715" y="1896490"/>
          <a:ext cx="6217920" cy="461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11970E-BEE7-47D5-BABF-9E14E0E39558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8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6973" y="699583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Real-time speed plots for user definable stretch of a roadway by lanes and by all lanes.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Historic Speed plots with the flexibility to refine by:</a:t>
            </a:r>
          </a:p>
          <a:p>
            <a:br>
              <a:rPr lang="en-US" sz="2800" b="1" i="1" dirty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rgbClr val="7030A0"/>
                </a:solidFill>
              </a:rPr>
              <a:t>    </a:t>
            </a:r>
            <a:r>
              <a:rPr lang="en-US" sz="2600" b="1" i="1" dirty="0">
                <a:solidFill>
                  <a:srgbClr val="00B0F0"/>
                </a:solidFill>
              </a:rPr>
              <a:t>a. User selectable roadway</a:t>
            </a:r>
            <a:br>
              <a:rPr lang="en-US" sz="26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b. User selectable date range</a:t>
            </a:r>
            <a:br>
              <a:rPr lang="en-US" sz="26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c. User selectable days</a:t>
            </a:r>
            <a:br>
              <a:rPr lang="en-US" sz="26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d. User selectable time range within 24 hours                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    e. User definable percentile speeds</a:t>
            </a:r>
          </a:p>
          <a:p>
            <a:pPr lvl="1" algn="l"/>
            <a:br>
              <a:rPr lang="en-US" sz="2200" b="1" i="1" dirty="0">
                <a:solidFill>
                  <a:srgbClr val="00B0F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59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942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800" b="1" i="1" dirty="0">
                <a:solidFill>
                  <a:srgbClr val="00B0F0"/>
                </a:solidFill>
              </a:rPr>
              <a:t>f. User selectable roadway extends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Mile Marker/Mile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County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City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RCI roadway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Single MVDS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Selectable combination of MVDS etc.</a:t>
            </a: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7030A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g. Comparative speed plots for same user selectable  	day/date/time 	ranges and roadway extends.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61E3AF-D30C-4FAC-A4E9-3F49E137E549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10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04" y="-65707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Real-Time Speed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423F0-1B08-4B64-8FDF-189D69D2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96" y="2271490"/>
            <a:ext cx="9405073" cy="29548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0D849-9C8D-4643-96DB-C09886EDDDE2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1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46" y="-12814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Speed Comparison Plot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8709DA-C9A0-4FB3-8AA1-6A12B723F6A5}"/>
              </a:ext>
            </a:extLst>
          </p:cNvPr>
          <p:cNvGraphicFramePr>
            <a:graphicFrameLocks/>
          </p:cNvGraphicFramePr>
          <p:nvPr/>
        </p:nvGraphicFramePr>
        <p:xfrm>
          <a:off x="3898086" y="1988608"/>
          <a:ext cx="6054092" cy="461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FEB125-0B75-4E46-8BCA-EDFD63BE6CA1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5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453" y="1474023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Incident plots by type, level, user definable combination and total for: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 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         </a:t>
            </a:r>
            <a:r>
              <a:rPr lang="en-US" sz="2400" b="1" i="1" dirty="0">
                <a:solidFill>
                  <a:srgbClr val="00B0F0"/>
                </a:solidFill>
              </a:rPr>
              <a:t>a. User selectable roadway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         b. User selectable date range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         c. User selectable days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         d. User selectable time range within 24 hours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</a:t>
            </a: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ITSIQA</a:t>
            </a:r>
            <a:br>
              <a:rPr lang="en-US" sz="4800" dirty="0"/>
            </a:br>
            <a:r>
              <a:rPr lang="en-US" sz="4800" dirty="0"/>
              <a:t>Intelligent Transportation Systems Integration Quality and Analysis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John Hope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28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833" y="416572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endParaRPr lang="en-US" sz="2200" b="1" i="1" dirty="0">
              <a:solidFill>
                <a:srgbClr val="7030A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e. User selectable roadway extends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Mile Marker/Mile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County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City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RCI roadway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Single MVDS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Selectable combination of MVDS etc.</a:t>
            </a: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200" b="1" i="1" dirty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rgbClr val="00B0F0"/>
                </a:solidFill>
              </a:rPr>
              <a:t>g. </a:t>
            </a:r>
            <a:r>
              <a:rPr lang="en-US" sz="2400" b="1" i="1" dirty="0">
                <a:solidFill>
                  <a:srgbClr val="00B0F0"/>
                </a:solidFill>
              </a:rPr>
              <a:t>Comparative incident plots for same user selectable  	day/date/time 	ranges and roadway extends.</a:t>
            </a:r>
          </a:p>
          <a:p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60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320" y="1511346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Rank 0.5 mile stretches of user selectable extends of a roadway based on incident by type, level, user definable combination and total </a:t>
            </a:r>
            <a:r>
              <a:rPr lang="en-US" sz="2800" b="1" i="1" dirty="0">
                <a:solidFill>
                  <a:srgbClr val="FF0000"/>
                </a:solidFill>
              </a:rPr>
              <a:t>for safety evaluation and project initiatives.</a:t>
            </a: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rgbClr val="7030A0"/>
                </a:solidFill>
              </a:rPr>
              <a:t>Heat </a:t>
            </a:r>
            <a:r>
              <a:rPr lang="en-US" sz="2800" b="1" i="1" dirty="0">
                <a:solidFill>
                  <a:srgbClr val="7030A0"/>
                </a:solidFill>
              </a:rPr>
              <a:t>maps based on the same criteria above.</a:t>
            </a: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3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46" y="-12814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Incident Comparison Plot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FEB125-0B75-4E46-8BCA-EDFD63BE6CA1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5BCF71-83D2-4508-AF6A-AF0ADB8A5BDA}"/>
              </a:ext>
            </a:extLst>
          </p:cNvPr>
          <p:cNvGraphicFramePr>
            <a:graphicFrameLocks/>
          </p:cNvGraphicFramePr>
          <p:nvPr/>
        </p:nvGraphicFramePr>
        <p:xfrm>
          <a:off x="3134794" y="1779965"/>
          <a:ext cx="7191375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363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46" y="-12814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Incident Heatmap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FEB125-0B75-4E46-8BCA-EDFD63BE6CA1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EF95AD-074C-4E2A-A2BA-A2898377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42" y="1864730"/>
            <a:ext cx="5167715" cy="47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5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21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SG-5300 - Access to district SunGuide data from the Central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Dunthorn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D39E-1476-45CC-858A-210BA5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9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2012517" y="729734"/>
            <a:ext cx="830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Central Office Data Requests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752" y="1721929"/>
            <a:ext cx="916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923FA-0B35-49C1-939F-FF878C3F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17" y="1721929"/>
            <a:ext cx="8309233" cy="3730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F4792-0E79-4BD2-B731-6BF15357CE12}"/>
              </a:ext>
            </a:extLst>
          </p:cNvPr>
          <p:cNvSpPr txBox="1"/>
          <p:nvPr/>
        </p:nvSpPr>
        <p:spPr>
          <a:xfrm>
            <a:off x="2012518" y="5647765"/>
            <a:ext cx="830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https://devgis.fdot.gov/arcgisportal/apps/MapSeries/index.html?appid=b58b0a3b7c454535ac95c2139fffc127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66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730189" y="729734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Central Office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1129" y="1721929"/>
            <a:ext cx="97309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current data 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daily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data set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event record, including data needed to derive performance measures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722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730189" y="729734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District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752" y="1721929"/>
            <a:ext cx="91647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Self-service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impact on operations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 event audits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9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06/18/20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2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5400" dirty="0"/>
              <a:t>Developed by District 5</a:t>
            </a:r>
          </a:p>
          <a:p>
            <a:pPr lvl="0"/>
            <a:r>
              <a:rPr lang="en-US" sz="5400" dirty="0"/>
              <a:t>Designed to:</a:t>
            </a:r>
          </a:p>
          <a:p>
            <a:pPr lvl="1"/>
            <a:r>
              <a:rPr lang="en-US" sz="4600" dirty="0"/>
              <a:t>Integrate multiple sources from SunGuide and C2C into a standard format</a:t>
            </a:r>
          </a:p>
          <a:p>
            <a:pPr lvl="1"/>
            <a:r>
              <a:rPr lang="en-US" sz="4600" dirty="0"/>
              <a:t>Flag possible issues with traffic detectors and generate trouble tickets via MIMS</a:t>
            </a:r>
          </a:p>
          <a:p>
            <a:pPr lvl="1"/>
            <a:r>
              <a:rPr lang="en-US" sz="4600" dirty="0"/>
              <a:t>Assign quality values to integrated data and merge data according to quality values</a:t>
            </a:r>
          </a:p>
          <a:p>
            <a:pPr lvl="1"/>
            <a:r>
              <a:rPr lang="en-US" sz="4600" dirty="0"/>
              <a:t>Generate trusted travel time, speed, occupancy, and volume data</a:t>
            </a:r>
          </a:p>
          <a:p>
            <a:pPr lvl="1"/>
            <a:r>
              <a:rPr lang="en-US" sz="4600" dirty="0"/>
              <a:t>Push traffic data via C2C and travel time messages to SunGuide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68035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55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09012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B4F8B1-5656-4ABF-9012-149A847D0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505" y="1947862"/>
            <a:ext cx="9573937" cy="3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EB360A8C-2387-4151-B2E3-D3FC869E3DA7}"/>
              </a:ext>
            </a:extLst>
          </p:cNvPr>
          <p:cNvSpPr/>
          <p:nvPr/>
        </p:nvSpPr>
        <p:spPr>
          <a:xfrm>
            <a:off x="5109278" y="2538538"/>
            <a:ext cx="6177283" cy="424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929977"/>
          </a:xfrm>
        </p:spPr>
        <p:txBody>
          <a:bodyPr>
            <a:normAutofit fontScale="90000"/>
          </a:bodyPr>
          <a:lstStyle/>
          <a:p>
            <a:r>
              <a:rPr lang="en-US" dirty="0"/>
              <a:t>ITSIQA</a:t>
            </a:r>
            <a:br>
              <a:rPr lang="en-US" dirty="0"/>
            </a:br>
            <a:r>
              <a:rPr lang="en-US" i="1" dirty="0"/>
              <a:t>Data Inputs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CDCC07-9474-4962-8DDF-472B13696F16}"/>
              </a:ext>
            </a:extLst>
          </p:cNvPr>
          <p:cNvGrpSpPr/>
          <p:nvPr/>
        </p:nvGrpSpPr>
        <p:grpSpPr>
          <a:xfrm>
            <a:off x="7885891" y="1237673"/>
            <a:ext cx="1816303" cy="1123326"/>
            <a:chOff x="2427706" y="1381540"/>
            <a:chExt cx="1816303" cy="14230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B07F2-586E-49A7-B55F-07C4418C6946}"/>
                </a:ext>
              </a:extLst>
            </p:cNvPr>
            <p:cNvSpPr/>
            <p:nvPr/>
          </p:nvSpPr>
          <p:spPr>
            <a:xfrm>
              <a:off x="2427706" y="1381540"/>
              <a:ext cx="1816303" cy="1053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D4FFF-13B6-4ED9-989C-3CB4A50755A8}"/>
                </a:ext>
              </a:extLst>
            </p:cNvPr>
            <p:cNvSpPr txBox="1"/>
            <p:nvPr/>
          </p:nvSpPr>
          <p:spPr>
            <a:xfrm>
              <a:off x="2498560" y="1741955"/>
              <a:ext cx="1674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SunGuide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2FE86C-DA99-4F4C-B7F0-8130DF9C3704}"/>
                </a:ext>
              </a:extLst>
            </p:cNvPr>
            <p:cNvSpPr/>
            <p:nvPr/>
          </p:nvSpPr>
          <p:spPr>
            <a:xfrm>
              <a:off x="2498559" y="2435088"/>
              <a:ext cx="167459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0872C2-AA58-485A-99B9-74D69C4B6A29}"/>
                </a:ext>
              </a:extLst>
            </p:cNvPr>
            <p:cNvSpPr txBox="1"/>
            <p:nvPr/>
          </p:nvSpPr>
          <p:spPr>
            <a:xfrm>
              <a:off x="2457519" y="2435234"/>
              <a:ext cx="1674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Databus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F2592-A8D2-46A6-85C7-A9793A297C83}"/>
              </a:ext>
            </a:extLst>
          </p:cNvPr>
          <p:cNvSpPr/>
          <p:nvPr/>
        </p:nvSpPr>
        <p:spPr>
          <a:xfrm>
            <a:off x="3187204" y="2410244"/>
            <a:ext cx="1816303" cy="7237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DD879-AAB1-4DEC-B1D0-9768E9925FF2}"/>
              </a:ext>
            </a:extLst>
          </p:cNvPr>
          <p:cNvSpPr txBox="1"/>
          <p:nvPr/>
        </p:nvSpPr>
        <p:spPr>
          <a:xfrm>
            <a:off x="3258058" y="2481946"/>
            <a:ext cx="1674593" cy="44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Center-to-Center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38E2DC-7419-4799-9F76-5D210B400BB6}"/>
              </a:ext>
            </a:extLst>
          </p:cNvPr>
          <p:cNvSpPr/>
          <p:nvPr/>
        </p:nvSpPr>
        <p:spPr>
          <a:xfrm>
            <a:off x="1224692" y="3877092"/>
            <a:ext cx="1816303" cy="632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E6E70-6591-4123-8728-466A857E5B58}"/>
              </a:ext>
            </a:extLst>
          </p:cNvPr>
          <p:cNvSpPr txBox="1"/>
          <p:nvPr/>
        </p:nvSpPr>
        <p:spPr>
          <a:xfrm>
            <a:off x="1224692" y="4017811"/>
            <a:ext cx="1674593" cy="22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WAZE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F257B-CE19-406E-B080-3F0BA49C8E83}"/>
              </a:ext>
            </a:extLst>
          </p:cNvPr>
          <p:cNvSpPr/>
          <p:nvPr/>
        </p:nvSpPr>
        <p:spPr>
          <a:xfrm>
            <a:off x="5322526" y="5344237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164E8-9E91-4C94-82CD-56532B77CCE4}"/>
              </a:ext>
            </a:extLst>
          </p:cNvPr>
          <p:cNvSpPr txBox="1"/>
          <p:nvPr/>
        </p:nvSpPr>
        <p:spPr>
          <a:xfrm>
            <a:off x="5429074" y="5409346"/>
            <a:ext cx="167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Turning Movement Count Interface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E5E96E-416E-4BC7-A89E-B63329414E27}"/>
              </a:ext>
            </a:extLst>
          </p:cNvPr>
          <p:cNvSpPr/>
          <p:nvPr/>
        </p:nvSpPr>
        <p:spPr>
          <a:xfrm>
            <a:off x="1224694" y="6185179"/>
            <a:ext cx="1816303" cy="551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E1772D-6297-42D2-81AA-653D5773694E}"/>
              </a:ext>
            </a:extLst>
          </p:cNvPr>
          <p:cNvSpPr txBox="1"/>
          <p:nvPr/>
        </p:nvSpPr>
        <p:spPr>
          <a:xfrm>
            <a:off x="1243813" y="6299688"/>
            <a:ext cx="1674593" cy="19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ATSPM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23B4E2-8CBF-493A-813A-E4C3F9E8DCA6}"/>
              </a:ext>
            </a:extLst>
          </p:cNvPr>
          <p:cNvSpPr/>
          <p:nvPr/>
        </p:nvSpPr>
        <p:spPr>
          <a:xfrm>
            <a:off x="1224692" y="4883251"/>
            <a:ext cx="1816303" cy="632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48BE41-3ACD-45CF-9B94-6B62D08EC059}"/>
              </a:ext>
            </a:extLst>
          </p:cNvPr>
          <p:cNvSpPr txBox="1"/>
          <p:nvPr/>
        </p:nvSpPr>
        <p:spPr>
          <a:xfrm>
            <a:off x="1295546" y="5017661"/>
            <a:ext cx="1674593" cy="22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Miovision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A20724-1D3F-4DCD-808C-6E4DD1688D8D}"/>
              </a:ext>
            </a:extLst>
          </p:cNvPr>
          <p:cNvSpPr/>
          <p:nvPr/>
        </p:nvSpPr>
        <p:spPr>
          <a:xfrm>
            <a:off x="1224694" y="5574315"/>
            <a:ext cx="1816303" cy="551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7606B6-BFAA-4E82-8926-5409CFF8E909}"/>
              </a:ext>
            </a:extLst>
          </p:cNvPr>
          <p:cNvSpPr txBox="1"/>
          <p:nvPr/>
        </p:nvSpPr>
        <p:spPr>
          <a:xfrm>
            <a:off x="1295546" y="5669606"/>
            <a:ext cx="1674593" cy="19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Gridsmart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FE9EA-3D5D-4574-962F-0396B61088C5}"/>
              </a:ext>
            </a:extLst>
          </p:cNvPr>
          <p:cNvSpPr/>
          <p:nvPr/>
        </p:nvSpPr>
        <p:spPr>
          <a:xfrm>
            <a:off x="5287364" y="4061489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264EE0-61CF-493C-A079-2968978E4CAF}"/>
              </a:ext>
            </a:extLst>
          </p:cNvPr>
          <p:cNvSpPr txBox="1"/>
          <p:nvPr/>
        </p:nvSpPr>
        <p:spPr>
          <a:xfrm>
            <a:off x="5358218" y="4286389"/>
            <a:ext cx="16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WAZE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ADC2CF-1D79-4B85-891D-53C0BD6D1C49}"/>
              </a:ext>
            </a:extLst>
          </p:cNvPr>
          <p:cNvSpPr/>
          <p:nvPr/>
        </p:nvSpPr>
        <p:spPr>
          <a:xfrm>
            <a:off x="5287364" y="2924501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C7C45F-F775-4C04-9015-D0578A54E69F}"/>
              </a:ext>
            </a:extLst>
          </p:cNvPr>
          <p:cNvSpPr txBox="1"/>
          <p:nvPr/>
        </p:nvSpPr>
        <p:spPr>
          <a:xfrm>
            <a:off x="5358218" y="3128110"/>
            <a:ext cx="16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C2C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3EEB6-CACB-4D50-A149-807BD498B163}"/>
              </a:ext>
            </a:extLst>
          </p:cNvPr>
          <p:cNvSpPr/>
          <p:nvPr/>
        </p:nvSpPr>
        <p:spPr>
          <a:xfrm>
            <a:off x="7956744" y="2734652"/>
            <a:ext cx="1816303" cy="10535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958ADB-598F-4497-99AC-CC9E5C6E6263}"/>
              </a:ext>
            </a:extLst>
          </p:cNvPr>
          <p:cNvSpPr txBox="1"/>
          <p:nvPr/>
        </p:nvSpPr>
        <p:spPr>
          <a:xfrm>
            <a:off x="8027598" y="2908449"/>
            <a:ext cx="16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SunGuide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Interface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5A7F04-FBFE-4033-AF4C-7EF1B2300644}"/>
              </a:ext>
            </a:extLst>
          </p:cNvPr>
          <p:cNvCxnSpPr>
            <a:stCxn id="22" idx="3"/>
            <a:endCxn id="17" idx="1"/>
          </p:cNvCxnSpPr>
          <p:nvPr/>
        </p:nvCxnSpPr>
        <p:spPr>
          <a:xfrm>
            <a:off x="3040997" y="5849856"/>
            <a:ext cx="2281529" cy="21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34E3E3-04F2-4231-96C3-621F3E38F118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040997" y="4188473"/>
            <a:ext cx="2246367" cy="399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4616E1-DB11-433B-BC87-E962FC0D32A9}"/>
              </a:ext>
            </a:extLst>
          </p:cNvPr>
          <p:cNvCxnSpPr>
            <a:cxnSpLocks/>
          </p:cNvCxnSpPr>
          <p:nvPr/>
        </p:nvCxnSpPr>
        <p:spPr>
          <a:xfrm flipV="1">
            <a:off x="3074076" y="6123820"/>
            <a:ext cx="2248450" cy="347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730F06-84BF-4A1B-BDB2-28E340AD2D86}"/>
              </a:ext>
            </a:extLst>
          </p:cNvPr>
          <p:cNvCxnSpPr>
            <a:cxnSpLocks/>
          </p:cNvCxnSpPr>
          <p:nvPr/>
        </p:nvCxnSpPr>
        <p:spPr>
          <a:xfrm>
            <a:off x="3040997" y="5216309"/>
            <a:ext cx="2281529" cy="446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78EC39-C8B8-4904-9732-7FA816EB0B6D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987628" y="3134985"/>
            <a:ext cx="299736" cy="316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84282B-4D81-4906-B676-16A8D720E2D1}"/>
              </a:ext>
            </a:extLst>
          </p:cNvPr>
          <p:cNvCxnSpPr>
            <a:cxnSpLocks/>
          </p:cNvCxnSpPr>
          <p:nvPr/>
        </p:nvCxnSpPr>
        <p:spPr>
          <a:xfrm>
            <a:off x="2673626" y="2045631"/>
            <a:ext cx="513578" cy="44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159D996-EFEB-42CD-9DAE-84D5CC96BF2D}"/>
              </a:ext>
            </a:extLst>
          </p:cNvPr>
          <p:cNvCxnSpPr>
            <a:cxnSpLocks/>
          </p:cNvCxnSpPr>
          <p:nvPr/>
        </p:nvCxnSpPr>
        <p:spPr>
          <a:xfrm>
            <a:off x="2965844" y="1938854"/>
            <a:ext cx="513578" cy="44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3FD4EA-9A7A-44ED-82CF-DAEB7A4125C2}"/>
              </a:ext>
            </a:extLst>
          </p:cNvPr>
          <p:cNvCxnSpPr>
            <a:cxnSpLocks/>
          </p:cNvCxnSpPr>
          <p:nvPr/>
        </p:nvCxnSpPr>
        <p:spPr>
          <a:xfrm>
            <a:off x="2638198" y="2317175"/>
            <a:ext cx="513578" cy="44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CE8B799-A0B1-440D-B620-66F186EFD211}"/>
              </a:ext>
            </a:extLst>
          </p:cNvPr>
          <p:cNvSpPr txBox="1"/>
          <p:nvPr/>
        </p:nvSpPr>
        <p:spPr>
          <a:xfrm>
            <a:off x="2061988" y="1261991"/>
            <a:ext cx="161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Districts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482B9C-99CE-40A8-B1AC-A1C84FF28089}"/>
              </a:ext>
            </a:extLst>
          </p:cNvPr>
          <p:cNvSpPr txBox="1"/>
          <p:nvPr/>
        </p:nvSpPr>
        <p:spPr>
          <a:xfrm>
            <a:off x="1556112" y="1645173"/>
            <a:ext cx="151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6E2047-AEDC-4367-9F0C-1EE65349CC04}"/>
              </a:ext>
            </a:extLst>
          </p:cNvPr>
          <p:cNvSpPr txBox="1"/>
          <p:nvPr/>
        </p:nvSpPr>
        <p:spPr>
          <a:xfrm>
            <a:off x="1154407" y="2030444"/>
            <a:ext cx="161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Agencies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CE001C-21B2-4728-A40B-99B531D49CBF}"/>
              </a:ext>
            </a:extLst>
          </p:cNvPr>
          <p:cNvCxnSpPr>
            <a:cxnSpLocks/>
          </p:cNvCxnSpPr>
          <p:nvPr/>
        </p:nvCxnSpPr>
        <p:spPr>
          <a:xfrm>
            <a:off x="8738213" y="2370817"/>
            <a:ext cx="14787" cy="389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9365BEC-B8DA-448C-8016-45BF4F5163E6}"/>
              </a:ext>
            </a:extLst>
          </p:cNvPr>
          <p:cNvSpPr txBox="1"/>
          <p:nvPr/>
        </p:nvSpPr>
        <p:spPr>
          <a:xfrm>
            <a:off x="9041896" y="4961856"/>
            <a:ext cx="1618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ITSIQA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BC96D4-DAFA-40DF-95D3-390C15F04594}"/>
              </a:ext>
            </a:extLst>
          </p:cNvPr>
          <p:cNvCxnSpPr>
            <a:cxnSpLocks/>
          </p:cNvCxnSpPr>
          <p:nvPr/>
        </p:nvCxnSpPr>
        <p:spPr>
          <a:xfrm>
            <a:off x="7131936" y="5913501"/>
            <a:ext cx="38199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AA043DF-DD9C-43A4-B507-48DA5DAB902E}"/>
              </a:ext>
            </a:extLst>
          </p:cNvPr>
          <p:cNvCxnSpPr>
            <a:cxnSpLocks/>
          </p:cNvCxnSpPr>
          <p:nvPr/>
        </p:nvCxnSpPr>
        <p:spPr>
          <a:xfrm flipV="1">
            <a:off x="7103665" y="4639367"/>
            <a:ext cx="3445248" cy="205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0F54D02-ADB1-41D1-9520-8193BA5E1421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7103667" y="3451275"/>
            <a:ext cx="1761227" cy="118809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08FF6D6-F22E-4E95-8352-5C728FB2AE47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864896" y="3788200"/>
            <a:ext cx="55074" cy="86146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4B5DB34-6873-47CA-87C7-FC4F8FF32A8A}"/>
              </a:ext>
            </a:extLst>
          </p:cNvPr>
          <p:cNvSpPr txBox="1"/>
          <p:nvPr/>
        </p:nvSpPr>
        <p:spPr>
          <a:xfrm>
            <a:off x="7218547" y="4218931"/>
            <a:ext cx="161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Traffic Data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B1419E-646C-45E7-9B79-4249FA5BB8FE}"/>
              </a:ext>
            </a:extLst>
          </p:cNvPr>
          <p:cNvSpPr txBox="1"/>
          <p:nvPr/>
        </p:nvSpPr>
        <p:spPr>
          <a:xfrm>
            <a:off x="7281312" y="5522119"/>
            <a:ext cx="32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Turning Movement Count Data</a:t>
            </a:r>
          </a:p>
        </p:txBody>
      </p:sp>
    </p:spTree>
    <p:extLst>
      <p:ext uri="{BB962C8B-B14F-4D97-AF65-F5344CB8AC3E}">
        <p14:creationId xmlns:p14="http://schemas.microsoft.com/office/powerpoint/2010/main" val="156691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5400" dirty="0"/>
              <a:t>SunGuide Detector Analysis</a:t>
            </a:r>
          </a:p>
          <a:p>
            <a:pPr lvl="1"/>
            <a:r>
              <a:rPr lang="en-US" sz="3800" dirty="0"/>
              <a:t>Performs specific checks on incoming data once/minute</a:t>
            </a:r>
          </a:p>
          <a:p>
            <a:pPr lvl="1"/>
            <a:r>
              <a:rPr lang="en-US" sz="3800" dirty="0"/>
              <a:t>Check must fail for a configurable number of minutes to be triggered</a:t>
            </a:r>
          </a:p>
          <a:p>
            <a:pPr lvl="1"/>
            <a:r>
              <a:rPr lang="en-US" sz="3800" dirty="0"/>
              <a:t>Checks reduce reported quality value for detector</a:t>
            </a:r>
          </a:p>
          <a:p>
            <a:pPr lvl="1"/>
            <a:r>
              <a:rPr lang="en-US" sz="3800" dirty="0"/>
              <a:t>Some checks trigger a MIMS ticket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06092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5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5400" dirty="0"/>
              <a:t>SunGuide Detector Analysis, pg1</a:t>
            </a:r>
          </a:p>
          <a:p>
            <a:pPr lvl="1"/>
            <a:r>
              <a:rPr lang="en-US" sz="3800" b="1" dirty="0"/>
              <a:t>Max Volume</a:t>
            </a:r>
            <a:r>
              <a:rPr lang="en-US" sz="3800" dirty="0"/>
              <a:t>: Volume &gt; threshold</a:t>
            </a:r>
          </a:p>
          <a:p>
            <a:pPr lvl="1"/>
            <a:r>
              <a:rPr lang="en-US" sz="3800" b="1" dirty="0"/>
              <a:t>Max Occupancy</a:t>
            </a:r>
            <a:r>
              <a:rPr lang="en-US" sz="3800" dirty="0"/>
              <a:t>: Occupancy &gt; threshold</a:t>
            </a:r>
          </a:p>
          <a:p>
            <a:pPr lvl="1"/>
            <a:r>
              <a:rPr lang="en-US" sz="3800" b="1" dirty="0"/>
              <a:t>Lane Speed Differential</a:t>
            </a:r>
            <a:r>
              <a:rPr lang="en-US" sz="3800" dirty="0"/>
              <a:t>: Difference in Speed Between Lanes &gt; Threshold</a:t>
            </a:r>
          </a:p>
          <a:p>
            <a:pPr lvl="1"/>
            <a:r>
              <a:rPr lang="en-US" sz="3800" b="1" dirty="0"/>
              <a:t>Max Speed</a:t>
            </a:r>
            <a:r>
              <a:rPr lang="en-US" sz="3800" dirty="0"/>
              <a:t>: Speed Per Lane &gt; Speed Threshold + Speed Limit</a:t>
            </a:r>
          </a:p>
          <a:p>
            <a:pPr lvl="1"/>
            <a:r>
              <a:rPr lang="en-US" sz="3800" b="1" dirty="0"/>
              <a:t>Min Speed</a:t>
            </a:r>
            <a:r>
              <a:rPr lang="en-US" sz="3800" dirty="0"/>
              <a:t>: Speed Per Lane &lt; Threshold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6659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6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5400" dirty="0"/>
              <a:t>SunGuide Detector Analysis, pg2</a:t>
            </a:r>
          </a:p>
          <a:p>
            <a:pPr lvl="1"/>
            <a:r>
              <a:rPr lang="en-US" sz="3800" b="1" dirty="0"/>
              <a:t>Inconsistent Values</a:t>
            </a:r>
            <a:r>
              <a:rPr lang="en-US" sz="3800" dirty="0"/>
              <a:t>: Four different checks that compare volume, speed, and occupancy against each other</a:t>
            </a:r>
          </a:p>
          <a:p>
            <a:pPr lvl="1"/>
            <a:r>
              <a:rPr lang="en-US" sz="3800" b="1" dirty="0"/>
              <a:t>Sequential Volumes</a:t>
            </a:r>
            <a:r>
              <a:rPr lang="en-US" sz="3800" dirty="0"/>
              <a:t>: Same volume reported X minutes</a:t>
            </a:r>
          </a:p>
          <a:p>
            <a:pPr lvl="1"/>
            <a:r>
              <a:rPr lang="en-US" sz="3800" b="1" dirty="0"/>
              <a:t>Duplicate Values</a:t>
            </a:r>
            <a:r>
              <a:rPr lang="en-US" sz="3800" dirty="0"/>
              <a:t>: Same volume, speed, or occupancy reported for multiple lanes</a:t>
            </a:r>
          </a:p>
          <a:p>
            <a:pPr lvl="1"/>
            <a:r>
              <a:rPr lang="en-US" sz="3800" b="1" dirty="0"/>
              <a:t>Directional Check</a:t>
            </a:r>
            <a:r>
              <a:rPr lang="en-US" sz="3800" dirty="0"/>
              <a:t>: Is detector reading correct direction of travel?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01274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6/18/20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33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14482</TotalTime>
  <Words>1225</Words>
  <Application>Microsoft Office PowerPoint</Application>
  <PresentationFormat>Widescreen</PresentationFormat>
  <Paragraphs>304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Parallax</vt:lpstr>
      <vt:lpstr>Wisp</vt:lpstr>
      <vt:lpstr>SSUG 6-18-20</vt:lpstr>
      <vt:lpstr>SG-4089 - Enhancement to allow multiple links to be combined as one for travel time calculations</vt:lpstr>
      <vt:lpstr>ITSIQA Intelligent Transportation Systems Integration Quality and Analysis</vt:lpstr>
      <vt:lpstr>ITSIQA</vt:lpstr>
      <vt:lpstr>ITSIQA</vt:lpstr>
      <vt:lpstr>ITSIQA Data Inputs</vt:lpstr>
      <vt:lpstr>ITSIQA</vt:lpstr>
      <vt:lpstr>ITSIQA</vt:lpstr>
      <vt:lpstr>ITSIQA</vt:lpstr>
      <vt:lpstr>ITSIQA</vt:lpstr>
      <vt:lpstr>ITSIQA Data Outputs</vt:lpstr>
      <vt:lpstr>ITSIQA Benefits</vt:lpstr>
      <vt:lpstr>PowerPoint Presentation</vt:lpstr>
      <vt:lpstr>4209 – Use Polyline instead of single point for road closures</vt:lpstr>
      <vt:lpstr>Issue Status</vt:lpstr>
      <vt:lpstr>Proposed Enhancement </vt:lpstr>
      <vt:lpstr>Proposed Enhancement </vt:lpstr>
      <vt:lpstr>PowerPoint Presentation</vt:lpstr>
      <vt:lpstr>SG-5289 Sunguide Dashboard Generation and Reporting Enhancement</vt:lpstr>
      <vt:lpstr>Proposed Sunguide Improvements </vt:lpstr>
      <vt:lpstr>Background</vt:lpstr>
      <vt:lpstr>Enhancement to Volume Related Plots</vt:lpstr>
      <vt:lpstr>Enhancement to Volume Related Plots</vt:lpstr>
      <vt:lpstr>Enhancement to Volume Related Plots</vt:lpstr>
      <vt:lpstr>Enhancement to Speed Related Plots</vt:lpstr>
      <vt:lpstr>Enhancement to Speed Related Plots</vt:lpstr>
      <vt:lpstr>Enhancement to Speed Related Plots</vt:lpstr>
      <vt:lpstr>Enhancement to Speed Related Plots</vt:lpstr>
      <vt:lpstr>Enhancement to Incident Related Plots</vt:lpstr>
      <vt:lpstr>Enhancement to Incident Related Plots</vt:lpstr>
      <vt:lpstr>Enhancement to Incident Related Plots</vt:lpstr>
      <vt:lpstr>Enhancement to Incident Related Plots</vt:lpstr>
      <vt:lpstr>Enhancement to Incident Related Plots</vt:lpstr>
      <vt:lpstr>PowerPoint Presentation</vt:lpstr>
      <vt:lpstr>SG-5300 - Access to district SunGuide data from the Central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Mark Dunthorn</cp:lastModifiedBy>
  <cp:revision>621</cp:revision>
  <cp:lastPrinted>2015-01-14T21:03:00Z</cp:lastPrinted>
  <dcterms:created xsi:type="dcterms:W3CDTF">2014-08-07T17:38:39Z</dcterms:created>
  <dcterms:modified xsi:type="dcterms:W3CDTF">2020-06-18T00:19:31Z</dcterms:modified>
</cp:coreProperties>
</file>