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1"/>
  </p:notesMasterIdLst>
  <p:handoutMasterIdLst>
    <p:handoutMasterId r:id="rId22"/>
  </p:handoutMasterIdLst>
  <p:sldIdLst>
    <p:sldId id="385" r:id="rId2"/>
    <p:sldId id="386" r:id="rId3"/>
    <p:sldId id="387" r:id="rId4"/>
    <p:sldId id="388" r:id="rId5"/>
    <p:sldId id="369" r:id="rId6"/>
    <p:sldId id="370" r:id="rId7"/>
    <p:sldId id="371" r:id="rId8"/>
    <p:sldId id="372" r:id="rId9"/>
    <p:sldId id="373" r:id="rId10"/>
    <p:sldId id="374" r:id="rId11"/>
    <p:sldId id="375" r:id="rId12"/>
    <p:sldId id="376" r:id="rId13"/>
    <p:sldId id="377" r:id="rId14"/>
    <p:sldId id="378" r:id="rId15"/>
    <p:sldId id="379" r:id="rId16"/>
    <p:sldId id="380" r:id="rId17"/>
    <p:sldId id="381" r:id="rId18"/>
    <p:sldId id="383" r:id="rId19"/>
    <p:sldId id="384" r:id="rId20"/>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2E4D6C5-0CE4-4519-88E3-556790433D2A}">
          <p14:sldIdLst>
            <p14:sldId id="385"/>
            <p14:sldId id="386"/>
            <p14:sldId id="387"/>
            <p14:sldId id="388"/>
            <p14:sldId id="369"/>
            <p14:sldId id="370"/>
            <p14:sldId id="371"/>
            <p14:sldId id="372"/>
            <p14:sldId id="373"/>
            <p14:sldId id="374"/>
            <p14:sldId id="375"/>
            <p14:sldId id="376"/>
            <p14:sldId id="377"/>
            <p14:sldId id="378"/>
            <p14:sldId id="379"/>
            <p14:sldId id="380"/>
            <p14:sldId id="381"/>
            <p14:sldId id="383"/>
            <p14:sldId id="384"/>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lay P. Packard" initials="CPP" lastIdx="7" clrIdx="0">
    <p:extLst>
      <p:ext uri="{19B8F6BF-5375-455C-9EA6-DF929625EA0E}">
        <p15:presenceInfo xmlns:p15="http://schemas.microsoft.com/office/powerpoint/2012/main" userId="S-1-5-21-2940023445-2052603907-4043798523-1169" providerId="AD"/>
      </p:ext>
    </p:extLst>
  </p:cmAuthor>
  <p:cmAuthor id="2" name="Moser, Kelli" initials="KDM"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0000"/>
    <a:srgbClr val="1B396F"/>
    <a:srgbClr val="1F4283"/>
    <a:srgbClr val="05024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623" autoAdjust="0"/>
    <p:restoredTop sz="94660"/>
  </p:normalViewPr>
  <p:slideViewPr>
    <p:cSldViewPr snapToGrid="0">
      <p:cViewPr varScale="1">
        <p:scale>
          <a:sx n="116" d="100"/>
          <a:sy n="116" d="100"/>
        </p:scale>
        <p:origin x="126" y="42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endParaRPr lang="en-US"/>
          </a:p>
        </p:txBody>
      </p:sp>
      <p:sp>
        <p:nvSpPr>
          <p:cNvPr id="3" name="Date Placeholder 2"/>
          <p:cNvSpPr>
            <a:spLocks noGrp="1"/>
          </p:cNvSpPr>
          <p:nvPr>
            <p:ph type="dt" sz="quarter" idx="1"/>
          </p:nvPr>
        </p:nvSpPr>
        <p:spPr>
          <a:xfrm>
            <a:off x="4142962" y="0"/>
            <a:ext cx="3170583" cy="480388"/>
          </a:xfrm>
          <a:prstGeom prst="rect">
            <a:avLst/>
          </a:prstGeom>
        </p:spPr>
        <p:txBody>
          <a:bodyPr vert="horz" lIns="94851" tIns="47425" rIns="94851" bIns="47425" rtlCol="0"/>
          <a:lstStyle>
            <a:lvl1pPr algn="r">
              <a:defRPr sz="1200"/>
            </a:lvl1pPr>
          </a:lstStyle>
          <a:p>
            <a:fld id="{FFFFC65B-9DB3-447A-B124-A738FD9C8185}" type="datetimeFigureOut">
              <a:rPr lang="en-US" smtClean="0"/>
              <a:pPr/>
              <a:t>5/23/2019</a:t>
            </a:fld>
            <a:endParaRPr lang="en-US"/>
          </a:p>
        </p:txBody>
      </p:sp>
      <p:sp>
        <p:nvSpPr>
          <p:cNvPr id="4" name="Footer Placeholder 3"/>
          <p:cNvSpPr>
            <a:spLocks noGrp="1"/>
          </p:cNvSpPr>
          <p:nvPr>
            <p:ph type="ftr" sz="quarter" idx="2"/>
          </p:nvPr>
        </p:nvSpPr>
        <p:spPr>
          <a:xfrm>
            <a:off x="0" y="9119173"/>
            <a:ext cx="3170583" cy="480388"/>
          </a:xfrm>
          <a:prstGeom prst="rect">
            <a:avLst/>
          </a:prstGeom>
        </p:spPr>
        <p:txBody>
          <a:bodyPr vert="horz" lIns="94851" tIns="47425" rIns="94851" bIns="47425" rtlCol="0" anchor="b"/>
          <a:lstStyle>
            <a:lvl1pPr algn="l">
              <a:defRPr sz="1200"/>
            </a:lvl1pPr>
          </a:lstStyle>
          <a:p>
            <a:endParaRPr lang="en-US"/>
          </a:p>
        </p:txBody>
      </p:sp>
      <p:sp>
        <p:nvSpPr>
          <p:cNvPr id="5" name="Slide Number Placeholder 4"/>
          <p:cNvSpPr>
            <a:spLocks noGrp="1"/>
          </p:cNvSpPr>
          <p:nvPr>
            <p:ph type="sldNum" sz="quarter" idx="3"/>
          </p:nvPr>
        </p:nvSpPr>
        <p:spPr>
          <a:xfrm>
            <a:off x="4142962" y="9119173"/>
            <a:ext cx="3170583" cy="480388"/>
          </a:xfrm>
          <a:prstGeom prst="rect">
            <a:avLst/>
          </a:prstGeom>
        </p:spPr>
        <p:txBody>
          <a:bodyPr vert="horz" lIns="94851" tIns="47425" rIns="94851" bIns="47425" rtlCol="0" anchor="b"/>
          <a:lstStyle>
            <a:lvl1pPr algn="r">
              <a:defRPr sz="1200"/>
            </a:lvl1pPr>
          </a:lstStyle>
          <a:p>
            <a:fld id="{24B06F28-850F-4070-BAFD-8C1D8F86B5EE}" type="slidenum">
              <a:rPr lang="en-US" smtClean="0"/>
              <a:pPr/>
              <a:t>‹#›</a:t>
            </a:fld>
            <a:endParaRPr lang="en-US"/>
          </a:p>
        </p:txBody>
      </p:sp>
    </p:spTree>
    <p:extLst>
      <p:ext uri="{BB962C8B-B14F-4D97-AF65-F5344CB8AC3E}">
        <p14:creationId xmlns:p14="http://schemas.microsoft.com/office/powerpoint/2010/main" val="5458871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53" tIns="48327" rIns="96653" bIns="48327" rtlCol="0"/>
          <a:lstStyle>
            <a:lvl1pPr algn="r">
              <a:defRPr sz="1200"/>
            </a:lvl1pPr>
          </a:lstStyle>
          <a:p>
            <a:fld id="{6382BCBC-BC1F-49FF-9795-0DF8221B8526}" type="datetimeFigureOut">
              <a:rPr lang="en-US" smtClean="0"/>
              <a:pPr/>
              <a:t>5/23/2019</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3" tIns="48327" rIns="96653" bIns="48327"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6"/>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5"/>
            <a:ext cx="3169920" cy="481726"/>
          </a:xfrm>
          <a:prstGeom prst="rect">
            <a:avLst/>
          </a:prstGeom>
        </p:spPr>
        <p:txBody>
          <a:bodyPr vert="horz" lIns="96653" tIns="48327" rIns="96653" bIns="48327" rtlCol="0" anchor="b"/>
          <a:lstStyle>
            <a:lvl1pPr algn="r">
              <a:defRPr sz="1200"/>
            </a:lvl1pPr>
          </a:lstStyle>
          <a:p>
            <a:fld id="{7224070D-343A-41A8-B8E1-34F3348194F1}" type="slidenum">
              <a:rPr lang="en-US" smtClean="0"/>
              <a:pPr/>
              <a:t>‹#›</a:t>
            </a:fld>
            <a:endParaRPr lang="en-US"/>
          </a:p>
        </p:txBody>
      </p:sp>
    </p:spTree>
    <p:extLst>
      <p:ext uri="{BB962C8B-B14F-4D97-AF65-F5344CB8AC3E}">
        <p14:creationId xmlns:p14="http://schemas.microsoft.com/office/powerpoint/2010/main" val="1483476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rgbClr val="C00000"/>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1F4283"/>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1B396F"/>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rgbClr val="A40000"/>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rgbClr val="C00000"/>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1F4283"/>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dirty="0"/>
              <a:t>Click to edit Master title style</a:t>
            </a:r>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vl1pPr>
          </a:lstStyle>
          <a:p>
            <a:r>
              <a:rPr lang="en-US"/>
              <a:t>05/11/2015</a:t>
            </a:r>
            <a:endParaRPr lang="en-US" dirty="0"/>
          </a:p>
        </p:txBody>
      </p:sp>
      <p:sp>
        <p:nvSpPr>
          <p:cNvPr id="5" name="Footer Placeholder 4"/>
          <p:cNvSpPr>
            <a:spLocks noGrp="1"/>
          </p:cNvSpPr>
          <p:nvPr>
            <p:ph type="ftr" sz="quarter" idx="11"/>
          </p:nvPr>
        </p:nvSpPr>
        <p:spPr>
          <a:xfrm>
            <a:off x="5332412" y="6151628"/>
            <a:ext cx="4324044" cy="365125"/>
          </a:xfrm>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14" name="Picture 2" descr="image001"/>
          <p:cNvPicPr>
            <a:picLocks noChangeAspect="1" noChangeArrowheads="1"/>
          </p:cNvPicPr>
          <p:nvPr userDrawn="1"/>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5" name="Picture 14"/>
          <p:cNvPicPr>
            <a:picLocks noChangeAspect="1"/>
          </p:cNvPicPr>
          <p:nvPr userDrawn="1"/>
        </p:nvPicPr>
        <p:blipFill>
          <a:blip r:embed="rId3">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a:t>05/11/2015</a:t>
            </a:r>
            <a:endParaRPr lang="en-US" dirty="0"/>
          </a:p>
        </p:txBody>
      </p:sp>
      <p:sp>
        <p:nvSpPr>
          <p:cNvPr id="6" name="Footer Placeholder 5"/>
          <p:cNvSpPr>
            <a:spLocks noGrp="1"/>
          </p:cNvSpPr>
          <p:nvPr>
            <p:ph type="ftr" sz="quarter" idx="11"/>
          </p:nvPr>
        </p:nvSpPr>
        <p:spPr/>
        <p:txBody>
          <a:bodyPr/>
          <a:lstStyle/>
          <a:p>
            <a:r>
              <a:rPr lang="en-US" dirty="0"/>
              <a:t>Change Management Board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a:t>05/11/2015</a:t>
            </a:r>
            <a:endParaRPr lang="en-US" dirty="0"/>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a:t>05/11/2015</a:t>
            </a:r>
            <a:endParaRPr lang="en-US" dirty="0"/>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a:t>05/11/2015</a:t>
            </a:r>
            <a:endParaRPr lang="en-US" dirty="0"/>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a:t>05/11/2015</a:t>
            </a:r>
            <a:endParaRPr lang="en-US" dirty="0"/>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lvl1pPr>
              <a:defRPr/>
            </a:lvl1pPr>
          </a:lstStyle>
          <a:p>
            <a:r>
              <a:rPr lang="en-US"/>
              <a:t>05/11/2015</a:t>
            </a:r>
            <a:endParaRPr lang="en-US" dirty="0"/>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r>
              <a:rPr lang="en-US"/>
              <a:t>05/11/2015</a:t>
            </a:r>
            <a:endParaRPr lang="en-US" dirty="0"/>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r>
              <a:rPr lang="en-US"/>
              <a:t>05/11/2015</a:t>
            </a:r>
            <a:endParaRPr lang="en-US" dirty="0"/>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cs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p:txBody>
          <a:bodyPr anchor="ctr"/>
          <a:lstStyle>
            <a:lvl1pPr>
              <a:defRPr sz="28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9732656" y="6201323"/>
            <a:ext cx="1143000" cy="365125"/>
          </a:xfrm>
        </p:spPr>
        <p:txBody>
          <a:bodyPr/>
          <a:lstStyle>
            <a:lvl1pPr>
              <a:defRPr/>
            </a:lvl1pPr>
          </a:lstStyle>
          <a:p>
            <a:r>
              <a:rPr lang="en-US"/>
              <a:t>05/11/2015</a:t>
            </a:r>
            <a:endParaRPr lang="en-US" dirty="0"/>
          </a:p>
        </p:txBody>
      </p:sp>
      <p:sp>
        <p:nvSpPr>
          <p:cNvPr id="5" name="Footer Placeholder 4"/>
          <p:cNvSpPr>
            <a:spLocks noGrp="1"/>
          </p:cNvSpPr>
          <p:nvPr>
            <p:ph type="ftr" sz="quarter" idx="11"/>
          </p:nvPr>
        </p:nvSpPr>
        <p:spPr>
          <a:xfrm>
            <a:off x="2572279" y="6201323"/>
            <a:ext cx="7084177" cy="365125"/>
          </a:xfrm>
        </p:spPr>
        <p:txBody>
          <a:bodyPr/>
          <a:lstStyle/>
          <a:p>
            <a:pPr>
              <a:defRPr/>
            </a:pPr>
            <a:r>
              <a:rPr lang="en-US" dirty="0"/>
              <a:t>Change Management Board</a:t>
            </a:r>
          </a:p>
        </p:txBody>
      </p:sp>
      <p:sp>
        <p:nvSpPr>
          <p:cNvPr id="6" name="Slide Number Placeholder 5"/>
          <p:cNvSpPr>
            <a:spLocks noGrp="1"/>
          </p:cNvSpPr>
          <p:nvPr>
            <p:ph type="sldNum" sz="quarter" idx="12"/>
          </p:nvPr>
        </p:nvSpPr>
        <p:spPr>
          <a:xfrm>
            <a:off x="10951856" y="6185179"/>
            <a:ext cx="551167" cy="365125"/>
          </a:xfrm>
        </p:spPr>
        <p:txBody>
          <a:bodyPr/>
          <a:lstStyle/>
          <a:p>
            <a:fld id="{D57F1E4F-1CFF-5643-939E-217C01CDF565}" type="slidenum">
              <a:rPr lang="en-US" dirty="0"/>
              <a:pPr/>
              <a:t>‹#›</a:t>
            </a:fld>
            <a:endParaRPr lang="en-US" dirty="0"/>
          </a:p>
        </p:txBody>
      </p:sp>
      <p:pic>
        <p:nvPicPr>
          <p:cNvPr id="7" name="Picture 2" descr="image001"/>
          <p:cNvPicPr>
            <a:picLocks noChangeAspect="1" noChangeArrowheads="1"/>
          </p:cNvPicPr>
          <p:nvPr userDrawn="1"/>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7"/>
          <p:cNvPicPr>
            <a:picLocks noChangeAspect="1"/>
          </p:cNvPicPr>
          <p:nvPr userDrawn="1"/>
        </p:nvPicPr>
        <p:blipFill>
          <a:blip r:embed="rId3">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dirty="0"/>
              <a:t>Click to edit Master title style</a:t>
            </a:r>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Date Placeholder 6"/>
          <p:cNvSpPr>
            <a:spLocks noGrp="1"/>
          </p:cNvSpPr>
          <p:nvPr>
            <p:ph type="dt" sz="half" idx="10"/>
          </p:nvPr>
        </p:nvSpPr>
        <p:spPr>
          <a:xfrm>
            <a:off x="9732656" y="6161567"/>
            <a:ext cx="1143000" cy="365125"/>
          </a:xfrm>
        </p:spPr>
        <p:txBody>
          <a:bodyPr/>
          <a:lstStyle/>
          <a:p>
            <a:r>
              <a:rPr lang="en-US"/>
              <a:t>05/11/2015</a:t>
            </a:r>
            <a:endParaRPr lang="en-US" dirty="0"/>
          </a:p>
        </p:txBody>
      </p:sp>
      <p:sp>
        <p:nvSpPr>
          <p:cNvPr id="8" name="Slide Number Placeholder 7"/>
          <p:cNvSpPr>
            <a:spLocks noGrp="1"/>
          </p:cNvSpPr>
          <p:nvPr>
            <p:ph type="sldNum" sz="quarter" idx="11"/>
          </p:nvPr>
        </p:nvSpPr>
        <p:spPr>
          <a:xfrm>
            <a:off x="10951856" y="6161567"/>
            <a:ext cx="551167" cy="365125"/>
          </a:xfrm>
        </p:spPr>
        <p:txBody>
          <a:bodyPr/>
          <a:lstStyle/>
          <a:p>
            <a:fld id="{D57F1E4F-1CFF-5643-939E-217C01CDF565}" type="slidenum">
              <a:rPr lang="en-US" smtClean="0"/>
              <a:pPr/>
              <a:t>‹#›</a:t>
            </a:fld>
            <a:endParaRPr lang="en-US" dirty="0"/>
          </a:p>
        </p:txBody>
      </p:sp>
      <p:sp>
        <p:nvSpPr>
          <p:cNvPr id="9" name="Footer Placeholder 8"/>
          <p:cNvSpPr>
            <a:spLocks noGrp="1"/>
          </p:cNvSpPr>
          <p:nvPr>
            <p:ph type="ftr" sz="quarter" idx="12"/>
          </p:nvPr>
        </p:nvSpPr>
        <p:spPr>
          <a:xfrm>
            <a:off x="2572279" y="6161567"/>
            <a:ext cx="7084177" cy="365125"/>
          </a:xfrm>
        </p:spPr>
        <p:txBody>
          <a:bodyPr/>
          <a:lstStyle/>
          <a:p>
            <a:r>
              <a:rPr lang="en-US"/>
              <a:t>Change Management Board</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dirty="0"/>
              <a:t>Click to edit Master title style</a:t>
            </a:r>
          </a:p>
        </p:txBody>
      </p:sp>
      <p:sp>
        <p:nvSpPr>
          <p:cNvPr id="3" name="Content Placeholder 2"/>
          <p:cNvSpPr>
            <a:spLocks noGrp="1"/>
          </p:cNvSpPr>
          <p:nvPr>
            <p:ph sz="half" idx="1"/>
          </p:nvPr>
        </p:nvSpPr>
        <p:spPr>
          <a:xfrm>
            <a:off x="1484312" y="2666999"/>
            <a:ext cx="4895055" cy="3124201"/>
          </a:xfrm>
        </p:spPr>
        <p:txBody>
          <a:bodyPr>
            <a:normAutofit/>
          </a:bodyPr>
          <a:lstStyle>
            <a:lvl1pPr>
              <a:defRPr sz="2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607967" y="2667000"/>
            <a:ext cx="4895056" cy="3124200"/>
          </a:xfrm>
        </p:spPr>
        <p:txBody>
          <a:bodyPr>
            <a:normAutofit/>
          </a:bodyPr>
          <a:lstStyle>
            <a:lvl1pPr>
              <a:defRPr sz="2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9732656" y="6201323"/>
            <a:ext cx="1143000" cy="365125"/>
          </a:xfrm>
        </p:spPr>
        <p:txBody>
          <a:bodyPr/>
          <a:lstStyle>
            <a:lvl1pPr>
              <a:defRPr/>
            </a:lvl1pPr>
          </a:lstStyle>
          <a:p>
            <a:r>
              <a:rPr lang="en-US"/>
              <a:t>05/11/2015</a:t>
            </a:r>
            <a:endParaRPr lang="en-US" dirty="0"/>
          </a:p>
        </p:txBody>
      </p:sp>
      <p:sp>
        <p:nvSpPr>
          <p:cNvPr id="6" name="Footer Placeholder 5"/>
          <p:cNvSpPr>
            <a:spLocks noGrp="1"/>
          </p:cNvSpPr>
          <p:nvPr>
            <p:ph type="ftr" sz="quarter" idx="11"/>
          </p:nvPr>
        </p:nvSpPr>
        <p:spPr>
          <a:xfrm>
            <a:off x="2572279" y="6201323"/>
            <a:ext cx="7084177" cy="365125"/>
          </a:xfrm>
        </p:spPr>
        <p:txBody>
          <a:bodyPr/>
          <a:lstStyle/>
          <a:p>
            <a:pPr>
              <a:defRPr/>
            </a:pPr>
            <a:r>
              <a:rPr lang="en-US" dirty="0"/>
              <a:t>Change Management Board</a:t>
            </a:r>
          </a:p>
        </p:txBody>
      </p:sp>
      <p:sp>
        <p:nvSpPr>
          <p:cNvPr id="7" name="Slide Number Placeholder 6"/>
          <p:cNvSpPr>
            <a:spLocks noGrp="1"/>
          </p:cNvSpPr>
          <p:nvPr>
            <p:ph type="sldNum" sz="quarter" idx="12"/>
          </p:nvPr>
        </p:nvSpPr>
        <p:spPr>
          <a:xfrm>
            <a:off x="10951856" y="6201323"/>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9732656" y="6181445"/>
            <a:ext cx="1143000" cy="365125"/>
          </a:xfrm>
        </p:spPr>
        <p:txBody>
          <a:bodyPr/>
          <a:lstStyle>
            <a:lvl1pPr>
              <a:defRPr/>
            </a:lvl1pPr>
          </a:lstStyle>
          <a:p>
            <a:r>
              <a:rPr lang="en-US"/>
              <a:t>05/11/2015</a:t>
            </a:r>
            <a:endParaRPr lang="en-US" dirty="0"/>
          </a:p>
        </p:txBody>
      </p:sp>
      <p:sp>
        <p:nvSpPr>
          <p:cNvPr id="8" name="Footer Placeholder 7"/>
          <p:cNvSpPr>
            <a:spLocks noGrp="1"/>
          </p:cNvSpPr>
          <p:nvPr>
            <p:ph type="ftr" sz="quarter" idx="11"/>
          </p:nvPr>
        </p:nvSpPr>
        <p:spPr>
          <a:xfrm>
            <a:off x="2572279" y="6181445"/>
            <a:ext cx="7084177" cy="365125"/>
          </a:xfrm>
        </p:spPr>
        <p:txBody>
          <a:bodyPr/>
          <a:lstStyle/>
          <a:p>
            <a:pPr>
              <a:defRPr/>
            </a:pPr>
            <a:r>
              <a:rPr lang="en-US" dirty="0"/>
              <a:t>Change Management Board</a:t>
            </a:r>
          </a:p>
        </p:txBody>
      </p:sp>
      <p:sp>
        <p:nvSpPr>
          <p:cNvPr id="9" name="Slide Number Placeholder 8"/>
          <p:cNvSpPr>
            <a:spLocks noGrp="1"/>
          </p:cNvSpPr>
          <p:nvPr>
            <p:ph type="sldNum" sz="quarter" idx="12"/>
          </p:nvPr>
        </p:nvSpPr>
        <p:spPr>
          <a:xfrm>
            <a:off x="10951856" y="6181445"/>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lvl1pPr>
              <a:defRPr/>
            </a:lvl1pPr>
          </a:lstStyle>
          <a:p>
            <a:r>
              <a:rPr lang="en-US"/>
              <a:t>05/11/2015</a:t>
            </a:r>
            <a:endParaRPr lang="en-US" dirty="0"/>
          </a:p>
        </p:txBody>
      </p:sp>
      <p:sp>
        <p:nvSpPr>
          <p:cNvPr id="4" name="Footer Placeholder 3"/>
          <p:cNvSpPr>
            <a:spLocks noGrp="1"/>
          </p:cNvSpPr>
          <p:nvPr>
            <p:ph type="ftr" sz="quarter" idx="11"/>
          </p:nvPr>
        </p:nvSpPr>
        <p:spPr/>
        <p:txBody>
          <a:bodyPr/>
          <a:lstStyle/>
          <a:p>
            <a:r>
              <a:rPr lang="en-US" dirty="0"/>
              <a:t>Change Management Board</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a:t>05/11/2015</a:t>
            </a:r>
            <a:endParaRPr lang="en-US" dirty="0"/>
          </a:p>
        </p:txBody>
      </p:sp>
      <p:sp>
        <p:nvSpPr>
          <p:cNvPr id="3" name="Footer Placeholder 2"/>
          <p:cNvSpPr>
            <a:spLocks noGrp="1"/>
          </p:cNvSpPr>
          <p:nvPr>
            <p:ph type="ftr" sz="quarter" idx="11"/>
          </p:nvPr>
        </p:nvSpPr>
        <p:spPr/>
        <p:txBody>
          <a:bodyPr/>
          <a:lstStyle/>
          <a:p>
            <a:r>
              <a:rPr lang="en-US" dirty="0"/>
              <a:t>Change Management Board</a:t>
            </a:r>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a:t>05/11/2015</a:t>
            </a:r>
            <a:endParaRPr lang="en-US" dirty="0"/>
          </a:p>
        </p:txBody>
      </p:sp>
      <p:sp>
        <p:nvSpPr>
          <p:cNvPr id="6" name="Footer Placeholder 5"/>
          <p:cNvSpPr>
            <a:spLocks noGrp="1"/>
          </p:cNvSpPr>
          <p:nvPr>
            <p:ph type="ftr" sz="quarter" idx="11"/>
          </p:nvPr>
        </p:nvSpPr>
        <p:spPr/>
        <p:txBody>
          <a:bodyPr/>
          <a:lstStyle/>
          <a:p>
            <a:r>
              <a:rPr lang="en-US" dirty="0"/>
              <a:t>Change Management Board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a:t>05/11/2015</a:t>
            </a:r>
            <a:endParaRPr lang="en-US" dirty="0"/>
          </a:p>
        </p:txBody>
      </p:sp>
      <p:sp>
        <p:nvSpPr>
          <p:cNvPr id="6" name="Footer Placeholder 5"/>
          <p:cNvSpPr>
            <a:spLocks noGrp="1"/>
          </p:cNvSpPr>
          <p:nvPr>
            <p:ph type="ftr" sz="quarter" idx="11"/>
          </p:nvPr>
        </p:nvSpPr>
        <p:spPr/>
        <p:txBody>
          <a:bodyPr/>
          <a:lstStyle/>
          <a:p>
            <a:r>
              <a:rPr lang="en-US" dirty="0"/>
              <a:t>Change Management Board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a:solidFill>
            <a:srgbClr val="C00000"/>
          </a:solidFill>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grp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1F4283"/>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1B396F"/>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rgbClr val="A40000"/>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rgbClr val="C00000"/>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1F4283"/>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9732656" y="6151628"/>
            <a:ext cx="1143000" cy="365125"/>
          </a:xfrm>
          <a:prstGeom prst="rect">
            <a:avLst/>
          </a:prstGeom>
        </p:spPr>
        <p:txBody>
          <a:bodyPr vert="horz" lIns="91440" tIns="45720" rIns="91440" bIns="45720" rtlCol="0" anchor="ctr"/>
          <a:lstStyle>
            <a:lvl1pPr algn="r">
              <a:defRPr sz="1200" b="0" i="0">
                <a:solidFill>
                  <a:schemeClr val="tx1"/>
                </a:solidFill>
                <a:effectLst/>
                <a:latin typeface="Calibri" panose="020F0502020204030204" pitchFamily="34" charset="0"/>
                <a:cs typeface="Calibri" panose="020F0502020204030204" pitchFamily="34" charset="0"/>
              </a:defRPr>
            </a:lvl1pPr>
          </a:lstStyle>
          <a:p>
            <a:r>
              <a:rPr lang="en-US"/>
              <a:t>05/11/2015</a:t>
            </a:r>
            <a:endParaRPr lang="en-US" dirty="0"/>
          </a:p>
        </p:txBody>
      </p:sp>
      <p:sp>
        <p:nvSpPr>
          <p:cNvPr id="5" name="Footer Placeholder 4"/>
          <p:cNvSpPr>
            <a:spLocks noGrp="1"/>
          </p:cNvSpPr>
          <p:nvPr>
            <p:ph type="ftr" sz="quarter" idx="3"/>
          </p:nvPr>
        </p:nvSpPr>
        <p:spPr>
          <a:xfrm>
            <a:off x="2572279" y="6151628"/>
            <a:ext cx="7084177" cy="365125"/>
          </a:xfrm>
          <a:prstGeom prst="rect">
            <a:avLst/>
          </a:prstGeom>
        </p:spPr>
        <p:txBody>
          <a:bodyPr vert="horz" lIns="91440" tIns="45720" rIns="91440" bIns="45720" rtlCol="0" anchor="ctr"/>
          <a:lstStyle>
            <a:lvl1pPr algn="l">
              <a:defRPr sz="1200" b="0" i="0">
                <a:solidFill>
                  <a:schemeClr val="tx1"/>
                </a:solidFill>
                <a:effectLst/>
                <a:latin typeface="Calibri" panose="020F0502020204030204" pitchFamily="34" charset="0"/>
                <a:cs typeface="Calibri" panose="020F0502020204030204" pitchFamily="34" charset="0"/>
              </a:defRPr>
            </a:lvl1pPr>
          </a:lstStyle>
          <a:p>
            <a:r>
              <a:rPr lang="en-US" dirty="0"/>
              <a:t>Change Management Board</a:t>
            </a:r>
          </a:p>
        </p:txBody>
      </p:sp>
      <p:sp>
        <p:nvSpPr>
          <p:cNvPr id="6" name="Slide Number Placeholder 5"/>
          <p:cNvSpPr>
            <a:spLocks noGrp="1"/>
          </p:cNvSpPr>
          <p:nvPr>
            <p:ph type="sldNum" sz="quarter" idx="4"/>
          </p:nvPr>
        </p:nvSpPr>
        <p:spPr>
          <a:xfrm>
            <a:off x="10951856" y="6151628"/>
            <a:ext cx="551167" cy="365125"/>
          </a:xfrm>
          <a:prstGeom prst="rect">
            <a:avLst/>
          </a:prstGeom>
        </p:spPr>
        <p:txBody>
          <a:bodyPr vert="horz" lIns="91440" tIns="45720" rIns="91440" bIns="45720" rtlCol="0" anchor="ctr"/>
          <a:lstStyle>
            <a:lvl1pPr algn="r">
              <a:defRPr sz="1200" b="0" i="0">
                <a:solidFill>
                  <a:schemeClr val="tx1"/>
                </a:solidFill>
                <a:effectLst/>
                <a:latin typeface="Calibri" panose="020F0502020204030204" pitchFamily="34" charset="0"/>
                <a:cs typeface="Calibri" panose="020F0502020204030204" pitchFamily="34" charset="0"/>
              </a:defRPr>
            </a:lvl1pPr>
          </a:lstStyle>
          <a:p>
            <a:fld id="{D57F1E4F-1CFF-5643-939E-217C01CDF565}" type="slidenum">
              <a:rPr lang="en-US" smtClean="0"/>
              <a:pPr/>
              <a:t>‹#›</a:t>
            </a:fld>
            <a:endParaRPr lang="en-US" dirty="0"/>
          </a:p>
        </p:txBody>
      </p:sp>
      <p:pic>
        <p:nvPicPr>
          <p:cNvPr id="14" name="Picture 2" descr="image001"/>
          <p:cNvPicPr>
            <a:picLocks noChangeAspect="1" noChangeArrowheads="1"/>
          </p:cNvPicPr>
          <p:nvPr userDrawn="1"/>
        </p:nvPicPr>
        <p:blipFill rotWithShape="1">
          <a:blip r:embed="rId19">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5" name="Picture 14"/>
          <p:cNvPicPr>
            <a:picLocks noChangeAspect="1"/>
          </p:cNvPicPr>
          <p:nvPr userDrawn="1"/>
        </p:nvPicPr>
        <p:blipFill>
          <a:blip r:embed="rId20">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hf hdr="0"/>
  <p:txStyles>
    <p:title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800" kern="1200" cap="none">
          <a:solidFill>
            <a:schemeClr val="tx1"/>
          </a:solidFill>
          <a:effectLst/>
          <a:latin typeface="Calibri" panose="020F0502020204030204" pitchFamily="34" charset="0"/>
          <a:ea typeface="+mn-ea"/>
          <a:cs typeface="Calibri" panose="020F0502020204030204" pitchFamily="34" charset="0"/>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Calibri" panose="020F0502020204030204" pitchFamily="34" charset="0"/>
          <a:ea typeface="+mn-ea"/>
          <a:cs typeface="Calibri" panose="020F0502020204030204" pitchFamily="34" charset="0"/>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Calibri" panose="020F0502020204030204" pitchFamily="34" charset="0"/>
          <a:ea typeface="+mn-ea"/>
          <a:cs typeface="Calibri" panose="020F0502020204030204" pitchFamily="34" charset="0"/>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Calibri" panose="020F0502020204030204" pitchFamily="34" charset="0"/>
          <a:ea typeface="+mn-ea"/>
          <a:cs typeface="Calibri" panose="020F0502020204030204" pitchFamily="34" charset="0"/>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Calibri" panose="020F0502020204030204" pitchFamily="34" charset="0"/>
          <a:ea typeface="+mn-ea"/>
          <a:cs typeface="Calibri" panose="020F0502020204030204" pitchFamily="34" charset="0"/>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9764" y="1351722"/>
            <a:ext cx="10421655" cy="2176117"/>
          </a:xfrm>
        </p:spPr>
        <p:txBody>
          <a:bodyPr>
            <a:noAutofit/>
          </a:bodyPr>
          <a:lstStyle/>
          <a:p>
            <a:r>
              <a:rPr lang="en-US" sz="4800" dirty="0"/>
              <a:t>SG-564, with 3214 and 2173</a:t>
            </a:r>
            <a:br>
              <a:rPr lang="en-US" sz="4800" dirty="0"/>
            </a:br>
            <a:r>
              <a:rPr lang="en-US" sz="3600" dirty="0"/>
              <a:t>Cease Use Devices/EM Locations and ability to run reports on ceased use devices</a:t>
            </a:r>
            <a:endParaRPr lang="en-US" sz="4800" dirty="0"/>
          </a:p>
        </p:txBody>
      </p:sp>
      <p:sp>
        <p:nvSpPr>
          <p:cNvPr id="4" name="Subtitle 3"/>
          <p:cNvSpPr>
            <a:spLocks noGrp="1"/>
          </p:cNvSpPr>
          <p:nvPr>
            <p:ph type="subTitle" idx="1"/>
          </p:nvPr>
        </p:nvSpPr>
        <p:spPr/>
        <p:txBody>
          <a:bodyPr/>
          <a:lstStyle/>
          <a:p>
            <a:r>
              <a:rPr lang="en-US" sz="3600" dirty="0"/>
              <a:t>Tucker Brown, SwRI</a:t>
            </a:r>
          </a:p>
          <a:p>
            <a:endParaRPr lang="en-US" dirty="0"/>
          </a:p>
        </p:txBody>
      </p:sp>
      <p:pic>
        <p:nvPicPr>
          <p:cNvPr id="7" name="Picture 2" descr="image001"/>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7"/>
          <p:cNvPicPr>
            <a:picLocks noChangeAspect="1"/>
          </p:cNvPicPr>
          <p:nvPr/>
        </p:nvPicPr>
        <p:blipFill>
          <a:blip r:embed="rId3">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
        <p:nvSpPr>
          <p:cNvPr id="9" name="Slide Number Placeholder 8"/>
          <p:cNvSpPr>
            <a:spLocks noGrp="1"/>
          </p:cNvSpPr>
          <p:nvPr>
            <p:ph type="sldNum" sz="quarter" idx="12"/>
          </p:nvPr>
        </p:nvSpPr>
        <p:spPr/>
        <p:txBody>
          <a:bodyPr/>
          <a:lstStyle/>
          <a:p>
            <a:fld id="{D57F1E4F-1CFF-5643-939E-217C01CDF565}" type="slidenum">
              <a:rPr lang="en-US" smtClean="0"/>
              <a:pPr/>
              <a:t>1</a:t>
            </a:fld>
            <a:endParaRPr lang="en-US" dirty="0"/>
          </a:p>
        </p:txBody>
      </p:sp>
      <p:graphicFrame>
        <p:nvGraphicFramePr>
          <p:cNvPr id="11" name="Table 10">
            <a:extLst>
              <a:ext uri="{FF2B5EF4-FFF2-40B4-BE49-F238E27FC236}">
                <a16:creationId xmlns:a16="http://schemas.microsoft.com/office/drawing/2014/main" id="{827E3B76-4173-4B33-A465-EF4FAD9EBD47}"/>
              </a:ext>
            </a:extLst>
          </p:cNvPr>
          <p:cNvGraphicFramePr>
            <a:graphicFrameLocks noGrp="1"/>
          </p:cNvGraphicFramePr>
          <p:nvPr>
            <p:extLst/>
          </p:nvPr>
        </p:nvGraphicFramePr>
        <p:xfrm>
          <a:off x="5483613" y="6492875"/>
          <a:ext cx="3310432" cy="365125"/>
        </p:xfrm>
        <a:graphic>
          <a:graphicData uri="http://schemas.openxmlformats.org/drawingml/2006/table">
            <a:tbl>
              <a:tblPr firstRow="1" bandRow="1">
                <a:tableStyleId>{5C22544A-7EE6-4342-B048-85BDC9FD1C3A}</a:tableStyleId>
              </a:tblPr>
              <a:tblGrid>
                <a:gridCol w="2488554">
                  <a:extLst>
                    <a:ext uri="{9D8B030D-6E8A-4147-A177-3AD203B41FA5}">
                      <a16:colId xmlns:a16="http://schemas.microsoft.com/office/drawing/2014/main" val="2651439784"/>
                    </a:ext>
                  </a:extLst>
                </a:gridCol>
                <a:gridCol w="821878">
                  <a:extLst>
                    <a:ext uri="{9D8B030D-6E8A-4147-A177-3AD203B41FA5}">
                      <a16:colId xmlns:a16="http://schemas.microsoft.com/office/drawing/2014/main" val="3661404882"/>
                    </a:ext>
                  </a:extLst>
                </a:gridCol>
              </a:tblGrid>
              <a:tr h="365125">
                <a:tc>
                  <a:txBody>
                    <a:bodyPr/>
                    <a:lstStyle/>
                    <a:p>
                      <a:r>
                        <a:rPr lang="en-US" sz="1200" b="0" dirty="0" err="1">
                          <a:solidFill>
                            <a:schemeClr val="tx1"/>
                          </a:solidFill>
                        </a:rPr>
                        <a:t>SunGuide</a:t>
                      </a:r>
                      <a:r>
                        <a:rPr lang="en-US" sz="1200" b="0" dirty="0">
                          <a:solidFill>
                            <a:schemeClr val="tx1"/>
                          </a:solidFill>
                        </a:rPr>
                        <a:t> Software Users Group</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rPr>
                        <a:t>5/23/19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12730082"/>
                  </a:ext>
                </a:extLst>
              </a:tr>
            </a:tbl>
          </a:graphicData>
        </a:graphic>
      </p:graphicFrame>
    </p:spTree>
    <p:extLst>
      <p:ext uri="{BB962C8B-B14F-4D97-AF65-F5344CB8AC3E}">
        <p14:creationId xmlns:p14="http://schemas.microsoft.com/office/powerpoint/2010/main" val="3307878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4190" y="292375"/>
            <a:ext cx="8474698" cy="782556"/>
          </a:xfrm>
        </p:spPr>
        <p:txBody>
          <a:bodyPr>
            <a:normAutofit/>
          </a:bodyPr>
          <a:lstStyle/>
          <a:p>
            <a:r>
              <a:rPr lang="en-US" dirty="0"/>
              <a:t>Issue</a:t>
            </a:r>
          </a:p>
        </p:txBody>
      </p:sp>
      <p:sp>
        <p:nvSpPr>
          <p:cNvPr id="3" name="Content Placeholder 2"/>
          <p:cNvSpPr>
            <a:spLocks noGrp="1"/>
          </p:cNvSpPr>
          <p:nvPr>
            <p:ph idx="1"/>
          </p:nvPr>
        </p:nvSpPr>
        <p:spPr>
          <a:xfrm>
            <a:off x="1379122" y="1563984"/>
            <a:ext cx="10123901" cy="4461765"/>
          </a:xfrm>
        </p:spPr>
        <p:txBody>
          <a:bodyPr>
            <a:normAutofit/>
          </a:bodyPr>
          <a:lstStyle/>
          <a:p>
            <a:pPr>
              <a:spcBef>
                <a:spcPts val="0"/>
              </a:spcBef>
            </a:pPr>
            <a:r>
              <a:rPr lang="en-US" dirty="0"/>
              <a:t>AVL Alerts don’t operate in the same way as IDS alerts but share the same dialog</a:t>
            </a:r>
          </a:p>
          <a:p>
            <a:pPr>
              <a:spcBef>
                <a:spcPts val="0"/>
              </a:spcBef>
            </a:pPr>
            <a:endParaRPr lang="en-US" dirty="0"/>
          </a:p>
          <a:p>
            <a:pPr>
              <a:spcBef>
                <a:spcPts val="0"/>
              </a:spcBef>
            </a:pPr>
            <a:r>
              <a:rPr lang="en-US" dirty="0"/>
              <a:t>The alerts persist until the condition generating them is removed</a:t>
            </a:r>
          </a:p>
          <a:p>
            <a:pPr>
              <a:spcBef>
                <a:spcPts val="0"/>
              </a:spcBef>
            </a:pPr>
            <a:endParaRPr lang="en-US" dirty="0"/>
          </a:p>
          <a:p>
            <a:pPr>
              <a:spcBef>
                <a:spcPts val="0"/>
              </a:spcBef>
            </a:pP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10</a:t>
            </a:fld>
            <a:endParaRPr lang="en-US" dirty="0"/>
          </a:p>
        </p:txBody>
      </p:sp>
      <p:sp>
        <p:nvSpPr>
          <p:cNvPr id="8" name="Content Placeholder 2"/>
          <p:cNvSpPr txBox="1">
            <a:spLocks/>
          </p:cNvSpPr>
          <p:nvPr/>
        </p:nvSpPr>
        <p:spPr>
          <a:xfrm>
            <a:off x="1590747" y="2507786"/>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aphicFrame>
        <p:nvGraphicFramePr>
          <p:cNvPr id="9" name="Table 8">
            <a:extLst>
              <a:ext uri="{FF2B5EF4-FFF2-40B4-BE49-F238E27FC236}">
                <a16:creationId xmlns:a16="http://schemas.microsoft.com/office/drawing/2014/main" id="{5F18D8D1-82CC-4D2F-AF30-85C57ADF1958}"/>
              </a:ext>
            </a:extLst>
          </p:cNvPr>
          <p:cNvGraphicFramePr>
            <a:graphicFrameLocks noGrp="1"/>
          </p:cNvGraphicFramePr>
          <p:nvPr>
            <p:extLst/>
          </p:nvPr>
        </p:nvGraphicFramePr>
        <p:xfrm>
          <a:off x="5483613" y="6492875"/>
          <a:ext cx="3310432" cy="365125"/>
        </p:xfrm>
        <a:graphic>
          <a:graphicData uri="http://schemas.openxmlformats.org/drawingml/2006/table">
            <a:tbl>
              <a:tblPr firstRow="1" bandRow="1">
                <a:tableStyleId>{5C22544A-7EE6-4342-B048-85BDC9FD1C3A}</a:tableStyleId>
              </a:tblPr>
              <a:tblGrid>
                <a:gridCol w="2488554">
                  <a:extLst>
                    <a:ext uri="{9D8B030D-6E8A-4147-A177-3AD203B41FA5}">
                      <a16:colId xmlns:a16="http://schemas.microsoft.com/office/drawing/2014/main" val="2651439784"/>
                    </a:ext>
                  </a:extLst>
                </a:gridCol>
                <a:gridCol w="821878">
                  <a:extLst>
                    <a:ext uri="{9D8B030D-6E8A-4147-A177-3AD203B41FA5}">
                      <a16:colId xmlns:a16="http://schemas.microsoft.com/office/drawing/2014/main" val="3661404882"/>
                    </a:ext>
                  </a:extLst>
                </a:gridCol>
              </a:tblGrid>
              <a:tr h="365125">
                <a:tc>
                  <a:txBody>
                    <a:bodyPr/>
                    <a:lstStyle/>
                    <a:p>
                      <a:r>
                        <a:rPr lang="en-US" sz="1200" b="0" dirty="0" err="1">
                          <a:solidFill>
                            <a:schemeClr val="tx1"/>
                          </a:solidFill>
                        </a:rPr>
                        <a:t>SunGuide</a:t>
                      </a:r>
                      <a:r>
                        <a:rPr lang="en-US" sz="1200" b="0" dirty="0">
                          <a:solidFill>
                            <a:schemeClr val="tx1"/>
                          </a:solidFill>
                        </a:rPr>
                        <a:t> Software Users Group</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rPr>
                        <a:t>5/23/19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12730082"/>
                  </a:ext>
                </a:extLst>
              </a:tr>
            </a:tbl>
          </a:graphicData>
        </a:graphic>
      </p:graphicFrame>
    </p:spTree>
    <p:extLst>
      <p:ext uri="{BB962C8B-B14F-4D97-AF65-F5344CB8AC3E}">
        <p14:creationId xmlns:p14="http://schemas.microsoft.com/office/powerpoint/2010/main" val="3610943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A1CD8-6A78-4791-B432-DEF2A3BD7CA9}"/>
              </a:ext>
            </a:extLst>
          </p:cNvPr>
          <p:cNvSpPr>
            <a:spLocks noGrp="1"/>
          </p:cNvSpPr>
          <p:nvPr>
            <p:ph type="title"/>
          </p:nvPr>
        </p:nvSpPr>
        <p:spPr>
          <a:xfrm>
            <a:off x="1484311" y="685800"/>
            <a:ext cx="10018713" cy="780535"/>
          </a:xfrm>
        </p:spPr>
        <p:txBody>
          <a:bodyPr/>
          <a:lstStyle/>
          <a:p>
            <a:r>
              <a:rPr lang="en-US" dirty="0"/>
              <a:t>Proposed Solution</a:t>
            </a:r>
          </a:p>
        </p:txBody>
      </p:sp>
      <p:sp>
        <p:nvSpPr>
          <p:cNvPr id="3" name="Content Placeholder 2">
            <a:extLst>
              <a:ext uri="{FF2B5EF4-FFF2-40B4-BE49-F238E27FC236}">
                <a16:creationId xmlns:a16="http://schemas.microsoft.com/office/drawing/2014/main" id="{622FA0CC-0511-4ED7-A6F1-11BAA9B75B50}"/>
              </a:ext>
            </a:extLst>
          </p:cNvPr>
          <p:cNvSpPr>
            <a:spLocks noGrp="1"/>
          </p:cNvSpPr>
          <p:nvPr>
            <p:ph idx="1"/>
          </p:nvPr>
        </p:nvSpPr>
        <p:spPr>
          <a:xfrm>
            <a:off x="1484310" y="1606379"/>
            <a:ext cx="10018713" cy="4324864"/>
          </a:xfrm>
        </p:spPr>
        <p:txBody>
          <a:bodyPr>
            <a:normAutofit fontScale="92500" lnSpcReduction="10000"/>
          </a:bodyPr>
          <a:lstStyle/>
          <a:p>
            <a:r>
              <a:rPr lang="en-US" dirty="0"/>
              <a:t>Option 1: Allow the user to “snooze” the alert and remove it from the alert list.</a:t>
            </a:r>
          </a:p>
          <a:p>
            <a:pPr lvl="1"/>
            <a:r>
              <a:rPr lang="en-US" dirty="0"/>
              <a:t>The alert should come back after a configurable amount of time if the condition is still present.</a:t>
            </a:r>
          </a:p>
          <a:p>
            <a:endParaRPr lang="en-US" dirty="0"/>
          </a:p>
          <a:p>
            <a:r>
              <a:rPr lang="en-US" dirty="0"/>
              <a:t>Option 2: Allow users to “Acknowledge” the alerts and not have it reappear</a:t>
            </a:r>
          </a:p>
          <a:p>
            <a:endParaRPr lang="en-US" dirty="0"/>
          </a:p>
          <a:p>
            <a:r>
              <a:rPr lang="en-US" dirty="0"/>
              <a:t>Both options should have logging added to confirm what users performed the action</a:t>
            </a:r>
          </a:p>
        </p:txBody>
      </p:sp>
      <p:sp>
        <p:nvSpPr>
          <p:cNvPr id="6" name="Slide Number Placeholder 5">
            <a:extLst>
              <a:ext uri="{FF2B5EF4-FFF2-40B4-BE49-F238E27FC236}">
                <a16:creationId xmlns:a16="http://schemas.microsoft.com/office/drawing/2014/main" id="{95141125-DBB6-4E19-B2BF-0C3D502F57C0}"/>
              </a:ext>
            </a:extLst>
          </p:cNvPr>
          <p:cNvSpPr>
            <a:spLocks noGrp="1"/>
          </p:cNvSpPr>
          <p:nvPr>
            <p:ph type="sldNum" sz="quarter" idx="12"/>
          </p:nvPr>
        </p:nvSpPr>
        <p:spPr/>
        <p:txBody>
          <a:bodyPr/>
          <a:lstStyle/>
          <a:p>
            <a:fld id="{D57F1E4F-1CFF-5643-939E-217C01CDF565}" type="slidenum">
              <a:rPr lang="en-US" smtClean="0"/>
              <a:pPr/>
              <a:t>11</a:t>
            </a:fld>
            <a:endParaRPr lang="en-US" dirty="0"/>
          </a:p>
        </p:txBody>
      </p:sp>
      <p:graphicFrame>
        <p:nvGraphicFramePr>
          <p:cNvPr id="7" name="Table 6">
            <a:extLst>
              <a:ext uri="{FF2B5EF4-FFF2-40B4-BE49-F238E27FC236}">
                <a16:creationId xmlns:a16="http://schemas.microsoft.com/office/drawing/2014/main" id="{4F0F8F66-0A93-49B4-B5CE-AEC2CA3C5F15}"/>
              </a:ext>
            </a:extLst>
          </p:cNvPr>
          <p:cNvGraphicFramePr>
            <a:graphicFrameLocks noGrp="1"/>
          </p:cNvGraphicFramePr>
          <p:nvPr>
            <p:extLst/>
          </p:nvPr>
        </p:nvGraphicFramePr>
        <p:xfrm>
          <a:off x="5483613" y="6492875"/>
          <a:ext cx="3310432" cy="365125"/>
        </p:xfrm>
        <a:graphic>
          <a:graphicData uri="http://schemas.openxmlformats.org/drawingml/2006/table">
            <a:tbl>
              <a:tblPr firstRow="1" bandRow="1">
                <a:tableStyleId>{5C22544A-7EE6-4342-B048-85BDC9FD1C3A}</a:tableStyleId>
              </a:tblPr>
              <a:tblGrid>
                <a:gridCol w="2488554">
                  <a:extLst>
                    <a:ext uri="{9D8B030D-6E8A-4147-A177-3AD203B41FA5}">
                      <a16:colId xmlns:a16="http://schemas.microsoft.com/office/drawing/2014/main" val="2651439784"/>
                    </a:ext>
                  </a:extLst>
                </a:gridCol>
                <a:gridCol w="821878">
                  <a:extLst>
                    <a:ext uri="{9D8B030D-6E8A-4147-A177-3AD203B41FA5}">
                      <a16:colId xmlns:a16="http://schemas.microsoft.com/office/drawing/2014/main" val="3661404882"/>
                    </a:ext>
                  </a:extLst>
                </a:gridCol>
              </a:tblGrid>
              <a:tr h="365125">
                <a:tc>
                  <a:txBody>
                    <a:bodyPr/>
                    <a:lstStyle/>
                    <a:p>
                      <a:r>
                        <a:rPr lang="en-US" sz="1200" b="0" dirty="0" err="1">
                          <a:solidFill>
                            <a:schemeClr val="tx1"/>
                          </a:solidFill>
                        </a:rPr>
                        <a:t>SunGuide</a:t>
                      </a:r>
                      <a:r>
                        <a:rPr lang="en-US" sz="1200" b="0" dirty="0">
                          <a:solidFill>
                            <a:schemeClr val="tx1"/>
                          </a:solidFill>
                        </a:rPr>
                        <a:t> Software Users Group</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rPr>
                        <a:t>5/23/19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12730082"/>
                  </a:ext>
                </a:extLst>
              </a:tr>
            </a:tbl>
          </a:graphicData>
        </a:graphic>
      </p:graphicFrame>
    </p:spTree>
    <p:extLst>
      <p:ext uri="{BB962C8B-B14F-4D97-AF65-F5344CB8AC3E}">
        <p14:creationId xmlns:p14="http://schemas.microsoft.com/office/powerpoint/2010/main" val="1368871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D57F1E4F-1CFF-5643-939E-217C01CDF565}" type="slidenum">
              <a:rPr lang="en-US" smtClean="0"/>
              <a:pPr/>
              <a:t>12</a:t>
            </a:fld>
            <a:endParaRPr lang="en-US" dirty="0"/>
          </a:p>
        </p:txBody>
      </p:sp>
      <p:sp>
        <p:nvSpPr>
          <p:cNvPr id="8" name="Content Placeholder 2"/>
          <p:cNvSpPr txBox="1">
            <a:spLocks/>
          </p:cNvSpPr>
          <p:nvPr/>
        </p:nvSpPr>
        <p:spPr>
          <a:xfrm>
            <a:off x="1590747" y="2507786"/>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11" name="Title 1">
            <a:extLst>
              <a:ext uri="{FF2B5EF4-FFF2-40B4-BE49-F238E27FC236}">
                <a16:creationId xmlns:a16="http://schemas.microsoft.com/office/drawing/2014/main" id="{2A9327EB-1A00-4612-BB7F-6E9F9AD472D4}"/>
              </a:ext>
            </a:extLst>
          </p:cNvPr>
          <p:cNvSpPr txBox="1">
            <a:spLocks/>
          </p:cNvSpPr>
          <p:nvPr/>
        </p:nvSpPr>
        <p:spPr>
          <a:xfrm>
            <a:off x="1484310" y="1309511"/>
            <a:ext cx="10018713" cy="156779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dirty="0"/>
              <a:t>QUESTIONS?</a:t>
            </a:r>
          </a:p>
        </p:txBody>
      </p:sp>
      <p:graphicFrame>
        <p:nvGraphicFramePr>
          <p:cNvPr id="7" name="Table 6">
            <a:extLst>
              <a:ext uri="{FF2B5EF4-FFF2-40B4-BE49-F238E27FC236}">
                <a16:creationId xmlns:a16="http://schemas.microsoft.com/office/drawing/2014/main" id="{688DFFEE-8356-4FFF-B2B4-5A846266C239}"/>
              </a:ext>
            </a:extLst>
          </p:cNvPr>
          <p:cNvGraphicFramePr>
            <a:graphicFrameLocks noGrp="1"/>
          </p:cNvGraphicFramePr>
          <p:nvPr>
            <p:extLst/>
          </p:nvPr>
        </p:nvGraphicFramePr>
        <p:xfrm>
          <a:off x="5483613" y="6492875"/>
          <a:ext cx="3310432" cy="365125"/>
        </p:xfrm>
        <a:graphic>
          <a:graphicData uri="http://schemas.openxmlformats.org/drawingml/2006/table">
            <a:tbl>
              <a:tblPr firstRow="1" bandRow="1">
                <a:tableStyleId>{5C22544A-7EE6-4342-B048-85BDC9FD1C3A}</a:tableStyleId>
              </a:tblPr>
              <a:tblGrid>
                <a:gridCol w="2488554">
                  <a:extLst>
                    <a:ext uri="{9D8B030D-6E8A-4147-A177-3AD203B41FA5}">
                      <a16:colId xmlns:a16="http://schemas.microsoft.com/office/drawing/2014/main" val="2651439784"/>
                    </a:ext>
                  </a:extLst>
                </a:gridCol>
                <a:gridCol w="821878">
                  <a:extLst>
                    <a:ext uri="{9D8B030D-6E8A-4147-A177-3AD203B41FA5}">
                      <a16:colId xmlns:a16="http://schemas.microsoft.com/office/drawing/2014/main" val="3661404882"/>
                    </a:ext>
                  </a:extLst>
                </a:gridCol>
              </a:tblGrid>
              <a:tr h="365125">
                <a:tc>
                  <a:txBody>
                    <a:bodyPr/>
                    <a:lstStyle/>
                    <a:p>
                      <a:r>
                        <a:rPr lang="en-US" sz="1200" b="0" dirty="0" err="1">
                          <a:solidFill>
                            <a:schemeClr val="tx1"/>
                          </a:solidFill>
                        </a:rPr>
                        <a:t>SunGuide</a:t>
                      </a:r>
                      <a:r>
                        <a:rPr lang="en-US" sz="1200" b="0" dirty="0">
                          <a:solidFill>
                            <a:schemeClr val="tx1"/>
                          </a:solidFill>
                        </a:rPr>
                        <a:t> Software Users Group</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rPr>
                        <a:t>5/23/19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12730082"/>
                  </a:ext>
                </a:extLst>
              </a:tr>
            </a:tbl>
          </a:graphicData>
        </a:graphic>
      </p:graphicFrame>
    </p:spTree>
    <p:extLst>
      <p:ext uri="{BB962C8B-B14F-4D97-AF65-F5344CB8AC3E}">
        <p14:creationId xmlns:p14="http://schemas.microsoft.com/office/powerpoint/2010/main" val="1092558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9764" y="1351722"/>
            <a:ext cx="10421655" cy="2176117"/>
          </a:xfrm>
        </p:spPr>
        <p:txBody>
          <a:bodyPr>
            <a:noAutofit/>
          </a:bodyPr>
          <a:lstStyle/>
          <a:p>
            <a:r>
              <a:rPr lang="en-US" sz="4800" dirty="0"/>
              <a:t>SG-4790</a:t>
            </a:r>
            <a:br>
              <a:rPr lang="en-US" sz="4800" dirty="0"/>
            </a:br>
            <a:r>
              <a:rPr lang="en-US" sz="3600" dirty="0"/>
              <a:t>Checkbox (or some other means) for Tracking Asset Damage (guardrail, etc.)</a:t>
            </a:r>
            <a:endParaRPr lang="en-US" sz="4800" dirty="0"/>
          </a:p>
        </p:txBody>
      </p:sp>
      <p:sp>
        <p:nvSpPr>
          <p:cNvPr id="4" name="Subtitle 3"/>
          <p:cNvSpPr>
            <a:spLocks noGrp="1"/>
          </p:cNvSpPr>
          <p:nvPr>
            <p:ph type="subTitle" idx="1"/>
          </p:nvPr>
        </p:nvSpPr>
        <p:spPr/>
        <p:txBody>
          <a:bodyPr/>
          <a:lstStyle/>
          <a:p>
            <a:r>
              <a:rPr lang="en-US" sz="3600" dirty="0"/>
              <a:t>Tucker Brown, SwRI</a:t>
            </a:r>
          </a:p>
          <a:p>
            <a:endParaRPr lang="en-US" dirty="0"/>
          </a:p>
        </p:txBody>
      </p:sp>
      <p:pic>
        <p:nvPicPr>
          <p:cNvPr id="7" name="Picture 2" descr="image001"/>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7"/>
          <p:cNvPicPr>
            <a:picLocks noChangeAspect="1"/>
          </p:cNvPicPr>
          <p:nvPr/>
        </p:nvPicPr>
        <p:blipFill>
          <a:blip r:embed="rId3">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
        <p:nvSpPr>
          <p:cNvPr id="9" name="Slide Number Placeholder 8"/>
          <p:cNvSpPr>
            <a:spLocks noGrp="1"/>
          </p:cNvSpPr>
          <p:nvPr>
            <p:ph type="sldNum" sz="quarter" idx="12"/>
          </p:nvPr>
        </p:nvSpPr>
        <p:spPr/>
        <p:txBody>
          <a:bodyPr/>
          <a:lstStyle/>
          <a:p>
            <a:fld id="{D57F1E4F-1CFF-5643-939E-217C01CDF565}" type="slidenum">
              <a:rPr lang="en-US" smtClean="0"/>
              <a:pPr/>
              <a:t>13</a:t>
            </a:fld>
            <a:endParaRPr lang="en-US" dirty="0"/>
          </a:p>
        </p:txBody>
      </p:sp>
      <p:graphicFrame>
        <p:nvGraphicFramePr>
          <p:cNvPr id="11" name="Table 10">
            <a:extLst>
              <a:ext uri="{FF2B5EF4-FFF2-40B4-BE49-F238E27FC236}">
                <a16:creationId xmlns:a16="http://schemas.microsoft.com/office/drawing/2014/main" id="{827E3B76-4173-4B33-A465-EF4FAD9EBD47}"/>
              </a:ext>
            </a:extLst>
          </p:cNvPr>
          <p:cNvGraphicFramePr>
            <a:graphicFrameLocks noGrp="1"/>
          </p:cNvGraphicFramePr>
          <p:nvPr>
            <p:extLst/>
          </p:nvPr>
        </p:nvGraphicFramePr>
        <p:xfrm>
          <a:off x="5483613" y="6492875"/>
          <a:ext cx="3310432" cy="365125"/>
        </p:xfrm>
        <a:graphic>
          <a:graphicData uri="http://schemas.openxmlformats.org/drawingml/2006/table">
            <a:tbl>
              <a:tblPr firstRow="1" bandRow="1">
                <a:tableStyleId>{5C22544A-7EE6-4342-B048-85BDC9FD1C3A}</a:tableStyleId>
              </a:tblPr>
              <a:tblGrid>
                <a:gridCol w="2488554">
                  <a:extLst>
                    <a:ext uri="{9D8B030D-6E8A-4147-A177-3AD203B41FA5}">
                      <a16:colId xmlns:a16="http://schemas.microsoft.com/office/drawing/2014/main" val="2651439784"/>
                    </a:ext>
                  </a:extLst>
                </a:gridCol>
                <a:gridCol w="821878">
                  <a:extLst>
                    <a:ext uri="{9D8B030D-6E8A-4147-A177-3AD203B41FA5}">
                      <a16:colId xmlns:a16="http://schemas.microsoft.com/office/drawing/2014/main" val="3661404882"/>
                    </a:ext>
                  </a:extLst>
                </a:gridCol>
              </a:tblGrid>
              <a:tr h="365125">
                <a:tc>
                  <a:txBody>
                    <a:bodyPr/>
                    <a:lstStyle/>
                    <a:p>
                      <a:r>
                        <a:rPr lang="en-US" sz="1200" b="0" dirty="0" err="1">
                          <a:solidFill>
                            <a:schemeClr val="tx1"/>
                          </a:solidFill>
                        </a:rPr>
                        <a:t>SunGuide</a:t>
                      </a:r>
                      <a:r>
                        <a:rPr lang="en-US" sz="1200" b="0" dirty="0">
                          <a:solidFill>
                            <a:schemeClr val="tx1"/>
                          </a:solidFill>
                        </a:rPr>
                        <a:t> Software Users Group</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rPr>
                        <a:t>5/23/19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12730082"/>
                  </a:ext>
                </a:extLst>
              </a:tr>
            </a:tbl>
          </a:graphicData>
        </a:graphic>
      </p:graphicFrame>
    </p:spTree>
    <p:extLst>
      <p:ext uri="{BB962C8B-B14F-4D97-AF65-F5344CB8AC3E}">
        <p14:creationId xmlns:p14="http://schemas.microsoft.com/office/powerpoint/2010/main" val="9859113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4190" y="292375"/>
            <a:ext cx="8474698" cy="782556"/>
          </a:xfrm>
        </p:spPr>
        <p:txBody>
          <a:bodyPr>
            <a:normAutofit/>
          </a:bodyPr>
          <a:lstStyle/>
          <a:p>
            <a:r>
              <a:rPr lang="en-US" dirty="0"/>
              <a:t>Issue</a:t>
            </a:r>
          </a:p>
        </p:txBody>
      </p:sp>
      <p:sp>
        <p:nvSpPr>
          <p:cNvPr id="3" name="Content Placeholder 2"/>
          <p:cNvSpPr>
            <a:spLocks noGrp="1"/>
          </p:cNvSpPr>
          <p:nvPr>
            <p:ph idx="1"/>
          </p:nvPr>
        </p:nvSpPr>
        <p:spPr>
          <a:xfrm>
            <a:off x="1379122" y="1563984"/>
            <a:ext cx="10123901" cy="4461765"/>
          </a:xfrm>
        </p:spPr>
        <p:txBody>
          <a:bodyPr>
            <a:normAutofit/>
          </a:bodyPr>
          <a:lstStyle/>
          <a:p>
            <a:pPr>
              <a:spcBef>
                <a:spcPts val="0"/>
              </a:spcBef>
            </a:pPr>
            <a:r>
              <a:rPr lang="en-US" dirty="0"/>
              <a:t>There is no current way to log in the event that asset damage has occurred.</a:t>
            </a:r>
          </a:p>
          <a:p>
            <a:pPr>
              <a:spcBef>
                <a:spcPts val="0"/>
              </a:spcBef>
            </a:pPr>
            <a:endParaRPr lang="en-US" dirty="0"/>
          </a:p>
          <a:p>
            <a:pPr>
              <a:spcBef>
                <a:spcPts val="0"/>
              </a:spcBef>
            </a:pPr>
            <a:r>
              <a:rPr lang="en-US" dirty="0"/>
              <a:t>Some districts have set up a comment type to track this in the Event Chronology</a:t>
            </a:r>
          </a:p>
          <a:p>
            <a:pPr>
              <a:spcBef>
                <a:spcPts val="0"/>
              </a:spcBef>
            </a:pPr>
            <a:endParaRPr lang="en-US" dirty="0"/>
          </a:p>
          <a:p>
            <a:pPr>
              <a:spcBef>
                <a:spcPts val="0"/>
              </a:spcBef>
            </a:pP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14</a:t>
            </a:fld>
            <a:endParaRPr lang="en-US" dirty="0"/>
          </a:p>
        </p:txBody>
      </p:sp>
      <p:sp>
        <p:nvSpPr>
          <p:cNvPr id="8" name="Content Placeholder 2"/>
          <p:cNvSpPr txBox="1">
            <a:spLocks/>
          </p:cNvSpPr>
          <p:nvPr/>
        </p:nvSpPr>
        <p:spPr>
          <a:xfrm>
            <a:off x="1590747" y="2507786"/>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aphicFrame>
        <p:nvGraphicFramePr>
          <p:cNvPr id="9" name="Table 8">
            <a:extLst>
              <a:ext uri="{FF2B5EF4-FFF2-40B4-BE49-F238E27FC236}">
                <a16:creationId xmlns:a16="http://schemas.microsoft.com/office/drawing/2014/main" id="{5F18D8D1-82CC-4D2F-AF30-85C57ADF1958}"/>
              </a:ext>
            </a:extLst>
          </p:cNvPr>
          <p:cNvGraphicFramePr>
            <a:graphicFrameLocks noGrp="1"/>
          </p:cNvGraphicFramePr>
          <p:nvPr>
            <p:extLst/>
          </p:nvPr>
        </p:nvGraphicFramePr>
        <p:xfrm>
          <a:off x="5483613" y="6492875"/>
          <a:ext cx="3310432" cy="365125"/>
        </p:xfrm>
        <a:graphic>
          <a:graphicData uri="http://schemas.openxmlformats.org/drawingml/2006/table">
            <a:tbl>
              <a:tblPr firstRow="1" bandRow="1">
                <a:tableStyleId>{5C22544A-7EE6-4342-B048-85BDC9FD1C3A}</a:tableStyleId>
              </a:tblPr>
              <a:tblGrid>
                <a:gridCol w="2488554">
                  <a:extLst>
                    <a:ext uri="{9D8B030D-6E8A-4147-A177-3AD203B41FA5}">
                      <a16:colId xmlns:a16="http://schemas.microsoft.com/office/drawing/2014/main" val="2651439784"/>
                    </a:ext>
                  </a:extLst>
                </a:gridCol>
                <a:gridCol w="821878">
                  <a:extLst>
                    <a:ext uri="{9D8B030D-6E8A-4147-A177-3AD203B41FA5}">
                      <a16:colId xmlns:a16="http://schemas.microsoft.com/office/drawing/2014/main" val="3661404882"/>
                    </a:ext>
                  </a:extLst>
                </a:gridCol>
              </a:tblGrid>
              <a:tr h="365125">
                <a:tc>
                  <a:txBody>
                    <a:bodyPr/>
                    <a:lstStyle/>
                    <a:p>
                      <a:r>
                        <a:rPr lang="en-US" sz="1200" b="0" dirty="0" err="1">
                          <a:solidFill>
                            <a:schemeClr val="tx1"/>
                          </a:solidFill>
                        </a:rPr>
                        <a:t>SunGuide</a:t>
                      </a:r>
                      <a:r>
                        <a:rPr lang="en-US" sz="1200" b="0" dirty="0">
                          <a:solidFill>
                            <a:schemeClr val="tx1"/>
                          </a:solidFill>
                        </a:rPr>
                        <a:t> Software Users Group</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rPr>
                        <a:t>5/23/19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12730082"/>
                  </a:ext>
                </a:extLst>
              </a:tr>
            </a:tbl>
          </a:graphicData>
        </a:graphic>
      </p:graphicFrame>
    </p:spTree>
    <p:extLst>
      <p:ext uri="{BB962C8B-B14F-4D97-AF65-F5344CB8AC3E}">
        <p14:creationId xmlns:p14="http://schemas.microsoft.com/office/powerpoint/2010/main" val="15729050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A1CD8-6A78-4791-B432-DEF2A3BD7CA9}"/>
              </a:ext>
            </a:extLst>
          </p:cNvPr>
          <p:cNvSpPr>
            <a:spLocks noGrp="1"/>
          </p:cNvSpPr>
          <p:nvPr>
            <p:ph type="title"/>
          </p:nvPr>
        </p:nvSpPr>
        <p:spPr>
          <a:xfrm>
            <a:off x="1484311" y="685800"/>
            <a:ext cx="10018713" cy="780535"/>
          </a:xfrm>
        </p:spPr>
        <p:txBody>
          <a:bodyPr/>
          <a:lstStyle/>
          <a:p>
            <a:r>
              <a:rPr lang="en-US" dirty="0"/>
              <a:t>Proposed Solution</a:t>
            </a:r>
          </a:p>
        </p:txBody>
      </p:sp>
      <p:sp>
        <p:nvSpPr>
          <p:cNvPr id="3" name="Content Placeholder 2">
            <a:extLst>
              <a:ext uri="{FF2B5EF4-FFF2-40B4-BE49-F238E27FC236}">
                <a16:creationId xmlns:a16="http://schemas.microsoft.com/office/drawing/2014/main" id="{622FA0CC-0511-4ED7-A6F1-11BAA9B75B50}"/>
              </a:ext>
            </a:extLst>
          </p:cNvPr>
          <p:cNvSpPr>
            <a:spLocks noGrp="1"/>
          </p:cNvSpPr>
          <p:nvPr>
            <p:ph idx="1"/>
          </p:nvPr>
        </p:nvSpPr>
        <p:spPr>
          <a:xfrm>
            <a:off x="1484310" y="1606379"/>
            <a:ext cx="10018713" cy="4324864"/>
          </a:xfrm>
        </p:spPr>
        <p:txBody>
          <a:bodyPr>
            <a:normAutofit/>
          </a:bodyPr>
          <a:lstStyle/>
          <a:p>
            <a:r>
              <a:rPr lang="en-US" dirty="0"/>
              <a:t>Add a checkbox for “Asset damage” that is stored as part of the event.</a:t>
            </a:r>
          </a:p>
          <a:p>
            <a:r>
              <a:rPr lang="en-US" dirty="0"/>
              <a:t>Add a text field the user can put in an ID to another tracking system</a:t>
            </a:r>
          </a:p>
          <a:p>
            <a:pPr lvl="1"/>
            <a:r>
              <a:rPr lang="en-US" dirty="0"/>
              <a:t>Field could also be used for a URL to jump directly to the tracking system.</a:t>
            </a:r>
          </a:p>
        </p:txBody>
      </p:sp>
      <p:sp>
        <p:nvSpPr>
          <p:cNvPr id="6" name="Slide Number Placeholder 5">
            <a:extLst>
              <a:ext uri="{FF2B5EF4-FFF2-40B4-BE49-F238E27FC236}">
                <a16:creationId xmlns:a16="http://schemas.microsoft.com/office/drawing/2014/main" id="{95141125-DBB6-4E19-B2BF-0C3D502F57C0}"/>
              </a:ext>
            </a:extLst>
          </p:cNvPr>
          <p:cNvSpPr>
            <a:spLocks noGrp="1"/>
          </p:cNvSpPr>
          <p:nvPr>
            <p:ph type="sldNum" sz="quarter" idx="12"/>
          </p:nvPr>
        </p:nvSpPr>
        <p:spPr/>
        <p:txBody>
          <a:bodyPr/>
          <a:lstStyle/>
          <a:p>
            <a:fld id="{D57F1E4F-1CFF-5643-939E-217C01CDF565}" type="slidenum">
              <a:rPr lang="en-US" smtClean="0"/>
              <a:pPr/>
              <a:t>15</a:t>
            </a:fld>
            <a:endParaRPr lang="en-US" dirty="0"/>
          </a:p>
        </p:txBody>
      </p:sp>
      <p:graphicFrame>
        <p:nvGraphicFramePr>
          <p:cNvPr id="7" name="Table 6">
            <a:extLst>
              <a:ext uri="{FF2B5EF4-FFF2-40B4-BE49-F238E27FC236}">
                <a16:creationId xmlns:a16="http://schemas.microsoft.com/office/drawing/2014/main" id="{4F0F8F66-0A93-49B4-B5CE-AEC2CA3C5F15}"/>
              </a:ext>
            </a:extLst>
          </p:cNvPr>
          <p:cNvGraphicFramePr>
            <a:graphicFrameLocks noGrp="1"/>
          </p:cNvGraphicFramePr>
          <p:nvPr>
            <p:extLst/>
          </p:nvPr>
        </p:nvGraphicFramePr>
        <p:xfrm>
          <a:off x="5483613" y="6492875"/>
          <a:ext cx="3310432" cy="365125"/>
        </p:xfrm>
        <a:graphic>
          <a:graphicData uri="http://schemas.openxmlformats.org/drawingml/2006/table">
            <a:tbl>
              <a:tblPr firstRow="1" bandRow="1">
                <a:tableStyleId>{5C22544A-7EE6-4342-B048-85BDC9FD1C3A}</a:tableStyleId>
              </a:tblPr>
              <a:tblGrid>
                <a:gridCol w="2488554">
                  <a:extLst>
                    <a:ext uri="{9D8B030D-6E8A-4147-A177-3AD203B41FA5}">
                      <a16:colId xmlns:a16="http://schemas.microsoft.com/office/drawing/2014/main" val="2651439784"/>
                    </a:ext>
                  </a:extLst>
                </a:gridCol>
                <a:gridCol w="821878">
                  <a:extLst>
                    <a:ext uri="{9D8B030D-6E8A-4147-A177-3AD203B41FA5}">
                      <a16:colId xmlns:a16="http://schemas.microsoft.com/office/drawing/2014/main" val="3661404882"/>
                    </a:ext>
                  </a:extLst>
                </a:gridCol>
              </a:tblGrid>
              <a:tr h="365125">
                <a:tc>
                  <a:txBody>
                    <a:bodyPr/>
                    <a:lstStyle/>
                    <a:p>
                      <a:r>
                        <a:rPr lang="en-US" sz="1200" b="0" dirty="0" err="1">
                          <a:solidFill>
                            <a:schemeClr val="tx1"/>
                          </a:solidFill>
                        </a:rPr>
                        <a:t>SunGuide</a:t>
                      </a:r>
                      <a:r>
                        <a:rPr lang="en-US" sz="1200" b="0" dirty="0">
                          <a:solidFill>
                            <a:schemeClr val="tx1"/>
                          </a:solidFill>
                        </a:rPr>
                        <a:t> Software Users Group</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rPr>
                        <a:t>5/23/19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12730082"/>
                  </a:ext>
                </a:extLst>
              </a:tr>
            </a:tbl>
          </a:graphicData>
        </a:graphic>
      </p:graphicFrame>
    </p:spTree>
    <p:extLst>
      <p:ext uri="{BB962C8B-B14F-4D97-AF65-F5344CB8AC3E}">
        <p14:creationId xmlns:p14="http://schemas.microsoft.com/office/powerpoint/2010/main" val="21161243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D57F1E4F-1CFF-5643-939E-217C01CDF565}" type="slidenum">
              <a:rPr lang="en-US" smtClean="0"/>
              <a:pPr/>
              <a:t>16</a:t>
            </a:fld>
            <a:endParaRPr lang="en-US" dirty="0"/>
          </a:p>
        </p:txBody>
      </p:sp>
      <p:sp>
        <p:nvSpPr>
          <p:cNvPr id="8" name="Content Placeholder 2"/>
          <p:cNvSpPr txBox="1">
            <a:spLocks/>
          </p:cNvSpPr>
          <p:nvPr/>
        </p:nvSpPr>
        <p:spPr>
          <a:xfrm>
            <a:off x="1590747" y="2507786"/>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11" name="Title 1">
            <a:extLst>
              <a:ext uri="{FF2B5EF4-FFF2-40B4-BE49-F238E27FC236}">
                <a16:creationId xmlns:a16="http://schemas.microsoft.com/office/drawing/2014/main" id="{2A9327EB-1A00-4612-BB7F-6E9F9AD472D4}"/>
              </a:ext>
            </a:extLst>
          </p:cNvPr>
          <p:cNvSpPr txBox="1">
            <a:spLocks/>
          </p:cNvSpPr>
          <p:nvPr/>
        </p:nvSpPr>
        <p:spPr>
          <a:xfrm>
            <a:off x="1484310" y="1309511"/>
            <a:ext cx="10018713" cy="156779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dirty="0"/>
              <a:t>QUESTIONS?</a:t>
            </a:r>
          </a:p>
        </p:txBody>
      </p:sp>
      <p:graphicFrame>
        <p:nvGraphicFramePr>
          <p:cNvPr id="7" name="Table 6">
            <a:extLst>
              <a:ext uri="{FF2B5EF4-FFF2-40B4-BE49-F238E27FC236}">
                <a16:creationId xmlns:a16="http://schemas.microsoft.com/office/drawing/2014/main" id="{688DFFEE-8356-4FFF-B2B4-5A846266C239}"/>
              </a:ext>
            </a:extLst>
          </p:cNvPr>
          <p:cNvGraphicFramePr>
            <a:graphicFrameLocks noGrp="1"/>
          </p:cNvGraphicFramePr>
          <p:nvPr>
            <p:extLst/>
          </p:nvPr>
        </p:nvGraphicFramePr>
        <p:xfrm>
          <a:off x="5483613" y="6492875"/>
          <a:ext cx="3310432" cy="365125"/>
        </p:xfrm>
        <a:graphic>
          <a:graphicData uri="http://schemas.openxmlformats.org/drawingml/2006/table">
            <a:tbl>
              <a:tblPr firstRow="1" bandRow="1">
                <a:tableStyleId>{5C22544A-7EE6-4342-B048-85BDC9FD1C3A}</a:tableStyleId>
              </a:tblPr>
              <a:tblGrid>
                <a:gridCol w="2488554">
                  <a:extLst>
                    <a:ext uri="{9D8B030D-6E8A-4147-A177-3AD203B41FA5}">
                      <a16:colId xmlns:a16="http://schemas.microsoft.com/office/drawing/2014/main" val="2651439784"/>
                    </a:ext>
                  </a:extLst>
                </a:gridCol>
                <a:gridCol w="821878">
                  <a:extLst>
                    <a:ext uri="{9D8B030D-6E8A-4147-A177-3AD203B41FA5}">
                      <a16:colId xmlns:a16="http://schemas.microsoft.com/office/drawing/2014/main" val="3661404882"/>
                    </a:ext>
                  </a:extLst>
                </a:gridCol>
              </a:tblGrid>
              <a:tr h="365125">
                <a:tc>
                  <a:txBody>
                    <a:bodyPr/>
                    <a:lstStyle/>
                    <a:p>
                      <a:r>
                        <a:rPr lang="en-US" sz="1200" b="0" dirty="0" err="1">
                          <a:solidFill>
                            <a:schemeClr val="tx1"/>
                          </a:solidFill>
                        </a:rPr>
                        <a:t>SunGuide</a:t>
                      </a:r>
                      <a:r>
                        <a:rPr lang="en-US" sz="1200" b="0" dirty="0">
                          <a:solidFill>
                            <a:schemeClr val="tx1"/>
                          </a:solidFill>
                        </a:rPr>
                        <a:t> Software Users Group</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rPr>
                        <a:t>5/23/19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12730082"/>
                  </a:ext>
                </a:extLst>
              </a:tr>
            </a:tbl>
          </a:graphicData>
        </a:graphic>
      </p:graphicFrame>
    </p:spTree>
    <p:extLst>
      <p:ext uri="{BB962C8B-B14F-4D97-AF65-F5344CB8AC3E}">
        <p14:creationId xmlns:p14="http://schemas.microsoft.com/office/powerpoint/2010/main" val="41416252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9764" y="1351722"/>
            <a:ext cx="10421655" cy="2176117"/>
          </a:xfrm>
        </p:spPr>
        <p:txBody>
          <a:bodyPr>
            <a:noAutofit/>
          </a:bodyPr>
          <a:lstStyle/>
          <a:p>
            <a:r>
              <a:rPr lang="en-US" sz="4800" dirty="0"/>
              <a:t>SG-4791</a:t>
            </a:r>
            <a:br>
              <a:rPr lang="en-US" sz="4800" dirty="0"/>
            </a:br>
            <a:r>
              <a:rPr lang="en-US" sz="3600" dirty="0"/>
              <a:t>Incident Clock should Start when the Operator Clicks on "new event"</a:t>
            </a:r>
            <a:endParaRPr lang="en-US" sz="4800" dirty="0"/>
          </a:p>
        </p:txBody>
      </p:sp>
      <p:sp>
        <p:nvSpPr>
          <p:cNvPr id="4" name="Subtitle 3"/>
          <p:cNvSpPr>
            <a:spLocks noGrp="1"/>
          </p:cNvSpPr>
          <p:nvPr>
            <p:ph type="subTitle" idx="1"/>
          </p:nvPr>
        </p:nvSpPr>
        <p:spPr/>
        <p:txBody>
          <a:bodyPr/>
          <a:lstStyle/>
          <a:p>
            <a:r>
              <a:rPr lang="en-US" sz="3600" dirty="0"/>
              <a:t>Tucker Brown, SwRI</a:t>
            </a:r>
          </a:p>
          <a:p>
            <a:endParaRPr lang="en-US" dirty="0"/>
          </a:p>
        </p:txBody>
      </p:sp>
      <p:pic>
        <p:nvPicPr>
          <p:cNvPr id="7" name="Picture 2" descr="image001"/>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7"/>
          <p:cNvPicPr>
            <a:picLocks noChangeAspect="1"/>
          </p:cNvPicPr>
          <p:nvPr/>
        </p:nvPicPr>
        <p:blipFill>
          <a:blip r:embed="rId3">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
        <p:nvSpPr>
          <p:cNvPr id="9" name="Slide Number Placeholder 8"/>
          <p:cNvSpPr>
            <a:spLocks noGrp="1"/>
          </p:cNvSpPr>
          <p:nvPr>
            <p:ph type="sldNum" sz="quarter" idx="12"/>
          </p:nvPr>
        </p:nvSpPr>
        <p:spPr/>
        <p:txBody>
          <a:bodyPr/>
          <a:lstStyle/>
          <a:p>
            <a:fld id="{D57F1E4F-1CFF-5643-939E-217C01CDF565}" type="slidenum">
              <a:rPr lang="en-US" smtClean="0"/>
              <a:pPr/>
              <a:t>17</a:t>
            </a:fld>
            <a:endParaRPr lang="en-US" dirty="0"/>
          </a:p>
        </p:txBody>
      </p:sp>
      <p:graphicFrame>
        <p:nvGraphicFramePr>
          <p:cNvPr id="11" name="Table 10">
            <a:extLst>
              <a:ext uri="{FF2B5EF4-FFF2-40B4-BE49-F238E27FC236}">
                <a16:creationId xmlns:a16="http://schemas.microsoft.com/office/drawing/2014/main" id="{827E3B76-4173-4B33-A465-EF4FAD9EBD47}"/>
              </a:ext>
            </a:extLst>
          </p:cNvPr>
          <p:cNvGraphicFramePr>
            <a:graphicFrameLocks noGrp="1"/>
          </p:cNvGraphicFramePr>
          <p:nvPr>
            <p:extLst/>
          </p:nvPr>
        </p:nvGraphicFramePr>
        <p:xfrm>
          <a:off x="5483613" y="6492875"/>
          <a:ext cx="3310432" cy="365125"/>
        </p:xfrm>
        <a:graphic>
          <a:graphicData uri="http://schemas.openxmlformats.org/drawingml/2006/table">
            <a:tbl>
              <a:tblPr firstRow="1" bandRow="1">
                <a:tableStyleId>{5C22544A-7EE6-4342-B048-85BDC9FD1C3A}</a:tableStyleId>
              </a:tblPr>
              <a:tblGrid>
                <a:gridCol w="2488554">
                  <a:extLst>
                    <a:ext uri="{9D8B030D-6E8A-4147-A177-3AD203B41FA5}">
                      <a16:colId xmlns:a16="http://schemas.microsoft.com/office/drawing/2014/main" val="2651439784"/>
                    </a:ext>
                  </a:extLst>
                </a:gridCol>
                <a:gridCol w="821878">
                  <a:extLst>
                    <a:ext uri="{9D8B030D-6E8A-4147-A177-3AD203B41FA5}">
                      <a16:colId xmlns:a16="http://schemas.microsoft.com/office/drawing/2014/main" val="3661404882"/>
                    </a:ext>
                  </a:extLst>
                </a:gridCol>
              </a:tblGrid>
              <a:tr h="365125">
                <a:tc>
                  <a:txBody>
                    <a:bodyPr/>
                    <a:lstStyle/>
                    <a:p>
                      <a:r>
                        <a:rPr lang="en-US" sz="1200" b="0" dirty="0" err="1">
                          <a:solidFill>
                            <a:schemeClr val="tx1"/>
                          </a:solidFill>
                        </a:rPr>
                        <a:t>SunGuide</a:t>
                      </a:r>
                      <a:r>
                        <a:rPr lang="en-US" sz="1200" b="0" dirty="0">
                          <a:solidFill>
                            <a:schemeClr val="tx1"/>
                          </a:solidFill>
                        </a:rPr>
                        <a:t> Software Users Group</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rPr>
                        <a:t>5/23/19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12730082"/>
                  </a:ext>
                </a:extLst>
              </a:tr>
            </a:tbl>
          </a:graphicData>
        </a:graphic>
      </p:graphicFrame>
    </p:spTree>
    <p:extLst>
      <p:ext uri="{BB962C8B-B14F-4D97-AF65-F5344CB8AC3E}">
        <p14:creationId xmlns:p14="http://schemas.microsoft.com/office/powerpoint/2010/main" val="5957693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A1CD8-6A78-4791-B432-DEF2A3BD7CA9}"/>
              </a:ext>
            </a:extLst>
          </p:cNvPr>
          <p:cNvSpPr>
            <a:spLocks noGrp="1"/>
          </p:cNvSpPr>
          <p:nvPr>
            <p:ph type="title"/>
          </p:nvPr>
        </p:nvSpPr>
        <p:spPr>
          <a:xfrm>
            <a:off x="1484311" y="685800"/>
            <a:ext cx="10018713" cy="780535"/>
          </a:xfrm>
        </p:spPr>
        <p:txBody>
          <a:bodyPr/>
          <a:lstStyle/>
          <a:p>
            <a:r>
              <a:rPr lang="en-US" dirty="0"/>
              <a:t>Proposed Change</a:t>
            </a:r>
          </a:p>
        </p:txBody>
      </p:sp>
      <p:sp>
        <p:nvSpPr>
          <p:cNvPr id="3" name="Content Placeholder 2">
            <a:extLst>
              <a:ext uri="{FF2B5EF4-FFF2-40B4-BE49-F238E27FC236}">
                <a16:creationId xmlns:a16="http://schemas.microsoft.com/office/drawing/2014/main" id="{622FA0CC-0511-4ED7-A6F1-11BAA9B75B50}"/>
              </a:ext>
            </a:extLst>
          </p:cNvPr>
          <p:cNvSpPr>
            <a:spLocks noGrp="1"/>
          </p:cNvSpPr>
          <p:nvPr>
            <p:ph idx="1"/>
          </p:nvPr>
        </p:nvSpPr>
        <p:spPr>
          <a:xfrm>
            <a:off x="1484310" y="1606379"/>
            <a:ext cx="10018713" cy="4324864"/>
          </a:xfrm>
        </p:spPr>
        <p:txBody>
          <a:bodyPr>
            <a:normAutofit/>
          </a:bodyPr>
          <a:lstStyle/>
          <a:p>
            <a:r>
              <a:rPr lang="en-US" dirty="0"/>
              <a:t>Instead of setting the Event Creation time when the user fills out information and chooses to create the event, start it the moment the user selects “Create Event” and starts to fill out the initial information.</a:t>
            </a:r>
          </a:p>
          <a:p>
            <a:pPr lvl="1"/>
            <a:r>
              <a:rPr lang="en-US" dirty="0"/>
              <a:t>Will impact performance measures timing</a:t>
            </a:r>
          </a:p>
          <a:p>
            <a:pPr lvl="1"/>
            <a:endParaRPr lang="en-US" dirty="0"/>
          </a:p>
          <a:p>
            <a:r>
              <a:rPr lang="en-US" dirty="0"/>
              <a:t>Discuss</a:t>
            </a:r>
          </a:p>
        </p:txBody>
      </p:sp>
      <p:sp>
        <p:nvSpPr>
          <p:cNvPr id="6" name="Slide Number Placeholder 5">
            <a:extLst>
              <a:ext uri="{FF2B5EF4-FFF2-40B4-BE49-F238E27FC236}">
                <a16:creationId xmlns:a16="http://schemas.microsoft.com/office/drawing/2014/main" id="{95141125-DBB6-4E19-B2BF-0C3D502F57C0}"/>
              </a:ext>
            </a:extLst>
          </p:cNvPr>
          <p:cNvSpPr>
            <a:spLocks noGrp="1"/>
          </p:cNvSpPr>
          <p:nvPr>
            <p:ph type="sldNum" sz="quarter" idx="12"/>
          </p:nvPr>
        </p:nvSpPr>
        <p:spPr/>
        <p:txBody>
          <a:bodyPr/>
          <a:lstStyle/>
          <a:p>
            <a:fld id="{D57F1E4F-1CFF-5643-939E-217C01CDF565}" type="slidenum">
              <a:rPr lang="en-US" smtClean="0"/>
              <a:pPr/>
              <a:t>18</a:t>
            </a:fld>
            <a:endParaRPr lang="en-US" dirty="0"/>
          </a:p>
        </p:txBody>
      </p:sp>
      <p:graphicFrame>
        <p:nvGraphicFramePr>
          <p:cNvPr id="7" name="Table 6">
            <a:extLst>
              <a:ext uri="{FF2B5EF4-FFF2-40B4-BE49-F238E27FC236}">
                <a16:creationId xmlns:a16="http://schemas.microsoft.com/office/drawing/2014/main" id="{4F0F8F66-0A93-49B4-B5CE-AEC2CA3C5F15}"/>
              </a:ext>
            </a:extLst>
          </p:cNvPr>
          <p:cNvGraphicFramePr>
            <a:graphicFrameLocks noGrp="1"/>
          </p:cNvGraphicFramePr>
          <p:nvPr>
            <p:extLst/>
          </p:nvPr>
        </p:nvGraphicFramePr>
        <p:xfrm>
          <a:off x="5483613" y="6492875"/>
          <a:ext cx="3310432" cy="365125"/>
        </p:xfrm>
        <a:graphic>
          <a:graphicData uri="http://schemas.openxmlformats.org/drawingml/2006/table">
            <a:tbl>
              <a:tblPr firstRow="1" bandRow="1">
                <a:tableStyleId>{5C22544A-7EE6-4342-B048-85BDC9FD1C3A}</a:tableStyleId>
              </a:tblPr>
              <a:tblGrid>
                <a:gridCol w="2488554">
                  <a:extLst>
                    <a:ext uri="{9D8B030D-6E8A-4147-A177-3AD203B41FA5}">
                      <a16:colId xmlns:a16="http://schemas.microsoft.com/office/drawing/2014/main" val="2651439784"/>
                    </a:ext>
                  </a:extLst>
                </a:gridCol>
                <a:gridCol w="821878">
                  <a:extLst>
                    <a:ext uri="{9D8B030D-6E8A-4147-A177-3AD203B41FA5}">
                      <a16:colId xmlns:a16="http://schemas.microsoft.com/office/drawing/2014/main" val="3661404882"/>
                    </a:ext>
                  </a:extLst>
                </a:gridCol>
              </a:tblGrid>
              <a:tr h="365125">
                <a:tc>
                  <a:txBody>
                    <a:bodyPr/>
                    <a:lstStyle/>
                    <a:p>
                      <a:r>
                        <a:rPr lang="en-US" sz="1200" b="0" dirty="0" err="1">
                          <a:solidFill>
                            <a:schemeClr val="tx1"/>
                          </a:solidFill>
                        </a:rPr>
                        <a:t>SunGuide</a:t>
                      </a:r>
                      <a:r>
                        <a:rPr lang="en-US" sz="1200" b="0" dirty="0">
                          <a:solidFill>
                            <a:schemeClr val="tx1"/>
                          </a:solidFill>
                        </a:rPr>
                        <a:t> Software Users Group</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rPr>
                        <a:t>5/23/19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12730082"/>
                  </a:ext>
                </a:extLst>
              </a:tr>
            </a:tbl>
          </a:graphicData>
        </a:graphic>
      </p:graphicFrame>
    </p:spTree>
    <p:extLst>
      <p:ext uri="{BB962C8B-B14F-4D97-AF65-F5344CB8AC3E}">
        <p14:creationId xmlns:p14="http://schemas.microsoft.com/office/powerpoint/2010/main" val="5962226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D57F1E4F-1CFF-5643-939E-217C01CDF565}" type="slidenum">
              <a:rPr lang="en-US" smtClean="0"/>
              <a:pPr/>
              <a:t>19</a:t>
            </a:fld>
            <a:endParaRPr lang="en-US" dirty="0"/>
          </a:p>
        </p:txBody>
      </p:sp>
      <p:sp>
        <p:nvSpPr>
          <p:cNvPr id="8" name="Content Placeholder 2"/>
          <p:cNvSpPr txBox="1">
            <a:spLocks/>
          </p:cNvSpPr>
          <p:nvPr/>
        </p:nvSpPr>
        <p:spPr>
          <a:xfrm>
            <a:off x="1590747" y="2507786"/>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11" name="Title 1">
            <a:extLst>
              <a:ext uri="{FF2B5EF4-FFF2-40B4-BE49-F238E27FC236}">
                <a16:creationId xmlns:a16="http://schemas.microsoft.com/office/drawing/2014/main" id="{2A9327EB-1A00-4612-BB7F-6E9F9AD472D4}"/>
              </a:ext>
            </a:extLst>
          </p:cNvPr>
          <p:cNvSpPr txBox="1">
            <a:spLocks/>
          </p:cNvSpPr>
          <p:nvPr/>
        </p:nvSpPr>
        <p:spPr>
          <a:xfrm>
            <a:off x="1484310" y="1309511"/>
            <a:ext cx="10018713" cy="156779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dirty="0"/>
              <a:t>QUESTIONS?</a:t>
            </a:r>
          </a:p>
        </p:txBody>
      </p:sp>
      <p:graphicFrame>
        <p:nvGraphicFramePr>
          <p:cNvPr id="7" name="Table 6">
            <a:extLst>
              <a:ext uri="{FF2B5EF4-FFF2-40B4-BE49-F238E27FC236}">
                <a16:creationId xmlns:a16="http://schemas.microsoft.com/office/drawing/2014/main" id="{688DFFEE-8356-4FFF-B2B4-5A846266C239}"/>
              </a:ext>
            </a:extLst>
          </p:cNvPr>
          <p:cNvGraphicFramePr>
            <a:graphicFrameLocks noGrp="1"/>
          </p:cNvGraphicFramePr>
          <p:nvPr>
            <p:extLst/>
          </p:nvPr>
        </p:nvGraphicFramePr>
        <p:xfrm>
          <a:off x="5483613" y="6492875"/>
          <a:ext cx="3310432" cy="365125"/>
        </p:xfrm>
        <a:graphic>
          <a:graphicData uri="http://schemas.openxmlformats.org/drawingml/2006/table">
            <a:tbl>
              <a:tblPr firstRow="1" bandRow="1">
                <a:tableStyleId>{5C22544A-7EE6-4342-B048-85BDC9FD1C3A}</a:tableStyleId>
              </a:tblPr>
              <a:tblGrid>
                <a:gridCol w="2488554">
                  <a:extLst>
                    <a:ext uri="{9D8B030D-6E8A-4147-A177-3AD203B41FA5}">
                      <a16:colId xmlns:a16="http://schemas.microsoft.com/office/drawing/2014/main" val="2651439784"/>
                    </a:ext>
                  </a:extLst>
                </a:gridCol>
                <a:gridCol w="821878">
                  <a:extLst>
                    <a:ext uri="{9D8B030D-6E8A-4147-A177-3AD203B41FA5}">
                      <a16:colId xmlns:a16="http://schemas.microsoft.com/office/drawing/2014/main" val="3661404882"/>
                    </a:ext>
                  </a:extLst>
                </a:gridCol>
              </a:tblGrid>
              <a:tr h="365125">
                <a:tc>
                  <a:txBody>
                    <a:bodyPr/>
                    <a:lstStyle/>
                    <a:p>
                      <a:r>
                        <a:rPr lang="en-US" sz="1200" b="0" dirty="0" err="1">
                          <a:solidFill>
                            <a:schemeClr val="tx1"/>
                          </a:solidFill>
                        </a:rPr>
                        <a:t>SunGuide</a:t>
                      </a:r>
                      <a:r>
                        <a:rPr lang="en-US" sz="1200" b="0" dirty="0">
                          <a:solidFill>
                            <a:schemeClr val="tx1"/>
                          </a:solidFill>
                        </a:rPr>
                        <a:t> Software Users Group</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rPr>
                        <a:t>5/23/19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12730082"/>
                  </a:ext>
                </a:extLst>
              </a:tr>
            </a:tbl>
          </a:graphicData>
        </a:graphic>
      </p:graphicFrame>
    </p:spTree>
    <p:extLst>
      <p:ext uri="{BB962C8B-B14F-4D97-AF65-F5344CB8AC3E}">
        <p14:creationId xmlns:p14="http://schemas.microsoft.com/office/powerpoint/2010/main" val="2748986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4190" y="292375"/>
            <a:ext cx="8474698" cy="782556"/>
          </a:xfrm>
        </p:spPr>
        <p:txBody>
          <a:bodyPr>
            <a:normAutofit/>
          </a:bodyPr>
          <a:lstStyle/>
          <a:p>
            <a:r>
              <a:rPr lang="en-US" dirty="0"/>
              <a:t>Issue</a:t>
            </a:r>
          </a:p>
        </p:txBody>
      </p:sp>
      <p:sp>
        <p:nvSpPr>
          <p:cNvPr id="3" name="Content Placeholder 2"/>
          <p:cNvSpPr>
            <a:spLocks noGrp="1"/>
          </p:cNvSpPr>
          <p:nvPr>
            <p:ph idx="1"/>
          </p:nvPr>
        </p:nvSpPr>
        <p:spPr>
          <a:xfrm>
            <a:off x="1379122" y="1169773"/>
            <a:ext cx="10123901" cy="5323101"/>
          </a:xfrm>
        </p:spPr>
        <p:txBody>
          <a:bodyPr>
            <a:normAutofit/>
          </a:bodyPr>
          <a:lstStyle/>
          <a:p>
            <a:pPr>
              <a:spcBef>
                <a:spcPts val="0"/>
              </a:spcBef>
            </a:pPr>
            <a:r>
              <a:rPr lang="en-US" dirty="0"/>
              <a:t>Most devices do not have the ability to “Cease Use” the device (Delete the device without deleting the reference in the system)</a:t>
            </a:r>
          </a:p>
          <a:p>
            <a:pPr lvl="1">
              <a:spcBef>
                <a:spcPts val="0"/>
              </a:spcBef>
            </a:pPr>
            <a:endParaRPr lang="en-US" dirty="0"/>
          </a:p>
          <a:p>
            <a:pPr>
              <a:spcBef>
                <a:spcPts val="0"/>
              </a:spcBef>
            </a:pPr>
            <a:r>
              <a:rPr lang="en-US" dirty="0"/>
              <a:t>Some configurations are stored in DA but not all</a:t>
            </a:r>
          </a:p>
          <a:p>
            <a:pPr>
              <a:spcBef>
                <a:spcPts val="0"/>
              </a:spcBef>
            </a:pPr>
            <a:endParaRPr lang="en-US" dirty="0"/>
          </a:p>
          <a:p>
            <a:pPr>
              <a:spcBef>
                <a:spcPts val="0"/>
              </a:spcBef>
            </a:pPr>
            <a:r>
              <a:rPr lang="en-US" dirty="0"/>
              <a:t>EM does “Cease Use” most things but not all</a:t>
            </a:r>
          </a:p>
          <a:p>
            <a:pPr>
              <a:spcBef>
                <a:spcPts val="0"/>
              </a:spcBef>
            </a:pPr>
            <a:endParaRPr lang="en-US" dirty="0"/>
          </a:p>
          <a:p>
            <a:pPr>
              <a:spcBef>
                <a:spcPts val="0"/>
              </a:spcBef>
            </a:pPr>
            <a:r>
              <a:rPr lang="en-US" dirty="0"/>
              <a:t>Once a device</a:t>
            </a:r>
            <a:r>
              <a:rPr lang="en-US"/>
              <a:t>/location is “deleted”, </a:t>
            </a:r>
            <a:r>
              <a:rPr lang="en-US" dirty="0"/>
              <a:t>seeing the old configurations or running reports against those devices is no longer possible</a:t>
            </a:r>
          </a:p>
          <a:p>
            <a:pPr>
              <a:spcBef>
                <a:spcPts val="0"/>
              </a:spcBef>
            </a:pPr>
            <a:endParaRPr lang="en-US" dirty="0"/>
          </a:p>
          <a:p>
            <a:pPr>
              <a:spcBef>
                <a:spcPts val="0"/>
              </a:spcBef>
            </a:pP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2</a:t>
            </a:fld>
            <a:endParaRPr lang="en-US" dirty="0"/>
          </a:p>
        </p:txBody>
      </p:sp>
      <p:sp>
        <p:nvSpPr>
          <p:cNvPr id="8" name="Content Placeholder 2"/>
          <p:cNvSpPr txBox="1">
            <a:spLocks/>
          </p:cNvSpPr>
          <p:nvPr/>
        </p:nvSpPr>
        <p:spPr>
          <a:xfrm>
            <a:off x="1590747" y="2507786"/>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aphicFrame>
        <p:nvGraphicFramePr>
          <p:cNvPr id="9" name="Table 8">
            <a:extLst>
              <a:ext uri="{FF2B5EF4-FFF2-40B4-BE49-F238E27FC236}">
                <a16:creationId xmlns:a16="http://schemas.microsoft.com/office/drawing/2014/main" id="{5F18D8D1-82CC-4D2F-AF30-85C57ADF1958}"/>
              </a:ext>
            </a:extLst>
          </p:cNvPr>
          <p:cNvGraphicFramePr>
            <a:graphicFrameLocks noGrp="1"/>
          </p:cNvGraphicFramePr>
          <p:nvPr>
            <p:extLst/>
          </p:nvPr>
        </p:nvGraphicFramePr>
        <p:xfrm>
          <a:off x="5483613" y="6492875"/>
          <a:ext cx="3310432" cy="365125"/>
        </p:xfrm>
        <a:graphic>
          <a:graphicData uri="http://schemas.openxmlformats.org/drawingml/2006/table">
            <a:tbl>
              <a:tblPr firstRow="1" bandRow="1">
                <a:tableStyleId>{5C22544A-7EE6-4342-B048-85BDC9FD1C3A}</a:tableStyleId>
              </a:tblPr>
              <a:tblGrid>
                <a:gridCol w="2488554">
                  <a:extLst>
                    <a:ext uri="{9D8B030D-6E8A-4147-A177-3AD203B41FA5}">
                      <a16:colId xmlns:a16="http://schemas.microsoft.com/office/drawing/2014/main" val="2651439784"/>
                    </a:ext>
                  </a:extLst>
                </a:gridCol>
                <a:gridCol w="821878">
                  <a:extLst>
                    <a:ext uri="{9D8B030D-6E8A-4147-A177-3AD203B41FA5}">
                      <a16:colId xmlns:a16="http://schemas.microsoft.com/office/drawing/2014/main" val="3661404882"/>
                    </a:ext>
                  </a:extLst>
                </a:gridCol>
              </a:tblGrid>
              <a:tr h="365125">
                <a:tc>
                  <a:txBody>
                    <a:bodyPr/>
                    <a:lstStyle/>
                    <a:p>
                      <a:r>
                        <a:rPr lang="en-US" sz="1200" b="0" dirty="0">
                          <a:solidFill>
                            <a:schemeClr val="tx1"/>
                          </a:solidFill>
                        </a:rPr>
                        <a:t>SunGuide Software Users Group</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rPr>
                        <a:t>5/23/19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12730082"/>
                  </a:ext>
                </a:extLst>
              </a:tr>
            </a:tbl>
          </a:graphicData>
        </a:graphic>
      </p:graphicFrame>
    </p:spTree>
    <p:extLst>
      <p:ext uri="{BB962C8B-B14F-4D97-AF65-F5344CB8AC3E}">
        <p14:creationId xmlns:p14="http://schemas.microsoft.com/office/powerpoint/2010/main" val="232144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A1CD8-6A78-4791-B432-DEF2A3BD7CA9}"/>
              </a:ext>
            </a:extLst>
          </p:cNvPr>
          <p:cNvSpPr>
            <a:spLocks noGrp="1"/>
          </p:cNvSpPr>
          <p:nvPr>
            <p:ph type="title"/>
          </p:nvPr>
        </p:nvSpPr>
        <p:spPr>
          <a:xfrm>
            <a:off x="1484311" y="685800"/>
            <a:ext cx="10018713" cy="780535"/>
          </a:xfrm>
        </p:spPr>
        <p:txBody>
          <a:bodyPr/>
          <a:lstStyle/>
          <a:p>
            <a:r>
              <a:rPr lang="en-US" dirty="0"/>
              <a:t>Proposed Solution</a:t>
            </a:r>
          </a:p>
        </p:txBody>
      </p:sp>
      <p:sp>
        <p:nvSpPr>
          <p:cNvPr id="3" name="Content Placeholder 2">
            <a:extLst>
              <a:ext uri="{FF2B5EF4-FFF2-40B4-BE49-F238E27FC236}">
                <a16:creationId xmlns:a16="http://schemas.microsoft.com/office/drawing/2014/main" id="{622FA0CC-0511-4ED7-A6F1-11BAA9B75B50}"/>
              </a:ext>
            </a:extLst>
          </p:cNvPr>
          <p:cNvSpPr>
            <a:spLocks noGrp="1"/>
          </p:cNvSpPr>
          <p:nvPr>
            <p:ph idx="1"/>
          </p:nvPr>
        </p:nvSpPr>
        <p:spPr>
          <a:xfrm>
            <a:off x="1484310" y="1606379"/>
            <a:ext cx="10018713" cy="4324864"/>
          </a:xfrm>
        </p:spPr>
        <p:txBody>
          <a:bodyPr>
            <a:normAutofit/>
          </a:bodyPr>
          <a:lstStyle/>
          <a:p>
            <a:r>
              <a:rPr lang="en-US" dirty="0"/>
              <a:t>Make all objects in the system persistent and only “Cease Use” them as opposed to delete.</a:t>
            </a:r>
          </a:p>
          <a:p>
            <a:pPr lvl="1"/>
            <a:r>
              <a:rPr lang="en-US" dirty="0"/>
              <a:t>This is a large change, so it would probably be done in stages</a:t>
            </a:r>
          </a:p>
          <a:p>
            <a:pPr lvl="2"/>
            <a:r>
              <a:rPr lang="en-US" dirty="0"/>
              <a:t>Phase 1: AVL and the rest of EM</a:t>
            </a:r>
          </a:p>
          <a:p>
            <a:pPr lvl="2"/>
            <a:r>
              <a:rPr lang="en-US" dirty="0"/>
              <a:t>Phase 2: Core Devices (CCTV, DMS, TSS)</a:t>
            </a:r>
          </a:p>
          <a:p>
            <a:pPr lvl="2"/>
            <a:r>
              <a:rPr lang="en-US" dirty="0"/>
              <a:t>Phase 2: Modify reporting to allow reporting on cease use devices and EM objects</a:t>
            </a:r>
          </a:p>
          <a:p>
            <a:pPr lvl="2"/>
            <a:r>
              <a:rPr lang="en-US" dirty="0"/>
              <a:t>Phase 3: All other devices types</a:t>
            </a:r>
          </a:p>
        </p:txBody>
      </p:sp>
      <p:sp>
        <p:nvSpPr>
          <p:cNvPr id="6" name="Slide Number Placeholder 5">
            <a:extLst>
              <a:ext uri="{FF2B5EF4-FFF2-40B4-BE49-F238E27FC236}">
                <a16:creationId xmlns:a16="http://schemas.microsoft.com/office/drawing/2014/main" id="{95141125-DBB6-4E19-B2BF-0C3D502F57C0}"/>
              </a:ext>
            </a:extLst>
          </p:cNvPr>
          <p:cNvSpPr>
            <a:spLocks noGrp="1"/>
          </p:cNvSpPr>
          <p:nvPr>
            <p:ph type="sldNum" sz="quarter" idx="12"/>
          </p:nvPr>
        </p:nvSpPr>
        <p:spPr/>
        <p:txBody>
          <a:bodyPr/>
          <a:lstStyle/>
          <a:p>
            <a:fld id="{D57F1E4F-1CFF-5643-939E-217C01CDF565}" type="slidenum">
              <a:rPr lang="en-US" smtClean="0"/>
              <a:pPr/>
              <a:t>3</a:t>
            </a:fld>
            <a:endParaRPr lang="en-US" dirty="0"/>
          </a:p>
        </p:txBody>
      </p:sp>
      <p:graphicFrame>
        <p:nvGraphicFramePr>
          <p:cNvPr id="7" name="Table 6">
            <a:extLst>
              <a:ext uri="{FF2B5EF4-FFF2-40B4-BE49-F238E27FC236}">
                <a16:creationId xmlns:a16="http://schemas.microsoft.com/office/drawing/2014/main" id="{4F0F8F66-0A93-49B4-B5CE-AEC2CA3C5F15}"/>
              </a:ext>
            </a:extLst>
          </p:cNvPr>
          <p:cNvGraphicFramePr>
            <a:graphicFrameLocks noGrp="1"/>
          </p:cNvGraphicFramePr>
          <p:nvPr>
            <p:extLst/>
          </p:nvPr>
        </p:nvGraphicFramePr>
        <p:xfrm>
          <a:off x="5483613" y="6492875"/>
          <a:ext cx="3310432" cy="365125"/>
        </p:xfrm>
        <a:graphic>
          <a:graphicData uri="http://schemas.openxmlformats.org/drawingml/2006/table">
            <a:tbl>
              <a:tblPr firstRow="1" bandRow="1">
                <a:tableStyleId>{5C22544A-7EE6-4342-B048-85BDC9FD1C3A}</a:tableStyleId>
              </a:tblPr>
              <a:tblGrid>
                <a:gridCol w="2488554">
                  <a:extLst>
                    <a:ext uri="{9D8B030D-6E8A-4147-A177-3AD203B41FA5}">
                      <a16:colId xmlns:a16="http://schemas.microsoft.com/office/drawing/2014/main" val="2651439784"/>
                    </a:ext>
                  </a:extLst>
                </a:gridCol>
                <a:gridCol w="821878">
                  <a:extLst>
                    <a:ext uri="{9D8B030D-6E8A-4147-A177-3AD203B41FA5}">
                      <a16:colId xmlns:a16="http://schemas.microsoft.com/office/drawing/2014/main" val="3661404882"/>
                    </a:ext>
                  </a:extLst>
                </a:gridCol>
              </a:tblGrid>
              <a:tr h="365125">
                <a:tc>
                  <a:txBody>
                    <a:bodyPr/>
                    <a:lstStyle/>
                    <a:p>
                      <a:r>
                        <a:rPr lang="en-US" sz="1200" b="0" dirty="0" err="1">
                          <a:solidFill>
                            <a:schemeClr val="tx1"/>
                          </a:solidFill>
                        </a:rPr>
                        <a:t>SunGuide</a:t>
                      </a:r>
                      <a:r>
                        <a:rPr lang="en-US" sz="1200" b="0" dirty="0">
                          <a:solidFill>
                            <a:schemeClr val="tx1"/>
                          </a:solidFill>
                        </a:rPr>
                        <a:t> Software Users Group</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rPr>
                        <a:t>5/23/19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12730082"/>
                  </a:ext>
                </a:extLst>
              </a:tr>
            </a:tbl>
          </a:graphicData>
        </a:graphic>
      </p:graphicFrame>
    </p:spTree>
    <p:extLst>
      <p:ext uri="{BB962C8B-B14F-4D97-AF65-F5344CB8AC3E}">
        <p14:creationId xmlns:p14="http://schemas.microsoft.com/office/powerpoint/2010/main" val="1513136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D57F1E4F-1CFF-5643-939E-217C01CDF565}" type="slidenum">
              <a:rPr lang="en-US" smtClean="0"/>
              <a:pPr/>
              <a:t>4</a:t>
            </a:fld>
            <a:endParaRPr lang="en-US" dirty="0"/>
          </a:p>
        </p:txBody>
      </p:sp>
      <p:sp>
        <p:nvSpPr>
          <p:cNvPr id="8" name="Content Placeholder 2"/>
          <p:cNvSpPr txBox="1">
            <a:spLocks/>
          </p:cNvSpPr>
          <p:nvPr/>
        </p:nvSpPr>
        <p:spPr>
          <a:xfrm>
            <a:off x="1590747" y="2507786"/>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11" name="Title 1">
            <a:extLst>
              <a:ext uri="{FF2B5EF4-FFF2-40B4-BE49-F238E27FC236}">
                <a16:creationId xmlns:a16="http://schemas.microsoft.com/office/drawing/2014/main" id="{2A9327EB-1A00-4612-BB7F-6E9F9AD472D4}"/>
              </a:ext>
            </a:extLst>
          </p:cNvPr>
          <p:cNvSpPr txBox="1">
            <a:spLocks/>
          </p:cNvSpPr>
          <p:nvPr/>
        </p:nvSpPr>
        <p:spPr>
          <a:xfrm>
            <a:off x="1484310" y="1309511"/>
            <a:ext cx="10018713" cy="156779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dirty="0"/>
              <a:t>QUESTIONS?</a:t>
            </a:r>
          </a:p>
        </p:txBody>
      </p:sp>
      <p:graphicFrame>
        <p:nvGraphicFramePr>
          <p:cNvPr id="7" name="Table 6">
            <a:extLst>
              <a:ext uri="{FF2B5EF4-FFF2-40B4-BE49-F238E27FC236}">
                <a16:creationId xmlns:a16="http://schemas.microsoft.com/office/drawing/2014/main" id="{688DFFEE-8356-4FFF-B2B4-5A846266C239}"/>
              </a:ext>
            </a:extLst>
          </p:cNvPr>
          <p:cNvGraphicFramePr>
            <a:graphicFrameLocks noGrp="1"/>
          </p:cNvGraphicFramePr>
          <p:nvPr>
            <p:extLst/>
          </p:nvPr>
        </p:nvGraphicFramePr>
        <p:xfrm>
          <a:off x="5483613" y="6492875"/>
          <a:ext cx="3310432" cy="365125"/>
        </p:xfrm>
        <a:graphic>
          <a:graphicData uri="http://schemas.openxmlformats.org/drawingml/2006/table">
            <a:tbl>
              <a:tblPr firstRow="1" bandRow="1">
                <a:tableStyleId>{5C22544A-7EE6-4342-B048-85BDC9FD1C3A}</a:tableStyleId>
              </a:tblPr>
              <a:tblGrid>
                <a:gridCol w="2488554">
                  <a:extLst>
                    <a:ext uri="{9D8B030D-6E8A-4147-A177-3AD203B41FA5}">
                      <a16:colId xmlns:a16="http://schemas.microsoft.com/office/drawing/2014/main" val="2651439784"/>
                    </a:ext>
                  </a:extLst>
                </a:gridCol>
                <a:gridCol w="821878">
                  <a:extLst>
                    <a:ext uri="{9D8B030D-6E8A-4147-A177-3AD203B41FA5}">
                      <a16:colId xmlns:a16="http://schemas.microsoft.com/office/drawing/2014/main" val="3661404882"/>
                    </a:ext>
                  </a:extLst>
                </a:gridCol>
              </a:tblGrid>
              <a:tr h="365125">
                <a:tc>
                  <a:txBody>
                    <a:bodyPr/>
                    <a:lstStyle/>
                    <a:p>
                      <a:r>
                        <a:rPr lang="en-US" sz="1200" b="0" dirty="0" err="1">
                          <a:solidFill>
                            <a:schemeClr val="tx1"/>
                          </a:solidFill>
                        </a:rPr>
                        <a:t>SunGuide</a:t>
                      </a:r>
                      <a:r>
                        <a:rPr lang="en-US" sz="1200" b="0" dirty="0">
                          <a:solidFill>
                            <a:schemeClr val="tx1"/>
                          </a:solidFill>
                        </a:rPr>
                        <a:t> Software Users Group</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rPr>
                        <a:t>5/23/19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12730082"/>
                  </a:ext>
                </a:extLst>
              </a:tr>
            </a:tbl>
          </a:graphicData>
        </a:graphic>
      </p:graphicFrame>
    </p:spTree>
    <p:extLst>
      <p:ext uri="{BB962C8B-B14F-4D97-AF65-F5344CB8AC3E}">
        <p14:creationId xmlns:p14="http://schemas.microsoft.com/office/powerpoint/2010/main" val="1038649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9764" y="1351722"/>
            <a:ext cx="10421655" cy="2176117"/>
          </a:xfrm>
        </p:spPr>
        <p:txBody>
          <a:bodyPr>
            <a:noAutofit/>
          </a:bodyPr>
          <a:lstStyle/>
          <a:p>
            <a:r>
              <a:rPr lang="en-US" sz="4800" dirty="0"/>
              <a:t>SG-3749</a:t>
            </a:r>
            <a:br>
              <a:rPr lang="en-US" sz="4800" dirty="0"/>
            </a:br>
            <a:r>
              <a:rPr lang="en-US" sz="3600" dirty="0"/>
              <a:t>Highlight events that have not been updated within certain time</a:t>
            </a:r>
            <a:endParaRPr lang="en-US" sz="4800" dirty="0"/>
          </a:p>
        </p:txBody>
      </p:sp>
      <p:sp>
        <p:nvSpPr>
          <p:cNvPr id="4" name="Subtitle 3"/>
          <p:cNvSpPr>
            <a:spLocks noGrp="1"/>
          </p:cNvSpPr>
          <p:nvPr>
            <p:ph type="subTitle" idx="1"/>
          </p:nvPr>
        </p:nvSpPr>
        <p:spPr/>
        <p:txBody>
          <a:bodyPr/>
          <a:lstStyle/>
          <a:p>
            <a:r>
              <a:rPr lang="en-US" sz="3600" dirty="0"/>
              <a:t>Tucker Brown, SwRI</a:t>
            </a:r>
          </a:p>
          <a:p>
            <a:endParaRPr lang="en-US" dirty="0"/>
          </a:p>
        </p:txBody>
      </p:sp>
      <p:pic>
        <p:nvPicPr>
          <p:cNvPr id="7" name="Picture 2" descr="image001"/>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7"/>
          <p:cNvPicPr>
            <a:picLocks noChangeAspect="1"/>
          </p:cNvPicPr>
          <p:nvPr/>
        </p:nvPicPr>
        <p:blipFill>
          <a:blip r:embed="rId3">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
        <p:nvSpPr>
          <p:cNvPr id="9" name="Slide Number Placeholder 8"/>
          <p:cNvSpPr>
            <a:spLocks noGrp="1"/>
          </p:cNvSpPr>
          <p:nvPr>
            <p:ph type="sldNum" sz="quarter" idx="12"/>
          </p:nvPr>
        </p:nvSpPr>
        <p:spPr/>
        <p:txBody>
          <a:bodyPr/>
          <a:lstStyle/>
          <a:p>
            <a:fld id="{D57F1E4F-1CFF-5643-939E-217C01CDF565}" type="slidenum">
              <a:rPr lang="en-US" smtClean="0"/>
              <a:pPr/>
              <a:t>5</a:t>
            </a:fld>
            <a:endParaRPr lang="en-US" dirty="0"/>
          </a:p>
        </p:txBody>
      </p:sp>
      <p:graphicFrame>
        <p:nvGraphicFramePr>
          <p:cNvPr id="11" name="Table 10">
            <a:extLst>
              <a:ext uri="{FF2B5EF4-FFF2-40B4-BE49-F238E27FC236}">
                <a16:creationId xmlns:a16="http://schemas.microsoft.com/office/drawing/2014/main" id="{827E3B76-4173-4B33-A465-EF4FAD9EBD47}"/>
              </a:ext>
            </a:extLst>
          </p:cNvPr>
          <p:cNvGraphicFramePr>
            <a:graphicFrameLocks noGrp="1"/>
          </p:cNvGraphicFramePr>
          <p:nvPr>
            <p:extLst>
              <p:ext uri="{D42A27DB-BD31-4B8C-83A1-F6EECF244321}">
                <p14:modId xmlns:p14="http://schemas.microsoft.com/office/powerpoint/2010/main" val="3458751972"/>
              </p:ext>
            </p:extLst>
          </p:nvPr>
        </p:nvGraphicFramePr>
        <p:xfrm>
          <a:off x="5483613" y="6492875"/>
          <a:ext cx="3310432" cy="365125"/>
        </p:xfrm>
        <a:graphic>
          <a:graphicData uri="http://schemas.openxmlformats.org/drawingml/2006/table">
            <a:tbl>
              <a:tblPr firstRow="1" bandRow="1">
                <a:tableStyleId>{5C22544A-7EE6-4342-B048-85BDC9FD1C3A}</a:tableStyleId>
              </a:tblPr>
              <a:tblGrid>
                <a:gridCol w="2488554">
                  <a:extLst>
                    <a:ext uri="{9D8B030D-6E8A-4147-A177-3AD203B41FA5}">
                      <a16:colId xmlns:a16="http://schemas.microsoft.com/office/drawing/2014/main" val="2651439784"/>
                    </a:ext>
                  </a:extLst>
                </a:gridCol>
                <a:gridCol w="821878">
                  <a:extLst>
                    <a:ext uri="{9D8B030D-6E8A-4147-A177-3AD203B41FA5}">
                      <a16:colId xmlns:a16="http://schemas.microsoft.com/office/drawing/2014/main" val="3661404882"/>
                    </a:ext>
                  </a:extLst>
                </a:gridCol>
              </a:tblGrid>
              <a:tr h="365125">
                <a:tc>
                  <a:txBody>
                    <a:bodyPr/>
                    <a:lstStyle/>
                    <a:p>
                      <a:r>
                        <a:rPr lang="en-US" sz="1200" b="0" dirty="0" err="1">
                          <a:solidFill>
                            <a:schemeClr val="tx1"/>
                          </a:solidFill>
                        </a:rPr>
                        <a:t>SunGuide</a:t>
                      </a:r>
                      <a:r>
                        <a:rPr lang="en-US" sz="1200" b="0" dirty="0">
                          <a:solidFill>
                            <a:schemeClr val="tx1"/>
                          </a:solidFill>
                        </a:rPr>
                        <a:t> Software Users Group</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rPr>
                        <a:t>5/23/19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12730082"/>
                  </a:ext>
                </a:extLst>
              </a:tr>
            </a:tbl>
          </a:graphicData>
        </a:graphic>
      </p:graphicFrame>
    </p:spTree>
    <p:extLst>
      <p:ext uri="{BB962C8B-B14F-4D97-AF65-F5344CB8AC3E}">
        <p14:creationId xmlns:p14="http://schemas.microsoft.com/office/powerpoint/2010/main" val="4091780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4190" y="292375"/>
            <a:ext cx="8474698" cy="782556"/>
          </a:xfrm>
        </p:spPr>
        <p:txBody>
          <a:bodyPr>
            <a:normAutofit/>
          </a:bodyPr>
          <a:lstStyle/>
          <a:p>
            <a:r>
              <a:rPr lang="en-US" dirty="0"/>
              <a:t>Issue</a:t>
            </a:r>
          </a:p>
        </p:txBody>
      </p:sp>
      <p:sp>
        <p:nvSpPr>
          <p:cNvPr id="3" name="Content Placeholder 2"/>
          <p:cNvSpPr>
            <a:spLocks noGrp="1"/>
          </p:cNvSpPr>
          <p:nvPr>
            <p:ph idx="1"/>
          </p:nvPr>
        </p:nvSpPr>
        <p:spPr>
          <a:xfrm>
            <a:off x="1379122" y="1563984"/>
            <a:ext cx="10123901" cy="4461765"/>
          </a:xfrm>
        </p:spPr>
        <p:txBody>
          <a:bodyPr>
            <a:normAutofit/>
          </a:bodyPr>
          <a:lstStyle/>
          <a:p>
            <a:pPr>
              <a:spcBef>
                <a:spcPts val="0"/>
              </a:spcBef>
            </a:pPr>
            <a:r>
              <a:rPr lang="en-US" dirty="0"/>
              <a:t>There is no visual indication that an event has not been updated in a certain amount of time</a:t>
            </a:r>
          </a:p>
          <a:p>
            <a:pPr>
              <a:spcBef>
                <a:spcPts val="0"/>
              </a:spcBef>
            </a:pPr>
            <a:endParaRPr lang="en-US" dirty="0"/>
          </a:p>
          <a:p>
            <a:pPr>
              <a:spcBef>
                <a:spcPts val="0"/>
              </a:spcBef>
            </a:pPr>
            <a:r>
              <a:rPr lang="en-US" dirty="0"/>
              <a:t>Highlighting of the event is currently done by ownership</a:t>
            </a:r>
          </a:p>
          <a:p>
            <a:pPr>
              <a:spcBef>
                <a:spcPts val="0"/>
              </a:spcBef>
            </a:pPr>
            <a:endParaRPr lang="en-US" dirty="0"/>
          </a:p>
          <a:p>
            <a:pPr>
              <a:spcBef>
                <a:spcPts val="0"/>
              </a:spcBef>
            </a:pP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6</a:t>
            </a:fld>
            <a:endParaRPr lang="en-US" dirty="0"/>
          </a:p>
        </p:txBody>
      </p:sp>
      <p:sp>
        <p:nvSpPr>
          <p:cNvPr id="8" name="Content Placeholder 2"/>
          <p:cNvSpPr txBox="1">
            <a:spLocks/>
          </p:cNvSpPr>
          <p:nvPr/>
        </p:nvSpPr>
        <p:spPr>
          <a:xfrm>
            <a:off x="1590747" y="2507786"/>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graphicFrame>
        <p:nvGraphicFramePr>
          <p:cNvPr id="9" name="Table 8">
            <a:extLst>
              <a:ext uri="{FF2B5EF4-FFF2-40B4-BE49-F238E27FC236}">
                <a16:creationId xmlns:a16="http://schemas.microsoft.com/office/drawing/2014/main" id="{5F18D8D1-82CC-4D2F-AF30-85C57ADF1958}"/>
              </a:ext>
            </a:extLst>
          </p:cNvPr>
          <p:cNvGraphicFramePr>
            <a:graphicFrameLocks noGrp="1"/>
          </p:cNvGraphicFramePr>
          <p:nvPr>
            <p:extLst>
              <p:ext uri="{D42A27DB-BD31-4B8C-83A1-F6EECF244321}">
                <p14:modId xmlns:p14="http://schemas.microsoft.com/office/powerpoint/2010/main" val="2341394118"/>
              </p:ext>
            </p:extLst>
          </p:nvPr>
        </p:nvGraphicFramePr>
        <p:xfrm>
          <a:off x="5483613" y="6492875"/>
          <a:ext cx="3310432" cy="365125"/>
        </p:xfrm>
        <a:graphic>
          <a:graphicData uri="http://schemas.openxmlformats.org/drawingml/2006/table">
            <a:tbl>
              <a:tblPr firstRow="1" bandRow="1">
                <a:tableStyleId>{5C22544A-7EE6-4342-B048-85BDC9FD1C3A}</a:tableStyleId>
              </a:tblPr>
              <a:tblGrid>
                <a:gridCol w="2488554">
                  <a:extLst>
                    <a:ext uri="{9D8B030D-6E8A-4147-A177-3AD203B41FA5}">
                      <a16:colId xmlns:a16="http://schemas.microsoft.com/office/drawing/2014/main" val="2651439784"/>
                    </a:ext>
                  </a:extLst>
                </a:gridCol>
                <a:gridCol w="821878">
                  <a:extLst>
                    <a:ext uri="{9D8B030D-6E8A-4147-A177-3AD203B41FA5}">
                      <a16:colId xmlns:a16="http://schemas.microsoft.com/office/drawing/2014/main" val="3661404882"/>
                    </a:ext>
                  </a:extLst>
                </a:gridCol>
              </a:tblGrid>
              <a:tr h="365125">
                <a:tc>
                  <a:txBody>
                    <a:bodyPr/>
                    <a:lstStyle/>
                    <a:p>
                      <a:r>
                        <a:rPr lang="en-US" sz="1200" b="0" dirty="0" err="1">
                          <a:solidFill>
                            <a:schemeClr val="tx1"/>
                          </a:solidFill>
                        </a:rPr>
                        <a:t>SunGuide</a:t>
                      </a:r>
                      <a:r>
                        <a:rPr lang="en-US" sz="1200" b="0" dirty="0">
                          <a:solidFill>
                            <a:schemeClr val="tx1"/>
                          </a:solidFill>
                        </a:rPr>
                        <a:t> Software Users Group</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rPr>
                        <a:t>5/23/19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12730082"/>
                  </a:ext>
                </a:extLst>
              </a:tr>
            </a:tbl>
          </a:graphicData>
        </a:graphic>
      </p:graphicFrame>
    </p:spTree>
    <p:extLst>
      <p:ext uri="{BB962C8B-B14F-4D97-AF65-F5344CB8AC3E}">
        <p14:creationId xmlns:p14="http://schemas.microsoft.com/office/powerpoint/2010/main" val="2532172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A1CD8-6A78-4791-B432-DEF2A3BD7CA9}"/>
              </a:ext>
            </a:extLst>
          </p:cNvPr>
          <p:cNvSpPr>
            <a:spLocks noGrp="1"/>
          </p:cNvSpPr>
          <p:nvPr>
            <p:ph type="title"/>
          </p:nvPr>
        </p:nvSpPr>
        <p:spPr>
          <a:xfrm>
            <a:off x="1484311" y="685800"/>
            <a:ext cx="10018713" cy="780535"/>
          </a:xfrm>
        </p:spPr>
        <p:txBody>
          <a:bodyPr/>
          <a:lstStyle/>
          <a:p>
            <a:r>
              <a:rPr lang="en-US" dirty="0"/>
              <a:t>Proposed Solution</a:t>
            </a:r>
          </a:p>
        </p:txBody>
      </p:sp>
      <p:sp>
        <p:nvSpPr>
          <p:cNvPr id="3" name="Content Placeholder 2">
            <a:extLst>
              <a:ext uri="{FF2B5EF4-FFF2-40B4-BE49-F238E27FC236}">
                <a16:creationId xmlns:a16="http://schemas.microsoft.com/office/drawing/2014/main" id="{622FA0CC-0511-4ED7-A6F1-11BAA9B75B50}"/>
              </a:ext>
            </a:extLst>
          </p:cNvPr>
          <p:cNvSpPr>
            <a:spLocks noGrp="1"/>
          </p:cNvSpPr>
          <p:nvPr>
            <p:ph idx="1"/>
          </p:nvPr>
        </p:nvSpPr>
        <p:spPr>
          <a:xfrm>
            <a:off x="1484310" y="1606379"/>
            <a:ext cx="10018713" cy="4324864"/>
          </a:xfrm>
        </p:spPr>
        <p:txBody>
          <a:bodyPr>
            <a:normAutofit/>
          </a:bodyPr>
          <a:lstStyle/>
          <a:p>
            <a:r>
              <a:rPr lang="en-US" dirty="0"/>
              <a:t>Allow the admin to configure an amount of time that could elapse before an event should be updated by an operator.</a:t>
            </a:r>
          </a:p>
          <a:p>
            <a:endParaRPr lang="en-US" dirty="0"/>
          </a:p>
          <a:p>
            <a:r>
              <a:rPr lang="en-US" dirty="0"/>
              <a:t>When the last update time (or last response plan activation?) for the event exceeds that time, the event should begin flashing on the Event List</a:t>
            </a:r>
          </a:p>
        </p:txBody>
      </p:sp>
      <p:sp>
        <p:nvSpPr>
          <p:cNvPr id="6" name="Slide Number Placeholder 5">
            <a:extLst>
              <a:ext uri="{FF2B5EF4-FFF2-40B4-BE49-F238E27FC236}">
                <a16:creationId xmlns:a16="http://schemas.microsoft.com/office/drawing/2014/main" id="{95141125-DBB6-4E19-B2BF-0C3D502F57C0}"/>
              </a:ext>
            </a:extLst>
          </p:cNvPr>
          <p:cNvSpPr>
            <a:spLocks noGrp="1"/>
          </p:cNvSpPr>
          <p:nvPr>
            <p:ph type="sldNum" sz="quarter" idx="12"/>
          </p:nvPr>
        </p:nvSpPr>
        <p:spPr/>
        <p:txBody>
          <a:bodyPr/>
          <a:lstStyle/>
          <a:p>
            <a:fld id="{D57F1E4F-1CFF-5643-939E-217C01CDF565}" type="slidenum">
              <a:rPr lang="en-US" smtClean="0"/>
              <a:pPr/>
              <a:t>7</a:t>
            </a:fld>
            <a:endParaRPr lang="en-US" dirty="0"/>
          </a:p>
        </p:txBody>
      </p:sp>
      <p:graphicFrame>
        <p:nvGraphicFramePr>
          <p:cNvPr id="7" name="Table 6">
            <a:extLst>
              <a:ext uri="{FF2B5EF4-FFF2-40B4-BE49-F238E27FC236}">
                <a16:creationId xmlns:a16="http://schemas.microsoft.com/office/drawing/2014/main" id="{4F0F8F66-0A93-49B4-B5CE-AEC2CA3C5F15}"/>
              </a:ext>
            </a:extLst>
          </p:cNvPr>
          <p:cNvGraphicFramePr>
            <a:graphicFrameLocks noGrp="1"/>
          </p:cNvGraphicFramePr>
          <p:nvPr>
            <p:extLst>
              <p:ext uri="{D42A27DB-BD31-4B8C-83A1-F6EECF244321}">
                <p14:modId xmlns:p14="http://schemas.microsoft.com/office/powerpoint/2010/main" val="2341394118"/>
              </p:ext>
            </p:extLst>
          </p:nvPr>
        </p:nvGraphicFramePr>
        <p:xfrm>
          <a:off x="5483613" y="6492875"/>
          <a:ext cx="3310432" cy="365125"/>
        </p:xfrm>
        <a:graphic>
          <a:graphicData uri="http://schemas.openxmlformats.org/drawingml/2006/table">
            <a:tbl>
              <a:tblPr firstRow="1" bandRow="1">
                <a:tableStyleId>{5C22544A-7EE6-4342-B048-85BDC9FD1C3A}</a:tableStyleId>
              </a:tblPr>
              <a:tblGrid>
                <a:gridCol w="2488554">
                  <a:extLst>
                    <a:ext uri="{9D8B030D-6E8A-4147-A177-3AD203B41FA5}">
                      <a16:colId xmlns:a16="http://schemas.microsoft.com/office/drawing/2014/main" val="2651439784"/>
                    </a:ext>
                  </a:extLst>
                </a:gridCol>
                <a:gridCol w="821878">
                  <a:extLst>
                    <a:ext uri="{9D8B030D-6E8A-4147-A177-3AD203B41FA5}">
                      <a16:colId xmlns:a16="http://schemas.microsoft.com/office/drawing/2014/main" val="3661404882"/>
                    </a:ext>
                  </a:extLst>
                </a:gridCol>
              </a:tblGrid>
              <a:tr h="365125">
                <a:tc>
                  <a:txBody>
                    <a:bodyPr/>
                    <a:lstStyle/>
                    <a:p>
                      <a:r>
                        <a:rPr lang="en-US" sz="1200" b="0" dirty="0" err="1">
                          <a:solidFill>
                            <a:schemeClr val="tx1"/>
                          </a:solidFill>
                        </a:rPr>
                        <a:t>SunGuide</a:t>
                      </a:r>
                      <a:r>
                        <a:rPr lang="en-US" sz="1200" b="0" dirty="0">
                          <a:solidFill>
                            <a:schemeClr val="tx1"/>
                          </a:solidFill>
                        </a:rPr>
                        <a:t> Software Users Group</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rPr>
                        <a:t>5/23/19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12730082"/>
                  </a:ext>
                </a:extLst>
              </a:tr>
            </a:tbl>
          </a:graphicData>
        </a:graphic>
      </p:graphicFrame>
    </p:spTree>
    <p:extLst>
      <p:ext uri="{BB962C8B-B14F-4D97-AF65-F5344CB8AC3E}">
        <p14:creationId xmlns:p14="http://schemas.microsoft.com/office/powerpoint/2010/main" val="1168459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D57F1E4F-1CFF-5643-939E-217C01CDF565}" type="slidenum">
              <a:rPr lang="en-US" smtClean="0"/>
              <a:pPr/>
              <a:t>8</a:t>
            </a:fld>
            <a:endParaRPr lang="en-US" dirty="0"/>
          </a:p>
        </p:txBody>
      </p:sp>
      <p:sp>
        <p:nvSpPr>
          <p:cNvPr id="8" name="Content Placeholder 2"/>
          <p:cNvSpPr txBox="1">
            <a:spLocks/>
          </p:cNvSpPr>
          <p:nvPr/>
        </p:nvSpPr>
        <p:spPr>
          <a:xfrm>
            <a:off x="1590747" y="2507786"/>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11" name="Title 1">
            <a:extLst>
              <a:ext uri="{FF2B5EF4-FFF2-40B4-BE49-F238E27FC236}">
                <a16:creationId xmlns:a16="http://schemas.microsoft.com/office/drawing/2014/main" id="{2A9327EB-1A00-4612-BB7F-6E9F9AD472D4}"/>
              </a:ext>
            </a:extLst>
          </p:cNvPr>
          <p:cNvSpPr txBox="1">
            <a:spLocks/>
          </p:cNvSpPr>
          <p:nvPr/>
        </p:nvSpPr>
        <p:spPr>
          <a:xfrm>
            <a:off x="1484310" y="1309511"/>
            <a:ext cx="10018713" cy="156779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dirty="0"/>
              <a:t>QUESTIONS?</a:t>
            </a:r>
          </a:p>
        </p:txBody>
      </p:sp>
      <p:graphicFrame>
        <p:nvGraphicFramePr>
          <p:cNvPr id="7" name="Table 6">
            <a:extLst>
              <a:ext uri="{FF2B5EF4-FFF2-40B4-BE49-F238E27FC236}">
                <a16:creationId xmlns:a16="http://schemas.microsoft.com/office/drawing/2014/main" id="{688DFFEE-8356-4FFF-B2B4-5A846266C239}"/>
              </a:ext>
            </a:extLst>
          </p:cNvPr>
          <p:cNvGraphicFramePr>
            <a:graphicFrameLocks noGrp="1"/>
          </p:cNvGraphicFramePr>
          <p:nvPr>
            <p:extLst>
              <p:ext uri="{D42A27DB-BD31-4B8C-83A1-F6EECF244321}">
                <p14:modId xmlns:p14="http://schemas.microsoft.com/office/powerpoint/2010/main" val="2341394118"/>
              </p:ext>
            </p:extLst>
          </p:nvPr>
        </p:nvGraphicFramePr>
        <p:xfrm>
          <a:off x="5483613" y="6492875"/>
          <a:ext cx="3310432" cy="365125"/>
        </p:xfrm>
        <a:graphic>
          <a:graphicData uri="http://schemas.openxmlformats.org/drawingml/2006/table">
            <a:tbl>
              <a:tblPr firstRow="1" bandRow="1">
                <a:tableStyleId>{5C22544A-7EE6-4342-B048-85BDC9FD1C3A}</a:tableStyleId>
              </a:tblPr>
              <a:tblGrid>
                <a:gridCol w="2488554">
                  <a:extLst>
                    <a:ext uri="{9D8B030D-6E8A-4147-A177-3AD203B41FA5}">
                      <a16:colId xmlns:a16="http://schemas.microsoft.com/office/drawing/2014/main" val="2651439784"/>
                    </a:ext>
                  </a:extLst>
                </a:gridCol>
                <a:gridCol w="821878">
                  <a:extLst>
                    <a:ext uri="{9D8B030D-6E8A-4147-A177-3AD203B41FA5}">
                      <a16:colId xmlns:a16="http://schemas.microsoft.com/office/drawing/2014/main" val="3661404882"/>
                    </a:ext>
                  </a:extLst>
                </a:gridCol>
              </a:tblGrid>
              <a:tr h="365125">
                <a:tc>
                  <a:txBody>
                    <a:bodyPr/>
                    <a:lstStyle/>
                    <a:p>
                      <a:r>
                        <a:rPr lang="en-US" sz="1200" b="0" dirty="0" err="1">
                          <a:solidFill>
                            <a:schemeClr val="tx1"/>
                          </a:solidFill>
                        </a:rPr>
                        <a:t>SunGuide</a:t>
                      </a:r>
                      <a:r>
                        <a:rPr lang="en-US" sz="1200" b="0" dirty="0">
                          <a:solidFill>
                            <a:schemeClr val="tx1"/>
                          </a:solidFill>
                        </a:rPr>
                        <a:t> Software Users Group</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rPr>
                        <a:t>5/23/19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12730082"/>
                  </a:ext>
                </a:extLst>
              </a:tr>
            </a:tbl>
          </a:graphicData>
        </a:graphic>
      </p:graphicFrame>
    </p:spTree>
    <p:extLst>
      <p:ext uri="{BB962C8B-B14F-4D97-AF65-F5344CB8AC3E}">
        <p14:creationId xmlns:p14="http://schemas.microsoft.com/office/powerpoint/2010/main" val="3392742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9764" y="1351722"/>
            <a:ext cx="10421655" cy="2176117"/>
          </a:xfrm>
        </p:spPr>
        <p:txBody>
          <a:bodyPr>
            <a:noAutofit/>
          </a:bodyPr>
          <a:lstStyle/>
          <a:p>
            <a:r>
              <a:rPr lang="en-US" sz="4800" dirty="0"/>
              <a:t>SG-4789</a:t>
            </a:r>
            <a:br>
              <a:rPr lang="en-US" sz="4800" dirty="0"/>
            </a:br>
            <a:r>
              <a:rPr lang="en-US" sz="3600" dirty="0"/>
              <a:t>A "snooze" or "reset" Button for the Road Ranger Stopped Vehicle Alert</a:t>
            </a:r>
            <a:endParaRPr lang="en-US" sz="4800" dirty="0"/>
          </a:p>
        </p:txBody>
      </p:sp>
      <p:sp>
        <p:nvSpPr>
          <p:cNvPr id="4" name="Subtitle 3"/>
          <p:cNvSpPr>
            <a:spLocks noGrp="1"/>
          </p:cNvSpPr>
          <p:nvPr>
            <p:ph type="subTitle" idx="1"/>
          </p:nvPr>
        </p:nvSpPr>
        <p:spPr/>
        <p:txBody>
          <a:bodyPr/>
          <a:lstStyle/>
          <a:p>
            <a:r>
              <a:rPr lang="en-US" sz="3600" dirty="0"/>
              <a:t>Tucker Brown, SwRI</a:t>
            </a:r>
          </a:p>
          <a:p>
            <a:endParaRPr lang="en-US" dirty="0"/>
          </a:p>
        </p:txBody>
      </p:sp>
      <p:pic>
        <p:nvPicPr>
          <p:cNvPr id="7" name="Picture 2" descr="image001"/>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7"/>
          <p:cNvPicPr>
            <a:picLocks noChangeAspect="1"/>
          </p:cNvPicPr>
          <p:nvPr/>
        </p:nvPicPr>
        <p:blipFill>
          <a:blip r:embed="rId3">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
        <p:nvSpPr>
          <p:cNvPr id="9" name="Slide Number Placeholder 8"/>
          <p:cNvSpPr>
            <a:spLocks noGrp="1"/>
          </p:cNvSpPr>
          <p:nvPr>
            <p:ph type="sldNum" sz="quarter" idx="12"/>
          </p:nvPr>
        </p:nvSpPr>
        <p:spPr/>
        <p:txBody>
          <a:bodyPr/>
          <a:lstStyle/>
          <a:p>
            <a:fld id="{D57F1E4F-1CFF-5643-939E-217C01CDF565}" type="slidenum">
              <a:rPr lang="en-US" smtClean="0"/>
              <a:pPr/>
              <a:t>9</a:t>
            </a:fld>
            <a:endParaRPr lang="en-US" dirty="0"/>
          </a:p>
        </p:txBody>
      </p:sp>
      <p:graphicFrame>
        <p:nvGraphicFramePr>
          <p:cNvPr id="11" name="Table 10">
            <a:extLst>
              <a:ext uri="{FF2B5EF4-FFF2-40B4-BE49-F238E27FC236}">
                <a16:creationId xmlns:a16="http://schemas.microsoft.com/office/drawing/2014/main" id="{827E3B76-4173-4B33-A465-EF4FAD9EBD47}"/>
              </a:ext>
            </a:extLst>
          </p:cNvPr>
          <p:cNvGraphicFramePr>
            <a:graphicFrameLocks noGrp="1"/>
          </p:cNvGraphicFramePr>
          <p:nvPr>
            <p:extLst/>
          </p:nvPr>
        </p:nvGraphicFramePr>
        <p:xfrm>
          <a:off x="5483613" y="6492875"/>
          <a:ext cx="3310432" cy="365125"/>
        </p:xfrm>
        <a:graphic>
          <a:graphicData uri="http://schemas.openxmlformats.org/drawingml/2006/table">
            <a:tbl>
              <a:tblPr firstRow="1" bandRow="1">
                <a:tableStyleId>{5C22544A-7EE6-4342-B048-85BDC9FD1C3A}</a:tableStyleId>
              </a:tblPr>
              <a:tblGrid>
                <a:gridCol w="2488554">
                  <a:extLst>
                    <a:ext uri="{9D8B030D-6E8A-4147-A177-3AD203B41FA5}">
                      <a16:colId xmlns:a16="http://schemas.microsoft.com/office/drawing/2014/main" val="2651439784"/>
                    </a:ext>
                  </a:extLst>
                </a:gridCol>
                <a:gridCol w="821878">
                  <a:extLst>
                    <a:ext uri="{9D8B030D-6E8A-4147-A177-3AD203B41FA5}">
                      <a16:colId xmlns:a16="http://schemas.microsoft.com/office/drawing/2014/main" val="3661404882"/>
                    </a:ext>
                  </a:extLst>
                </a:gridCol>
              </a:tblGrid>
              <a:tr h="365125">
                <a:tc>
                  <a:txBody>
                    <a:bodyPr/>
                    <a:lstStyle/>
                    <a:p>
                      <a:r>
                        <a:rPr lang="en-US" sz="1200" b="0" dirty="0" err="1">
                          <a:solidFill>
                            <a:schemeClr val="tx1"/>
                          </a:solidFill>
                        </a:rPr>
                        <a:t>SunGuide</a:t>
                      </a:r>
                      <a:r>
                        <a:rPr lang="en-US" sz="1200" b="0" dirty="0">
                          <a:solidFill>
                            <a:schemeClr val="tx1"/>
                          </a:solidFill>
                        </a:rPr>
                        <a:t> Software Users Group</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rPr>
                        <a:t>5/23/19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12730082"/>
                  </a:ext>
                </a:extLst>
              </a:tr>
            </a:tbl>
          </a:graphicData>
        </a:graphic>
      </p:graphicFrame>
    </p:spTree>
    <p:extLst>
      <p:ext uri="{BB962C8B-B14F-4D97-AF65-F5344CB8AC3E}">
        <p14:creationId xmlns:p14="http://schemas.microsoft.com/office/powerpoint/2010/main" val="26369485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11777</TotalTime>
  <Words>608</Words>
  <Application>Microsoft Office PowerPoint</Application>
  <PresentationFormat>Widescreen</PresentationFormat>
  <Paragraphs>119</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Parallax</vt:lpstr>
      <vt:lpstr>SG-564, with 3214 and 2173 Cease Use Devices/EM Locations and ability to run reports on ceased use devices</vt:lpstr>
      <vt:lpstr>Issue</vt:lpstr>
      <vt:lpstr>Proposed Solution</vt:lpstr>
      <vt:lpstr>PowerPoint Presentation</vt:lpstr>
      <vt:lpstr>SG-3749 Highlight events that have not been updated within certain time</vt:lpstr>
      <vt:lpstr>Issue</vt:lpstr>
      <vt:lpstr>Proposed Solution</vt:lpstr>
      <vt:lpstr>PowerPoint Presentation</vt:lpstr>
      <vt:lpstr>SG-4789 A "snooze" or "reset" Button for the Road Ranger Stopped Vehicle Alert</vt:lpstr>
      <vt:lpstr>Issue</vt:lpstr>
      <vt:lpstr>Proposed Solution</vt:lpstr>
      <vt:lpstr>PowerPoint Presentation</vt:lpstr>
      <vt:lpstr>SG-4790 Checkbox (or some other means) for Tracking Asset Damage (guardrail, etc.)</vt:lpstr>
      <vt:lpstr>Issue</vt:lpstr>
      <vt:lpstr>Proposed Solution</vt:lpstr>
      <vt:lpstr>PowerPoint Presentation</vt:lpstr>
      <vt:lpstr>SG-4791 Incident Clock should Start when the Operator Clicks on "new event"</vt:lpstr>
      <vt:lpstr>Proposed Change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 Management Board Meeting</dc:title>
  <dc:creator>Moser, Kelli</dc:creator>
  <cp:lastModifiedBy>Brown, Tucker</cp:lastModifiedBy>
  <cp:revision>490</cp:revision>
  <cp:lastPrinted>2015-01-14T21:03:00Z</cp:lastPrinted>
  <dcterms:created xsi:type="dcterms:W3CDTF">2014-08-07T17:38:39Z</dcterms:created>
  <dcterms:modified xsi:type="dcterms:W3CDTF">2019-05-23T14:17:26Z</dcterms:modified>
</cp:coreProperties>
</file>