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707" r:id="rId5"/>
    <p:sldMasterId id="2147483703" r:id="rId6"/>
    <p:sldMasterId id="2147483702" r:id="rId7"/>
    <p:sldMasterId id="2147483712" r:id="rId8"/>
    <p:sldMasterId id="2147483714" r:id="rId9"/>
    <p:sldMasterId id="2147483759" r:id="rId10"/>
  </p:sldMasterIdLst>
  <p:notesMasterIdLst>
    <p:notesMasterId r:id="rId100"/>
  </p:notesMasterIdLst>
  <p:handoutMasterIdLst>
    <p:handoutMasterId r:id="rId101"/>
  </p:handoutMasterIdLst>
  <p:sldIdLst>
    <p:sldId id="799" r:id="rId11"/>
    <p:sldId id="364" r:id="rId12"/>
    <p:sldId id="800" r:id="rId13"/>
    <p:sldId id="804" r:id="rId14"/>
    <p:sldId id="366" r:id="rId15"/>
    <p:sldId id="367" r:id="rId16"/>
    <p:sldId id="811" r:id="rId17"/>
    <p:sldId id="810" r:id="rId18"/>
    <p:sldId id="775" r:id="rId19"/>
    <p:sldId id="802" r:id="rId20"/>
    <p:sldId id="807" r:id="rId21"/>
    <p:sldId id="808" r:id="rId22"/>
    <p:sldId id="898" r:id="rId23"/>
    <p:sldId id="814" r:id="rId24"/>
    <p:sldId id="817" r:id="rId25"/>
    <p:sldId id="818" r:id="rId26"/>
    <p:sldId id="819" r:id="rId27"/>
    <p:sldId id="820" r:id="rId28"/>
    <p:sldId id="821" r:id="rId29"/>
    <p:sldId id="824" r:id="rId30"/>
    <p:sldId id="816" r:id="rId31"/>
    <p:sldId id="823" r:id="rId32"/>
    <p:sldId id="825" r:id="rId33"/>
    <p:sldId id="826" r:id="rId34"/>
    <p:sldId id="827" r:id="rId35"/>
    <p:sldId id="828" r:id="rId36"/>
    <p:sldId id="829" r:id="rId37"/>
    <p:sldId id="897" r:id="rId38"/>
    <p:sldId id="488" r:id="rId39"/>
    <p:sldId id="489" r:id="rId40"/>
    <p:sldId id="831" r:id="rId41"/>
    <p:sldId id="832" r:id="rId42"/>
    <p:sldId id="899" r:id="rId43"/>
    <p:sldId id="485" r:id="rId44"/>
    <p:sldId id="486" r:id="rId45"/>
    <p:sldId id="833" r:id="rId46"/>
    <p:sldId id="834" r:id="rId47"/>
    <p:sldId id="900" r:id="rId48"/>
    <p:sldId id="835" r:id="rId49"/>
    <p:sldId id="836" r:id="rId50"/>
    <p:sldId id="837" r:id="rId51"/>
    <p:sldId id="838" r:id="rId52"/>
    <p:sldId id="901" r:id="rId53"/>
    <p:sldId id="855" r:id="rId54"/>
    <p:sldId id="856" r:id="rId55"/>
    <p:sldId id="864" r:id="rId56"/>
    <p:sldId id="857" r:id="rId57"/>
    <p:sldId id="858" r:id="rId58"/>
    <p:sldId id="902" r:id="rId59"/>
    <p:sldId id="493" r:id="rId60"/>
    <p:sldId id="494" r:id="rId61"/>
    <p:sldId id="839" r:id="rId62"/>
    <p:sldId id="840" r:id="rId63"/>
    <p:sldId id="903" r:id="rId64"/>
    <p:sldId id="490" r:id="rId65"/>
    <p:sldId id="491" r:id="rId66"/>
    <p:sldId id="865" r:id="rId67"/>
    <p:sldId id="841" r:id="rId68"/>
    <p:sldId id="842" r:id="rId69"/>
    <p:sldId id="904" r:id="rId70"/>
    <p:sldId id="484" r:id="rId71"/>
    <p:sldId id="843" r:id="rId72"/>
    <p:sldId id="844" r:id="rId73"/>
    <p:sldId id="845" r:id="rId74"/>
    <p:sldId id="846" r:id="rId75"/>
    <p:sldId id="905" r:id="rId76"/>
    <p:sldId id="482" r:id="rId77"/>
    <p:sldId id="483" r:id="rId78"/>
    <p:sldId id="866" r:id="rId79"/>
    <p:sldId id="830" r:id="rId80"/>
    <p:sldId id="906" r:id="rId81"/>
    <p:sldId id="847" r:id="rId82"/>
    <p:sldId id="848" r:id="rId83"/>
    <p:sldId id="849" r:id="rId84"/>
    <p:sldId id="850" r:id="rId85"/>
    <p:sldId id="907" r:id="rId86"/>
    <p:sldId id="859" r:id="rId87"/>
    <p:sldId id="860" r:id="rId88"/>
    <p:sldId id="861" r:id="rId89"/>
    <p:sldId id="862" r:id="rId90"/>
    <p:sldId id="863" r:id="rId91"/>
    <p:sldId id="908" r:id="rId92"/>
    <p:sldId id="477" r:id="rId93"/>
    <p:sldId id="478" r:id="rId94"/>
    <p:sldId id="853" r:id="rId95"/>
    <p:sldId id="854" r:id="rId96"/>
    <p:sldId id="909" r:id="rId97"/>
    <p:sldId id="397" r:id="rId98"/>
    <p:sldId id="398" r:id="rId9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tunas, Jennifer" initials="FJ" lastIdx="3" clrIdx="0">
    <p:extLst>
      <p:ext uri="{19B8F6BF-5375-455C-9EA6-DF929625EA0E}">
        <p15:presenceInfo xmlns:p15="http://schemas.microsoft.com/office/powerpoint/2012/main" userId="S-1-5-21-978016076-702945558-1050887974-15565" providerId="AD"/>
      </p:ext>
    </p:extLst>
  </p:cmAuthor>
  <p:cmAuthor id="2" name="Hodgson, Martha" initials="HM" lastIdx="1" clrIdx="1">
    <p:extLst>
      <p:ext uri="{19B8F6BF-5375-455C-9EA6-DF929625EA0E}">
        <p15:presenceInfo xmlns:p15="http://schemas.microsoft.com/office/powerpoint/2012/main" userId="S::martha.hodgson@dot.state.fl.us::bdfaf903-cd91-4020-b4e8-bdec369d8fb0" providerId="AD"/>
      </p:ext>
    </p:extLst>
  </p:cmAuthor>
  <p:cmAuthor id="3" name="Martha Hodgson" initials="MH" lastIdx="2" clrIdx="2">
    <p:extLst>
      <p:ext uri="{19B8F6BF-5375-455C-9EA6-DF929625EA0E}">
        <p15:presenceInfo xmlns:p15="http://schemas.microsoft.com/office/powerpoint/2012/main" userId="S-1-5-21-92405826-1669691511-123036360-305529" providerId="AD"/>
      </p:ext>
    </p:extLst>
  </p:cmAuthor>
  <p:cmAuthor id="4" name="Martha Hodgson" initials="MH [2]" lastIdx="6" clrIdx="3">
    <p:extLst>
      <p:ext uri="{19B8F6BF-5375-455C-9EA6-DF929625EA0E}">
        <p15:presenceInfo xmlns:p15="http://schemas.microsoft.com/office/powerpoint/2012/main" userId="Martha Hodg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C45"/>
    <a:srgbClr val="C55C27"/>
    <a:srgbClr val="146FB3"/>
    <a:srgbClr val="0F70C1"/>
    <a:srgbClr val="C0CFE6"/>
    <a:srgbClr val="EAEFF7"/>
    <a:srgbClr val="CDD9EB"/>
    <a:srgbClr val="D82725"/>
    <a:srgbClr val="1FB151"/>
    <a:srgbClr val="005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1" autoAdjust="0"/>
    <p:restoredTop sz="85129" autoAdjust="0"/>
  </p:normalViewPr>
  <p:slideViewPr>
    <p:cSldViewPr snapToGrid="0">
      <p:cViewPr varScale="1">
        <p:scale>
          <a:sx n="70" d="100"/>
          <a:sy n="70" d="100"/>
        </p:scale>
        <p:origin x="1157" y="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76"/>
    </p:cViewPr>
  </p:sorterViewPr>
  <p:notesViewPr>
    <p:cSldViewPr snapToGrid="0">
      <p:cViewPr varScale="1">
        <p:scale>
          <a:sx n="76" d="100"/>
          <a:sy n="76" d="100"/>
        </p:scale>
        <p:origin x="379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05837" cy="2550990"/>
          </a:xfrm>
          <a:prstGeom prst="rect">
            <a:avLst/>
          </a:prstGeom>
        </p:spPr>
        <p:txBody>
          <a:bodyPr vert="horz" lIns="174321" tIns="87161" rIns="174321" bIns="87161" rtlCol="0"/>
          <a:lstStyle>
            <a:lvl1pPr algn="l">
              <a:defRPr sz="2300"/>
            </a:lvl1pPr>
          </a:lstStyle>
          <a:p>
            <a:endParaRPr lang="en-US"/>
          </a:p>
        </p:txBody>
      </p:sp>
      <p:sp>
        <p:nvSpPr>
          <p:cNvPr id="3" name="Date Placeholder 2"/>
          <p:cNvSpPr>
            <a:spLocks noGrp="1"/>
          </p:cNvSpPr>
          <p:nvPr>
            <p:ph type="dt" sz="quarter" idx="1"/>
          </p:nvPr>
        </p:nvSpPr>
        <p:spPr>
          <a:xfrm>
            <a:off x="4059128" y="0"/>
            <a:ext cx="3105837" cy="2550990"/>
          </a:xfrm>
          <a:prstGeom prst="rect">
            <a:avLst/>
          </a:prstGeom>
        </p:spPr>
        <p:txBody>
          <a:bodyPr vert="horz" lIns="174321" tIns="87161" rIns="174321" bIns="87161" rtlCol="0"/>
          <a:lstStyle>
            <a:lvl1pPr algn="r">
              <a:defRPr sz="2300"/>
            </a:lvl1pPr>
          </a:lstStyle>
          <a:p>
            <a:fld id="{EFAF1867-40E4-49A0-A45F-FA321C0A4F54}" type="datetimeFigureOut">
              <a:rPr lang="en-US" smtClean="0"/>
              <a:t>7/21/2020</a:t>
            </a:fld>
            <a:endParaRPr lang="en-US"/>
          </a:p>
        </p:txBody>
      </p:sp>
      <p:sp>
        <p:nvSpPr>
          <p:cNvPr id="4" name="Footer Placeholder 3"/>
          <p:cNvSpPr>
            <a:spLocks noGrp="1"/>
          </p:cNvSpPr>
          <p:nvPr>
            <p:ph type="ftr" sz="quarter" idx="2"/>
          </p:nvPr>
        </p:nvSpPr>
        <p:spPr>
          <a:xfrm>
            <a:off x="1" y="48422541"/>
            <a:ext cx="3105837" cy="2550979"/>
          </a:xfrm>
          <a:prstGeom prst="rect">
            <a:avLst/>
          </a:prstGeom>
        </p:spPr>
        <p:txBody>
          <a:bodyPr vert="horz" lIns="174321" tIns="87161" rIns="174321" bIns="87161" rtlCol="0" anchor="b"/>
          <a:lstStyle>
            <a:lvl1pPr algn="l">
              <a:defRPr sz="2300"/>
            </a:lvl1pPr>
          </a:lstStyle>
          <a:p>
            <a:endParaRPr lang="en-US"/>
          </a:p>
        </p:txBody>
      </p:sp>
      <p:sp>
        <p:nvSpPr>
          <p:cNvPr id="5" name="Slide Number Placeholder 4"/>
          <p:cNvSpPr>
            <a:spLocks noGrp="1"/>
          </p:cNvSpPr>
          <p:nvPr>
            <p:ph type="sldNum" sz="quarter" idx="3"/>
          </p:nvPr>
        </p:nvSpPr>
        <p:spPr>
          <a:xfrm>
            <a:off x="4059128" y="48422541"/>
            <a:ext cx="3105837" cy="2550979"/>
          </a:xfrm>
          <a:prstGeom prst="rect">
            <a:avLst/>
          </a:prstGeom>
        </p:spPr>
        <p:txBody>
          <a:bodyPr vert="horz" lIns="174321" tIns="87161" rIns="174321" bIns="87161" rtlCol="0" anchor="b"/>
          <a:lstStyle>
            <a:lvl1pPr algn="r">
              <a:defRPr sz="2300"/>
            </a:lvl1pPr>
          </a:lstStyle>
          <a:p>
            <a:fld id="{2DE74CA1-B26F-4342-B381-737B6183B370}" type="slidenum">
              <a:rPr lang="en-US" smtClean="0"/>
              <a:t>‹#›</a:t>
            </a:fld>
            <a:endParaRPr lang="en-US"/>
          </a:p>
        </p:txBody>
      </p:sp>
    </p:spTree>
    <p:extLst>
      <p:ext uri="{BB962C8B-B14F-4D97-AF65-F5344CB8AC3E}">
        <p14:creationId xmlns:p14="http://schemas.microsoft.com/office/powerpoint/2010/main" val="2849275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105348" cy="2557526"/>
          </a:xfrm>
          <a:prstGeom prst="rect">
            <a:avLst/>
          </a:prstGeom>
        </p:spPr>
        <p:txBody>
          <a:bodyPr vert="horz" lIns="177625" tIns="88813" rIns="177625" bIns="88813" rtlCol="0"/>
          <a:lstStyle>
            <a:lvl1pPr algn="l">
              <a:defRPr sz="2300"/>
            </a:lvl1pPr>
          </a:lstStyle>
          <a:p>
            <a:endParaRPr lang="en-US"/>
          </a:p>
        </p:txBody>
      </p:sp>
      <p:sp>
        <p:nvSpPr>
          <p:cNvPr id="3" name="Date Placeholder 2"/>
          <p:cNvSpPr>
            <a:spLocks noGrp="1"/>
          </p:cNvSpPr>
          <p:nvPr>
            <p:ph type="dt" idx="1"/>
          </p:nvPr>
        </p:nvSpPr>
        <p:spPr>
          <a:xfrm>
            <a:off x="4059181" y="5"/>
            <a:ext cx="3105348" cy="2557526"/>
          </a:xfrm>
          <a:prstGeom prst="rect">
            <a:avLst/>
          </a:prstGeom>
        </p:spPr>
        <p:txBody>
          <a:bodyPr vert="horz" lIns="177625" tIns="88813" rIns="177625" bIns="88813" rtlCol="0"/>
          <a:lstStyle>
            <a:lvl1pPr algn="r">
              <a:defRPr sz="2300"/>
            </a:lvl1pPr>
          </a:lstStyle>
          <a:p>
            <a:fld id="{6B5299DF-B185-494E-A326-15398498FC49}" type="datetimeFigureOut">
              <a:rPr lang="en-US" smtClean="0"/>
              <a:t>7/21/2020</a:t>
            </a:fld>
            <a:endParaRPr lang="en-US"/>
          </a:p>
        </p:txBody>
      </p:sp>
      <p:sp>
        <p:nvSpPr>
          <p:cNvPr id="4" name="Slide Image Placeholder 3"/>
          <p:cNvSpPr>
            <a:spLocks noGrp="1" noRot="1" noChangeAspect="1"/>
          </p:cNvSpPr>
          <p:nvPr>
            <p:ph type="sldImg" idx="2"/>
          </p:nvPr>
        </p:nvSpPr>
        <p:spPr>
          <a:xfrm>
            <a:off x="-11704638" y="6372225"/>
            <a:ext cx="30575251" cy="17198975"/>
          </a:xfrm>
          <a:prstGeom prst="rect">
            <a:avLst/>
          </a:prstGeom>
          <a:noFill/>
          <a:ln w="12700">
            <a:solidFill>
              <a:prstClr val="black"/>
            </a:solidFill>
          </a:ln>
        </p:spPr>
        <p:txBody>
          <a:bodyPr vert="horz" lIns="177625" tIns="88813" rIns="177625" bIns="88813" rtlCol="0" anchor="ctr"/>
          <a:lstStyle/>
          <a:p>
            <a:endParaRPr lang="en-US"/>
          </a:p>
        </p:txBody>
      </p:sp>
      <p:sp>
        <p:nvSpPr>
          <p:cNvPr id="5" name="Notes Placeholder 4"/>
          <p:cNvSpPr>
            <a:spLocks noGrp="1"/>
          </p:cNvSpPr>
          <p:nvPr>
            <p:ph type="body" sz="quarter" idx="3"/>
          </p:nvPr>
        </p:nvSpPr>
        <p:spPr>
          <a:xfrm>
            <a:off x="716619" y="24531009"/>
            <a:ext cx="5732949" cy="20070826"/>
          </a:xfrm>
          <a:prstGeom prst="rect">
            <a:avLst/>
          </a:prstGeom>
        </p:spPr>
        <p:txBody>
          <a:bodyPr vert="horz" lIns="177625" tIns="88813" rIns="177625" bIns="888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416019"/>
            <a:ext cx="3105348" cy="2557520"/>
          </a:xfrm>
          <a:prstGeom prst="rect">
            <a:avLst/>
          </a:prstGeom>
        </p:spPr>
        <p:txBody>
          <a:bodyPr vert="horz" lIns="177625" tIns="88813" rIns="177625" bIns="88813" rtlCol="0" anchor="b"/>
          <a:lstStyle>
            <a:lvl1pPr algn="l">
              <a:defRPr sz="2300"/>
            </a:lvl1pPr>
          </a:lstStyle>
          <a:p>
            <a:endParaRPr lang="en-US"/>
          </a:p>
        </p:txBody>
      </p:sp>
      <p:sp>
        <p:nvSpPr>
          <p:cNvPr id="7" name="Slide Number Placeholder 6"/>
          <p:cNvSpPr>
            <a:spLocks noGrp="1"/>
          </p:cNvSpPr>
          <p:nvPr>
            <p:ph type="sldNum" sz="quarter" idx="5"/>
          </p:nvPr>
        </p:nvSpPr>
        <p:spPr>
          <a:xfrm>
            <a:off x="4059181" y="48416019"/>
            <a:ext cx="3105348" cy="2557520"/>
          </a:xfrm>
          <a:prstGeom prst="rect">
            <a:avLst/>
          </a:prstGeom>
        </p:spPr>
        <p:txBody>
          <a:bodyPr vert="horz" lIns="177625" tIns="88813" rIns="177625" bIns="88813" rtlCol="0" anchor="b"/>
          <a:lstStyle>
            <a:lvl1pPr algn="r">
              <a:defRPr sz="2300"/>
            </a:lvl1pPr>
          </a:lstStyle>
          <a:p>
            <a:fld id="{8DE9FDA1-9EEC-40FA-9495-504BC4AC87FE}" type="slidenum">
              <a:rPr lang="en-US" smtClean="0"/>
              <a:t>‹#›</a:t>
            </a:fld>
            <a:endParaRPr lang="en-US"/>
          </a:p>
        </p:txBody>
      </p:sp>
    </p:spTree>
    <p:extLst>
      <p:ext uri="{BB962C8B-B14F-4D97-AF65-F5344CB8AC3E}">
        <p14:creationId xmlns:p14="http://schemas.microsoft.com/office/powerpoint/2010/main" val="392686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9FDA1-9EEC-40FA-9495-504BC4AC87FE}" type="slidenum">
              <a:rPr lang="en-US" smtClean="0"/>
              <a:t>1</a:t>
            </a:fld>
            <a:endParaRPr lang="en-US"/>
          </a:p>
        </p:txBody>
      </p:sp>
    </p:spTree>
    <p:extLst>
      <p:ext uri="{BB962C8B-B14F-4D97-AF65-F5344CB8AC3E}">
        <p14:creationId xmlns:p14="http://schemas.microsoft.com/office/powerpoint/2010/main" val="325117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10</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818EA54E-AB8F-40DB-8CCD-DF664365233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66206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11</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818EA54E-AB8F-40DB-8CCD-DF664365233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991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12</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129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13</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4529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Ad-Hoc Report Requests</a:t>
            </a:r>
            <a:r>
              <a:rPr lang="en-US" dirty="0"/>
              <a:t>: examples include the traffic reports we asked for daily in March, or the secondary crash query in May; also, annual PM and QAR reports</a:t>
            </a:r>
          </a:p>
          <a:p>
            <a:r>
              <a:rPr lang="en-US" dirty="0"/>
              <a:t>* </a:t>
            </a:r>
            <a:r>
              <a:rPr lang="en-US" b="1" dirty="0"/>
              <a:t>Annual database backup</a:t>
            </a:r>
            <a:r>
              <a:rPr lang="en-US" dirty="0"/>
              <a:t>: our most complete data source but it gets stale very quickly; besides reporting we also use these during IV&amp;V (our test systems are based on district databases)</a:t>
            </a:r>
          </a:p>
          <a:p>
            <a:r>
              <a:rPr lang="en-US" dirty="0"/>
              <a:t>* </a:t>
            </a:r>
            <a:r>
              <a:rPr lang="en-US" b="1" dirty="0"/>
              <a:t>C2C</a:t>
            </a:r>
            <a:r>
              <a:rPr lang="en-US" dirty="0"/>
              <a:t> is where we get data for the latest set of dashboards; it’s real-time but the data is very limited (not the full set – e.g. we don’t see event chronology); also there’s no way to recover lost data</a:t>
            </a:r>
          </a:p>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14</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3282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15</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9755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16</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1051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Statewide Crash and Traffic Volumes presented by Christine at a recent ITSWG meeting (as well as FHWA).</a:t>
            </a:r>
          </a:p>
          <a:p>
            <a:pPr marL="171450" indent="-171450">
              <a:buFont typeface="Arial" panose="020B0604020202020204" pitchFamily="34" charset="0"/>
              <a:buChar char="•"/>
            </a:pPr>
            <a:r>
              <a:rPr lang="en-US" dirty="0"/>
              <a:t>First use of this data will be to implement a more robust backend for the dashboards.</a:t>
            </a:r>
          </a:p>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17</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9294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plan to store event data in the same tables used by SunGuide, so the same Crystal Reports templates should work.</a:t>
            </a:r>
          </a:p>
          <a:p>
            <a:pPr marL="171450" indent="-171450">
              <a:buFont typeface="Arial" panose="020B0604020202020204" pitchFamily="34" charset="0"/>
              <a:buChar char="•"/>
            </a:pPr>
            <a:r>
              <a:rPr lang="en-US" dirty="0"/>
              <a:t>QAR report depends on DMS data that isn’t part of the RITIS feed – it’s something that RITIS has also requested</a:t>
            </a:r>
          </a:p>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18</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8397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Comparison between districts</a:t>
            </a:r>
          </a:p>
          <a:p>
            <a:r>
              <a:rPr lang="en-US" dirty="0"/>
              <a:t>* Look at roadways that span districts</a:t>
            </a:r>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19</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16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9FDA1-9EEC-40FA-9495-504BC4AC87FE}" type="slidenum">
              <a:rPr lang="en-US" smtClean="0"/>
              <a:t>2</a:t>
            </a:fld>
            <a:endParaRPr lang="en-US"/>
          </a:p>
        </p:txBody>
      </p:sp>
    </p:spTree>
    <p:extLst>
      <p:ext uri="{BB962C8B-B14F-4D97-AF65-F5344CB8AC3E}">
        <p14:creationId xmlns:p14="http://schemas.microsoft.com/office/powerpoint/2010/main" val="4045694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Existing monitoring already helps the CO become aware of outages that impact SunGuide. We’re also interested in subsystem and driver level uptime (we’ll be getting that in R8.0) and anything else that can help us make SunGuide better or more useful to the districts.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20</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0618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21</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3254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 monthly meeting where districts can present what they’re doing with SunGuide data, discuss problems and solutions related to managing SunGuide data, etc.</a:t>
            </a:r>
          </a:p>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22</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2035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23</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1297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24</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9794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25</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692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26</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4766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27</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6792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28</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3560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31</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2870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9FDA1-9EEC-40FA-9495-504BC4AC87FE}" type="slidenum">
              <a:rPr lang="en-US" smtClean="0"/>
              <a:t>3</a:t>
            </a:fld>
            <a:endParaRPr lang="en-US"/>
          </a:p>
        </p:txBody>
      </p:sp>
    </p:spTree>
    <p:extLst>
      <p:ext uri="{BB962C8B-B14F-4D97-AF65-F5344CB8AC3E}">
        <p14:creationId xmlns:p14="http://schemas.microsoft.com/office/powerpoint/2010/main" val="3632174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32</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0263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33</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9146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36</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9480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37</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4728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38</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1801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41</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3610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42</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02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43</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5279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47</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4638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48</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931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9FDA1-9EEC-40FA-9495-504BC4AC87FE}" type="slidenum">
              <a:rPr lang="en-US" smtClean="0"/>
              <a:t>4</a:t>
            </a:fld>
            <a:endParaRPr lang="en-US"/>
          </a:p>
        </p:txBody>
      </p:sp>
    </p:spTree>
    <p:extLst>
      <p:ext uri="{BB962C8B-B14F-4D97-AF65-F5344CB8AC3E}">
        <p14:creationId xmlns:p14="http://schemas.microsoft.com/office/powerpoint/2010/main" val="3715087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49</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111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52</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98470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53</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74988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54</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7394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58</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95528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59</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95122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60</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64268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64</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18447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65</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90576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66</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5813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9FDA1-9EEC-40FA-9495-504BC4AC87FE}" type="slidenum">
              <a:rPr lang="en-US" smtClean="0"/>
              <a:t>5</a:t>
            </a:fld>
            <a:endParaRPr lang="en-US"/>
          </a:p>
        </p:txBody>
      </p:sp>
    </p:spTree>
    <p:extLst>
      <p:ext uri="{BB962C8B-B14F-4D97-AF65-F5344CB8AC3E}">
        <p14:creationId xmlns:p14="http://schemas.microsoft.com/office/powerpoint/2010/main" val="28367163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69</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40384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70</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57474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71</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41191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74</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74388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75</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10168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76</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84852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80</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40301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81</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3867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82</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27927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85</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988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9FDA1-9EEC-40FA-9495-504BC4AC87FE}" type="slidenum">
              <a:rPr lang="en-US" smtClean="0"/>
              <a:t>6</a:t>
            </a:fld>
            <a:endParaRPr lang="en-US"/>
          </a:p>
        </p:txBody>
      </p:sp>
    </p:spTree>
    <p:extLst>
      <p:ext uri="{BB962C8B-B14F-4D97-AF65-F5344CB8AC3E}">
        <p14:creationId xmlns:p14="http://schemas.microsoft.com/office/powerpoint/2010/main" val="17052027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86</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54068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87</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685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1606">
              <a:defRPr/>
            </a:pPr>
            <a:fld id="{7224070D-343A-41A8-B8E1-34F3348194F1}" type="slidenum">
              <a:rPr lang="en-US" sz="2500">
                <a:solidFill>
                  <a:prstClr val="black"/>
                </a:solidFill>
                <a:latin typeface="Calibri"/>
              </a:rPr>
              <a:pPr defTabSz="871606">
                <a:defRPr/>
              </a:pPr>
              <a:t>7</a:t>
            </a:fld>
            <a:endParaRPr lang="en-US" sz="2500">
              <a:solidFill>
                <a:prstClr val="black"/>
              </a:solidFill>
              <a:latin typeface="Calibri"/>
            </a:endParaRPr>
          </a:p>
        </p:txBody>
      </p:sp>
    </p:spTree>
    <p:extLst>
      <p:ext uri="{BB962C8B-B14F-4D97-AF65-F5344CB8AC3E}">
        <p14:creationId xmlns:p14="http://schemas.microsoft.com/office/powerpoint/2010/main" val="1942476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8</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4529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9</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015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6.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19.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19.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19.sv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19.sv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81000" y="700057"/>
            <a:ext cx="11303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17" name="Rectangle 16"/>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28839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81000" y="700057"/>
            <a:ext cx="11303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17" name="Rectangle 16"/>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69309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Content">
    <p:bg>
      <p:bgPr>
        <a:solidFill>
          <a:schemeClr val="bg1"/>
        </a:solidFill>
        <a:effectLst/>
      </p:bgPr>
    </p:bg>
    <p:spTree>
      <p:nvGrpSpPr>
        <p:cNvPr id="1" name=""/>
        <p:cNvGrpSpPr/>
        <p:nvPr/>
      </p:nvGrpSpPr>
      <p:grpSpPr>
        <a:xfrm>
          <a:off x="0" y="0"/>
          <a:ext cx="0" cy="0"/>
          <a:chOff x="0" y="0"/>
          <a:chExt cx="0" cy="0"/>
        </a:xfrm>
      </p:grpSpPr>
      <p:sp>
        <p:nvSpPr>
          <p:cNvPr id="17" name="Content Placeholder 2"/>
          <p:cNvSpPr>
            <a:spLocks noGrp="1"/>
          </p:cNvSpPr>
          <p:nvPr>
            <p:ph sz="quarter" idx="10" hasCustomPrompt="1"/>
          </p:nvPr>
        </p:nvSpPr>
        <p:spPr>
          <a:xfrm>
            <a:off x="381000" y="1513676"/>
            <a:ext cx="11429999" cy="4144390"/>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0"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1" name="Rectangle 20"/>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966093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604" y="591955"/>
            <a:ext cx="11429999" cy="511697"/>
          </a:xfrm>
          <a:prstGeom prst="rect">
            <a:avLst/>
          </a:prstGeom>
        </p:spPr>
        <p:txBody>
          <a:bodyPr lIns="0" rIns="0"/>
          <a:lstStyle>
            <a:lvl1pPr>
              <a:defRPr sz="3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txBox="1">
            <a:spLocks/>
          </p:cNvSpPr>
          <p:nvPr userDrawn="1"/>
        </p:nvSpPr>
        <p:spPr>
          <a:xfrm>
            <a:off x="371605" y="1374150"/>
            <a:ext cx="11429999" cy="4144390"/>
          </a:xfrm>
          <a:prstGeom prst="rect">
            <a:avLst/>
          </a:prstGeom>
        </p:spPr>
        <p:txBody>
          <a:bodyPr lIns="0" tIns="0" rIns="0" bIns="0"/>
          <a:lstStyle>
            <a:lvl1pPr marL="228600" indent="-228600" algn="l" defTabSz="914400" rtl="0" eaLnBrk="1" latinLnBrk="0" hangingPunct="1">
              <a:lnSpc>
                <a:spcPct val="100000"/>
              </a:lnSpc>
              <a:spcBef>
                <a:spcPts val="1800"/>
              </a:spcBef>
              <a:buClr>
                <a:srgbClr val="D82F2A"/>
              </a:buClr>
              <a:buFont typeface="Arial" panose="020B0604020202020204" pitchFamily="34" charset="0"/>
              <a:buChar char="•"/>
              <a:defRPr sz="2800" kern="1200">
                <a:solidFill>
                  <a:schemeClr val="bg1"/>
                </a:solidFill>
                <a:latin typeface="Arial" panose="020B0604020202020204" pitchFamily="34" charset="0"/>
                <a:ea typeface="Lato" panose="020F0502020204030203" pitchFamily="34" charset="0"/>
                <a:cs typeface="Arial" panose="020B0604020202020204" pitchFamily="34" charset="0"/>
              </a:defRPr>
            </a:lvl1pPr>
            <a:lvl2pPr marL="457189" indent="-228594" algn="l" defTabSz="914400" rtl="0" eaLnBrk="1" latinLnBrk="0" hangingPunct="1">
              <a:lnSpc>
                <a:spcPct val="100000"/>
              </a:lnSpc>
              <a:spcBef>
                <a:spcPts val="1800"/>
              </a:spcBef>
              <a:buClr>
                <a:srgbClr val="D82F2A"/>
              </a:buClr>
              <a:buFont typeface="Calibri" panose="020F0502020204030204" pitchFamily="34" charset="0"/>
              <a:buChar char="−"/>
              <a:defRPr sz="2400" kern="1200">
                <a:solidFill>
                  <a:schemeClr val="bg1"/>
                </a:solidFill>
                <a:latin typeface="Arial" panose="020B0604020202020204" pitchFamily="34" charset="0"/>
                <a:ea typeface="Lato" panose="020F0502020204030203" pitchFamily="34" charset="0"/>
                <a:cs typeface="Arial" panose="020B0604020202020204" pitchFamily="34" charset="0"/>
              </a:defRPr>
            </a:lvl2pPr>
            <a:lvl3pPr marL="685783" indent="-228594" algn="l" defTabSz="914400" rtl="0" eaLnBrk="1" latinLnBrk="0" hangingPunct="1">
              <a:lnSpc>
                <a:spcPct val="100000"/>
              </a:lnSpc>
              <a:spcBef>
                <a:spcPts val="1800"/>
              </a:spcBef>
              <a:buClr>
                <a:srgbClr val="D82F2A"/>
              </a:buClr>
              <a:buFont typeface="Wingdings" panose="05000000000000000000" pitchFamily="2" charset="2"/>
              <a:buChar char="§"/>
              <a:defRPr sz="2000" kern="1200">
                <a:solidFill>
                  <a:schemeClr val="bg1"/>
                </a:solidFill>
                <a:latin typeface="Arial" panose="020B0604020202020204" pitchFamily="34" charset="0"/>
                <a:ea typeface="Lato" panose="020F0502020204030203" pitchFamily="34" charset="0"/>
                <a:cs typeface="Arial" panose="020B0604020202020204" pitchFamily="34" charset="0"/>
              </a:defRPr>
            </a:lvl3pPr>
            <a:lvl4pPr marL="914377" indent="-228594" algn="l" defTabSz="914400" rtl="0" eaLnBrk="1" latinLnBrk="0" hangingPunct="1">
              <a:lnSpc>
                <a:spcPct val="100000"/>
              </a:lnSpc>
              <a:spcBef>
                <a:spcPts val="1800"/>
              </a:spcBef>
              <a:buClr>
                <a:srgbClr val="008157"/>
              </a:buClr>
              <a:buFont typeface="Wingdings" panose="05000000000000000000" pitchFamily="2" charset="2"/>
              <a:buChar char="ü"/>
              <a:defRPr sz="1800" kern="1200">
                <a:solidFill>
                  <a:schemeClr val="tx1"/>
                </a:solidFill>
                <a:latin typeface="+mn-lt"/>
                <a:ea typeface="+mn-ea"/>
                <a:cs typeface="+mn-cs"/>
              </a:defRPr>
            </a:lvl4pPr>
            <a:lvl5pPr marL="1142971" indent="-228594" algn="l" defTabSz="914400" rtl="0" eaLnBrk="1" latinLnBrk="0" hangingPunct="1">
              <a:lnSpc>
                <a:spcPct val="100000"/>
              </a:lnSpc>
              <a:spcBef>
                <a:spcPts val="1800"/>
              </a:spcBef>
              <a:buClr>
                <a:srgbClr val="008157"/>
              </a:buClr>
              <a:buFont typeface="Wingdings" panose="05000000000000000000" pitchFamily="2" charset="2"/>
              <a:buChar char="Ø"/>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22836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604" y="591955"/>
            <a:ext cx="11429999" cy="511697"/>
          </a:xfrm>
          <a:prstGeom prst="rect">
            <a:avLst/>
          </a:prstGeom>
        </p:spPr>
        <p:txBody>
          <a:bodyPr lIns="0" rIns="0"/>
          <a:lstStyle>
            <a:lvl1pPr>
              <a:defRPr sz="3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Picture Placeholder 2"/>
          <p:cNvSpPr>
            <a:spLocks noGrp="1"/>
          </p:cNvSpPr>
          <p:nvPr>
            <p:ph type="pic" sz="quarter" idx="15"/>
          </p:nvPr>
        </p:nvSpPr>
        <p:spPr>
          <a:xfrm>
            <a:off x="6400800" y="1363207"/>
            <a:ext cx="5410200" cy="4545223"/>
          </a:xfrm>
          <a:prstGeom prst="rect">
            <a:avLst/>
          </a:prstGeom>
          <a:ln w="28575"/>
        </p:spPr>
        <p:style>
          <a:lnRef idx="2">
            <a:schemeClr val="accent1"/>
          </a:lnRef>
          <a:fillRef idx="1">
            <a:schemeClr val="lt1"/>
          </a:fillRef>
          <a:effectRef idx="0">
            <a:schemeClr val="accent1"/>
          </a:effectRef>
          <a:fontRef idx="none"/>
        </p:style>
        <p:txBody>
          <a:bodyPr lIns="0" tIns="0" rIns="0" bIns="0">
            <a:noAutofit/>
          </a:bodyPr>
          <a:lstStyle>
            <a:lvl1pPr marL="0" indent="0">
              <a:buNone/>
              <a:defRPr/>
            </a:lvl1pPr>
          </a:lstStyle>
          <a:p>
            <a:r>
              <a:rPr lang="en-US"/>
              <a:t>Click icon to add picture</a:t>
            </a:r>
            <a:endParaRPr lang="en-US" dirty="0"/>
          </a:p>
        </p:txBody>
      </p:sp>
      <p:sp>
        <p:nvSpPr>
          <p:cNvPr id="5" name="Content Placeholder 2"/>
          <p:cNvSpPr>
            <a:spLocks noGrp="1"/>
          </p:cNvSpPr>
          <p:nvPr>
            <p:ph sz="quarter" idx="16" hasCustomPrompt="1"/>
          </p:nvPr>
        </p:nvSpPr>
        <p:spPr>
          <a:xfrm>
            <a:off x="381000" y="1927835"/>
            <a:ext cx="5522085" cy="3995690"/>
          </a:xfrm>
          <a:prstGeom prst="rect">
            <a:avLst/>
          </a:prstGeom>
        </p:spPr>
        <p:txBody>
          <a:bodyPr lIns="0" tIns="0" rIns="0" bIns="0"/>
          <a:lstStyle>
            <a:lvl1pPr>
              <a:lnSpc>
                <a:spcPct val="100000"/>
              </a:lnSpc>
              <a:spcBef>
                <a:spcPts val="1800"/>
              </a:spcBef>
              <a:buClr>
                <a:srgbClr val="D82F2A"/>
              </a:buClr>
              <a:defRPr>
                <a:solidFill>
                  <a:schemeClr val="bg1"/>
                </a:solidFill>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solidFill>
                  <a:schemeClr val="bg1"/>
                </a:solidFill>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solidFill>
                  <a:schemeClr val="bg1"/>
                </a:solidFill>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6" name="Text Placeholder 12"/>
          <p:cNvSpPr>
            <a:spLocks noGrp="1"/>
          </p:cNvSpPr>
          <p:nvPr>
            <p:ph type="body" sz="quarter" idx="18" hasCustomPrompt="1"/>
          </p:nvPr>
        </p:nvSpPr>
        <p:spPr>
          <a:xfrm>
            <a:off x="381000" y="1363207"/>
            <a:ext cx="5629275" cy="360099"/>
          </a:xfrm>
          <a:prstGeom prst="rect">
            <a:avLst/>
          </a:prstGeom>
        </p:spPr>
        <p:txBody>
          <a:bodyPr wrap="square"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2600" b="1">
                <a:solidFill>
                  <a:srgbClr val="085A9C"/>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Tree>
    <p:extLst>
      <p:ext uri="{BB962C8B-B14F-4D97-AF65-F5344CB8AC3E}">
        <p14:creationId xmlns:p14="http://schemas.microsoft.com/office/powerpoint/2010/main" val="2718048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C9D8-1C48-4F93-AA1E-32B7196E777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5047F1-34B5-4463-BE5C-685ECA97CC7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06075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327665" y="3027222"/>
            <a:ext cx="7446702" cy="1325563"/>
          </a:xfrm>
          <a:prstGeom prst="rect">
            <a:avLst/>
          </a:prstGeom>
        </p:spPr>
        <p:txBody>
          <a:bodyPr lIns="0" tIns="0" rIns="0" bIns="0" anchor="b" anchorCtr="0">
            <a:normAutofit/>
          </a:bodyPr>
          <a:lstStyle>
            <a:lvl1pPr>
              <a:defRPr sz="4000"/>
            </a:lvl1pPr>
          </a:lstStyle>
          <a:p>
            <a:r>
              <a:rPr lang="en-US" dirty="0"/>
              <a:t>Presentation Title Goes Here</a:t>
            </a:r>
          </a:p>
        </p:txBody>
      </p:sp>
      <p:sp>
        <p:nvSpPr>
          <p:cNvPr id="4" name="Text Placeholder 8"/>
          <p:cNvSpPr>
            <a:spLocks noGrp="1"/>
          </p:cNvSpPr>
          <p:nvPr>
            <p:ph type="body" sz="quarter" idx="10" hasCustomPrompt="1"/>
          </p:nvPr>
        </p:nvSpPr>
        <p:spPr>
          <a:xfrm>
            <a:off x="4327525" y="4562475"/>
            <a:ext cx="7446963" cy="297201"/>
          </a:xfrm>
          <a:prstGeom prst="rect">
            <a:avLst/>
          </a:prstGeom>
        </p:spPr>
        <p:txBody>
          <a:bodyPr lIns="0" tIns="0" rIns="0" bIns="0"/>
          <a:lstStyle>
            <a:lvl1pPr marL="0" indent="0" algn="r">
              <a:buNone/>
              <a:defRPr sz="2600" b="1">
                <a:solidFill>
                  <a:srgbClr val="0F70C1"/>
                </a:solidFill>
                <a:latin typeface="Arial" panose="020B0604020202020204" pitchFamily="34" charset="0"/>
                <a:cs typeface="Arial" panose="020B0604020202020204" pitchFamily="34" charset="0"/>
              </a:defRPr>
            </a:lvl1pPr>
            <a:lvl2pPr marL="457200" indent="0" algn="r">
              <a:buNone/>
              <a:defRPr sz="2000">
                <a:solidFill>
                  <a:schemeClr val="bg1"/>
                </a:solidFill>
                <a:latin typeface="Arial" panose="020B0604020202020204" pitchFamily="34" charset="0"/>
                <a:cs typeface="Arial" panose="020B0604020202020204" pitchFamily="34" charset="0"/>
              </a:defRPr>
            </a:lvl2pPr>
            <a:lvl3pPr marL="914400" indent="0" algn="r">
              <a:buNone/>
              <a:defRPr sz="2000">
                <a:solidFill>
                  <a:schemeClr val="bg1"/>
                </a:solidFill>
                <a:latin typeface="Arial" panose="020B0604020202020204" pitchFamily="34" charset="0"/>
                <a:cs typeface="Arial" panose="020B0604020202020204" pitchFamily="34" charset="0"/>
              </a:defRPr>
            </a:lvl3pPr>
            <a:lvl4pPr marL="1371600" indent="0" algn="r">
              <a:buNone/>
              <a:defRPr sz="2000">
                <a:solidFill>
                  <a:schemeClr val="bg1"/>
                </a:solidFill>
                <a:latin typeface="Arial" panose="020B0604020202020204" pitchFamily="34" charset="0"/>
                <a:cs typeface="Arial" panose="020B0604020202020204" pitchFamily="34" charset="0"/>
              </a:defRPr>
            </a:lvl4pPr>
            <a:lvl5pPr marL="1828800" indent="0" algn="r">
              <a:buNone/>
              <a:defRPr sz="2000">
                <a:solidFill>
                  <a:schemeClr val="bg1"/>
                </a:solidFill>
                <a:latin typeface="Arial" panose="020B0604020202020204" pitchFamily="34" charset="0"/>
                <a:cs typeface="Arial" panose="020B0604020202020204" pitchFamily="34" charset="0"/>
              </a:defRPr>
            </a:lvl5pPr>
          </a:lstStyle>
          <a:p>
            <a:pPr lvl="0"/>
            <a:r>
              <a:rPr lang="en-US" dirty="0"/>
              <a:t>PRESENTER NAME</a:t>
            </a:r>
          </a:p>
        </p:txBody>
      </p:sp>
      <p:sp>
        <p:nvSpPr>
          <p:cNvPr id="5" name="Text Placeholder 8"/>
          <p:cNvSpPr>
            <a:spLocks noGrp="1"/>
          </p:cNvSpPr>
          <p:nvPr>
            <p:ph type="body" sz="quarter" idx="11" hasCustomPrompt="1"/>
          </p:nvPr>
        </p:nvSpPr>
        <p:spPr>
          <a:xfrm>
            <a:off x="4327525" y="4953314"/>
            <a:ext cx="7446963" cy="334839"/>
          </a:xfrm>
          <a:prstGeom prst="rect">
            <a:avLst/>
          </a:prstGeom>
        </p:spPr>
        <p:txBody>
          <a:bodyPr lIns="0" tIns="0" rIns="0" bIns="0"/>
          <a:lstStyle>
            <a:lvl1pPr marL="0" indent="0" algn="r">
              <a:buNone/>
              <a:defRPr sz="2400">
                <a:solidFill>
                  <a:srgbClr val="0F70C1"/>
                </a:solidFill>
                <a:latin typeface="Arial" panose="020B0604020202020204" pitchFamily="34" charset="0"/>
                <a:cs typeface="Arial" panose="020B0604020202020204" pitchFamily="34" charset="0"/>
              </a:defRPr>
            </a:lvl1pPr>
            <a:lvl2pPr marL="457200" indent="0" algn="r">
              <a:buNone/>
              <a:defRPr sz="2000">
                <a:solidFill>
                  <a:schemeClr val="bg1"/>
                </a:solidFill>
                <a:latin typeface="Arial" panose="020B0604020202020204" pitchFamily="34" charset="0"/>
                <a:cs typeface="Arial" panose="020B0604020202020204" pitchFamily="34" charset="0"/>
              </a:defRPr>
            </a:lvl2pPr>
            <a:lvl3pPr marL="914400" indent="0" algn="r">
              <a:buNone/>
              <a:defRPr sz="2000">
                <a:solidFill>
                  <a:schemeClr val="bg1"/>
                </a:solidFill>
                <a:latin typeface="Arial" panose="020B0604020202020204" pitchFamily="34" charset="0"/>
                <a:cs typeface="Arial" panose="020B0604020202020204" pitchFamily="34" charset="0"/>
              </a:defRPr>
            </a:lvl3pPr>
            <a:lvl4pPr marL="1371600" indent="0" algn="r">
              <a:buNone/>
              <a:defRPr sz="2000">
                <a:solidFill>
                  <a:schemeClr val="bg1"/>
                </a:solidFill>
                <a:latin typeface="Arial" panose="020B0604020202020204" pitchFamily="34" charset="0"/>
                <a:cs typeface="Arial" panose="020B0604020202020204" pitchFamily="34" charset="0"/>
              </a:defRPr>
            </a:lvl4pPr>
            <a:lvl5pPr marL="1828800" indent="0" algn="r">
              <a:buNone/>
              <a:defRPr sz="2000">
                <a:solidFill>
                  <a:schemeClr val="bg1"/>
                </a:solidFill>
                <a:latin typeface="Arial" panose="020B0604020202020204" pitchFamily="34" charset="0"/>
                <a:cs typeface="Arial" panose="020B0604020202020204" pitchFamily="34" charset="0"/>
              </a:defRPr>
            </a:lvl5pPr>
          </a:lstStyle>
          <a:p>
            <a:pPr lvl="0"/>
            <a:r>
              <a:rPr lang="en-US" dirty="0"/>
              <a:t>Presenter Title</a:t>
            </a:r>
          </a:p>
        </p:txBody>
      </p:sp>
      <p:sp>
        <p:nvSpPr>
          <p:cNvPr id="6" name="Text Placeholder 8"/>
          <p:cNvSpPr>
            <a:spLocks noGrp="1"/>
          </p:cNvSpPr>
          <p:nvPr>
            <p:ph type="body" sz="quarter" idx="12" hasCustomPrompt="1"/>
          </p:nvPr>
        </p:nvSpPr>
        <p:spPr>
          <a:xfrm>
            <a:off x="4327525" y="6168702"/>
            <a:ext cx="7446963" cy="235132"/>
          </a:xfrm>
          <a:prstGeom prst="rect">
            <a:avLst/>
          </a:prstGeom>
        </p:spPr>
        <p:txBody>
          <a:bodyPr lIns="0" tIns="0" rIns="0" bIns="0"/>
          <a:lstStyle>
            <a:lvl1pPr marL="0" indent="0" algn="r">
              <a:buNone/>
              <a:defRPr sz="1800">
                <a:solidFill>
                  <a:schemeClr val="bg1"/>
                </a:solidFill>
                <a:latin typeface="Arial" panose="020B0604020202020204" pitchFamily="34" charset="0"/>
                <a:cs typeface="Arial" panose="020B0604020202020204" pitchFamily="34" charset="0"/>
              </a:defRPr>
            </a:lvl1pPr>
            <a:lvl2pPr marL="457200" indent="0" algn="r">
              <a:buNone/>
              <a:defRPr sz="2000">
                <a:solidFill>
                  <a:schemeClr val="bg1"/>
                </a:solidFill>
                <a:latin typeface="Arial" panose="020B0604020202020204" pitchFamily="34" charset="0"/>
                <a:cs typeface="Arial" panose="020B0604020202020204" pitchFamily="34" charset="0"/>
              </a:defRPr>
            </a:lvl2pPr>
            <a:lvl3pPr marL="914400" indent="0" algn="r">
              <a:buNone/>
              <a:defRPr sz="2000">
                <a:solidFill>
                  <a:schemeClr val="bg1"/>
                </a:solidFill>
                <a:latin typeface="Arial" panose="020B0604020202020204" pitchFamily="34" charset="0"/>
                <a:cs typeface="Arial" panose="020B0604020202020204" pitchFamily="34" charset="0"/>
              </a:defRPr>
            </a:lvl3pPr>
            <a:lvl4pPr marL="1371600" indent="0" algn="r">
              <a:buNone/>
              <a:defRPr sz="2000">
                <a:solidFill>
                  <a:schemeClr val="bg1"/>
                </a:solidFill>
                <a:latin typeface="Arial" panose="020B0604020202020204" pitchFamily="34" charset="0"/>
                <a:cs typeface="Arial" panose="020B0604020202020204" pitchFamily="34" charset="0"/>
              </a:defRPr>
            </a:lvl4pPr>
            <a:lvl5pPr marL="1828800" indent="0" algn="r">
              <a:buNone/>
              <a:defRPr sz="2000">
                <a:solidFill>
                  <a:schemeClr val="bg1"/>
                </a:solidFill>
                <a:latin typeface="Arial" panose="020B0604020202020204" pitchFamily="34" charset="0"/>
                <a:cs typeface="Arial" panose="020B0604020202020204" pitchFamily="34" charset="0"/>
              </a:defRPr>
            </a:lvl5pPr>
          </a:lstStyle>
          <a:p>
            <a:pPr lvl="0"/>
            <a:r>
              <a:rPr lang="en-US" dirty="0"/>
              <a:t>Event Name</a:t>
            </a:r>
          </a:p>
        </p:txBody>
      </p:sp>
      <p:sp>
        <p:nvSpPr>
          <p:cNvPr id="7" name="Text Placeholder 8"/>
          <p:cNvSpPr>
            <a:spLocks noGrp="1"/>
          </p:cNvSpPr>
          <p:nvPr>
            <p:ph type="body" sz="quarter" idx="13" hasCustomPrompt="1"/>
          </p:nvPr>
        </p:nvSpPr>
        <p:spPr>
          <a:xfrm>
            <a:off x="4327525" y="6513814"/>
            <a:ext cx="7446963" cy="204311"/>
          </a:xfrm>
          <a:prstGeom prst="rect">
            <a:avLst/>
          </a:prstGeom>
        </p:spPr>
        <p:txBody>
          <a:bodyPr lIns="0" tIns="0" rIns="0" bIns="0"/>
          <a:lstStyle>
            <a:lvl1pPr marL="0" indent="0" algn="r">
              <a:buNone/>
              <a:defRPr sz="1500">
                <a:solidFill>
                  <a:schemeClr val="bg1"/>
                </a:solidFill>
                <a:latin typeface="Arial" panose="020B0604020202020204" pitchFamily="34" charset="0"/>
                <a:cs typeface="Arial" panose="020B0604020202020204" pitchFamily="34" charset="0"/>
              </a:defRPr>
            </a:lvl1pPr>
            <a:lvl2pPr marL="457200" indent="0" algn="r">
              <a:buNone/>
              <a:defRPr sz="2000">
                <a:solidFill>
                  <a:schemeClr val="bg1"/>
                </a:solidFill>
                <a:latin typeface="Arial" panose="020B0604020202020204" pitchFamily="34" charset="0"/>
                <a:cs typeface="Arial" panose="020B0604020202020204" pitchFamily="34" charset="0"/>
              </a:defRPr>
            </a:lvl2pPr>
            <a:lvl3pPr marL="914400" indent="0" algn="r">
              <a:buNone/>
              <a:defRPr sz="2000">
                <a:solidFill>
                  <a:schemeClr val="bg1"/>
                </a:solidFill>
                <a:latin typeface="Arial" panose="020B0604020202020204" pitchFamily="34" charset="0"/>
                <a:cs typeface="Arial" panose="020B0604020202020204" pitchFamily="34" charset="0"/>
              </a:defRPr>
            </a:lvl3pPr>
            <a:lvl4pPr marL="1371600" indent="0" algn="r">
              <a:buNone/>
              <a:defRPr sz="2000">
                <a:solidFill>
                  <a:schemeClr val="bg1"/>
                </a:solidFill>
                <a:latin typeface="Arial" panose="020B0604020202020204" pitchFamily="34" charset="0"/>
                <a:cs typeface="Arial" panose="020B0604020202020204" pitchFamily="34" charset="0"/>
              </a:defRPr>
            </a:lvl4pPr>
            <a:lvl5pPr marL="1828800" indent="0" algn="r">
              <a:buNone/>
              <a:defRPr sz="2000">
                <a:solidFill>
                  <a:schemeClr val="bg1"/>
                </a:solidFill>
                <a:latin typeface="Arial" panose="020B0604020202020204" pitchFamily="34" charset="0"/>
                <a:cs typeface="Arial" panose="020B0604020202020204" pitchFamily="34" charset="0"/>
              </a:defRPr>
            </a:lvl5pPr>
          </a:lstStyle>
          <a:p>
            <a:pPr lvl="0"/>
            <a:r>
              <a:rPr lang="en-US" dirty="0"/>
              <a:t>Month Day, 201X  |  City, State</a:t>
            </a:r>
          </a:p>
        </p:txBody>
      </p:sp>
    </p:spTree>
    <p:extLst>
      <p:ext uri="{BB962C8B-B14F-4D97-AF65-F5344CB8AC3E}">
        <p14:creationId xmlns:p14="http://schemas.microsoft.com/office/powerpoint/2010/main" val="993255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81000" y="700057"/>
            <a:ext cx="11303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17" name="Rectangle 16"/>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288399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and Content">
    <p:bg>
      <p:bgPr>
        <a:solidFill>
          <a:schemeClr val="bg1"/>
        </a:solidFill>
        <a:effectLst/>
      </p:bgPr>
    </p:bg>
    <p:spTree>
      <p:nvGrpSpPr>
        <p:cNvPr id="1" name=""/>
        <p:cNvGrpSpPr/>
        <p:nvPr/>
      </p:nvGrpSpPr>
      <p:grpSpPr>
        <a:xfrm>
          <a:off x="0" y="0"/>
          <a:ext cx="0" cy="0"/>
          <a:chOff x="0" y="0"/>
          <a:chExt cx="0" cy="0"/>
        </a:xfrm>
      </p:grpSpPr>
      <p:sp>
        <p:nvSpPr>
          <p:cNvPr id="17" name="Content Placeholder 2"/>
          <p:cNvSpPr>
            <a:spLocks noGrp="1"/>
          </p:cNvSpPr>
          <p:nvPr>
            <p:ph sz="quarter" idx="10" hasCustomPrompt="1"/>
          </p:nvPr>
        </p:nvSpPr>
        <p:spPr>
          <a:xfrm>
            <a:off x="381000" y="1513676"/>
            <a:ext cx="11429999" cy="4144390"/>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0"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1" name="Rectangle 20"/>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311565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and Content">
    <p:bg>
      <p:bgPr>
        <a:solidFill>
          <a:schemeClr val="bg1"/>
        </a:solidFill>
        <a:effectLst/>
      </p:bgPr>
    </p:bg>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381000" y="708603"/>
            <a:ext cx="11430000" cy="484482"/>
          </a:xfrm>
          <a:prstGeom prst="rect">
            <a:avLst/>
          </a:prstGeom>
        </p:spPr>
        <p:txBody>
          <a:bodyPr lIns="0" tIns="0" rIns="0" bIns="0">
            <a:noAutofit/>
          </a:bodyPr>
          <a:lstStyle>
            <a:lvl1pPr algn="l">
              <a:defRPr sz="3400" b="1" i="0" cap="none" spc="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Title for Enhancements that will take 2 lines to describe in Detail </a:t>
            </a:r>
          </a:p>
        </p:txBody>
      </p:sp>
      <p:sp>
        <p:nvSpPr>
          <p:cNvPr id="17" name="Content Placeholder 2"/>
          <p:cNvSpPr>
            <a:spLocks noGrp="1"/>
          </p:cNvSpPr>
          <p:nvPr>
            <p:ph sz="quarter" idx="10" hasCustomPrompt="1"/>
          </p:nvPr>
        </p:nvSpPr>
        <p:spPr>
          <a:xfrm>
            <a:off x="381000" y="1854436"/>
            <a:ext cx="11429999" cy="3803629"/>
          </a:xfrm>
          <a:prstGeom prst="rect">
            <a:avLst/>
          </a:prstGeom>
        </p:spPr>
        <p:txBody>
          <a:bodyPr lIns="0" tIns="0" rIns="0" bIns="0"/>
          <a:lstStyle>
            <a:lvl1pPr>
              <a:lnSpc>
                <a:spcPct val="100000"/>
              </a:lnSpc>
              <a:spcBef>
                <a:spcPts val="600"/>
              </a:spcBef>
              <a:buClr>
                <a:srgbClr val="D82F2A"/>
              </a:buClr>
              <a:defRPr>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6" name="Rectangle 5">
            <a:extLst>
              <a:ext uri="{FF2B5EF4-FFF2-40B4-BE49-F238E27FC236}">
                <a16:creationId xmlns:a16="http://schemas.microsoft.com/office/drawing/2014/main" id="{EC537EF0-F480-45F0-ABC7-4810C40BA6E0}"/>
              </a:ext>
            </a:extLst>
          </p:cNvPr>
          <p:cNvSpPr/>
          <p:nvPr userDrawn="1"/>
        </p:nvSpPr>
        <p:spPr>
          <a:xfrm>
            <a:off x="365759" y="1646299"/>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332149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head Content">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381000" y="1490207"/>
            <a:ext cx="11429999" cy="415498"/>
          </a:xfrm>
          <a:prstGeom prst="rect">
            <a:avLst/>
          </a:prstGeom>
        </p:spPr>
        <p:txBody>
          <a:bodyPr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3000" b="1">
                <a:solidFill>
                  <a:srgbClr val="0F70C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
        <p:nvSpPr>
          <p:cNvPr id="19" name="Content Placeholder 2"/>
          <p:cNvSpPr>
            <a:spLocks noGrp="1"/>
          </p:cNvSpPr>
          <p:nvPr>
            <p:ph sz="quarter" idx="11" hasCustomPrompt="1"/>
          </p:nvPr>
        </p:nvSpPr>
        <p:spPr>
          <a:xfrm>
            <a:off x="381000" y="2074023"/>
            <a:ext cx="11429999" cy="4144390"/>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7" name="Title 1"/>
          <p:cNvSpPr>
            <a:spLocks noGrp="1"/>
          </p:cNvSpPr>
          <p:nvPr>
            <p:ph type="title"/>
          </p:nvPr>
        </p:nvSpPr>
        <p:spPr>
          <a:xfrm>
            <a:off x="381000" y="687357"/>
            <a:ext cx="11430000" cy="484482"/>
          </a:xfrm>
          <a:prstGeom prst="rect">
            <a:avLst/>
          </a:prstGeom>
        </p:spPr>
        <p:txBody>
          <a:bodyPr lIns="0" tIns="0" rIns="0" bIns="0">
            <a:noAutofit/>
          </a:bodyPr>
          <a:lstStyle>
            <a:lvl1pPr algn="l">
              <a:defRPr sz="36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8" name="Rectangle 27"/>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23304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ad Content">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381000" y="1490207"/>
            <a:ext cx="11429999" cy="415498"/>
          </a:xfrm>
          <a:prstGeom prst="rect">
            <a:avLst/>
          </a:prstGeom>
        </p:spPr>
        <p:txBody>
          <a:bodyPr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3000" b="1">
                <a:solidFill>
                  <a:srgbClr val="0F70C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
        <p:nvSpPr>
          <p:cNvPr id="19" name="Content Placeholder 2"/>
          <p:cNvSpPr>
            <a:spLocks noGrp="1"/>
          </p:cNvSpPr>
          <p:nvPr>
            <p:ph sz="quarter" idx="11" hasCustomPrompt="1"/>
          </p:nvPr>
        </p:nvSpPr>
        <p:spPr>
          <a:xfrm>
            <a:off x="381000" y="2074023"/>
            <a:ext cx="11429999" cy="4144390"/>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7" name="Title 1"/>
          <p:cNvSpPr>
            <a:spLocks noGrp="1"/>
          </p:cNvSpPr>
          <p:nvPr>
            <p:ph type="title"/>
          </p:nvPr>
        </p:nvSpPr>
        <p:spPr>
          <a:xfrm>
            <a:off x="381000" y="687357"/>
            <a:ext cx="11430000" cy="484482"/>
          </a:xfrm>
          <a:prstGeom prst="rect">
            <a:avLst/>
          </a:prstGeom>
        </p:spPr>
        <p:txBody>
          <a:bodyPr lIns="0" tIns="0" rIns="0" bIns="0">
            <a:noAutofit/>
          </a:bodyPr>
          <a:lstStyle>
            <a:lvl1pPr algn="l">
              <a:defRPr sz="36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8" name="Rectangle 27"/>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233049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and Content_Blu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12192000" cy="6858000"/>
          </a:xfrm>
          <a:prstGeom prst="rect">
            <a:avLst/>
          </a:prstGeom>
          <a:solidFill>
            <a:srgbClr val="0E203A">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sz="quarter" idx="10" hasCustomPrompt="1"/>
          </p:nvPr>
        </p:nvSpPr>
        <p:spPr>
          <a:xfrm>
            <a:off x="381000" y="1513676"/>
            <a:ext cx="11429999" cy="4144390"/>
          </a:xfrm>
          <a:prstGeom prst="rect">
            <a:avLst/>
          </a:prstGeom>
        </p:spPr>
        <p:txBody>
          <a:bodyPr lIns="0" tIns="0" rIns="0" bIns="0"/>
          <a:lstStyle>
            <a:lvl1pPr>
              <a:lnSpc>
                <a:spcPct val="100000"/>
              </a:lnSpc>
              <a:spcBef>
                <a:spcPts val="1800"/>
              </a:spcBef>
              <a:buClr>
                <a:srgbClr val="D82F2A"/>
              </a:buClr>
              <a:defRPr>
                <a:solidFill>
                  <a:schemeClr val="bg1"/>
                </a:solidFill>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solidFill>
                  <a:schemeClr val="bg1"/>
                </a:solidFill>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solidFill>
                  <a:schemeClr val="bg1"/>
                </a:solidFill>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8"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9" name="Rectangle 28"/>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pic>
        <p:nvPicPr>
          <p:cNvPr id="35" name="Graphic 34"/>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05" y="6047525"/>
            <a:ext cx="12198096" cy="811083"/>
          </a:xfrm>
          <a:prstGeom prst="rect">
            <a:avLst/>
          </a:prstGeom>
        </p:spPr>
      </p:pic>
      <p:sp>
        <p:nvSpPr>
          <p:cNvPr id="27" name="Rectangle 26"/>
          <p:cNvSpPr/>
          <p:nvPr userDrawn="1"/>
        </p:nvSpPr>
        <p:spPr>
          <a:xfrm>
            <a:off x="292232" y="57031"/>
            <a:ext cx="3310616" cy="445445"/>
          </a:xfrm>
          <a:prstGeom prst="rect">
            <a:avLst/>
          </a:prstGeom>
          <a:blipFill dpi="0" rotWithShape="1">
            <a:blip r:embed="rId5">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23A6956-7571-4D24-A42B-ACD22210FD3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15" name="Picture 14">
            <a:extLst>
              <a:ext uri="{FF2B5EF4-FFF2-40B4-BE49-F238E27FC236}">
                <a16:creationId xmlns:a16="http://schemas.microsoft.com/office/drawing/2014/main" id="{D3B3AADD-4E2F-4C01-B7AB-AADF25685E8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2944607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er and Content_white">
    <p:bg>
      <p:bgPr>
        <a:solidFill>
          <a:schemeClr val="bg1"/>
        </a:solidFill>
        <a:effectLst/>
      </p:bgPr>
    </p:bg>
    <p:spTree>
      <p:nvGrpSpPr>
        <p:cNvPr id="1" name=""/>
        <p:cNvGrpSpPr/>
        <p:nvPr/>
      </p:nvGrpSpPr>
      <p:grpSpPr>
        <a:xfrm>
          <a:off x="0" y="0"/>
          <a:ext cx="0" cy="0"/>
          <a:chOff x="0" y="0"/>
          <a:chExt cx="0" cy="0"/>
        </a:xfrm>
      </p:grpSpPr>
      <p:sp>
        <p:nvSpPr>
          <p:cNvPr id="17" name="Content Placeholder 2"/>
          <p:cNvSpPr>
            <a:spLocks noGrp="1"/>
          </p:cNvSpPr>
          <p:nvPr>
            <p:ph sz="quarter" idx="10" hasCustomPrompt="1"/>
          </p:nvPr>
        </p:nvSpPr>
        <p:spPr>
          <a:xfrm>
            <a:off x="381000" y="1513676"/>
            <a:ext cx="11429999" cy="4144390"/>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0"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1" name="Rectangle 20"/>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845920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List">
    <p:spTree>
      <p:nvGrpSpPr>
        <p:cNvPr id="1" name=""/>
        <p:cNvGrpSpPr/>
        <p:nvPr/>
      </p:nvGrpSpPr>
      <p:grpSpPr>
        <a:xfrm>
          <a:off x="0" y="0"/>
          <a:ext cx="0" cy="0"/>
          <a:chOff x="0" y="0"/>
          <a:chExt cx="0" cy="0"/>
        </a:xfrm>
      </p:grpSpPr>
      <p:sp>
        <p:nvSpPr>
          <p:cNvPr id="25" name="Content Placeholder 2"/>
          <p:cNvSpPr>
            <a:spLocks noGrp="1"/>
          </p:cNvSpPr>
          <p:nvPr>
            <p:ph sz="quarter" idx="16" hasCustomPrompt="1"/>
          </p:nvPr>
        </p:nvSpPr>
        <p:spPr>
          <a:xfrm>
            <a:off x="381000" y="2108278"/>
            <a:ext cx="5522085" cy="3941439"/>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8"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9" name="Rectangle 28"/>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sp>
        <p:nvSpPr>
          <p:cNvPr id="31" name="Text Placeholder 12"/>
          <p:cNvSpPr>
            <a:spLocks noGrp="1"/>
          </p:cNvSpPr>
          <p:nvPr>
            <p:ph type="body" sz="quarter" idx="18" hasCustomPrompt="1"/>
          </p:nvPr>
        </p:nvSpPr>
        <p:spPr>
          <a:xfrm>
            <a:off x="381000" y="1490207"/>
            <a:ext cx="5522085" cy="360099"/>
          </a:xfrm>
          <a:prstGeom prst="rect">
            <a:avLst/>
          </a:prstGeom>
        </p:spPr>
        <p:txBody>
          <a:bodyPr wrap="square"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2600" b="1">
                <a:solidFill>
                  <a:srgbClr val="0F70C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
        <p:nvSpPr>
          <p:cNvPr id="37" name="Content Placeholder 2"/>
          <p:cNvSpPr>
            <a:spLocks noGrp="1"/>
          </p:cNvSpPr>
          <p:nvPr>
            <p:ph sz="quarter" idx="19" hasCustomPrompt="1"/>
          </p:nvPr>
        </p:nvSpPr>
        <p:spPr>
          <a:xfrm>
            <a:off x="6284085" y="2108278"/>
            <a:ext cx="5522085" cy="3941439"/>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38" name="Text Placeholder 12"/>
          <p:cNvSpPr>
            <a:spLocks noGrp="1"/>
          </p:cNvSpPr>
          <p:nvPr>
            <p:ph type="body" sz="quarter" idx="20" hasCustomPrompt="1"/>
          </p:nvPr>
        </p:nvSpPr>
        <p:spPr>
          <a:xfrm>
            <a:off x="6284085" y="1490207"/>
            <a:ext cx="5522085" cy="360099"/>
          </a:xfrm>
          <a:prstGeom prst="rect">
            <a:avLst/>
          </a:prstGeom>
        </p:spPr>
        <p:txBody>
          <a:bodyPr wrap="square"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2600" b="1">
                <a:solidFill>
                  <a:srgbClr val="0F70C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Tree>
    <p:extLst>
      <p:ext uri="{BB962C8B-B14F-4D97-AF65-F5344CB8AC3E}">
        <p14:creationId xmlns:p14="http://schemas.microsoft.com/office/powerpoint/2010/main" val="2584836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List with picture">
    <p:spTree>
      <p:nvGrpSpPr>
        <p:cNvPr id="1" name=""/>
        <p:cNvGrpSpPr/>
        <p:nvPr/>
      </p:nvGrpSpPr>
      <p:grpSpPr>
        <a:xfrm>
          <a:off x="0" y="0"/>
          <a:ext cx="0" cy="0"/>
          <a:chOff x="0" y="0"/>
          <a:chExt cx="0" cy="0"/>
        </a:xfrm>
      </p:grpSpPr>
      <p:sp>
        <p:nvSpPr>
          <p:cNvPr id="26" name="Content Placeholder 2"/>
          <p:cNvSpPr>
            <a:spLocks noGrp="1"/>
          </p:cNvSpPr>
          <p:nvPr>
            <p:ph sz="quarter" idx="16" hasCustomPrompt="1"/>
          </p:nvPr>
        </p:nvSpPr>
        <p:spPr>
          <a:xfrm>
            <a:off x="381000" y="1981278"/>
            <a:ext cx="5522085" cy="3941439"/>
          </a:xfrm>
          <a:prstGeom prst="rect">
            <a:avLst/>
          </a:prstGeom>
        </p:spPr>
        <p:txBody>
          <a:bodyPr lIns="0" tIns="0" rIns="0" bIns="0"/>
          <a:lstStyle>
            <a:lvl1pPr>
              <a:lnSpc>
                <a:spcPct val="100000"/>
              </a:lnSpc>
              <a:spcBef>
                <a:spcPts val="1800"/>
              </a:spcBef>
              <a:buClr>
                <a:srgbClr val="D82F2A"/>
              </a:buClr>
              <a:defRPr/>
            </a:lvl1pPr>
            <a:lvl2pPr marL="457189" indent="-228594">
              <a:lnSpc>
                <a:spcPct val="100000"/>
              </a:lnSpc>
              <a:spcBef>
                <a:spcPts val="1800"/>
              </a:spcBef>
              <a:buClr>
                <a:srgbClr val="D82F2A"/>
              </a:buClr>
              <a:buFont typeface="Calibri" panose="020F0502020204030204" pitchFamily="34" charset="0"/>
              <a:buChar char="−"/>
              <a:defRPr sz="2400"/>
            </a:lvl2pPr>
            <a:lvl3pPr marL="685783" indent="-228594">
              <a:lnSpc>
                <a:spcPct val="100000"/>
              </a:lnSpc>
              <a:spcBef>
                <a:spcPts val="1800"/>
              </a:spcBef>
              <a:buClr>
                <a:srgbClr val="D82F2A"/>
              </a:buClr>
              <a:buFont typeface="Wingdings" panose="05000000000000000000" pitchFamily="2" charset="2"/>
              <a:buChar char="§"/>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8" name="Picture Placeholder 2"/>
          <p:cNvSpPr>
            <a:spLocks noGrp="1"/>
          </p:cNvSpPr>
          <p:nvPr>
            <p:ph type="pic" sz="quarter" idx="15"/>
          </p:nvPr>
        </p:nvSpPr>
        <p:spPr>
          <a:xfrm>
            <a:off x="6400800" y="1363207"/>
            <a:ext cx="5410200" cy="4545223"/>
          </a:xfrm>
          <a:prstGeom prst="rect">
            <a:avLst/>
          </a:prstGeom>
          <a:ln w="28575"/>
        </p:spPr>
        <p:style>
          <a:lnRef idx="2">
            <a:schemeClr val="accent1"/>
          </a:lnRef>
          <a:fillRef idx="1">
            <a:schemeClr val="lt1"/>
          </a:fillRef>
          <a:effectRef idx="0">
            <a:schemeClr val="accent1"/>
          </a:effectRef>
          <a:fontRef idx="none"/>
        </p:style>
        <p:txBody>
          <a:bodyPr lIns="0" tIns="0" rIns="0" bIns="0">
            <a:noAutofit/>
          </a:bodyPr>
          <a:lstStyle>
            <a:lvl1pPr marL="0" indent="0">
              <a:buNone/>
              <a:defRPr/>
            </a:lvl1pPr>
          </a:lstStyle>
          <a:p>
            <a:r>
              <a:rPr lang="en-US"/>
              <a:t>Click icon to add picture</a:t>
            </a:r>
            <a:endParaRPr lang="en-US" dirty="0"/>
          </a:p>
        </p:txBody>
      </p:sp>
      <p:sp>
        <p:nvSpPr>
          <p:cNvPr id="22"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3" name="Rectangle 22"/>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sp>
        <p:nvSpPr>
          <p:cNvPr id="24" name="Text Placeholder 12"/>
          <p:cNvSpPr>
            <a:spLocks noGrp="1"/>
          </p:cNvSpPr>
          <p:nvPr>
            <p:ph type="body" sz="quarter" idx="18" hasCustomPrompt="1"/>
          </p:nvPr>
        </p:nvSpPr>
        <p:spPr>
          <a:xfrm>
            <a:off x="381000" y="1490207"/>
            <a:ext cx="5629275" cy="360099"/>
          </a:xfrm>
          <a:prstGeom prst="rect">
            <a:avLst/>
          </a:prstGeom>
        </p:spPr>
        <p:txBody>
          <a:bodyPr wrap="square"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2600" b="1">
                <a:solidFill>
                  <a:srgbClr val="0F70C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Tree>
    <p:extLst>
      <p:ext uri="{BB962C8B-B14F-4D97-AF65-F5344CB8AC3E}">
        <p14:creationId xmlns:p14="http://schemas.microsoft.com/office/powerpoint/2010/main" val="1545690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_blue gray">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6490" b="12098"/>
          <a:stretch/>
        </p:blipFill>
        <p:spPr>
          <a:xfrm>
            <a:off x="0" y="-1"/>
            <a:ext cx="12192000" cy="6858001"/>
          </a:xfrm>
          <a:prstGeom prst="rect">
            <a:avLst/>
          </a:prstGeom>
        </p:spPr>
      </p:pic>
      <p:sp>
        <p:nvSpPr>
          <p:cNvPr id="15" name="Rectangle 14"/>
          <p:cNvSpPr/>
          <p:nvPr userDrawn="1"/>
        </p:nvSpPr>
        <p:spPr>
          <a:xfrm>
            <a:off x="-7901" y="-3546"/>
            <a:ext cx="12191999" cy="6861546"/>
          </a:xfrm>
          <a:prstGeom prst="rect">
            <a:avLst/>
          </a:prstGeom>
          <a:gradFill flip="none" rotWithShape="1">
            <a:gsLst>
              <a:gs pos="100000">
                <a:schemeClr val="bg2">
                  <a:lumMod val="10000"/>
                  <a:alpha val="70000"/>
                </a:schemeClr>
              </a:gs>
              <a:gs pos="0">
                <a:srgbClr val="37404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669849" y="1509802"/>
            <a:ext cx="10872795" cy="700860"/>
          </a:xfrm>
          <a:prstGeom prst="rect">
            <a:avLst/>
          </a:prstGeom>
        </p:spPr>
        <p:txBody>
          <a:bodyPr/>
          <a:lstStyle>
            <a:lvl1pPr marL="0" indent="0" algn="ctr">
              <a:buFontTx/>
              <a:buNone/>
              <a:defRPr sz="4000" b="1" cap="all" spc="2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discussion</a:t>
            </a:r>
          </a:p>
        </p:txBody>
      </p:sp>
      <p:sp>
        <p:nvSpPr>
          <p:cNvPr id="18" name="Text Placeholder 5"/>
          <p:cNvSpPr>
            <a:spLocks noGrp="1"/>
          </p:cNvSpPr>
          <p:nvPr>
            <p:ph type="body" sz="quarter" idx="11" hasCustomPrompt="1"/>
          </p:nvPr>
        </p:nvSpPr>
        <p:spPr>
          <a:xfrm>
            <a:off x="669849" y="2356763"/>
            <a:ext cx="10872795" cy="914400"/>
          </a:xfrm>
          <a:prstGeom prst="rect">
            <a:avLst/>
          </a:prstGeom>
        </p:spPr>
        <p:txBody>
          <a:bodyPr/>
          <a:lstStyle>
            <a:lvl1pPr marL="0" indent="0" algn="ctr">
              <a:buFontTx/>
              <a:buNone/>
              <a:defRPr sz="32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a:t>
            </a:r>
          </a:p>
        </p:txBody>
      </p:sp>
      <p:sp>
        <p:nvSpPr>
          <p:cNvPr id="19" name="Rectangle 18"/>
          <p:cNvSpPr/>
          <p:nvPr userDrawn="1"/>
        </p:nvSpPr>
        <p:spPr>
          <a:xfrm>
            <a:off x="1066800" y="2216649"/>
            <a:ext cx="10058400" cy="24938"/>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pic>
        <p:nvPicPr>
          <p:cNvPr id="20" name="Graphic 1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05" y="6047525"/>
            <a:ext cx="12198096" cy="811083"/>
          </a:xfrm>
          <a:prstGeom prst="rect">
            <a:avLst/>
          </a:prstGeom>
        </p:spPr>
      </p:pic>
      <p:pic>
        <p:nvPicPr>
          <p:cNvPr id="27" name="Pictur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3518" y="6372869"/>
            <a:ext cx="3078278" cy="404218"/>
          </a:xfrm>
          <a:prstGeom prst="rect">
            <a:avLst/>
          </a:prstGeom>
        </p:spPr>
      </p:pic>
      <p:pic>
        <p:nvPicPr>
          <p:cNvPr id="16" name="Picture 15">
            <a:extLst>
              <a:ext uri="{FF2B5EF4-FFF2-40B4-BE49-F238E27FC236}">
                <a16:creationId xmlns:a16="http://schemas.microsoft.com/office/drawing/2014/main" id="{5838B7C8-9F66-42FA-9444-78B5A6271916}"/>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24" name="Picture 23">
            <a:extLst>
              <a:ext uri="{FF2B5EF4-FFF2-40B4-BE49-F238E27FC236}">
                <a16:creationId xmlns:a16="http://schemas.microsoft.com/office/drawing/2014/main" id="{E90CD661-812B-4821-BEA4-6387173DB58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691294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ND Slide_blue gray">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6490" b="12098"/>
          <a:stretch/>
        </p:blipFill>
        <p:spPr>
          <a:xfrm>
            <a:off x="0" y="-1"/>
            <a:ext cx="12192000" cy="6858001"/>
          </a:xfrm>
          <a:prstGeom prst="rect">
            <a:avLst/>
          </a:prstGeom>
        </p:spPr>
      </p:pic>
      <p:sp>
        <p:nvSpPr>
          <p:cNvPr id="15" name="Rectangle 14"/>
          <p:cNvSpPr/>
          <p:nvPr userDrawn="1"/>
        </p:nvSpPr>
        <p:spPr>
          <a:xfrm>
            <a:off x="-7901" y="-3546"/>
            <a:ext cx="12191999" cy="6861546"/>
          </a:xfrm>
          <a:prstGeom prst="rect">
            <a:avLst/>
          </a:prstGeom>
          <a:gradFill flip="none" rotWithShape="1">
            <a:gsLst>
              <a:gs pos="100000">
                <a:schemeClr val="bg2">
                  <a:lumMod val="10000"/>
                  <a:alpha val="70000"/>
                </a:schemeClr>
              </a:gs>
              <a:gs pos="0">
                <a:srgbClr val="37404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669849" y="1509802"/>
            <a:ext cx="10872795" cy="700860"/>
          </a:xfrm>
          <a:prstGeom prst="rect">
            <a:avLst/>
          </a:prstGeom>
        </p:spPr>
        <p:txBody>
          <a:bodyPr/>
          <a:lstStyle>
            <a:lvl1pPr marL="0" indent="0" algn="ctr">
              <a:buFontTx/>
              <a:buNone/>
              <a:defRPr sz="4000" b="1" cap="all" spc="2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discussion</a:t>
            </a:r>
          </a:p>
        </p:txBody>
      </p:sp>
      <p:sp>
        <p:nvSpPr>
          <p:cNvPr id="18" name="Text Placeholder 5"/>
          <p:cNvSpPr>
            <a:spLocks noGrp="1"/>
          </p:cNvSpPr>
          <p:nvPr>
            <p:ph type="body" sz="quarter" idx="11" hasCustomPrompt="1"/>
          </p:nvPr>
        </p:nvSpPr>
        <p:spPr>
          <a:xfrm>
            <a:off x="669849" y="2356763"/>
            <a:ext cx="10872795" cy="914400"/>
          </a:xfrm>
          <a:prstGeom prst="rect">
            <a:avLst/>
          </a:prstGeom>
        </p:spPr>
        <p:txBody>
          <a:bodyPr/>
          <a:lstStyle>
            <a:lvl1pPr marL="0" indent="0" algn="ctr">
              <a:buFontTx/>
              <a:buNone/>
              <a:defRPr sz="32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a:t>
            </a:r>
          </a:p>
        </p:txBody>
      </p:sp>
      <p:pic>
        <p:nvPicPr>
          <p:cNvPr id="20" name="Graphic 1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05" y="6047525"/>
            <a:ext cx="12198096" cy="811083"/>
          </a:xfrm>
          <a:prstGeom prst="rect">
            <a:avLst/>
          </a:prstGeom>
        </p:spPr>
      </p:pic>
      <p:pic>
        <p:nvPicPr>
          <p:cNvPr id="27" name="Pictur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3518" y="6372869"/>
            <a:ext cx="3078278" cy="404218"/>
          </a:xfrm>
          <a:prstGeom prst="rect">
            <a:avLst/>
          </a:prstGeom>
        </p:spPr>
      </p:pic>
      <p:pic>
        <p:nvPicPr>
          <p:cNvPr id="16" name="Picture 15">
            <a:extLst>
              <a:ext uri="{FF2B5EF4-FFF2-40B4-BE49-F238E27FC236}">
                <a16:creationId xmlns:a16="http://schemas.microsoft.com/office/drawing/2014/main" id="{5838B7C8-9F66-42FA-9444-78B5A6271916}"/>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24" name="Picture 23">
            <a:extLst>
              <a:ext uri="{FF2B5EF4-FFF2-40B4-BE49-F238E27FC236}">
                <a16:creationId xmlns:a16="http://schemas.microsoft.com/office/drawing/2014/main" id="{E90CD661-812B-4821-BEA4-6387173DB58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1537667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_light gray">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6490" b="12098"/>
          <a:stretch/>
        </p:blipFill>
        <p:spPr>
          <a:xfrm>
            <a:off x="0" y="-1"/>
            <a:ext cx="12192000" cy="6858001"/>
          </a:xfrm>
          <a:prstGeom prst="rect">
            <a:avLst/>
          </a:prstGeom>
        </p:spPr>
      </p:pic>
      <p:sp>
        <p:nvSpPr>
          <p:cNvPr id="14" name="Rectangle 13"/>
          <p:cNvSpPr/>
          <p:nvPr userDrawn="1"/>
        </p:nvSpPr>
        <p:spPr>
          <a:xfrm>
            <a:off x="0" y="0"/>
            <a:ext cx="12192000" cy="6858001"/>
          </a:xfrm>
          <a:prstGeom prst="rect">
            <a:avLst/>
          </a:prstGeom>
          <a:gradFill flip="none" rotWithShape="1">
            <a:gsLst>
              <a:gs pos="58000">
                <a:srgbClr val="A8AAAD">
                  <a:alpha val="90000"/>
                </a:srgbClr>
              </a:gs>
              <a:gs pos="0">
                <a:srgbClr val="A8AAAD">
                  <a:alpha val="4000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5"/>
          <p:cNvSpPr>
            <a:spLocks noGrp="1"/>
          </p:cNvSpPr>
          <p:nvPr>
            <p:ph type="body" sz="quarter" idx="11" hasCustomPrompt="1"/>
          </p:nvPr>
        </p:nvSpPr>
        <p:spPr>
          <a:xfrm>
            <a:off x="669849" y="2356763"/>
            <a:ext cx="10872795" cy="914400"/>
          </a:xfrm>
          <a:prstGeom prst="rect">
            <a:avLst/>
          </a:prstGeom>
        </p:spPr>
        <p:txBody>
          <a:bodyPr/>
          <a:lstStyle>
            <a:lvl1pPr marL="0" indent="0" algn="ctr">
              <a:buFontTx/>
              <a:buNone/>
              <a:defRPr sz="320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a:t>
            </a:r>
          </a:p>
        </p:txBody>
      </p:sp>
      <p:sp>
        <p:nvSpPr>
          <p:cNvPr id="16" name="Rectangle 15"/>
          <p:cNvSpPr/>
          <p:nvPr userDrawn="1"/>
        </p:nvSpPr>
        <p:spPr>
          <a:xfrm>
            <a:off x="1066800" y="2216649"/>
            <a:ext cx="10058400" cy="24938"/>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pic>
        <p:nvPicPr>
          <p:cNvPr id="17" name="Graphic 16"/>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05" y="6047525"/>
            <a:ext cx="12198096" cy="811083"/>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3518" y="6372869"/>
            <a:ext cx="3078278" cy="404218"/>
          </a:xfrm>
          <a:prstGeom prst="rect">
            <a:avLst/>
          </a:prstGeom>
        </p:spPr>
      </p:pic>
      <p:sp>
        <p:nvSpPr>
          <p:cNvPr id="26" name="Text Placeholder 3"/>
          <p:cNvSpPr>
            <a:spLocks noGrp="1"/>
          </p:cNvSpPr>
          <p:nvPr>
            <p:ph type="body" sz="quarter" idx="10" hasCustomPrompt="1"/>
          </p:nvPr>
        </p:nvSpPr>
        <p:spPr>
          <a:xfrm>
            <a:off x="669849" y="1497102"/>
            <a:ext cx="10872795" cy="700860"/>
          </a:xfrm>
          <a:prstGeom prst="rect">
            <a:avLst/>
          </a:prstGeom>
        </p:spPr>
        <p:txBody>
          <a:bodyPr/>
          <a:lstStyle>
            <a:lvl1pPr marL="0" indent="0" algn="ctr">
              <a:buFontTx/>
              <a:buNone/>
              <a:defRPr sz="4000" b="1"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Questions?</a:t>
            </a:r>
          </a:p>
        </p:txBody>
      </p:sp>
      <p:pic>
        <p:nvPicPr>
          <p:cNvPr id="21" name="Picture 20">
            <a:extLst>
              <a:ext uri="{FF2B5EF4-FFF2-40B4-BE49-F238E27FC236}">
                <a16:creationId xmlns:a16="http://schemas.microsoft.com/office/drawing/2014/main" id="{E7706831-C66F-4F3A-8FEF-254C7ED1417B}"/>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22" name="Picture 21">
            <a:extLst>
              <a:ext uri="{FF2B5EF4-FFF2-40B4-BE49-F238E27FC236}">
                <a16:creationId xmlns:a16="http://schemas.microsoft.com/office/drawing/2014/main" id="{1AB85688-AC64-47EE-AE21-726999994EA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3137023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390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C00000"/>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1F4283"/>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1B396F"/>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A40000"/>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C00000"/>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1F4283"/>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r>
              <a:rPr lang="en-US"/>
              <a:t>7/28/2020</a:t>
            </a:r>
            <a:endParaRPr lang="en-US" dirty="0"/>
          </a:p>
        </p:txBody>
      </p:sp>
      <p:sp>
        <p:nvSpPr>
          <p:cNvPr id="5" name="Footer Placeholder 4"/>
          <p:cNvSpPr>
            <a:spLocks noGrp="1"/>
          </p:cNvSpPr>
          <p:nvPr>
            <p:ph type="ftr" sz="quarter" idx="11"/>
          </p:nvPr>
        </p:nvSpPr>
        <p:spPr>
          <a:xfrm>
            <a:off x="5332412" y="6151628"/>
            <a:ext cx="4324044" cy="365125"/>
          </a:xfrm>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4"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extLst>
      <p:ext uri="{BB962C8B-B14F-4D97-AF65-F5344CB8AC3E}">
        <p14:creationId xmlns:p14="http://schemas.microsoft.com/office/powerpoint/2010/main" val="702631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nchor="ct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732656" y="6201323"/>
            <a:ext cx="1143000" cy="365125"/>
          </a:xfrm>
        </p:spPr>
        <p:txBody>
          <a:bodyPr/>
          <a:lstStyle>
            <a:lvl1pPr>
              <a:defRPr/>
            </a:lvl1pPr>
          </a:lstStyle>
          <a:p>
            <a:r>
              <a:rPr lang="en-US"/>
              <a:t>7/28/2020</a:t>
            </a:r>
            <a:endParaRPr lang="en-US" dirty="0"/>
          </a:p>
        </p:txBody>
      </p:sp>
      <p:sp>
        <p:nvSpPr>
          <p:cNvPr id="5" name="Footer Placeholder 4"/>
          <p:cNvSpPr>
            <a:spLocks noGrp="1"/>
          </p:cNvSpPr>
          <p:nvPr>
            <p:ph type="ftr" sz="quarter" idx="11"/>
          </p:nvPr>
        </p:nvSpPr>
        <p:spPr>
          <a:xfrm>
            <a:off x="2572279" y="6201323"/>
            <a:ext cx="7084177" cy="365125"/>
          </a:xfrm>
        </p:spPr>
        <p:txBody>
          <a:bodyPr/>
          <a:lstStyle/>
          <a:p>
            <a:pPr>
              <a:defRPr/>
            </a:pPr>
            <a:r>
              <a:rPr lang="en-US" dirty="0"/>
              <a:t>Change Management Board</a:t>
            </a:r>
          </a:p>
        </p:txBody>
      </p:sp>
      <p:sp>
        <p:nvSpPr>
          <p:cNvPr id="6" name="Slide Number Placeholder 5"/>
          <p:cNvSpPr>
            <a:spLocks noGrp="1"/>
          </p:cNvSpPr>
          <p:nvPr>
            <p:ph type="sldNum" sz="quarter" idx="12"/>
          </p:nvPr>
        </p:nvSpPr>
        <p:spPr>
          <a:xfrm>
            <a:off x="10951856" y="6185179"/>
            <a:ext cx="551167" cy="365125"/>
          </a:xfrm>
        </p:spPr>
        <p:txBody>
          <a:bodyPr/>
          <a:lstStyle/>
          <a:p>
            <a:fld id="{D57F1E4F-1CFF-5643-939E-217C01CDF565}" type="slidenum">
              <a:rPr lang="en-US" dirty="0"/>
              <a:pPr/>
              <a:t>‹#›</a:t>
            </a:fld>
            <a:endParaRPr lang="en-US" dirty="0"/>
          </a:p>
        </p:txBody>
      </p:sp>
      <p:pic>
        <p:nvPicPr>
          <p:cNvPr id="7"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extLst>
      <p:ext uri="{BB962C8B-B14F-4D97-AF65-F5344CB8AC3E}">
        <p14:creationId xmlns:p14="http://schemas.microsoft.com/office/powerpoint/2010/main" val="360725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Content_Blu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12192000" cy="6858000"/>
          </a:xfrm>
          <a:prstGeom prst="rect">
            <a:avLst/>
          </a:prstGeom>
          <a:solidFill>
            <a:srgbClr val="0E203A">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sz="quarter" idx="10" hasCustomPrompt="1"/>
          </p:nvPr>
        </p:nvSpPr>
        <p:spPr>
          <a:xfrm>
            <a:off x="381000" y="1513676"/>
            <a:ext cx="11429999" cy="4144390"/>
          </a:xfrm>
          <a:prstGeom prst="rect">
            <a:avLst/>
          </a:prstGeom>
        </p:spPr>
        <p:txBody>
          <a:bodyPr lIns="0" tIns="0" rIns="0" bIns="0"/>
          <a:lstStyle>
            <a:lvl1pPr>
              <a:lnSpc>
                <a:spcPct val="100000"/>
              </a:lnSpc>
              <a:spcBef>
                <a:spcPts val="1800"/>
              </a:spcBef>
              <a:buClr>
                <a:srgbClr val="D82F2A"/>
              </a:buClr>
              <a:defRPr>
                <a:solidFill>
                  <a:schemeClr val="bg1"/>
                </a:solidFill>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solidFill>
                  <a:schemeClr val="bg1"/>
                </a:solidFill>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solidFill>
                  <a:schemeClr val="bg1"/>
                </a:solidFill>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8"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9" name="Rectangle 28"/>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pic>
        <p:nvPicPr>
          <p:cNvPr id="35" name="Graphic 34"/>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05" y="6047525"/>
            <a:ext cx="12198096" cy="811083"/>
          </a:xfrm>
          <a:prstGeom prst="rect">
            <a:avLst/>
          </a:prstGeom>
        </p:spPr>
      </p:pic>
      <p:sp>
        <p:nvSpPr>
          <p:cNvPr id="27" name="Rectangle 26"/>
          <p:cNvSpPr/>
          <p:nvPr userDrawn="1"/>
        </p:nvSpPr>
        <p:spPr>
          <a:xfrm>
            <a:off x="292232" y="57031"/>
            <a:ext cx="3310616" cy="445445"/>
          </a:xfrm>
          <a:prstGeom prst="rect">
            <a:avLst/>
          </a:prstGeom>
          <a:blipFill dpi="0" rotWithShape="1">
            <a:blip r:embed="rId5">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23A6956-7571-4D24-A42B-ACD22210FD3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15" name="Picture 14">
            <a:extLst>
              <a:ext uri="{FF2B5EF4-FFF2-40B4-BE49-F238E27FC236}">
                <a16:creationId xmlns:a16="http://schemas.microsoft.com/office/drawing/2014/main" id="{D3B3AADD-4E2F-4C01-B7AB-AADF25685E8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2944607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9732656" y="6161567"/>
            <a:ext cx="1143000" cy="365125"/>
          </a:xfrm>
        </p:spPr>
        <p:txBody>
          <a:bodyPr/>
          <a:lstStyle/>
          <a:p>
            <a:r>
              <a:rPr lang="en-US"/>
              <a:t>7/28/2020</a:t>
            </a:r>
            <a:endParaRPr lang="en-US" dirty="0"/>
          </a:p>
        </p:txBody>
      </p:sp>
      <p:sp>
        <p:nvSpPr>
          <p:cNvPr id="8" name="Slide Number Placeholder 7"/>
          <p:cNvSpPr>
            <a:spLocks noGrp="1"/>
          </p:cNvSpPr>
          <p:nvPr>
            <p:ph type="sldNum" sz="quarter" idx="11"/>
          </p:nvPr>
        </p:nvSpPr>
        <p:spPr>
          <a:xfrm>
            <a:off x="10951856" y="6161567"/>
            <a:ext cx="551167" cy="365125"/>
          </a:xfrm>
        </p:spPr>
        <p:txBody>
          <a:bodyPr/>
          <a:lstStyle/>
          <a:p>
            <a:fld id="{D57F1E4F-1CFF-5643-939E-217C01CDF565}" type="slidenum">
              <a:rPr lang="en-US" smtClean="0"/>
              <a:pPr/>
              <a:t>‹#›</a:t>
            </a:fld>
            <a:endParaRPr lang="en-US" dirty="0"/>
          </a:p>
        </p:txBody>
      </p:sp>
      <p:sp>
        <p:nvSpPr>
          <p:cNvPr id="9" name="Footer Placeholder 8"/>
          <p:cNvSpPr>
            <a:spLocks noGrp="1"/>
          </p:cNvSpPr>
          <p:nvPr>
            <p:ph type="ftr" sz="quarter" idx="12"/>
          </p:nvPr>
        </p:nvSpPr>
        <p:spPr>
          <a:xfrm>
            <a:off x="2572279" y="6161567"/>
            <a:ext cx="7084177" cy="365125"/>
          </a:xfrm>
        </p:spPr>
        <p:txBody>
          <a:bodyPr/>
          <a:lstStyle/>
          <a:p>
            <a:r>
              <a:rPr lang="en-US"/>
              <a:t>Change Management Board</a:t>
            </a:r>
            <a:endParaRPr lang="en-US" dirty="0"/>
          </a:p>
        </p:txBody>
      </p:sp>
    </p:spTree>
    <p:extLst>
      <p:ext uri="{BB962C8B-B14F-4D97-AF65-F5344CB8AC3E}">
        <p14:creationId xmlns:p14="http://schemas.microsoft.com/office/powerpoint/2010/main" val="679447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9732656" y="6201323"/>
            <a:ext cx="1143000" cy="365125"/>
          </a:xfrm>
        </p:spPr>
        <p:txBody>
          <a:bodyPr/>
          <a:lstStyle>
            <a:lvl1pPr>
              <a:defRPr/>
            </a:lvl1pPr>
          </a:lstStyle>
          <a:p>
            <a:r>
              <a:rPr lang="en-US"/>
              <a:t>7/28/2020</a:t>
            </a:r>
            <a:endParaRPr lang="en-US" dirty="0"/>
          </a:p>
        </p:txBody>
      </p:sp>
      <p:sp>
        <p:nvSpPr>
          <p:cNvPr id="6" name="Footer Placeholder 5"/>
          <p:cNvSpPr>
            <a:spLocks noGrp="1"/>
          </p:cNvSpPr>
          <p:nvPr>
            <p:ph type="ftr" sz="quarter" idx="11"/>
          </p:nvPr>
        </p:nvSpPr>
        <p:spPr>
          <a:xfrm>
            <a:off x="2572279" y="6201323"/>
            <a:ext cx="7084177" cy="365125"/>
          </a:xfrm>
        </p:spPr>
        <p:txBody>
          <a:bodyPr/>
          <a:lstStyle/>
          <a:p>
            <a:pPr>
              <a:defRPr/>
            </a:pPr>
            <a:r>
              <a:rPr lang="en-US" dirty="0"/>
              <a:t>Change Management Board</a:t>
            </a:r>
          </a:p>
        </p:txBody>
      </p:sp>
      <p:sp>
        <p:nvSpPr>
          <p:cNvPr id="7" name="Slide Number Placeholder 6"/>
          <p:cNvSpPr>
            <a:spLocks noGrp="1"/>
          </p:cNvSpPr>
          <p:nvPr>
            <p:ph type="sldNum" sz="quarter" idx="12"/>
          </p:nvPr>
        </p:nvSpPr>
        <p:spPr>
          <a:xfrm>
            <a:off x="10951856" y="6201323"/>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1925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732656" y="6181445"/>
            <a:ext cx="1143000" cy="365125"/>
          </a:xfrm>
        </p:spPr>
        <p:txBody>
          <a:bodyPr/>
          <a:lstStyle>
            <a:lvl1pPr>
              <a:defRPr/>
            </a:lvl1pPr>
          </a:lstStyle>
          <a:p>
            <a:r>
              <a:rPr lang="en-US"/>
              <a:t>7/28/2020</a:t>
            </a:r>
            <a:endParaRPr lang="en-US" dirty="0"/>
          </a:p>
        </p:txBody>
      </p:sp>
      <p:sp>
        <p:nvSpPr>
          <p:cNvPr id="8" name="Footer Placeholder 7"/>
          <p:cNvSpPr>
            <a:spLocks noGrp="1"/>
          </p:cNvSpPr>
          <p:nvPr>
            <p:ph type="ftr" sz="quarter" idx="11"/>
          </p:nvPr>
        </p:nvSpPr>
        <p:spPr>
          <a:xfrm>
            <a:off x="2572279" y="6181445"/>
            <a:ext cx="7084177" cy="365125"/>
          </a:xfrm>
        </p:spPr>
        <p:txBody>
          <a:bodyPr/>
          <a:lstStyle/>
          <a:p>
            <a:pPr>
              <a:defRPr/>
            </a:pPr>
            <a:r>
              <a:rPr lang="en-US" dirty="0"/>
              <a:t>Change Management Board</a:t>
            </a:r>
          </a:p>
        </p:txBody>
      </p:sp>
      <p:sp>
        <p:nvSpPr>
          <p:cNvPr id="9" name="Slide Number Placeholder 8"/>
          <p:cNvSpPr>
            <a:spLocks noGrp="1"/>
          </p:cNvSpPr>
          <p:nvPr>
            <p:ph type="sldNum" sz="quarter" idx="12"/>
          </p:nvPr>
        </p:nvSpPr>
        <p:spPr>
          <a:xfrm>
            <a:off x="10951856" y="6181445"/>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765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a:t>7/28/2020</a:t>
            </a:r>
            <a:endParaRPr lang="en-US" dirty="0"/>
          </a:p>
        </p:txBody>
      </p:sp>
      <p:sp>
        <p:nvSpPr>
          <p:cNvPr id="4" name="Footer Placeholder 3"/>
          <p:cNvSpPr>
            <a:spLocks noGrp="1"/>
          </p:cNvSpPr>
          <p:nvPr>
            <p:ph type="ftr" sz="quarter" idx="11"/>
          </p:nvPr>
        </p:nvSpPr>
        <p:spPr/>
        <p:txBody>
          <a:bodyPr/>
          <a:lstStyle/>
          <a:p>
            <a:r>
              <a:rPr lang="en-US" dirty="0"/>
              <a:t>Change Management Board</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7431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7/28/2020</a:t>
            </a:r>
            <a:endParaRPr lang="en-US" dirty="0"/>
          </a:p>
        </p:txBody>
      </p:sp>
      <p:sp>
        <p:nvSpPr>
          <p:cNvPr id="3" name="Footer Placeholder 2"/>
          <p:cNvSpPr>
            <a:spLocks noGrp="1"/>
          </p:cNvSpPr>
          <p:nvPr>
            <p:ph type="ftr" sz="quarter" idx="11"/>
          </p:nvPr>
        </p:nvSpPr>
        <p:spPr/>
        <p:txBody>
          <a:bodyPr/>
          <a:lstStyle/>
          <a:p>
            <a:r>
              <a:rPr lang="en-US" dirty="0"/>
              <a:t>Change Management Board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81299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7/28/2020</a:t>
            </a:r>
            <a:endParaRPr lang="en-US" dirty="0"/>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52560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7/28/2020</a:t>
            </a:r>
            <a:endParaRPr lang="en-US" dirty="0"/>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5741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7/28/2020</a:t>
            </a:r>
            <a:endParaRPr lang="en-US" dirty="0"/>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43321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7/28/2020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244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7/28/2020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5067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List">
    <p:spTree>
      <p:nvGrpSpPr>
        <p:cNvPr id="1" name=""/>
        <p:cNvGrpSpPr/>
        <p:nvPr/>
      </p:nvGrpSpPr>
      <p:grpSpPr>
        <a:xfrm>
          <a:off x="0" y="0"/>
          <a:ext cx="0" cy="0"/>
          <a:chOff x="0" y="0"/>
          <a:chExt cx="0" cy="0"/>
        </a:xfrm>
      </p:grpSpPr>
      <p:sp>
        <p:nvSpPr>
          <p:cNvPr id="25" name="Content Placeholder 2"/>
          <p:cNvSpPr>
            <a:spLocks noGrp="1"/>
          </p:cNvSpPr>
          <p:nvPr>
            <p:ph sz="quarter" idx="16" hasCustomPrompt="1"/>
          </p:nvPr>
        </p:nvSpPr>
        <p:spPr>
          <a:xfrm>
            <a:off x="381000" y="2108278"/>
            <a:ext cx="5522085" cy="3941439"/>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8"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9" name="Rectangle 28"/>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sp>
        <p:nvSpPr>
          <p:cNvPr id="31" name="Text Placeholder 12"/>
          <p:cNvSpPr>
            <a:spLocks noGrp="1"/>
          </p:cNvSpPr>
          <p:nvPr>
            <p:ph type="body" sz="quarter" idx="18" hasCustomPrompt="1"/>
          </p:nvPr>
        </p:nvSpPr>
        <p:spPr>
          <a:xfrm>
            <a:off x="381000" y="1490207"/>
            <a:ext cx="5522085" cy="360099"/>
          </a:xfrm>
          <a:prstGeom prst="rect">
            <a:avLst/>
          </a:prstGeom>
        </p:spPr>
        <p:txBody>
          <a:bodyPr wrap="square"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2600" b="1">
                <a:solidFill>
                  <a:srgbClr val="0F70C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
        <p:nvSpPr>
          <p:cNvPr id="37" name="Content Placeholder 2"/>
          <p:cNvSpPr>
            <a:spLocks noGrp="1"/>
          </p:cNvSpPr>
          <p:nvPr>
            <p:ph sz="quarter" idx="19" hasCustomPrompt="1"/>
          </p:nvPr>
        </p:nvSpPr>
        <p:spPr>
          <a:xfrm>
            <a:off x="6284085" y="2108278"/>
            <a:ext cx="5522085" cy="3941439"/>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38" name="Text Placeholder 12"/>
          <p:cNvSpPr>
            <a:spLocks noGrp="1"/>
          </p:cNvSpPr>
          <p:nvPr>
            <p:ph type="body" sz="quarter" idx="20" hasCustomPrompt="1"/>
          </p:nvPr>
        </p:nvSpPr>
        <p:spPr>
          <a:xfrm>
            <a:off x="6284085" y="1490207"/>
            <a:ext cx="5522085" cy="360099"/>
          </a:xfrm>
          <a:prstGeom prst="rect">
            <a:avLst/>
          </a:prstGeom>
        </p:spPr>
        <p:txBody>
          <a:bodyPr wrap="square"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2600" b="1">
                <a:solidFill>
                  <a:srgbClr val="0F70C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Tree>
    <p:extLst>
      <p:ext uri="{BB962C8B-B14F-4D97-AF65-F5344CB8AC3E}">
        <p14:creationId xmlns:p14="http://schemas.microsoft.com/office/powerpoint/2010/main" val="25848367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7/28/2020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68153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7/28/2020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1019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r>
              <a:rPr lang="en-US"/>
              <a:t>7/28/2020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52303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7/28/2020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41102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7/28/2020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29944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List with picture">
    <p:spTree>
      <p:nvGrpSpPr>
        <p:cNvPr id="1" name=""/>
        <p:cNvGrpSpPr/>
        <p:nvPr/>
      </p:nvGrpSpPr>
      <p:grpSpPr>
        <a:xfrm>
          <a:off x="0" y="0"/>
          <a:ext cx="0" cy="0"/>
          <a:chOff x="0" y="0"/>
          <a:chExt cx="0" cy="0"/>
        </a:xfrm>
      </p:grpSpPr>
      <p:sp>
        <p:nvSpPr>
          <p:cNvPr id="26" name="Content Placeholder 2"/>
          <p:cNvSpPr>
            <a:spLocks noGrp="1"/>
          </p:cNvSpPr>
          <p:nvPr>
            <p:ph sz="quarter" idx="16" hasCustomPrompt="1"/>
          </p:nvPr>
        </p:nvSpPr>
        <p:spPr>
          <a:xfrm>
            <a:off x="381000" y="1981278"/>
            <a:ext cx="5522085" cy="3941439"/>
          </a:xfrm>
          <a:prstGeom prst="rect">
            <a:avLst/>
          </a:prstGeom>
        </p:spPr>
        <p:txBody>
          <a:bodyPr lIns="0" tIns="0" rIns="0" bIns="0"/>
          <a:lstStyle>
            <a:lvl1pPr>
              <a:lnSpc>
                <a:spcPct val="100000"/>
              </a:lnSpc>
              <a:spcBef>
                <a:spcPts val="1800"/>
              </a:spcBef>
              <a:buClr>
                <a:srgbClr val="D82F2A"/>
              </a:buClr>
              <a:defRPr/>
            </a:lvl1pPr>
            <a:lvl2pPr marL="457189" indent="-228594">
              <a:lnSpc>
                <a:spcPct val="100000"/>
              </a:lnSpc>
              <a:spcBef>
                <a:spcPts val="1800"/>
              </a:spcBef>
              <a:buClr>
                <a:srgbClr val="D82F2A"/>
              </a:buClr>
              <a:buFont typeface="Calibri" panose="020F0502020204030204" pitchFamily="34" charset="0"/>
              <a:buChar char="−"/>
              <a:defRPr sz="2400"/>
            </a:lvl2pPr>
            <a:lvl3pPr marL="685783" indent="-228594">
              <a:lnSpc>
                <a:spcPct val="100000"/>
              </a:lnSpc>
              <a:spcBef>
                <a:spcPts val="1800"/>
              </a:spcBef>
              <a:buClr>
                <a:srgbClr val="D82F2A"/>
              </a:buClr>
              <a:buFont typeface="Wingdings" panose="05000000000000000000" pitchFamily="2" charset="2"/>
              <a:buChar char="§"/>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8" name="Picture Placeholder 2"/>
          <p:cNvSpPr>
            <a:spLocks noGrp="1"/>
          </p:cNvSpPr>
          <p:nvPr>
            <p:ph type="pic" sz="quarter" idx="15"/>
          </p:nvPr>
        </p:nvSpPr>
        <p:spPr>
          <a:xfrm>
            <a:off x="6400800" y="1363207"/>
            <a:ext cx="5410200" cy="4545223"/>
          </a:xfrm>
          <a:prstGeom prst="rect">
            <a:avLst/>
          </a:prstGeom>
          <a:ln w="28575"/>
        </p:spPr>
        <p:style>
          <a:lnRef idx="2">
            <a:schemeClr val="accent1"/>
          </a:lnRef>
          <a:fillRef idx="1">
            <a:schemeClr val="lt1"/>
          </a:fillRef>
          <a:effectRef idx="0">
            <a:schemeClr val="accent1"/>
          </a:effectRef>
          <a:fontRef idx="none"/>
        </p:style>
        <p:txBody>
          <a:bodyPr lIns="0" tIns="0" rIns="0" bIns="0">
            <a:noAutofit/>
          </a:bodyPr>
          <a:lstStyle>
            <a:lvl1pPr marL="0" indent="0">
              <a:buNone/>
              <a:defRPr/>
            </a:lvl1pPr>
          </a:lstStyle>
          <a:p>
            <a:r>
              <a:rPr lang="en-US"/>
              <a:t>Click icon to add picture</a:t>
            </a:r>
            <a:endParaRPr lang="en-US" dirty="0"/>
          </a:p>
        </p:txBody>
      </p:sp>
      <p:sp>
        <p:nvSpPr>
          <p:cNvPr id="22"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3" name="Rectangle 22"/>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sp>
        <p:nvSpPr>
          <p:cNvPr id="24" name="Text Placeholder 12"/>
          <p:cNvSpPr>
            <a:spLocks noGrp="1"/>
          </p:cNvSpPr>
          <p:nvPr>
            <p:ph type="body" sz="quarter" idx="18" hasCustomPrompt="1"/>
          </p:nvPr>
        </p:nvSpPr>
        <p:spPr>
          <a:xfrm>
            <a:off x="381000" y="1490207"/>
            <a:ext cx="5629275" cy="360099"/>
          </a:xfrm>
          <a:prstGeom prst="rect">
            <a:avLst/>
          </a:prstGeom>
        </p:spPr>
        <p:txBody>
          <a:bodyPr wrap="square"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2600" b="1">
                <a:solidFill>
                  <a:srgbClr val="0F70C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Tree>
    <p:extLst>
      <p:ext uri="{BB962C8B-B14F-4D97-AF65-F5344CB8AC3E}">
        <p14:creationId xmlns:p14="http://schemas.microsoft.com/office/powerpoint/2010/main" val="154569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D Slide_blue gray">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6490" b="12098"/>
          <a:stretch/>
        </p:blipFill>
        <p:spPr>
          <a:xfrm>
            <a:off x="0" y="-1"/>
            <a:ext cx="12192000" cy="6858001"/>
          </a:xfrm>
          <a:prstGeom prst="rect">
            <a:avLst/>
          </a:prstGeom>
        </p:spPr>
      </p:pic>
      <p:sp>
        <p:nvSpPr>
          <p:cNvPr id="15" name="Rectangle 14"/>
          <p:cNvSpPr/>
          <p:nvPr userDrawn="1"/>
        </p:nvSpPr>
        <p:spPr>
          <a:xfrm>
            <a:off x="-7901" y="-3546"/>
            <a:ext cx="12191999" cy="6861546"/>
          </a:xfrm>
          <a:prstGeom prst="rect">
            <a:avLst/>
          </a:prstGeom>
          <a:gradFill flip="none" rotWithShape="1">
            <a:gsLst>
              <a:gs pos="100000">
                <a:schemeClr val="bg2">
                  <a:lumMod val="10000"/>
                  <a:alpha val="70000"/>
                </a:schemeClr>
              </a:gs>
              <a:gs pos="0">
                <a:srgbClr val="37404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669849" y="1509802"/>
            <a:ext cx="10872795" cy="700860"/>
          </a:xfrm>
          <a:prstGeom prst="rect">
            <a:avLst/>
          </a:prstGeom>
        </p:spPr>
        <p:txBody>
          <a:bodyPr/>
          <a:lstStyle>
            <a:lvl1pPr marL="0" indent="0" algn="ctr">
              <a:buFontTx/>
              <a:buNone/>
              <a:defRPr sz="4000" b="1" cap="all" spc="2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discussion</a:t>
            </a:r>
          </a:p>
        </p:txBody>
      </p:sp>
      <p:sp>
        <p:nvSpPr>
          <p:cNvPr id="18" name="Text Placeholder 5"/>
          <p:cNvSpPr>
            <a:spLocks noGrp="1"/>
          </p:cNvSpPr>
          <p:nvPr>
            <p:ph type="body" sz="quarter" idx="11" hasCustomPrompt="1"/>
          </p:nvPr>
        </p:nvSpPr>
        <p:spPr>
          <a:xfrm>
            <a:off x="669849" y="2356763"/>
            <a:ext cx="10872795" cy="914400"/>
          </a:xfrm>
          <a:prstGeom prst="rect">
            <a:avLst/>
          </a:prstGeom>
        </p:spPr>
        <p:txBody>
          <a:bodyPr/>
          <a:lstStyle>
            <a:lvl1pPr marL="0" indent="0" algn="ctr">
              <a:buFontTx/>
              <a:buNone/>
              <a:defRPr sz="32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a:t>
            </a:r>
          </a:p>
        </p:txBody>
      </p:sp>
      <p:pic>
        <p:nvPicPr>
          <p:cNvPr id="20" name="Graphic 1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05" y="6047525"/>
            <a:ext cx="12198096" cy="811083"/>
          </a:xfrm>
          <a:prstGeom prst="rect">
            <a:avLst/>
          </a:prstGeom>
        </p:spPr>
      </p:pic>
      <p:pic>
        <p:nvPicPr>
          <p:cNvPr id="27" name="Pictur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3518" y="6372869"/>
            <a:ext cx="3078278" cy="404218"/>
          </a:xfrm>
          <a:prstGeom prst="rect">
            <a:avLst/>
          </a:prstGeom>
        </p:spPr>
      </p:pic>
      <p:pic>
        <p:nvPicPr>
          <p:cNvPr id="16" name="Picture 15">
            <a:extLst>
              <a:ext uri="{FF2B5EF4-FFF2-40B4-BE49-F238E27FC236}">
                <a16:creationId xmlns:a16="http://schemas.microsoft.com/office/drawing/2014/main" id="{5838B7C8-9F66-42FA-9444-78B5A6271916}"/>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24" name="Picture 23">
            <a:extLst>
              <a:ext uri="{FF2B5EF4-FFF2-40B4-BE49-F238E27FC236}">
                <a16:creationId xmlns:a16="http://schemas.microsoft.com/office/drawing/2014/main" id="{E90CD661-812B-4821-BEA4-6387173DB58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153766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39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327665" y="3027222"/>
            <a:ext cx="7446702" cy="1325563"/>
          </a:xfrm>
          <a:prstGeom prst="rect">
            <a:avLst/>
          </a:prstGeom>
        </p:spPr>
        <p:txBody>
          <a:bodyPr lIns="0" tIns="0" rIns="0" bIns="0" anchor="b" anchorCtr="0">
            <a:normAutofit/>
          </a:bodyPr>
          <a:lstStyle>
            <a:lvl1pPr>
              <a:defRPr sz="4000"/>
            </a:lvl1pPr>
          </a:lstStyle>
          <a:p>
            <a:r>
              <a:rPr lang="en-US" dirty="0"/>
              <a:t>Presentation Title Goes Here</a:t>
            </a:r>
          </a:p>
        </p:txBody>
      </p:sp>
      <p:sp>
        <p:nvSpPr>
          <p:cNvPr id="4" name="Text Placeholder 8"/>
          <p:cNvSpPr>
            <a:spLocks noGrp="1"/>
          </p:cNvSpPr>
          <p:nvPr>
            <p:ph type="body" sz="quarter" idx="10" hasCustomPrompt="1"/>
          </p:nvPr>
        </p:nvSpPr>
        <p:spPr>
          <a:xfrm>
            <a:off x="4327525" y="4562475"/>
            <a:ext cx="7446963" cy="297201"/>
          </a:xfrm>
          <a:prstGeom prst="rect">
            <a:avLst/>
          </a:prstGeom>
        </p:spPr>
        <p:txBody>
          <a:bodyPr lIns="0" tIns="0" rIns="0" bIns="0"/>
          <a:lstStyle>
            <a:lvl1pPr marL="0" indent="0" algn="r">
              <a:buNone/>
              <a:defRPr sz="2600" b="1">
                <a:solidFill>
                  <a:srgbClr val="0F70C1"/>
                </a:solidFill>
                <a:latin typeface="Arial" panose="020B0604020202020204" pitchFamily="34" charset="0"/>
                <a:cs typeface="Arial" panose="020B0604020202020204" pitchFamily="34" charset="0"/>
              </a:defRPr>
            </a:lvl1pPr>
            <a:lvl2pPr marL="457200" indent="0" algn="r">
              <a:buNone/>
              <a:defRPr sz="2000">
                <a:solidFill>
                  <a:schemeClr val="bg1"/>
                </a:solidFill>
                <a:latin typeface="Arial" panose="020B0604020202020204" pitchFamily="34" charset="0"/>
                <a:cs typeface="Arial" panose="020B0604020202020204" pitchFamily="34" charset="0"/>
              </a:defRPr>
            </a:lvl2pPr>
            <a:lvl3pPr marL="914400" indent="0" algn="r">
              <a:buNone/>
              <a:defRPr sz="2000">
                <a:solidFill>
                  <a:schemeClr val="bg1"/>
                </a:solidFill>
                <a:latin typeface="Arial" panose="020B0604020202020204" pitchFamily="34" charset="0"/>
                <a:cs typeface="Arial" panose="020B0604020202020204" pitchFamily="34" charset="0"/>
              </a:defRPr>
            </a:lvl3pPr>
            <a:lvl4pPr marL="1371600" indent="0" algn="r">
              <a:buNone/>
              <a:defRPr sz="2000">
                <a:solidFill>
                  <a:schemeClr val="bg1"/>
                </a:solidFill>
                <a:latin typeface="Arial" panose="020B0604020202020204" pitchFamily="34" charset="0"/>
                <a:cs typeface="Arial" panose="020B0604020202020204" pitchFamily="34" charset="0"/>
              </a:defRPr>
            </a:lvl4pPr>
            <a:lvl5pPr marL="1828800" indent="0" algn="r">
              <a:buNone/>
              <a:defRPr sz="2000">
                <a:solidFill>
                  <a:schemeClr val="bg1"/>
                </a:solidFill>
                <a:latin typeface="Arial" panose="020B0604020202020204" pitchFamily="34" charset="0"/>
                <a:cs typeface="Arial" panose="020B0604020202020204" pitchFamily="34" charset="0"/>
              </a:defRPr>
            </a:lvl5pPr>
          </a:lstStyle>
          <a:p>
            <a:pPr lvl="0"/>
            <a:r>
              <a:rPr lang="en-US" dirty="0"/>
              <a:t>PRESENTER NAME</a:t>
            </a:r>
          </a:p>
        </p:txBody>
      </p:sp>
      <p:sp>
        <p:nvSpPr>
          <p:cNvPr id="5" name="Text Placeholder 8"/>
          <p:cNvSpPr>
            <a:spLocks noGrp="1"/>
          </p:cNvSpPr>
          <p:nvPr>
            <p:ph type="body" sz="quarter" idx="11" hasCustomPrompt="1"/>
          </p:nvPr>
        </p:nvSpPr>
        <p:spPr>
          <a:xfrm>
            <a:off x="4327525" y="4953314"/>
            <a:ext cx="7446963" cy="334839"/>
          </a:xfrm>
          <a:prstGeom prst="rect">
            <a:avLst/>
          </a:prstGeom>
        </p:spPr>
        <p:txBody>
          <a:bodyPr lIns="0" tIns="0" rIns="0" bIns="0"/>
          <a:lstStyle>
            <a:lvl1pPr marL="0" indent="0" algn="r">
              <a:buNone/>
              <a:defRPr sz="2400">
                <a:solidFill>
                  <a:srgbClr val="0F70C1"/>
                </a:solidFill>
                <a:latin typeface="Arial" panose="020B0604020202020204" pitchFamily="34" charset="0"/>
                <a:cs typeface="Arial" panose="020B0604020202020204" pitchFamily="34" charset="0"/>
              </a:defRPr>
            </a:lvl1pPr>
            <a:lvl2pPr marL="457200" indent="0" algn="r">
              <a:buNone/>
              <a:defRPr sz="2000">
                <a:solidFill>
                  <a:schemeClr val="bg1"/>
                </a:solidFill>
                <a:latin typeface="Arial" panose="020B0604020202020204" pitchFamily="34" charset="0"/>
                <a:cs typeface="Arial" panose="020B0604020202020204" pitchFamily="34" charset="0"/>
              </a:defRPr>
            </a:lvl2pPr>
            <a:lvl3pPr marL="914400" indent="0" algn="r">
              <a:buNone/>
              <a:defRPr sz="2000">
                <a:solidFill>
                  <a:schemeClr val="bg1"/>
                </a:solidFill>
                <a:latin typeface="Arial" panose="020B0604020202020204" pitchFamily="34" charset="0"/>
                <a:cs typeface="Arial" panose="020B0604020202020204" pitchFamily="34" charset="0"/>
              </a:defRPr>
            </a:lvl3pPr>
            <a:lvl4pPr marL="1371600" indent="0" algn="r">
              <a:buNone/>
              <a:defRPr sz="2000">
                <a:solidFill>
                  <a:schemeClr val="bg1"/>
                </a:solidFill>
                <a:latin typeface="Arial" panose="020B0604020202020204" pitchFamily="34" charset="0"/>
                <a:cs typeface="Arial" panose="020B0604020202020204" pitchFamily="34" charset="0"/>
              </a:defRPr>
            </a:lvl4pPr>
            <a:lvl5pPr marL="1828800" indent="0" algn="r">
              <a:buNone/>
              <a:defRPr sz="2000">
                <a:solidFill>
                  <a:schemeClr val="bg1"/>
                </a:solidFill>
                <a:latin typeface="Arial" panose="020B0604020202020204" pitchFamily="34" charset="0"/>
                <a:cs typeface="Arial" panose="020B0604020202020204" pitchFamily="34" charset="0"/>
              </a:defRPr>
            </a:lvl5pPr>
          </a:lstStyle>
          <a:p>
            <a:pPr lvl="0"/>
            <a:r>
              <a:rPr lang="en-US" dirty="0"/>
              <a:t>Presenter Title</a:t>
            </a:r>
          </a:p>
        </p:txBody>
      </p:sp>
      <p:sp>
        <p:nvSpPr>
          <p:cNvPr id="6" name="Text Placeholder 8"/>
          <p:cNvSpPr>
            <a:spLocks noGrp="1"/>
          </p:cNvSpPr>
          <p:nvPr>
            <p:ph type="body" sz="quarter" idx="12" hasCustomPrompt="1"/>
          </p:nvPr>
        </p:nvSpPr>
        <p:spPr>
          <a:xfrm>
            <a:off x="4327525" y="6168702"/>
            <a:ext cx="7446963" cy="235132"/>
          </a:xfrm>
          <a:prstGeom prst="rect">
            <a:avLst/>
          </a:prstGeom>
        </p:spPr>
        <p:txBody>
          <a:bodyPr lIns="0" tIns="0" rIns="0" bIns="0"/>
          <a:lstStyle>
            <a:lvl1pPr marL="0" indent="0" algn="r">
              <a:buNone/>
              <a:defRPr sz="1800">
                <a:solidFill>
                  <a:schemeClr val="bg1"/>
                </a:solidFill>
                <a:latin typeface="Arial" panose="020B0604020202020204" pitchFamily="34" charset="0"/>
                <a:cs typeface="Arial" panose="020B0604020202020204" pitchFamily="34" charset="0"/>
              </a:defRPr>
            </a:lvl1pPr>
            <a:lvl2pPr marL="457200" indent="0" algn="r">
              <a:buNone/>
              <a:defRPr sz="2000">
                <a:solidFill>
                  <a:schemeClr val="bg1"/>
                </a:solidFill>
                <a:latin typeface="Arial" panose="020B0604020202020204" pitchFamily="34" charset="0"/>
                <a:cs typeface="Arial" panose="020B0604020202020204" pitchFamily="34" charset="0"/>
              </a:defRPr>
            </a:lvl2pPr>
            <a:lvl3pPr marL="914400" indent="0" algn="r">
              <a:buNone/>
              <a:defRPr sz="2000">
                <a:solidFill>
                  <a:schemeClr val="bg1"/>
                </a:solidFill>
                <a:latin typeface="Arial" panose="020B0604020202020204" pitchFamily="34" charset="0"/>
                <a:cs typeface="Arial" panose="020B0604020202020204" pitchFamily="34" charset="0"/>
              </a:defRPr>
            </a:lvl3pPr>
            <a:lvl4pPr marL="1371600" indent="0" algn="r">
              <a:buNone/>
              <a:defRPr sz="2000">
                <a:solidFill>
                  <a:schemeClr val="bg1"/>
                </a:solidFill>
                <a:latin typeface="Arial" panose="020B0604020202020204" pitchFamily="34" charset="0"/>
                <a:cs typeface="Arial" panose="020B0604020202020204" pitchFamily="34" charset="0"/>
              </a:defRPr>
            </a:lvl4pPr>
            <a:lvl5pPr marL="1828800" indent="0" algn="r">
              <a:buNone/>
              <a:defRPr sz="2000">
                <a:solidFill>
                  <a:schemeClr val="bg1"/>
                </a:solidFill>
                <a:latin typeface="Arial" panose="020B0604020202020204" pitchFamily="34" charset="0"/>
                <a:cs typeface="Arial" panose="020B0604020202020204" pitchFamily="34" charset="0"/>
              </a:defRPr>
            </a:lvl5pPr>
          </a:lstStyle>
          <a:p>
            <a:pPr lvl="0"/>
            <a:r>
              <a:rPr lang="en-US" dirty="0"/>
              <a:t>Event Name</a:t>
            </a:r>
          </a:p>
        </p:txBody>
      </p:sp>
      <p:sp>
        <p:nvSpPr>
          <p:cNvPr id="7" name="Text Placeholder 8"/>
          <p:cNvSpPr>
            <a:spLocks noGrp="1"/>
          </p:cNvSpPr>
          <p:nvPr>
            <p:ph type="body" sz="quarter" idx="13" hasCustomPrompt="1"/>
          </p:nvPr>
        </p:nvSpPr>
        <p:spPr>
          <a:xfrm>
            <a:off x="4327525" y="6513814"/>
            <a:ext cx="7446963" cy="204311"/>
          </a:xfrm>
          <a:prstGeom prst="rect">
            <a:avLst/>
          </a:prstGeom>
        </p:spPr>
        <p:txBody>
          <a:bodyPr lIns="0" tIns="0" rIns="0" bIns="0"/>
          <a:lstStyle>
            <a:lvl1pPr marL="0" indent="0" algn="r">
              <a:buNone/>
              <a:defRPr sz="1500">
                <a:solidFill>
                  <a:schemeClr val="bg1"/>
                </a:solidFill>
                <a:latin typeface="Arial" panose="020B0604020202020204" pitchFamily="34" charset="0"/>
                <a:cs typeface="Arial" panose="020B0604020202020204" pitchFamily="34" charset="0"/>
              </a:defRPr>
            </a:lvl1pPr>
            <a:lvl2pPr marL="457200" indent="0" algn="r">
              <a:buNone/>
              <a:defRPr sz="2000">
                <a:solidFill>
                  <a:schemeClr val="bg1"/>
                </a:solidFill>
                <a:latin typeface="Arial" panose="020B0604020202020204" pitchFamily="34" charset="0"/>
                <a:cs typeface="Arial" panose="020B0604020202020204" pitchFamily="34" charset="0"/>
              </a:defRPr>
            </a:lvl2pPr>
            <a:lvl3pPr marL="914400" indent="0" algn="r">
              <a:buNone/>
              <a:defRPr sz="2000">
                <a:solidFill>
                  <a:schemeClr val="bg1"/>
                </a:solidFill>
                <a:latin typeface="Arial" panose="020B0604020202020204" pitchFamily="34" charset="0"/>
                <a:cs typeface="Arial" panose="020B0604020202020204" pitchFamily="34" charset="0"/>
              </a:defRPr>
            </a:lvl3pPr>
            <a:lvl4pPr marL="1371600" indent="0" algn="r">
              <a:buNone/>
              <a:defRPr sz="2000">
                <a:solidFill>
                  <a:schemeClr val="bg1"/>
                </a:solidFill>
                <a:latin typeface="Arial" panose="020B0604020202020204" pitchFamily="34" charset="0"/>
                <a:cs typeface="Arial" panose="020B0604020202020204" pitchFamily="34" charset="0"/>
              </a:defRPr>
            </a:lvl4pPr>
            <a:lvl5pPr marL="1828800" indent="0" algn="r">
              <a:buNone/>
              <a:defRPr sz="2000">
                <a:solidFill>
                  <a:schemeClr val="bg1"/>
                </a:solidFill>
                <a:latin typeface="Arial" panose="020B0604020202020204" pitchFamily="34" charset="0"/>
                <a:cs typeface="Arial" panose="020B0604020202020204" pitchFamily="34" charset="0"/>
              </a:defRPr>
            </a:lvl5pPr>
          </a:lstStyle>
          <a:p>
            <a:pPr lvl="0"/>
            <a:r>
              <a:rPr lang="en-US" dirty="0"/>
              <a:t>Month Day, 201X  |  City, State</a:t>
            </a:r>
          </a:p>
        </p:txBody>
      </p:sp>
    </p:spTree>
    <p:extLst>
      <p:ext uri="{BB962C8B-B14F-4D97-AF65-F5344CB8AC3E}">
        <p14:creationId xmlns:p14="http://schemas.microsoft.com/office/powerpoint/2010/main" val="161007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EB96-E136-41F8-B07C-7AEA9ADA1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F3A750-9014-4B7E-BA7B-BDA900032A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55A17-DF76-4B92-8CBF-9EEEB0DF3577}"/>
              </a:ext>
            </a:extLst>
          </p:cNvPr>
          <p:cNvSpPr>
            <a:spLocks noGrp="1"/>
          </p:cNvSpPr>
          <p:nvPr>
            <p:ph type="dt" sz="half" idx="10"/>
          </p:nvPr>
        </p:nvSpPr>
        <p:spPr/>
        <p:txBody>
          <a:bodyPr/>
          <a:lstStyle/>
          <a:p>
            <a:r>
              <a:rPr lang="en-US"/>
              <a:t>7/28/2020</a:t>
            </a:r>
          </a:p>
        </p:txBody>
      </p:sp>
      <p:sp>
        <p:nvSpPr>
          <p:cNvPr id="5" name="Footer Placeholder 4">
            <a:extLst>
              <a:ext uri="{FF2B5EF4-FFF2-40B4-BE49-F238E27FC236}">
                <a16:creationId xmlns:a16="http://schemas.microsoft.com/office/drawing/2014/main" id="{7D490C97-5DA0-4A5A-94F7-960304EF5757}"/>
              </a:ext>
            </a:extLst>
          </p:cNvPr>
          <p:cNvSpPr>
            <a:spLocks noGrp="1"/>
          </p:cNvSpPr>
          <p:nvPr>
            <p:ph type="ftr" sz="quarter" idx="11"/>
          </p:nvPr>
        </p:nvSpPr>
        <p:spPr/>
        <p:txBody>
          <a:bodyPr/>
          <a:lstStyle/>
          <a:p>
            <a:r>
              <a:rPr lang="en-US"/>
              <a:t>Change Management Board</a:t>
            </a:r>
          </a:p>
        </p:txBody>
      </p:sp>
      <p:sp>
        <p:nvSpPr>
          <p:cNvPr id="6" name="Slide Number Placeholder 5">
            <a:extLst>
              <a:ext uri="{FF2B5EF4-FFF2-40B4-BE49-F238E27FC236}">
                <a16:creationId xmlns:a16="http://schemas.microsoft.com/office/drawing/2014/main" id="{7F9B5995-F6D5-488F-940E-17997B95CE68}"/>
              </a:ext>
            </a:extLst>
          </p:cNvPr>
          <p:cNvSpPr>
            <a:spLocks noGrp="1"/>
          </p:cNvSpPr>
          <p:nvPr>
            <p:ph type="sldNum" sz="quarter" idx="12"/>
          </p:nvPr>
        </p:nvSpPr>
        <p:spPr/>
        <p:txBody>
          <a:bodyPr/>
          <a:lstStyle/>
          <a:p>
            <a:fld id="{9DFB2DB5-BDA4-4163-940C-FA3DEA6B39C9}" type="slidenum">
              <a:rPr lang="en-US" smtClean="0"/>
              <a:t>‹#›</a:t>
            </a:fld>
            <a:endParaRPr lang="en-US"/>
          </a:p>
        </p:txBody>
      </p:sp>
    </p:spTree>
    <p:extLst>
      <p:ext uri="{BB962C8B-B14F-4D97-AF65-F5344CB8AC3E}">
        <p14:creationId xmlns:p14="http://schemas.microsoft.com/office/powerpoint/2010/main" val="3210067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2.xml"/><Relationship Id="rId7" Type="http://schemas.openxmlformats.org/officeDocument/2006/relationships/image" Target="../media/image3.sv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jpeg"/><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3.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6.jpg"/><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svg"/><Relationship Id="rId2"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4.sv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7.svg"/><Relationship Id="rId2" Type="http://schemas.openxmlformats.org/officeDocument/2006/relationships/theme" Target="../theme/theme5.xml"/><Relationship Id="rId1" Type="http://schemas.openxmlformats.org/officeDocument/2006/relationships/slideLayout" Target="../slideLayouts/slideLayout1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8.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6.xml"/><Relationship Id="rId18"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4.png"/><Relationship Id="rId2" Type="http://schemas.openxmlformats.org/officeDocument/2006/relationships/slideLayout" Target="../slideLayouts/slideLayout17.xml"/><Relationship Id="rId16" Type="http://schemas.openxmlformats.org/officeDocument/2006/relationships/image" Target="../media/image19.sv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7.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22.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2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12192000" cy="6858608"/>
          </a:xfrm>
          <a:prstGeom prst="rect">
            <a:avLst/>
          </a:prstGeom>
          <a:solidFill>
            <a:srgbClr val="A8AAA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92232" y="57031"/>
            <a:ext cx="3310616" cy="445445"/>
          </a:xfrm>
          <a:prstGeom prst="rect">
            <a:avLst/>
          </a:prstGeom>
          <a:blipFill>
            <a:blip r:embed="rId11">
              <a:alphaModFix amt="2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805" y="6047525"/>
            <a:ext cx="12198096" cy="811083"/>
          </a:xfrm>
          <a:prstGeom prst="rect">
            <a:avLst/>
          </a:prstGeom>
        </p:spPr>
      </p:pic>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1763367631"/>
      </p:ext>
    </p:extLst>
  </p:cSld>
  <p:clrMap bg1="lt1" tx1="dk1" bg2="lt2" tx2="dk2" accent1="accent1" accent2="accent2" accent3="accent3" accent4="accent4" accent5="accent5" accent6="accent6" hlink="hlink" folHlink="folHlink"/>
  <p:sldLayoutIdLst>
    <p:sldLayoutId id="2147483682" r:id="rId1"/>
    <p:sldLayoutId id="2147483692" r:id="rId2"/>
    <p:sldLayoutId id="2147483696" r:id="rId3"/>
    <p:sldLayoutId id="2147483675" r:id="rId4"/>
    <p:sldLayoutId id="2147483691" r:id="rId5"/>
    <p:sldLayoutId id="2147483710" r:id="rId6"/>
    <p:sldLayoutId id="2147483697" r:id="rId7"/>
    <p:sldLayoutId id="2147483754" r:id="rId8"/>
    <p:sldLayoutId id="2147483757" r:id="rId9"/>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8" userDrawn="1">
          <p15:clr>
            <a:srgbClr val="F26B43"/>
          </p15:clr>
        </p15:guide>
        <p15:guide id="2" pos="3840" userDrawn="1">
          <p15:clr>
            <a:srgbClr val="F26B43"/>
          </p15:clr>
        </p15:guide>
        <p15:guide id="3" pos="240" userDrawn="1">
          <p15:clr>
            <a:srgbClr val="F26B43"/>
          </p15:clr>
        </p15:guide>
        <p15:guide id="4" pos="7440"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sign on the side of a road&#10;&#10;Description generated with very high confidence">
            <a:extLst>
              <a:ext uri="{FF2B5EF4-FFF2-40B4-BE49-F238E27FC236}">
                <a16:creationId xmlns:a16="http://schemas.microsoft.com/office/drawing/2014/main" id="{06E1DF31-C6A5-4EC6-9839-41B2F775550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8985" t="20579" b="26866"/>
          <a:stretch/>
        </p:blipFill>
        <p:spPr>
          <a:xfrm>
            <a:off x="0" y="0"/>
            <a:ext cx="12192000" cy="6767148"/>
          </a:xfrm>
          <a:prstGeom prst="rect">
            <a:avLst/>
          </a:prstGeom>
          <a:effectLst>
            <a:outerShdw blurRad="50800" dist="38100" dir="2700000" algn="tl" rotWithShape="0">
              <a:prstClr val="black">
                <a:alpha val="43000"/>
              </a:prstClr>
            </a:outerShdw>
          </a:effectLst>
        </p:spPr>
      </p:pic>
      <p:sp>
        <p:nvSpPr>
          <p:cNvPr id="2" name="Rectangle 1"/>
          <p:cNvSpPr/>
          <p:nvPr userDrawn="1"/>
        </p:nvSpPr>
        <p:spPr>
          <a:xfrm>
            <a:off x="-7901" y="-608"/>
            <a:ext cx="12199901" cy="685860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92232" y="57031"/>
            <a:ext cx="3310616" cy="445445"/>
          </a:xfrm>
          <a:prstGeom prst="rect">
            <a:avLst/>
          </a:prstGeom>
          <a:blipFill>
            <a:blip r:embed="rId5">
              <a:alphaModFix amt="2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805" y="6047525"/>
            <a:ext cx="12198096" cy="811083"/>
          </a:xfrm>
          <a:prstGeom prst="rect">
            <a:avLst/>
          </a:prstGeom>
        </p:spPr>
      </p:pic>
      <p:pic>
        <p:nvPicPr>
          <p:cNvPr id="9" name="Picture 8"/>
          <p:cNvPicPr>
            <a:picLocks noChangeAspect="1"/>
          </p:cNvPicPr>
          <p:nvPr userDrawn="1"/>
        </p:nvPicPr>
        <p:blipFill rotWithShape="1">
          <a:blip r:embed="rId8"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3499056770"/>
      </p:ext>
    </p:extLst>
  </p:cSld>
  <p:clrMap bg1="lt1" tx1="dk1" bg2="lt2" tx2="dk2" accent1="accent1" accent2="accent2" accent3="accent3" accent4="accent4" accent5="accent5" accent6="accent6" hlink="hlink" folHlink="folHlink"/>
  <p:sldLayoutIdLst>
    <p:sldLayoutId id="2147483708" r:id="rId1"/>
    <p:sldLayoutId id="2147483709" r:id="rId2"/>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8">
          <p15:clr>
            <a:srgbClr val="F26B43"/>
          </p15:clr>
        </p15:guide>
        <p15:guide id="2" pos="3840">
          <p15:clr>
            <a:srgbClr val="F26B43"/>
          </p15:clr>
        </p15:guide>
        <p15:guide id="3" pos="240">
          <p15:clr>
            <a:srgbClr val="F26B43"/>
          </p15:clr>
        </p15:guide>
        <p15:guide id="4" pos="7440">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2192000" cy="6858000"/>
          </a:xfrm>
          <a:prstGeom prst="rect">
            <a:avLst/>
          </a:prstGeom>
          <a:solidFill>
            <a:srgbClr val="0E203A">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a:ln>
                <a:noFill/>
              </a:ln>
              <a:solidFill>
                <a:prstClr val="white"/>
              </a:solidFill>
              <a:effectLst/>
              <a:uLnTx/>
              <a:uFillTx/>
              <a:latin typeface="Calibri" panose="020F0502020204030204"/>
            </a:endParaRPr>
          </a:p>
        </p:txBody>
      </p:sp>
      <p:pic>
        <p:nvPicPr>
          <p:cNvPr id="12" name="Graphic 11"/>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805" y="6047525"/>
            <a:ext cx="12198096" cy="811083"/>
          </a:xfrm>
          <a:prstGeom prst="rect">
            <a:avLst/>
          </a:prstGeom>
        </p:spPr>
      </p:pic>
      <p:sp>
        <p:nvSpPr>
          <p:cNvPr id="16" name="Rectangle 15"/>
          <p:cNvSpPr/>
          <p:nvPr userDrawn="1"/>
        </p:nvSpPr>
        <p:spPr>
          <a:xfrm>
            <a:off x="292232" y="57031"/>
            <a:ext cx="3310616" cy="445445"/>
          </a:xfrm>
          <a:prstGeom prst="rect">
            <a:avLst/>
          </a:prstGeom>
          <a:blipFill dpi="0" rotWithShape="1">
            <a:blip r:embed="rId7">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64BF1DC-0C78-4A16-87F1-08EB281DEECC}"/>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21" name="Picture 20">
            <a:extLst>
              <a:ext uri="{FF2B5EF4-FFF2-40B4-BE49-F238E27FC236}">
                <a16:creationId xmlns:a16="http://schemas.microsoft.com/office/drawing/2014/main" id="{02409EC3-0E17-4E47-8B2C-E4D44910652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3840515067"/>
      </p:ext>
    </p:extLst>
  </p:cSld>
  <p:clrMap bg1="lt1" tx1="dk1" bg2="lt2" tx2="dk2" accent1="accent1" accent2="accent2" accent3="accent3" accent4="accent4" accent5="accent5" accent6="accent6" hlink="hlink" folHlink="folHlink"/>
  <p:sldLayoutIdLst>
    <p:sldLayoutId id="2147483704" r:id="rId1"/>
    <p:sldLayoutId id="2147483705"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2902" b="12098"/>
          <a:stretch/>
        </p:blipFill>
        <p:spPr>
          <a:xfrm>
            <a:off x="0" y="1"/>
            <a:ext cx="12192000" cy="6858000"/>
          </a:xfrm>
          <a:prstGeom prst="rect">
            <a:avLst/>
          </a:prstGeom>
        </p:spPr>
      </p:pic>
      <p:sp>
        <p:nvSpPr>
          <p:cNvPr id="8" name="Rectangle 7"/>
          <p:cNvSpPr/>
          <p:nvPr userDrawn="1"/>
        </p:nvSpPr>
        <p:spPr>
          <a:xfrm>
            <a:off x="0" y="0"/>
            <a:ext cx="12192000" cy="6858001"/>
          </a:xfrm>
          <a:prstGeom prst="rect">
            <a:avLst/>
          </a:prstGeom>
          <a:solidFill>
            <a:srgbClr val="0E203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338936" y="6101698"/>
            <a:ext cx="3867304" cy="626563"/>
            <a:chOff x="4987284" y="320311"/>
            <a:chExt cx="5029515" cy="814859"/>
          </a:xfrm>
        </p:grpSpPr>
        <p:sp>
          <p:nvSpPr>
            <p:cNvPr id="11" name="TextBox 10"/>
            <p:cNvSpPr txBox="1"/>
            <p:nvPr userDrawn="1"/>
          </p:nvSpPr>
          <p:spPr>
            <a:xfrm>
              <a:off x="6740770" y="422566"/>
              <a:ext cx="2934134" cy="260176"/>
            </a:xfrm>
            <a:prstGeom prst="rect">
              <a:avLst/>
            </a:prstGeom>
            <a:noFill/>
            <a:effectLst/>
          </p:spPr>
          <p:txBody>
            <a:bodyPr wrap="square" lIns="0" tIns="0" rIns="0" bIns="0"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1"/>
                  </a:solidFill>
                  <a:effectLst/>
                  <a:uLnTx/>
                  <a:uFillTx/>
                  <a:latin typeface="Arial" panose="020B0604020202020204" pitchFamily="34" charset="0"/>
                  <a:ea typeface="Lato Thin" panose="020F0502020204030203" pitchFamily="34" charset="0"/>
                  <a:cs typeface="Arial" panose="020B0604020202020204" pitchFamily="34" charset="0"/>
                </a:rPr>
                <a:t>Florida Department of</a:t>
              </a:r>
            </a:p>
          </p:txBody>
        </p:sp>
        <p:sp>
          <p:nvSpPr>
            <p:cNvPr id="12" name="TextBox 11"/>
            <p:cNvSpPr txBox="1"/>
            <p:nvPr userDrawn="1"/>
          </p:nvSpPr>
          <p:spPr>
            <a:xfrm>
              <a:off x="6740768" y="663865"/>
              <a:ext cx="3276031" cy="320216"/>
            </a:xfrm>
            <a:prstGeom prst="rect">
              <a:avLst/>
            </a:prstGeom>
            <a:noFill/>
            <a:ln>
              <a:noFill/>
            </a:ln>
            <a:effectLst/>
          </p:spPr>
          <p:txBody>
            <a:bodyPr wrap="square" lIns="0" tIns="0" rIns="0" bIns="0"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Arial" panose="020B0604020202020204" pitchFamily="34" charset="0"/>
                  <a:ea typeface="Lato Thin" panose="020F0502020204030203" pitchFamily="34" charset="0"/>
                  <a:cs typeface="Arial" panose="020B0604020202020204" pitchFamily="34" charset="0"/>
                </a:rPr>
                <a:t>TRANSPORTATION</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87284" y="320311"/>
              <a:ext cx="1627007" cy="814859"/>
            </a:xfrm>
            <a:prstGeom prst="rect">
              <a:avLst/>
            </a:prstGeom>
          </p:spPr>
        </p:pic>
      </p:grpSp>
      <p:pic>
        <p:nvPicPr>
          <p:cNvPr id="14" name="Graphic 13"/>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70" y="-4009"/>
            <a:ext cx="12187330" cy="5356463"/>
          </a:xfrm>
          <a:prstGeom prst="rect">
            <a:avLst/>
          </a:prstGeom>
        </p:spPr>
      </p:pic>
      <p:pic>
        <p:nvPicPr>
          <p:cNvPr id="15" name="Graphic 14"/>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8052" y="1548855"/>
            <a:ext cx="12602421" cy="4046857"/>
          </a:xfrm>
          <a:prstGeom prst="rect">
            <a:avLst/>
          </a:prstGeom>
        </p:spPr>
      </p:pic>
      <p:pic>
        <p:nvPicPr>
          <p:cNvPr id="16" name="Picture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5631" y="-37349"/>
            <a:ext cx="11758767" cy="1544079"/>
          </a:xfrm>
          <a:prstGeom prst="rect">
            <a:avLst/>
          </a:prstGeom>
        </p:spPr>
      </p:pic>
      <p:sp>
        <p:nvSpPr>
          <p:cNvPr id="17" name="TextBox 16"/>
          <p:cNvSpPr txBox="1"/>
          <p:nvPr userDrawn="1"/>
        </p:nvSpPr>
        <p:spPr>
          <a:xfrm>
            <a:off x="2617076" y="998617"/>
            <a:ext cx="9157291" cy="492443"/>
          </a:xfrm>
          <a:prstGeom prst="rect">
            <a:avLst/>
          </a:prstGeom>
          <a:noFill/>
        </p:spPr>
        <p:txBody>
          <a:bodyPr wrap="square" rtlCol="0">
            <a:spAutoFit/>
          </a:bodyPr>
          <a:lstStyle/>
          <a:p>
            <a:pPr algn="r"/>
            <a:r>
              <a:rPr kumimoji="0" lang="en-US" sz="2600" b="1" i="0" u="none" strike="noStrike" kern="0" cap="none" spc="100" normalizeH="0" baseline="0" noProof="0" dirty="0">
                <a:ln>
                  <a:noFill/>
                </a:ln>
                <a:solidFill>
                  <a:srgbClr val="A8AAAD"/>
                </a:solidFill>
                <a:effectLst/>
                <a:uLnTx/>
                <a:uFillTx/>
                <a:latin typeface="Arial" panose="020B0604020202020204" pitchFamily="34" charset="0"/>
                <a:ea typeface="Lato Thin" panose="020F0502020204030203" pitchFamily="34" charset="0"/>
                <a:cs typeface="Arial" panose="020B0604020202020204" pitchFamily="34" charset="0"/>
              </a:rPr>
              <a:t>Less Stress When You Drive Express</a:t>
            </a:r>
            <a:endParaRPr lang="en-US" sz="2600" dirty="0">
              <a:solidFill>
                <a:srgbClr val="A8AAAD"/>
              </a:solidFill>
              <a:latin typeface="Arial" panose="020B0604020202020204" pitchFamily="34" charset="0"/>
              <a:cs typeface="Arial" panose="020B0604020202020204" pitchFamily="34" charset="0"/>
            </a:endParaRPr>
          </a:p>
        </p:txBody>
      </p:sp>
      <p:pic>
        <p:nvPicPr>
          <p:cNvPr id="18" name="Picture 1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121402" y="6075950"/>
            <a:ext cx="1321441" cy="583637"/>
          </a:xfrm>
          <a:prstGeom prst="rect">
            <a:avLst/>
          </a:prstGeom>
        </p:spPr>
      </p:pic>
    </p:spTree>
    <p:extLst>
      <p:ext uri="{BB962C8B-B14F-4D97-AF65-F5344CB8AC3E}">
        <p14:creationId xmlns:p14="http://schemas.microsoft.com/office/powerpoint/2010/main" val="1443577739"/>
      </p:ext>
    </p:extLst>
  </p:cSld>
  <p:clrMap bg1="lt1" tx1="dk1" bg2="lt2" tx2="dk2" accent1="accent1" accent2="accent2" accent3="accent3" accent4="accent4" accent5="accent5" accent6="accent6" hlink="hlink" folHlink="folHlink"/>
  <p:sldLayoutIdLst>
    <p:sldLayoutId id="2147483727" r:id="rId1"/>
  </p:sldLayoutIdLst>
  <p:hf hdr="0"/>
  <p:txStyles>
    <p:titleStyle>
      <a:lvl1pPr algn="r"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2902" b="12098"/>
          <a:stretch/>
        </p:blipFill>
        <p:spPr>
          <a:xfrm>
            <a:off x="0" y="1"/>
            <a:ext cx="12192000" cy="6858000"/>
          </a:xfrm>
          <a:prstGeom prst="rect">
            <a:avLst/>
          </a:prstGeom>
        </p:spPr>
      </p:pic>
      <p:sp>
        <p:nvSpPr>
          <p:cNvPr id="8" name="Rectangle 7"/>
          <p:cNvSpPr/>
          <p:nvPr userDrawn="1"/>
        </p:nvSpPr>
        <p:spPr>
          <a:xfrm>
            <a:off x="0" y="0"/>
            <a:ext cx="12192000" cy="6858001"/>
          </a:xfrm>
          <a:prstGeom prst="rect">
            <a:avLst/>
          </a:prstGeom>
          <a:solidFill>
            <a:srgbClr val="0E203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338936" y="6101698"/>
            <a:ext cx="3867304" cy="626563"/>
            <a:chOff x="4987284" y="320311"/>
            <a:chExt cx="5029515" cy="814859"/>
          </a:xfrm>
        </p:grpSpPr>
        <p:sp>
          <p:nvSpPr>
            <p:cNvPr id="11" name="TextBox 10"/>
            <p:cNvSpPr txBox="1"/>
            <p:nvPr userDrawn="1"/>
          </p:nvSpPr>
          <p:spPr>
            <a:xfrm>
              <a:off x="6740770" y="422566"/>
              <a:ext cx="2934134" cy="260176"/>
            </a:xfrm>
            <a:prstGeom prst="rect">
              <a:avLst/>
            </a:prstGeom>
            <a:noFill/>
            <a:effectLst/>
          </p:spPr>
          <p:txBody>
            <a:bodyPr wrap="square" lIns="0" tIns="0" rIns="0" bIns="0"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1"/>
                  </a:solidFill>
                  <a:effectLst/>
                  <a:uLnTx/>
                  <a:uFillTx/>
                  <a:latin typeface="Arial" panose="020B0604020202020204" pitchFamily="34" charset="0"/>
                  <a:ea typeface="Lato Thin" panose="020F0502020204030203" pitchFamily="34" charset="0"/>
                  <a:cs typeface="Arial" panose="020B0604020202020204" pitchFamily="34" charset="0"/>
                </a:rPr>
                <a:t>Florida Department of</a:t>
              </a:r>
            </a:p>
          </p:txBody>
        </p:sp>
        <p:sp>
          <p:nvSpPr>
            <p:cNvPr id="12" name="TextBox 11"/>
            <p:cNvSpPr txBox="1"/>
            <p:nvPr userDrawn="1"/>
          </p:nvSpPr>
          <p:spPr>
            <a:xfrm>
              <a:off x="6740768" y="663865"/>
              <a:ext cx="3276031" cy="320216"/>
            </a:xfrm>
            <a:prstGeom prst="rect">
              <a:avLst/>
            </a:prstGeom>
            <a:noFill/>
            <a:ln>
              <a:noFill/>
            </a:ln>
            <a:effectLst/>
          </p:spPr>
          <p:txBody>
            <a:bodyPr wrap="square" lIns="0" tIns="0" rIns="0" bIns="0"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Arial" panose="020B0604020202020204" pitchFamily="34" charset="0"/>
                  <a:ea typeface="Lato Thin" panose="020F0502020204030203" pitchFamily="34" charset="0"/>
                  <a:cs typeface="Arial" panose="020B0604020202020204" pitchFamily="34" charset="0"/>
                </a:rPr>
                <a:t>TRANSPORTATION</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87284" y="320311"/>
              <a:ext cx="1627007" cy="814859"/>
            </a:xfrm>
            <a:prstGeom prst="rect">
              <a:avLst/>
            </a:prstGeom>
          </p:spPr>
        </p:pic>
      </p:grpSp>
      <p:pic>
        <p:nvPicPr>
          <p:cNvPr id="14" name="Graphic 13"/>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70" y="-4009"/>
            <a:ext cx="12187330" cy="5356463"/>
          </a:xfrm>
          <a:prstGeom prst="rect">
            <a:avLst/>
          </a:prstGeom>
        </p:spPr>
      </p:pic>
      <p:pic>
        <p:nvPicPr>
          <p:cNvPr id="15" name="Graphic 14"/>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8052" y="1548855"/>
            <a:ext cx="12602421" cy="4046857"/>
          </a:xfrm>
          <a:prstGeom prst="rect">
            <a:avLst/>
          </a:prstGeom>
        </p:spPr>
      </p:pic>
      <p:pic>
        <p:nvPicPr>
          <p:cNvPr id="16" name="Picture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5631" y="-37349"/>
            <a:ext cx="11758767" cy="1544079"/>
          </a:xfrm>
          <a:prstGeom prst="rect">
            <a:avLst/>
          </a:prstGeom>
        </p:spPr>
      </p:pic>
      <p:sp>
        <p:nvSpPr>
          <p:cNvPr id="17" name="TextBox 16"/>
          <p:cNvSpPr txBox="1"/>
          <p:nvPr userDrawn="1"/>
        </p:nvSpPr>
        <p:spPr>
          <a:xfrm>
            <a:off x="2617076" y="998617"/>
            <a:ext cx="9157291" cy="492443"/>
          </a:xfrm>
          <a:prstGeom prst="rect">
            <a:avLst/>
          </a:prstGeom>
          <a:noFill/>
        </p:spPr>
        <p:txBody>
          <a:bodyPr wrap="square" rtlCol="0">
            <a:spAutoFit/>
          </a:bodyPr>
          <a:lstStyle/>
          <a:p>
            <a:pPr algn="r"/>
            <a:r>
              <a:rPr kumimoji="0" lang="en-US" sz="2600" b="1" i="0" u="none" strike="noStrike" kern="0" cap="none" spc="100" normalizeH="0" baseline="0" noProof="0" dirty="0">
                <a:ln>
                  <a:noFill/>
                </a:ln>
                <a:solidFill>
                  <a:srgbClr val="A8AAAD"/>
                </a:solidFill>
                <a:effectLst/>
                <a:uLnTx/>
                <a:uFillTx/>
                <a:latin typeface="Arial" panose="020B0604020202020204" pitchFamily="34" charset="0"/>
                <a:ea typeface="Lato Thin" panose="020F0502020204030203" pitchFamily="34" charset="0"/>
                <a:cs typeface="Arial" panose="020B0604020202020204" pitchFamily="34" charset="0"/>
              </a:rPr>
              <a:t>Less Stress When You Drive Express</a:t>
            </a:r>
            <a:endParaRPr lang="en-US" sz="2600" dirty="0">
              <a:solidFill>
                <a:srgbClr val="A8AAAD"/>
              </a:solidFill>
              <a:latin typeface="Arial" panose="020B0604020202020204" pitchFamily="34" charset="0"/>
              <a:cs typeface="Arial" panose="020B0604020202020204" pitchFamily="34" charset="0"/>
            </a:endParaRPr>
          </a:p>
        </p:txBody>
      </p:sp>
      <p:pic>
        <p:nvPicPr>
          <p:cNvPr id="18" name="Picture 1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121402" y="6075950"/>
            <a:ext cx="1321441" cy="583637"/>
          </a:xfrm>
          <a:prstGeom prst="rect">
            <a:avLst/>
          </a:prstGeom>
        </p:spPr>
      </p:pic>
    </p:spTree>
    <p:extLst>
      <p:ext uri="{BB962C8B-B14F-4D97-AF65-F5344CB8AC3E}">
        <p14:creationId xmlns:p14="http://schemas.microsoft.com/office/powerpoint/2010/main" val="1443577739"/>
      </p:ext>
    </p:extLst>
  </p:cSld>
  <p:clrMap bg1="lt1" tx1="dk1" bg2="lt2" tx2="dk2" accent1="accent1" accent2="accent2" accent3="accent3" accent4="accent4" accent5="accent5" accent6="accent6" hlink="hlink" folHlink="folHlink"/>
  <p:sldLayoutIdLst>
    <p:sldLayoutId id="2147483713" r:id="rId1"/>
  </p:sldLayoutIdLst>
  <p:hf hdr="0"/>
  <p:txStyles>
    <p:titleStyle>
      <a:lvl1pPr algn="r"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12192000" cy="6858608"/>
          </a:xfrm>
          <a:prstGeom prst="rect">
            <a:avLst/>
          </a:prstGeom>
          <a:solidFill>
            <a:srgbClr val="A8AAA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92232" y="57031"/>
            <a:ext cx="3310616" cy="445445"/>
          </a:xfrm>
          <a:prstGeom prst="rect">
            <a:avLst/>
          </a:prstGeom>
          <a:blipFill>
            <a:blip r:embed="rId14">
              <a:alphaModFix amt="2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805" y="6047525"/>
            <a:ext cx="12198096" cy="811083"/>
          </a:xfrm>
          <a:prstGeom prst="rect">
            <a:avLst/>
          </a:prstGeom>
        </p:spPr>
      </p:pic>
      <p:pic>
        <p:nvPicPr>
          <p:cNvPr id="9" name="Picture 8"/>
          <p:cNvPicPr>
            <a:picLocks noChangeAspect="1"/>
          </p:cNvPicPr>
          <p:nvPr userDrawn="1"/>
        </p:nvPicPr>
        <p:blipFill rotWithShape="1">
          <a:blip r:embed="rId17"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176336763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8" userDrawn="1">
          <p15:clr>
            <a:srgbClr val="F26B43"/>
          </p15:clr>
        </p15:guide>
        <p15:guide id="2" pos="3840" userDrawn="1">
          <p15:clr>
            <a:srgbClr val="F26B43"/>
          </p15:clr>
        </p15:guide>
        <p15:guide id="3" pos="240" userDrawn="1">
          <p15:clr>
            <a:srgbClr val="F26B43"/>
          </p15:clr>
        </p15:guide>
        <p15:guide id="4" pos="7440" userDrawn="1">
          <p15:clr>
            <a:srgbClr val="F26B43"/>
          </p15:clr>
        </p15:guide>
        <p15:guide id="5" orient="horz" pos="403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a:solidFill>
            <a:srgbClr val="C00000"/>
          </a:solidFill>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grp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1F4283"/>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1B396F"/>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rgbClr val="A40000"/>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rgbClr val="C00000"/>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1F4283"/>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6151628"/>
            <a:ext cx="1143000"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r>
              <a:rPr lang="en-US"/>
              <a:t>7/28/2020</a:t>
            </a:r>
            <a:endParaRPr lang="en-US" dirty="0"/>
          </a:p>
        </p:txBody>
      </p:sp>
      <p:sp>
        <p:nvSpPr>
          <p:cNvPr id="5" name="Footer Placeholder 4"/>
          <p:cNvSpPr>
            <a:spLocks noGrp="1"/>
          </p:cNvSpPr>
          <p:nvPr>
            <p:ph type="ftr" sz="quarter" idx="3"/>
          </p:nvPr>
        </p:nvSpPr>
        <p:spPr>
          <a:xfrm>
            <a:off x="2572279" y="6151628"/>
            <a:ext cx="7084177" cy="365125"/>
          </a:xfrm>
          <a:prstGeom prst="rect">
            <a:avLst/>
          </a:prstGeom>
        </p:spPr>
        <p:txBody>
          <a:bodyPr vert="horz" lIns="91440" tIns="45720" rIns="91440" bIns="45720" rtlCol="0" anchor="ctr"/>
          <a:lstStyle>
            <a:lvl1pPr algn="l">
              <a:defRPr sz="1200" b="0" i="0">
                <a:solidFill>
                  <a:schemeClr val="tx1"/>
                </a:solidFill>
                <a:effectLst/>
                <a:latin typeface="Calibri" panose="020F0502020204030204" pitchFamily="34" charset="0"/>
                <a:cs typeface="Calibri" panose="020F0502020204030204" pitchFamily="34" charset="0"/>
              </a:defRPr>
            </a:lvl1pPr>
          </a:lstStyle>
          <a:p>
            <a:r>
              <a:rPr lang="en-US" dirty="0"/>
              <a:t>Change Management Board</a:t>
            </a:r>
          </a:p>
        </p:txBody>
      </p:sp>
      <p:sp>
        <p:nvSpPr>
          <p:cNvPr id="6" name="Slide Number Placeholder 5"/>
          <p:cNvSpPr>
            <a:spLocks noGrp="1"/>
          </p:cNvSpPr>
          <p:nvPr>
            <p:ph type="sldNum" sz="quarter" idx="4"/>
          </p:nvPr>
        </p:nvSpPr>
        <p:spPr>
          <a:xfrm>
            <a:off x="10951856" y="6151628"/>
            <a:ext cx="551167"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dirty="0"/>
          </a:p>
        </p:txBody>
      </p:sp>
      <p:pic>
        <p:nvPicPr>
          <p:cNvPr id="14" name="Picture 2" descr="image001"/>
          <p:cNvPicPr>
            <a:picLocks noChangeAspect="1" noChangeArrowheads="1"/>
          </p:cNvPicPr>
          <p:nvPr userDrawn="1"/>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20">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extLst>
      <p:ext uri="{BB962C8B-B14F-4D97-AF65-F5344CB8AC3E}">
        <p14:creationId xmlns:p14="http://schemas.microsoft.com/office/powerpoint/2010/main" val="34519060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2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hyperlink" Target="mailto:Christine.shafik@dot.state.fl.us"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sv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hyperlink" Target="mailto:Christine.shafik@dot.state.fl.us" TargetMode="External"/><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22.jpeg"/></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hyperlink" Target="mailto:Christine.shafik@dot.state.fl.us" TargetMode="External"/><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22.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8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963" y="1962149"/>
            <a:ext cx="9802137" cy="1156832"/>
          </a:xfrm>
        </p:spPr>
        <p:txBody>
          <a:bodyPr>
            <a:normAutofit/>
          </a:bodyPr>
          <a:lstStyle/>
          <a:p>
            <a:r>
              <a:rPr lang="en-US" sz="5100" dirty="0"/>
              <a:t>Welcome and Call for Quorum</a:t>
            </a:r>
          </a:p>
        </p:txBody>
      </p:sp>
      <p:sp>
        <p:nvSpPr>
          <p:cNvPr id="4" name="Subtitle 3"/>
          <p:cNvSpPr>
            <a:spLocks noGrp="1"/>
          </p:cNvSpPr>
          <p:nvPr>
            <p:ph type="subTitle" idx="1"/>
          </p:nvPr>
        </p:nvSpPr>
        <p:spPr>
          <a:xfrm>
            <a:off x="4047067" y="3996267"/>
            <a:ext cx="7455955" cy="1388534"/>
          </a:xfrm>
        </p:spPr>
        <p:txBody>
          <a:bodyPr>
            <a:normAutofit lnSpcReduction="10000"/>
          </a:bodyPr>
          <a:lstStyle/>
          <a:p>
            <a:r>
              <a:rPr lang="en-US" sz="3600" dirty="0"/>
              <a:t>Jay Williams, P.E., FDOT</a:t>
            </a:r>
          </a:p>
          <a:p>
            <a:r>
              <a:rPr lang="en-US" sz="3600" dirty="0"/>
              <a:t>CMB Chairman</a:t>
            </a:r>
          </a:p>
          <a:p>
            <a:endParaRPr lang="en-US" dirty="0"/>
          </a:p>
        </p:txBody>
      </p:sp>
      <p:pic>
        <p:nvPicPr>
          <p:cNvPr id="7" name="Picture 2" descr="image00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solidFill>
                  <a:prstClr val="black"/>
                </a:solidFill>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91577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1"/>
            <a:ext cx="9412232" cy="1275901"/>
          </a:xfrm>
        </p:spPr>
        <p:txBody>
          <a:bodyPr>
            <a:normAutofit/>
          </a:bodyPr>
          <a:lstStyle/>
          <a:p>
            <a:r>
              <a:rPr lang="en-US" dirty="0"/>
              <a:t>Release 8.0</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solidFill>
                  <a:prstClr val="black"/>
                </a:solidFill>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Content Placeholder 9">
            <a:extLst>
              <a:ext uri="{FF2B5EF4-FFF2-40B4-BE49-F238E27FC236}">
                <a16:creationId xmlns:a16="http://schemas.microsoft.com/office/drawing/2014/main" id="{FF1D9F9E-527C-454A-8544-A7B0A12A929C}"/>
              </a:ext>
            </a:extLst>
          </p:cNvPr>
          <p:cNvSpPr>
            <a:spLocks noGrp="1"/>
          </p:cNvSpPr>
          <p:nvPr>
            <p:ph sz="half" idx="1"/>
          </p:nvPr>
        </p:nvSpPr>
        <p:spPr>
          <a:xfrm>
            <a:off x="1590748" y="1341120"/>
            <a:ext cx="9284908" cy="4860203"/>
          </a:xfrm>
        </p:spPr>
        <p:txBody>
          <a:bodyPr>
            <a:normAutofit/>
          </a:bodyPr>
          <a:lstStyle/>
          <a:p>
            <a:pPr marL="285750" lvl="1"/>
            <a:r>
              <a:rPr lang="en-US" sz="3600" dirty="0"/>
              <a:t>33 issues have been approved  and authorized – development in process</a:t>
            </a:r>
          </a:p>
          <a:p>
            <a:pPr marL="914400" lvl="2" indent="0">
              <a:buNone/>
            </a:pPr>
            <a:endParaRPr lang="en-US" sz="2400" dirty="0"/>
          </a:p>
          <a:p>
            <a:pPr lvl="2"/>
            <a:endParaRPr lang="en-US" sz="2600" dirty="0"/>
          </a:p>
        </p:txBody>
      </p:sp>
    </p:spTree>
    <p:extLst>
      <p:ext uri="{BB962C8B-B14F-4D97-AF65-F5344CB8AC3E}">
        <p14:creationId xmlns:p14="http://schemas.microsoft.com/office/powerpoint/2010/main" val="2308992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1"/>
            <a:ext cx="9412232" cy="1275901"/>
          </a:xfrm>
        </p:spPr>
        <p:txBody>
          <a:bodyPr>
            <a:normAutofit/>
          </a:bodyPr>
          <a:lstStyle/>
          <a:p>
            <a:r>
              <a:rPr lang="en-US" dirty="0"/>
              <a:t>Release 8.0</a:t>
            </a:r>
          </a:p>
        </p:txBody>
      </p:sp>
      <p:sp>
        <p:nvSpPr>
          <p:cNvPr id="3" name="Content Placeholder 2"/>
          <p:cNvSpPr>
            <a:spLocks noGrp="1"/>
          </p:cNvSpPr>
          <p:nvPr>
            <p:ph sz="half" idx="1"/>
          </p:nvPr>
        </p:nvSpPr>
        <p:spPr>
          <a:xfrm>
            <a:off x="1484312" y="1393372"/>
            <a:ext cx="9244264" cy="4807952"/>
          </a:xfrm>
        </p:spPr>
        <p:txBody>
          <a:bodyPr>
            <a:normAutofit/>
          </a:bodyPr>
          <a:lstStyle/>
          <a:p>
            <a:r>
              <a:rPr lang="en-US" sz="4000" dirty="0"/>
              <a:t>District RISC and RCA ConOps                      – development in process  </a:t>
            </a:r>
          </a:p>
          <a:p>
            <a:r>
              <a:rPr lang="en-US" sz="4000" dirty="0"/>
              <a:t>IV&amp;V build from SwRI planned for October 2020</a:t>
            </a:r>
          </a:p>
          <a:p>
            <a:endParaRPr lang="en-US" sz="4000"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solidFill>
                  <a:prstClr val="black"/>
                </a:solidFill>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3213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dirty="0"/>
              <a:t>QUESTIONS?</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endParaRPr lang="en-US" dirty="0">
              <a:solidFill>
                <a:srgbClr val="FF0000"/>
              </a:solidFill>
            </a:endParaRPr>
          </a:p>
          <a:p>
            <a:pPr marL="0" indent="0">
              <a:buNone/>
            </a:pPr>
            <a:r>
              <a:rPr lang="en-US" dirty="0"/>
              <a:t>Christine Shafik, P.E., FDOT</a:t>
            </a:r>
          </a:p>
          <a:p>
            <a:pPr marL="0" indent="0">
              <a:buNone/>
            </a:pPr>
            <a:r>
              <a:rPr lang="en-US" dirty="0">
                <a:hlinkClick r:id="rId3"/>
              </a:rPr>
              <a:t>Christine.shafik@dot.state.fl.us</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solidFill>
                  <a:prstClr val="black"/>
                </a:solidFill>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07175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367" y="1656234"/>
            <a:ext cx="10421655" cy="2176117"/>
          </a:xfrm>
        </p:spPr>
        <p:txBody>
          <a:bodyPr>
            <a:normAutofit fontScale="90000"/>
          </a:bodyPr>
          <a:lstStyle/>
          <a:p>
            <a:r>
              <a:rPr lang="en-US" sz="5400" dirty="0"/>
              <a:t>SG-5300 - Access to district SunGuide data from the Central Office</a:t>
            </a:r>
            <a:br>
              <a:rPr lang="en-US" sz="5400" dirty="0"/>
            </a:br>
            <a:endParaRPr lang="en-US" sz="5100" dirty="0"/>
          </a:p>
        </p:txBody>
      </p:sp>
      <p:sp>
        <p:nvSpPr>
          <p:cNvPr id="4" name="Subtitle 3"/>
          <p:cNvSpPr>
            <a:spLocks noGrp="1"/>
          </p:cNvSpPr>
          <p:nvPr>
            <p:ph type="subTitle" idx="1"/>
          </p:nvPr>
        </p:nvSpPr>
        <p:spPr/>
        <p:txBody>
          <a:bodyPr>
            <a:normAutofit/>
          </a:bodyPr>
          <a:lstStyle/>
          <a:p>
            <a:r>
              <a:rPr lang="en-US" sz="3600" dirty="0"/>
              <a:t>Mark Dunthorn, HNTB</a:t>
            </a:r>
          </a:p>
        </p:txBody>
      </p:sp>
      <p:pic>
        <p:nvPicPr>
          <p:cNvPr id="7" name="Picture 2" descr="image00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45684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1"/>
            <a:ext cx="10018713" cy="1275901"/>
          </a:xfrm>
        </p:spPr>
        <p:txBody>
          <a:bodyPr>
            <a:normAutofit/>
          </a:bodyPr>
          <a:lstStyle/>
          <a:p>
            <a:r>
              <a:rPr lang="en-US" dirty="0"/>
              <a:t>Current Situation</a:t>
            </a:r>
          </a:p>
        </p:txBody>
      </p:sp>
      <p:sp>
        <p:nvSpPr>
          <p:cNvPr id="3" name="Content Placeholder 2"/>
          <p:cNvSpPr>
            <a:spLocks noGrp="1"/>
          </p:cNvSpPr>
          <p:nvPr>
            <p:ph sz="half" idx="1"/>
          </p:nvPr>
        </p:nvSpPr>
        <p:spPr>
          <a:xfrm>
            <a:off x="1623282" y="1437991"/>
            <a:ext cx="9391344" cy="4019834"/>
          </a:xfrm>
        </p:spPr>
        <p:txBody>
          <a:bodyPr>
            <a:normAutofit/>
          </a:bodyPr>
          <a:lstStyle/>
          <a:p>
            <a:pPr marL="0" indent="0">
              <a:buNone/>
            </a:pPr>
            <a:r>
              <a:rPr lang="en-US" sz="3600" dirty="0"/>
              <a:t>CO gets data from districts via:</a:t>
            </a:r>
          </a:p>
          <a:p>
            <a:r>
              <a:rPr lang="en-US" sz="3600" dirty="0"/>
              <a:t>Ad-Hoc report and data requests</a:t>
            </a:r>
          </a:p>
          <a:p>
            <a:r>
              <a:rPr lang="en-US" sz="3600" dirty="0"/>
              <a:t>Annual request for full database backup</a:t>
            </a:r>
          </a:p>
          <a:p>
            <a:r>
              <a:rPr lang="en-US" sz="3600" dirty="0"/>
              <a:t>C2C</a:t>
            </a:r>
            <a:br>
              <a:rPr lang="en-US" sz="3600" dirty="0"/>
            </a:br>
            <a:endParaRPr lang="en-US" sz="3600" dirty="0"/>
          </a:p>
          <a:p>
            <a:endParaRPr lang="en-US" sz="3600"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9729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2"/>
            <a:ext cx="10018713" cy="1002126"/>
          </a:xfrm>
        </p:spPr>
        <p:txBody>
          <a:bodyPr>
            <a:normAutofit/>
          </a:bodyPr>
          <a:lstStyle/>
          <a:p>
            <a:r>
              <a:rPr lang="en-US" dirty="0"/>
              <a:t>RITIS</a:t>
            </a:r>
          </a:p>
        </p:txBody>
      </p:sp>
      <p:sp>
        <p:nvSpPr>
          <p:cNvPr id="3" name="Content Placeholder 2"/>
          <p:cNvSpPr>
            <a:spLocks noGrp="1"/>
          </p:cNvSpPr>
          <p:nvPr>
            <p:ph sz="half" idx="1"/>
          </p:nvPr>
        </p:nvSpPr>
        <p:spPr>
          <a:xfrm>
            <a:off x="1623282" y="1437991"/>
            <a:ext cx="9391344" cy="4763332"/>
          </a:xfrm>
        </p:spPr>
        <p:txBody>
          <a:bodyPr>
            <a:normAutofit fontScale="92500" lnSpcReduction="10000"/>
          </a:bodyPr>
          <a:lstStyle/>
          <a:p>
            <a:pPr marL="0" indent="0">
              <a:buNone/>
            </a:pPr>
            <a:r>
              <a:rPr lang="en-US" sz="3600" dirty="0"/>
              <a:t>SunGuide DAR module:</a:t>
            </a:r>
          </a:p>
          <a:p>
            <a:r>
              <a:rPr lang="en-US" sz="3600" dirty="0"/>
              <a:t>Data Archive for RITIS</a:t>
            </a:r>
          </a:p>
          <a:p>
            <a:r>
              <a:rPr lang="en-US" sz="3600" dirty="0"/>
              <a:t>Subscribes to Event and Traffic Data</a:t>
            </a:r>
          </a:p>
          <a:p>
            <a:r>
              <a:rPr lang="en-US" sz="3600" dirty="0"/>
              <a:t>Packages and uploads to RITIS every minute</a:t>
            </a:r>
          </a:p>
          <a:p>
            <a:pPr marL="0" indent="0">
              <a:buNone/>
            </a:pPr>
            <a:endParaRPr lang="en-US" sz="3600" dirty="0"/>
          </a:p>
          <a:p>
            <a:pPr marL="0" indent="0">
              <a:buNone/>
            </a:pPr>
            <a:r>
              <a:rPr lang="en-US" sz="3600" dirty="0"/>
              <a:t>A second DAR module running in each district can be configured to send data to the CO</a:t>
            </a:r>
            <a:br>
              <a:rPr lang="en-US" sz="3600" dirty="0"/>
            </a:br>
            <a:endParaRPr lang="en-US" sz="3600" dirty="0"/>
          </a:p>
          <a:p>
            <a:endParaRPr lang="en-US" sz="3600"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29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2"/>
            <a:ext cx="10018713" cy="1002126"/>
          </a:xfrm>
        </p:spPr>
        <p:txBody>
          <a:bodyPr>
            <a:normAutofit/>
          </a:bodyPr>
          <a:lstStyle/>
          <a:p>
            <a:r>
              <a:rPr lang="en-US" dirty="0"/>
              <a:t>Benefits</a:t>
            </a:r>
          </a:p>
        </p:txBody>
      </p:sp>
      <p:sp>
        <p:nvSpPr>
          <p:cNvPr id="3" name="Content Placeholder 2"/>
          <p:cNvSpPr>
            <a:spLocks noGrp="1"/>
          </p:cNvSpPr>
          <p:nvPr>
            <p:ph sz="half" idx="1"/>
          </p:nvPr>
        </p:nvSpPr>
        <p:spPr>
          <a:xfrm>
            <a:off x="1623282" y="1437991"/>
            <a:ext cx="9391344" cy="4763332"/>
          </a:xfrm>
        </p:spPr>
        <p:txBody>
          <a:bodyPr>
            <a:normAutofit/>
          </a:bodyPr>
          <a:lstStyle/>
          <a:p>
            <a:pPr marL="0" indent="0">
              <a:buNone/>
            </a:pPr>
            <a:r>
              <a:rPr lang="en-US" sz="3600" dirty="0"/>
              <a:t>Central Office – convenient access to current data</a:t>
            </a:r>
          </a:p>
          <a:p>
            <a:pPr marL="0" indent="0">
              <a:buNone/>
            </a:pPr>
            <a:endParaRPr lang="en-US" sz="3600" dirty="0"/>
          </a:p>
          <a:p>
            <a:pPr marL="0" indent="0">
              <a:buNone/>
            </a:pPr>
            <a:r>
              <a:rPr lang="en-US" sz="3600" dirty="0"/>
              <a:t>Districts – reduced number of requests from CO</a:t>
            </a:r>
            <a:br>
              <a:rPr lang="en-US" sz="3600" dirty="0"/>
            </a:br>
            <a:endParaRPr lang="en-US" sz="3600" dirty="0"/>
          </a:p>
          <a:p>
            <a:endParaRPr lang="en-US" sz="3600"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8143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2"/>
            <a:ext cx="10018713" cy="1002126"/>
          </a:xfrm>
        </p:spPr>
        <p:txBody>
          <a:bodyPr>
            <a:normAutofit/>
          </a:bodyPr>
          <a:lstStyle/>
          <a:p>
            <a:r>
              <a:rPr lang="en-US" dirty="0"/>
              <a:t>Dashboards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EFF17581-5E78-4222-B33B-F9524532EE3D}"/>
              </a:ext>
            </a:extLst>
          </p:cNvPr>
          <p:cNvPicPr>
            <a:picLocks noChangeAspect="1"/>
          </p:cNvPicPr>
          <p:nvPr/>
        </p:nvPicPr>
        <p:blipFill>
          <a:blip r:embed="rId3"/>
          <a:stretch>
            <a:fillRect/>
          </a:stretch>
        </p:blipFill>
        <p:spPr>
          <a:xfrm>
            <a:off x="2164337" y="1563971"/>
            <a:ext cx="8309233" cy="3730057"/>
          </a:xfrm>
          <a:prstGeom prst="rect">
            <a:avLst/>
          </a:prstGeom>
        </p:spPr>
      </p:pic>
    </p:spTree>
    <p:extLst>
      <p:ext uri="{BB962C8B-B14F-4D97-AF65-F5344CB8AC3E}">
        <p14:creationId xmlns:p14="http://schemas.microsoft.com/office/powerpoint/2010/main" val="662701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2"/>
            <a:ext cx="10018713" cy="1002126"/>
          </a:xfrm>
        </p:spPr>
        <p:txBody>
          <a:bodyPr>
            <a:normAutofit/>
          </a:bodyPr>
          <a:lstStyle/>
          <a:p>
            <a:r>
              <a:rPr lang="en-US"/>
              <a:t>Centralized SunGuide Reports</a:t>
            </a:r>
            <a:endParaRPr lang="en-US" dirty="0"/>
          </a:p>
        </p:txBody>
      </p:sp>
      <p:sp>
        <p:nvSpPr>
          <p:cNvPr id="4" name="Date Placeholder 3"/>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a:xfrm>
            <a:off x="10951856" y="6201323"/>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5F93392B-993D-4FB0-999B-A383B9B3BEF8}"/>
              </a:ext>
            </a:extLst>
          </p:cNvPr>
          <p:cNvPicPr>
            <a:picLocks noChangeAspect="1"/>
          </p:cNvPicPr>
          <p:nvPr/>
        </p:nvPicPr>
        <p:blipFill>
          <a:blip r:embed="rId3"/>
          <a:stretch>
            <a:fillRect/>
          </a:stretch>
        </p:blipFill>
        <p:spPr>
          <a:xfrm>
            <a:off x="6472780" y="1437992"/>
            <a:ext cx="5250274" cy="4366260"/>
          </a:xfrm>
          <a:prstGeom prst="rect">
            <a:avLst/>
          </a:prstGeom>
        </p:spPr>
      </p:pic>
      <p:pic>
        <p:nvPicPr>
          <p:cNvPr id="13" name="Picture 12">
            <a:extLst>
              <a:ext uri="{FF2B5EF4-FFF2-40B4-BE49-F238E27FC236}">
                <a16:creationId xmlns:a16="http://schemas.microsoft.com/office/drawing/2014/main" id="{BE85483B-BE61-4BCD-832E-851AE1130948}"/>
              </a:ext>
            </a:extLst>
          </p:cNvPr>
          <p:cNvPicPr>
            <a:picLocks noChangeAspect="1"/>
          </p:cNvPicPr>
          <p:nvPr/>
        </p:nvPicPr>
        <p:blipFill>
          <a:blip r:embed="rId4"/>
          <a:stretch>
            <a:fillRect/>
          </a:stretch>
        </p:blipFill>
        <p:spPr>
          <a:xfrm>
            <a:off x="1044020" y="1437992"/>
            <a:ext cx="5274934" cy="4366260"/>
          </a:xfrm>
          <a:prstGeom prst="rect">
            <a:avLst/>
          </a:prstGeom>
        </p:spPr>
      </p:pic>
    </p:spTree>
    <p:extLst>
      <p:ext uri="{BB962C8B-B14F-4D97-AF65-F5344CB8AC3E}">
        <p14:creationId xmlns:p14="http://schemas.microsoft.com/office/powerpoint/2010/main" val="257043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2"/>
            <a:ext cx="10018713" cy="1002126"/>
          </a:xfrm>
        </p:spPr>
        <p:txBody>
          <a:bodyPr>
            <a:normAutofit/>
          </a:bodyPr>
          <a:lstStyle/>
          <a:p>
            <a:r>
              <a:rPr lang="en-US" dirty="0"/>
              <a:t>Analytics</a:t>
            </a:r>
          </a:p>
        </p:txBody>
      </p:sp>
      <p:sp>
        <p:nvSpPr>
          <p:cNvPr id="4" name="Date Placeholder 3"/>
          <p:cNvSpPr>
            <a:spLocks noGrp="1"/>
          </p:cNvSpPr>
          <p:nvPr>
            <p:ph type="dt" sz="half" idx="10"/>
          </p:nvPr>
        </p:nvSpPr>
        <p:spPr>
          <a:xfrm>
            <a:off x="9561840"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a:xfrm>
            <a:off x="10781040" y="6201323"/>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Graphic 6">
            <a:extLst>
              <a:ext uri="{FF2B5EF4-FFF2-40B4-BE49-F238E27FC236}">
                <a16:creationId xmlns:a16="http://schemas.microsoft.com/office/drawing/2014/main" id="{435A153E-DFA9-46AE-9FB6-948EAFB00A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7388" y="5836609"/>
            <a:ext cx="1344747" cy="362868"/>
          </a:xfrm>
          <a:prstGeom prst="rect">
            <a:avLst/>
          </a:prstGeom>
        </p:spPr>
      </p:pic>
      <p:pic>
        <p:nvPicPr>
          <p:cNvPr id="1026" name="Picture 2" descr="The Python Logo | Python Software Foundation">
            <a:extLst>
              <a:ext uri="{FF2B5EF4-FFF2-40B4-BE49-F238E27FC236}">
                <a16:creationId xmlns:a16="http://schemas.microsoft.com/office/drawing/2014/main" id="{B10349A4-79F4-4521-9C7C-71F878B428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7562" y="5785877"/>
            <a:ext cx="1344747" cy="4551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ugier Numpy Logo Name Below-02 - Python Numpy Logo, HD Png ...">
            <a:extLst>
              <a:ext uri="{FF2B5EF4-FFF2-40B4-BE49-F238E27FC236}">
                <a16:creationId xmlns:a16="http://schemas.microsoft.com/office/drawing/2014/main" id="{20657A9E-0EAC-4F5D-A605-A3D4A995D7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7342" y="5577963"/>
            <a:ext cx="695778" cy="9884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Scikit learn logo small.svg - Wikimedia Commons">
            <a:extLst>
              <a:ext uri="{FF2B5EF4-FFF2-40B4-BE49-F238E27FC236}">
                <a16:creationId xmlns:a16="http://schemas.microsoft.com/office/drawing/2014/main" id="{296ACE21-D957-4A8F-BD4C-93E215121C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6819" y="5644662"/>
            <a:ext cx="1193165" cy="6433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F08905C-D4E2-4538-B49D-73AC66F0A86D}"/>
              </a:ext>
            </a:extLst>
          </p:cNvPr>
          <p:cNvPicPr>
            <a:picLocks noChangeAspect="1"/>
          </p:cNvPicPr>
          <p:nvPr/>
        </p:nvPicPr>
        <p:blipFill>
          <a:blip r:embed="rId8"/>
          <a:stretch>
            <a:fillRect/>
          </a:stretch>
        </p:blipFill>
        <p:spPr>
          <a:xfrm>
            <a:off x="7448854" y="1204156"/>
            <a:ext cx="4341734" cy="3890645"/>
          </a:xfrm>
          <a:prstGeom prst="rect">
            <a:avLst/>
          </a:prstGeom>
        </p:spPr>
      </p:pic>
      <p:pic>
        <p:nvPicPr>
          <p:cNvPr id="10" name="Picture 9">
            <a:extLst>
              <a:ext uri="{FF2B5EF4-FFF2-40B4-BE49-F238E27FC236}">
                <a16:creationId xmlns:a16="http://schemas.microsoft.com/office/drawing/2014/main" id="{8B4D5E5B-4EFD-492B-B4DF-9CD97D178EBC}"/>
              </a:ext>
            </a:extLst>
          </p:cNvPr>
          <p:cNvPicPr>
            <a:picLocks noChangeAspect="1"/>
          </p:cNvPicPr>
          <p:nvPr/>
        </p:nvPicPr>
        <p:blipFill>
          <a:blip r:embed="rId9"/>
          <a:stretch>
            <a:fillRect/>
          </a:stretch>
        </p:blipFill>
        <p:spPr>
          <a:xfrm>
            <a:off x="5118481" y="5751538"/>
            <a:ext cx="1343025" cy="523875"/>
          </a:xfrm>
          <a:prstGeom prst="rect">
            <a:avLst/>
          </a:prstGeom>
        </p:spPr>
      </p:pic>
      <p:sp>
        <p:nvSpPr>
          <p:cNvPr id="15" name="Title 1">
            <a:extLst>
              <a:ext uri="{FF2B5EF4-FFF2-40B4-BE49-F238E27FC236}">
                <a16:creationId xmlns:a16="http://schemas.microsoft.com/office/drawing/2014/main" id="{17309BC5-C80D-4115-813C-A97173AD6912}"/>
              </a:ext>
            </a:extLst>
          </p:cNvPr>
          <p:cNvSpPr txBox="1">
            <a:spLocks/>
          </p:cNvSpPr>
          <p:nvPr/>
        </p:nvSpPr>
        <p:spPr>
          <a:xfrm>
            <a:off x="4019857" y="4944655"/>
            <a:ext cx="3534421" cy="78345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Open-source tools</a:t>
            </a:r>
          </a:p>
        </p:txBody>
      </p:sp>
      <p:pic>
        <p:nvPicPr>
          <p:cNvPr id="21" name="Picture 20">
            <a:extLst>
              <a:ext uri="{FF2B5EF4-FFF2-40B4-BE49-F238E27FC236}">
                <a16:creationId xmlns:a16="http://schemas.microsoft.com/office/drawing/2014/main" id="{1CC247F7-A967-4F00-B6FC-3E02E9A29719}"/>
              </a:ext>
            </a:extLst>
          </p:cNvPr>
          <p:cNvPicPr>
            <a:picLocks noChangeAspect="1"/>
          </p:cNvPicPr>
          <p:nvPr/>
        </p:nvPicPr>
        <p:blipFill>
          <a:blip r:embed="rId10"/>
          <a:stretch>
            <a:fillRect/>
          </a:stretch>
        </p:blipFill>
        <p:spPr>
          <a:xfrm>
            <a:off x="676317" y="1554183"/>
            <a:ext cx="6542604" cy="3255944"/>
          </a:xfrm>
          <a:prstGeom prst="rect">
            <a:avLst/>
          </a:prstGeom>
        </p:spPr>
      </p:pic>
      <p:pic>
        <p:nvPicPr>
          <p:cNvPr id="9" name="Picture 8">
            <a:extLst>
              <a:ext uri="{FF2B5EF4-FFF2-40B4-BE49-F238E27FC236}">
                <a16:creationId xmlns:a16="http://schemas.microsoft.com/office/drawing/2014/main" id="{2E5C6BBC-5B82-4B83-BA3F-67A0D340F3A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07708" y="5698342"/>
            <a:ext cx="830160" cy="643374"/>
          </a:xfrm>
          <a:prstGeom prst="rect">
            <a:avLst/>
          </a:prstGeom>
        </p:spPr>
      </p:pic>
    </p:spTree>
    <p:extLst>
      <p:ext uri="{BB962C8B-B14F-4D97-AF65-F5344CB8AC3E}">
        <p14:creationId xmlns:p14="http://schemas.microsoft.com/office/powerpoint/2010/main" val="246608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37068"/>
            <a:ext cx="10018713" cy="1024466"/>
          </a:xfrm>
        </p:spPr>
        <p:txBody>
          <a:bodyPr>
            <a:normAutofit/>
          </a:bodyPr>
          <a:lstStyle/>
          <a:p>
            <a:r>
              <a:rPr lang="en-US" sz="6000" dirty="0"/>
              <a:t>Agenda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58716261"/>
              </p:ext>
            </p:extLst>
          </p:nvPr>
        </p:nvGraphicFramePr>
        <p:xfrm>
          <a:off x="1552046" y="1320801"/>
          <a:ext cx="10018713" cy="4697945"/>
        </p:xfrm>
        <a:graphic>
          <a:graphicData uri="http://schemas.openxmlformats.org/drawingml/2006/table">
            <a:tbl>
              <a:tblPr firstRow="1" bandRow="1">
                <a:tableStyleId>{5C22544A-7EE6-4342-B048-85BDC9FD1C3A}</a:tableStyleId>
              </a:tblPr>
              <a:tblGrid>
                <a:gridCol w="1521354">
                  <a:extLst>
                    <a:ext uri="{9D8B030D-6E8A-4147-A177-3AD203B41FA5}">
                      <a16:colId xmlns:a16="http://schemas.microsoft.com/office/drawing/2014/main" val="20000"/>
                    </a:ext>
                  </a:extLst>
                </a:gridCol>
                <a:gridCol w="5664200">
                  <a:extLst>
                    <a:ext uri="{9D8B030D-6E8A-4147-A177-3AD203B41FA5}">
                      <a16:colId xmlns:a16="http://schemas.microsoft.com/office/drawing/2014/main" val="20001"/>
                    </a:ext>
                  </a:extLst>
                </a:gridCol>
                <a:gridCol w="2833159">
                  <a:extLst>
                    <a:ext uri="{9D8B030D-6E8A-4147-A177-3AD203B41FA5}">
                      <a16:colId xmlns:a16="http://schemas.microsoft.com/office/drawing/2014/main" val="20002"/>
                    </a:ext>
                  </a:extLst>
                </a:gridCol>
              </a:tblGrid>
              <a:tr h="500677">
                <a:tc>
                  <a:txBody>
                    <a:bodyPr/>
                    <a:lstStyle/>
                    <a:p>
                      <a:r>
                        <a:rPr lang="en-US" dirty="0"/>
                        <a:t>Time</a:t>
                      </a:r>
                    </a:p>
                  </a:txBody>
                  <a:tcPr/>
                </a:tc>
                <a:tc>
                  <a:txBody>
                    <a:bodyPr/>
                    <a:lstStyle/>
                    <a:p>
                      <a:r>
                        <a:rPr lang="en-US" dirty="0"/>
                        <a:t>Item</a:t>
                      </a:r>
                    </a:p>
                  </a:txBody>
                  <a:tcPr/>
                </a:tc>
                <a:tc>
                  <a:txBody>
                    <a:bodyPr/>
                    <a:lstStyle/>
                    <a:p>
                      <a:r>
                        <a:rPr lang="en-US" dirty="0"/>
                        <a:t>Lead</a:t>
                      </a:r>
                    </a:p>
                  </a:txBody>
                  <a:tcPr/>
                </a:tc>
                <a:extLst>
                  <a:ext uri="{0D108BD9-81ED-4DB2-BD59-A6C34878D82A}">
                    <a16:rowId xmlns:a16="http://schemas.microsoft.com/office/drawing/2014/main" val="10000"/>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1:00 – 1:05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Welcome and Call for Quorum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Jay Williams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00677">
                <a:tc>
                  <a:txBody>
                    <a:bodyPr/>
                    <a:lstStyle/>
                    <a:p>
                      <a:pPr marL="0" marR="0">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1:05 – 1:10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Previous Meeting Recap &amp; Action Item Review</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Jay Williams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00677">
                <a:tc>
                  <a:txBody>
                    <a:bodyPr/>
                    <a:lstStyle/>
                    <a:p>
                      <a:pPr marL="0" marR="0">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1:10 – 1:30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SunGuide Software Update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Christine Shafik</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0128626"/>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1:30 – 1:40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457200" rtl="0" eaLnBrk="1" latinLnBrk="0" hangingPunct="1">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SG-5300: Access to district SunGuide data from the Central Office</a:t>
                      </a:r>
                      <a:endParaRPr lang="en-US"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Mark Dunthorn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1:40 – 1:50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SG-4815: Response plans should use Congestion Tail if available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1:50 – 2:00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SG-4527: Operators requesting to have data sort feature added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0557218"/>
                  </a:ext>
                </a:extLst>
              </a:tr>
              <a:tr h="490779">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2:00 – 2:10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SG-4562: Nearest camera for SPARR created events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0855975"/>
                  </a:ext>
                </a:extLst>
              </a:tr>
            </a:tbl>
          </a:graphicData>
        </a:graphic>
      </p:graphicFrame>
      <p:sp>
        <p:nvSpPr>
          <p:cNvPr id="4" name="Date Placeholder 3"/>
          <p:cNvSpPr>
            <a:spLocks noGrp="1"/>
          </p:cNvSpPr>
          <p:nvPr>
            <p:ph type="dt" sz="half" idx="10"/>
          </p:nvPr>
        </p:nvSpPr>
        <p:spPr/>
        <p:txBody>
          <a:bodyPr/>
          <a:lstStyle/>
          <a:p>
            <a:pPr defTabSz="457200">
              <a:defRPr/>
            </a:pPr>
            <a:r>
              <a:rPr lang="en-US">
                <a:solidFill>
                  <a:prstClr val="black"/>
                </a:solidFill>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89923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2"/>
            <a:ext cx="10018713" cy="1002126"/>
          </a:xfrm>
        </p:spPr>
        <p:txBody>
          <a:bodyPr>
            <a:normAutofit/>
          </a:bodyPr>
          <a:lstStyle/>
          <a:p>
            <a:r>
              <a:rPr lang="en-US" dirty="0"/>
              <a:t>Monitoring</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ACC15C6C-587C-49C8-B66B-62B5B101C18A}"/>
              </a:ext>
            </a:extLst>
          </p:cNvPr>
          <p:cNvPicPr>
            <a:picLocks noChangeAspect="1"/>
          </p:cNvPicPr>
          <p:nvPr/>
        </p:nvPicPr>
        <p:blipFill>
          <a:blip r:embed="rId3"/>
          <a:stretch>
            <a:fillRect/>
          </a:stretch>
        </p:blipFill>
        <p:spPr>
          <a:xfrm>
            <a:off x="1737360" y="1524000"/>
            <a:ext cx="5021298" cy="2824480"/>
          </a:xfrm>
          <a:prstGeom prst="rect">
            <a:avLst/>
          </a:prstGeom>
        </p:spPr>
      </p:pic>
      <p:pic>
        <p:nvPicPr>
          <p:cNvPr id="7" name="Picture 6">
            <a:extLst>
              <a:ext uri="{FF2B5EF4-FFF2-40B4-BE49-F238E27FC236}">
                <a16:creationId xmlns:a16="http://schemas.microsoft.com/office/drawing/2014/main" id="{FFF8C1E7-5A8B-44D2-9136-196DA9F9F3FF}"/>
              </a:ext>
            </a:extLst>
          </p:cNvPr>
          <p:cNvPicPr>
            <a:picLocks noChangeAspect="1"/>
          </p:cNvPicPr>
          <p:nvPr/>
        </p:nvPicPr>
        <p:blipFill>
          <a:blip r:embed="rId4"/>
          <a:stretch>
            <a:fillRect/>
          </a:stretch>
        </p:blipFill>
        <p:spPr>
          <a:xfrm>
            <a:off x="5486400" y="2552267"/>
            <a:ext cx="6096000" cy="3429000"/>
          </a:xfrm>
          <a:prstGeom prst="rect">
            <a:avLst/>
          </a:prstGeom>
        </p:spPr>
      </p:pic>
    </p:spTree>
    <p:extLst>
      <p:ext uri="{BB962C8B-B14F-4D97-AF65-F5344CB8AC3E}">
        <p14:creationId xmlns:p14="http://schemas.microsoft.com/office/powerpoint/2010/main" val="3553409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1"/>
            <a:ext cx="10018713" cy="1275901"/>
          </a:xfrm>
        </p:spPr>
        <p:txBody>
          <a:bodyPr>
            <a:normAutofit/>
          </a:bodyPr>
          <a:lstStyle/>
          <a:p>
            <a:r>
              <a:rPr lang="en-US" dirty="0"/>
              <a:t>Next Steps</a:t>
            </a:r>
          </a:p>
        </p:txBody>
      </p:sp>
      <p:sp>
        <p:nvSpPr>
          <p:cNvPr id="3" name="Content Placeholder 2"/>
          <p:cNvSpPr>
            <a:spLocks noGrp="1"/>
          </p:cNvSpPr>
          <p:nvPr>
            <p:ph sz="half" idx="1"/>
          </p:nvPr>
        </p:nvSpPr>
        <p:spPr>
          <a:xfrm>
            <a:off x="1623282" y="1536193"/>
            <a:ext cx="9391344" cy="3035808"/>
          </a:xfrm>
        </p:spPr>
        <p:txBody>
          <a:bodyPr>
            <a:normAutofit fontScale="77500" lnSpcReduction="20000"/>
          </a:bodyPr>
          <a:lstStyle/>
          <a:p>
            <a:endParaRPr lang="en-US" sz="3600" dirty="0"/>
          </a:p>
          <a:p>
            <a:r>
              <a:rPr lang="en-US" sz="3600" dirty="0"/>
              <a:t>CO to prep environment and follow up with email to districts</a:t>
            </a:r>
          </a:p>
          <a:p>
            <a:r>
              <a:rPr lang="en-US" sz="3600" dirty="0"/>
              <a:t>Districts to install second instance of Data Archive for RITIS (DAR) process</a:t>
            </a:r>
          </a:p>
          <a:p>
            <a:pPr lvl="1"/>
            <a:r>
              <a:rPr lang="en-US" sz="2400" dirty="0"/>
              <a:t>Shouldn’t take more than an hour – no downtime or impact on operations</a:t>
            </a:r>
          </a:p>
          <a:p>
            <a:pPr lvl="1"/>
            <a:r>
              <a:rPr lang="en-US" sz="2400" dirty="0"/>
              <a:t>Open Jira issue to coordinate with </a:t>
            </a:r>
            <a:r>
              <a:rPr lang="en-US" sz="2400" dirty="0" err="1"/>
              <a:t>SwRI</a:t>
            </a:r>
            <a:endParaRPr lang="en-US" sz="2400"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77451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1"/>
            <a:ext cx="10018713" cy="1275901"/>
          </a:xfrm>
        </p:spPr>
        <p:txBody>
          <a:bodyPr>
            <a:normAutofit/>
          </a:bodyPr>
          <a:lstStyle/>
          <a:p>
            <a:r>
              <a:rPr lang="en-US" dirty="0"/>
              <a:t>Coordination?</a:t>
            </a:r>
          </a:p>
        </p:txBody>
      </p:sp>
      <p:sp>
        <p:nvSpPr>
          <p:cNvPr id="3" name="Content Placeholder 2"/>
          <p:cNvSpPr>
            <a:spLocks noGrp="1"/>
          </p:cNvSpPr>
          <p:nvPr>
            <p:ph sz="half" idx="1"/>
          </p:nvPr>
        </p:nvSpPr>
        <p:spPr>
          <a:xfrm>
            <a:off x="1623282" y="1828799"/>
            <a:ext cx="9391344" cy="3362961"/>
          </a:xfrm>
        </p:spPr>
        <p:txBody>
          <a:bodyPr>
            <a:normAutofit/>
          </a:bodyPr>
          <a:lstStyle/>
          <a:p>
            <a:endParaRPr lang="en-US" sz="3600" dirty="0"/>
          </a:p>
          <a:p>
            <a:r>
              <a:rPr lang="en-US" sz="3600" dirty="0"/>
              <a:t>Dashboards</a:t>
            </a:r>
          </a:p>
          <a:p>
            <a:r>
              <a:rPr lang="en-US" sz="3600" dirty="0"/>
              <a:t>Storage</a:t>
            </a:r>
          </a:p>
          <a:p>
            <a:r>
              <a:rPr lang="en-US" sz="3600" dirty="0"/>
              <a:t>Analytics</a:t>
            </a:r>
          </a:p>
          <a:p>
            <a:endParaRPr lang="en-US" sz="3600" dirty="0"/>
          </a:p>
          <a:p>
            <a:endParaRPr lang="en-US" sz="3600" dirty="0"/>
          </a:p>
          <a:p>
            <a:endParaRPr lang="en-US" sz="2400"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8895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dirty="0"/>
              <a:t>QUESTIONS?</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endParaRPr lang="en-US" dirty="0">
              <a:solidFill>
                <a:srgbClr val="FF0000"/>
              </a:solidFill>
            </a:endParaRPr>
          </a:p>
          <a:p>
            <a:pPr marL="0" indent="0">
              <a:buNone/>
            </a:pPr>
            <a:r>
              <a:rPr lang="en-US" dirty="0"/>
              <a:t>Christine Shafik, P.E., FDOT</a:t>
            </a:r>
          </a:p>
          <a:p>
            <a:pPr marL="0" indent="0">
              <a:buNone/>
            </a:pPr>
            <a:r>
              <a:rPr lang="en-US" dirty="0">
                <a:hlinkClick r:id="rId3"/>
              </a:rPr>
              <a:t>Christine.shafik@dot.state.fl.us</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78648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367" y="1656234"/>
            <a:ext cx="10421655" cy="2562317"/>
          </a:xfrm>
        </p:spPr>
        <p:txBody>
          <a:bodyPr>
            <a:normAutofit fontScale="90000"/>
          </a:bodyPr>
          <a:lstStyle/>
          <a:p>
            <a:r>
              <a:rPr lang="en-US" sz="5400" b="1" dirty="0">
                <a:solidFill>
                  <a:schemeClr val="accent1"/>
                </a:solidFill>
              </a:rPr>
              <a:t>Enhancement #1: </a:t>
            </a:r>
            <a:r>
              <a:rPr lang="en-US" sz="5400" dirty="0"/>
              <a:t>SG-4815 - Response plans should use Congestion Tail if available</a:t>
            </a:r>
            <a:br>
              <a:rPr lang="en-US" sz="5400" dirty="0"/>
            </a:br>
            <a:endParaRPr lang="en-US" sz="5100" dirty="0"/>
          </a:p>
        </p:txBody>
      </p:sp>
      <p:sp>
        <p:nvSpPr>
          <p:cNvPr id="4" name="Subtitle 3"/>
          <p:cNvSpPr>
            <a:spLocks noGrp="1"/>
          </p:cNvSpPr>
          <p:nvPr>
            <p:ph type="subTitle" idx="1"/>
          </p:nvPr>
        </p:nvSpPr>
        <p:spPr/>
        <p:txBody>
          <a:bodyPr>
            <a:normAutofit/>
          </a:bodyPr>
          <a:lstStyle/>
          <a:p>
            <a:r>
              <a:rPr lang="en-US" sz="3600" dirty="0"/>
              <a:t>Tucker Brown, </a:t>
            </a:r>
            <a:r>
              <a:rPr lang="en-US" sz="3600" dirty="0" err="1"/>
              <a:t>SwRI</a:t>
            </a:r>
            <a:endParaRPr lang="en-US" sz="3600" dirty="0"/>
          </a:p>
        </p:txBody>
      </p:sp>
      <p:pic>
        <p:nvPicPr>
          <p:cNvPr id="7" name="Picture 2" descr="image00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00316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1"/>
            <a:ext cx="10018713" cy="1275901"/>
          </a:xfrm>
        </p:spPr>
        <p:txBody>
          <a:bodyPr>
            <a:normAutofit/>
          </a:bodyPr>
          <a:lstStyle/>
          <a:p>
            <a:r>
              <a:rPr lang="en-US" dirty="0"/>
              <a:t>Current Situation</a:t>
            </a:r>
          </a:p>
        </p:txBody>
      </p:sp>
      <p:sp>
        <p:nvSpPr>
          <p:cNvPr id="3" name="Content Placeholder 2"/>
          <p:cNvSpPr>
            <a:spLocks noGrp="1"/>
          </p:cNvSpPr>
          <p:nvPr>
            <p:ph sz="half" idx="1"/>
          </p:nvPr>
        </p:nvSpPr>
        <p:spPr>
          <a:xfrm>
            <a:off x="1623282" y="1437991"/>
            <a:ext cx="9391344" cy="4019834"/>
          </a:xfrm>
        </p:spPr>
        <p:txBody>
          <a:bodyPr>
            <a:normAutofit fontScale="85000" lnSpcReduction="20000"/>
          </a:bodyPr>
          <a:lstStyle/>
          <a:p>
            <a:r>
              <a:rPr lang="en-US" sz="3600" dirty="0"/>
              <a:t>Issue: EM templates always use the Event Location to populate DMS messaging, even if the event has defined congestion. </a:t>
            </a:r>
          </a:p>
          <a:p>
            <a:r>
              <a:rPr lang="en-US" sz="3600" dirty="0"/>
              <a:t>Proposed Enhancement</a:t>
            </a:r>
          </a:p>
          <a:p>
            <a:pPr lvl="1"/>
            <a:r>
              <a:rPr lang="en-US" sz="2400" dirty="0"/>
              <a:t>When choosing the location to use as the basis for DMS signage, the Tail Location should be used, if set.</a:t>
            </a:r>
          </a:p>
          <a:p>
            <a:pPr lvl="1"/>
            <a:r>
              <a:rPr lang="en-US" sz="2400" dirty="0"/>
              <a:t>This would be configurable at an installation level </a:t>
            </a:r>
          </a:p>
          <a:p>
            <a:pPr lvl="1"/>
            <a:r>
              <a:rPr lang="en-US" sz="2400" dirty="0"/>
              <a:t>Note: The usefulness of this may depend on your template and messaging</a:t>
            </a:r>
          </a:p>
          <a:p>
            <a:pPr lvl="2"/>
            <a:r>
              <a:rPr lang="en-US" sz="2200" dirty="0"/>
              <a:t>“Congestions X miles ahead” would work when using the tail location.</a:t>
            </a:r>
          </a:p>
          <a:p>
            <a:pPr lvl="2"/>
            <a:r>
              <a:rPr lang="en-US" sz="2200" dirty="0"/>
              <a:t>“Crash ahead at Test Blvd” would probably want to use the primary location.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8412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Estimate: $3k</a:t>
            </a:r>
          </a:p>
          <a:p>
            <a:pPr marL="0" indent="0">
              <a:buNone/>
            </a:pPr>
            <a:endParaRPr lang="en-US" sz="3600" dirty="0"/>
          </a:p>
          <a:p>
            <a:pPr marL="0" indent="0">
              <a:buNone/>
            </a:pPr>
            <a:r>
              <a:rPr lang="en-US" sz="3600" dirty="0"/>
              <a:t>Potential Release: Post 8.0</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8722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QUESTIONS?</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2096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a:t>
            </a:r>
          </a:p>
          <a:p>
            <a:pPr marL="0" indent="0">
              <a:buNone/>
            </a:pPr>
            <a:r>
              <a:rPr lang="en-US" b="1" dirty="0">
                <a:solidFill>
                  <a:schemeClr val="accent1"/>
                </a:solidFill>
              </a:rPr>
              <a:t>Enhancement #1: </a:t>
            </a:r>
            <a:r>
              <a:rPr lang="en-US" dirty="0"/>
              <a:t>SG-4815: Response plans should use Congestion Tail if available</a:t>
            </a:r>
          </a:p>
          <a:p>
            <a:pPr marL="0" indent="0">
              <a:buNone/>
            </a:pP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06716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sz="5400" b="1" dirty="0">
                <a:solidFill>
                  <a:schemeClr val="accent1"/>
                </a:solidFill>
              </a:rPr>
              <a:t>Enhancement #2: </a:t>
            </a:r>
            <a:r>
              <a:rPr lang="en-US" sz="5400" dirty="0"/>
              <a:t>SG-4527 – Operators requesting to </a:t>
            </a:r>
            <a:br>
              <a:rPr lang="en-US" sz="5400" dirty="0"/>
            </a:br>
            <a:r>
              <a:rPr lang="en-US" sz="5400" dirty="0"/>
              <a:t>have data sort feature added</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
        <p:nvSpPr>
          <p:cNvPr id="11" name="Footer Placeholder 4">
            <a:extLst>
              <a:ext uri="{FF2B5EF4-FFF2-40B4-BE49-F238E27FC236}">
                <a16:creationId xmlns:a16="http://schemas.microsoft.com/office/drawing/2014/main" id="{6C09DC17-2AF6-4652-8BE4-A7CB346DAC90}"/>
              </a:ext>
            </a:extLst>
          </p:cNvPr>
          <p:cNvSpPr>
            <a:spLocks noGrp="1"/>
          </p:cNvSpPr>
          <p:nvPr>
            <p:ph type="ftr" sz="quarter" idx="11"/>
          </p:nvPr>
        </p:nvSpPr>
        <p:spPr>
          <a:xfrm>
            <a:off x="5332412" y="6151628"/>
            <a:ext cx="432404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2">
            <a:extLst>
              <a:ext uri="{FF2B5EF4-FFF2-40B4-BE49-F238E27FC236}">
                <a16:creationId xmlns:a16="http://schemas.microsoft.com/office/drawing/2014/main" id="{CCCBA837-AAE4-4612-AF58-64C7CC1360EF}"/>
              </a:ext>
            </a:extLst>
          </p:cNvPr>
          <p:cNvSpPr>
            <a:spLocks noGrp="1"/>
          </p:cNvSpPr>
          <p:nvPr>
            <p:ph type="dt" sz="half" idx="10"/>
          </p:nvPr>
        </p:nvSpPr>
        <p:spPr>
          <a:xfrm>
            <a:off x="9732656" y="6151628"/>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25835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37068"/>
            <a:ext cx="10018713" cy="1024466"/>
          </a:xfrm>
        </p:spPr>
        <p:txBody>
          <a:bodyPr>
            <a:normAutofit/>
          </a:bodyPr>
          <a:lstStyle/>
          <a:p>
            <a:r>
              <a:rPr lang="en-US" sz="6000" dirty="0"/>
              <a:t>Agenda</a:t>
            </a:r>
          </a:p>
        </p:txBody>
      </p:sp>
      <p:sp>
        <p:nvSpPr>
          <p:cNvPr id="4" name="Date Placeholder 3"/>
          <p:cNvSpPr>
            <a:spLocks noGrp="1"/>
          </p:cNvSpPr>
          <p:nvPr>
            <p:ph type="dt" sz="half" idx="10"/>
          </p:nvPr>
        </p:nvSpPr>
        <p:spPr/>
        <p:txBody>
          <a:bodyPr/>
          <a:lstStyle/>
          <a:p>
            <a:pPr defTabSz="457200">
              <a:defRPr/>
            </a:pPr>
            <a:r>
              <a:rPr lang="en-US">
                <a:solidFill>
                  <a:prstClr val="black"/>
                </a:solidFill>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Subtitle 3"/>
          <p:cNvSpPr txBox="1">
            <a:spLocks/>
          </p:cNvSpPr>
          <p:nvPr/>
        </p:nvSpPr>
        <p:spPr>
          <a:xfrm>
            <a:off x="1910292" y="5778631"/>
            <a:ext cx="9818156" cy="50786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4F81BD">
                  <a:lumMod val="75000"/>
                </a:srgbClr>
              </a:buClr>
              <a:buSzPct val="145000"/>
              <a:buFont typeface="Arial"/>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Content Placeholder 8">
            <a:extLst>
              <a:ext uri="{FF2B5EF4-FFF2-40B4-BE49-F238E27FC236}">
                <a16:creationId xmlns:a16="http://schemas.microsoft.com/office/drawing/2014/main" id="{37DC44A8-6F43-4A01-992D-D2D62178CCE7}"/>
              </a:ext>
            </a:extLst>
          </p:cNvPr>
          <p:cNvSpPr>
            <a:spLocks noGrp="1"/>
          </p:cNvSpPr>
          <p:nvPr>
            <p:ph idx="1"/>
          </p:nvPr>
        </p:nvSpPr>
        <p:spPr/>
        <p:txBody>
          <a:bodyPr/>
          <a:lstStyle/>
          <a:p>
            <a:endParaRPr lang="en-US"/>
          </a:p>
        </p:txBody>
      </p:sp>
      <p:graphicFrame>
        <p:nvGraphicFramePr>
          <p:cNvPr id="10" name="Content Placeholder 6">
            <a:extLst>
              <a:ext uri="{FF2B5EF4-FFF2-40B4-BE49-F238E27FC236}">
                <a16:creationId xmlns:a16="http://schemas.microsoft.com/office/drawing/2014/main" id="{A9E5764F-A42C-426C-9132-11B16A842822}"/>
              </a:ext>
            </a:extLst>
          </p:cNvPr>
          <p:cNvGraphicFramePr>
            <a:graphicFrameLocks/>
          </p:cNvGraphicFramePr>
          <p:nvPr>
            <p:extLst>
              <p:ext uri="{D42A27DB-BD31-4B8C-83A1-F6EECF244321}">
                <p14:modId xmlns:p14="http://schemas.microsoft.com/office/powerpoint/2010/main" val="1708417760"/>
              </p:ext>
            </p:extLst>
          </p:nvPr>
        </p:nvGraphicFramePr>
        <p:xfrm>
          <a:off x="1552046" y="1320801"/>
          <a:ext cx="10018713" cy="4428111"/>
        </p:xfrm>
        <a:graphic>
          <a:graphicData uri="http://schemas.openxmlformats.org/drawingml/2006/table">
            <a:tbl>
              <a:tblPr firstRow="1" bandRow="1">
                <a:tableStyleId>{5C22544A-7EE6-4342-B048-85BDC9FD1C3A}</a:tableStyleId>
              </a:tblPr>
              <a:tblGrid>
                <a:gridCol w="1521354">
                  <a:extLst>
                    <a:ext uri="{9D8B030D-6E8A-4147-A177-3AD203B41FA5}">
                      <a16:colId xmlns:a16="http://schemas.microsoft.com/office/drawing/2014/main" val="20000"/>
                    </a:ext>
                  </a:extLst>
                </a:gridCol>
                <a:gridCol w="5664200">
                  <a:extLst>
                    <a:ext uri="{9D8B030D-6E8A-4147-A177-3AD203B41FA5}">
                      <a16:colId xmlns:a16="http://schemas.microsoft.com/office/drawing/2014/main" val="20001"/>
                    </a:ext>
                  </a:extLst>
                </a:gridCol>
                <a:gridCol w="2833159">
                  <a:extLst>
                    <a:ext uri="{9D8B030D-6E8A-4147-A177-3AD203B41FA5}">
                      <a16:colId xmlns:a16="http://schemas.microsoft.com/office/drawing/2014/main" val="20002"/>
                    </a:ext>
                  </a:extLst>
                </a:gridCol>
              </a:tblGrid>
              <a:tr h="500677">
                <a:tc>
                  <a:txBody>
                    <a:bodyPr/>
                    <a:lstStyle/>
                    <a:p>
                      <a:r>
                        <a:rPr lang="en-US" dirty="0"/>
                        <a:t>Time</a:t>
                      </a:r>
                    </a:p>
                  </a:txBody>
                  <a:tcPr/>
                </a:tc>
                <a:tc>
                  <a:txBody>
                    <a:bodyPr/>
                    <a:lstStyle/>
                    <a:p>
                      <a:r>
                        <a:rPr lang="en-US" dirty="0"/>
                        <a:t>Item</a:t>
                      </a:r>
                    </a:p>
                  </a:txBody>
                  <a:tcPr/>
                </a:tc>
                <a:tc>
                  <a:txBody>
                    <a:bodyPr/>
                    <a:lstStyle/>
                    <a:p>
                      <a:r>
                        <a:rPr lang="en-US" dirty="0"/>
                        <a:t>Lead</a:t>
                      </a:r>
                    </a:p>
                  </a:txBody>
                  <a:tcPr/>
                </a:tc>
                <a:extLst>
                  <a:ext uri="{0D108BD9-81ED-4DB2-BD59-A6C34878D82A}">
                    <a16:rowId xmlns:a16="http://schemas.microsoft.com/office/drawing/2014/main" val="10000"/>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2:10 – 2:20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SG-2510: Indicate removed items in Current Response Plan list prior to plan activation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2:20 – 2:30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SG-564: Remove List Options without Deleting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2:30 – 2:40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SG-4084: On Ramp Backup Event Type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0128626"/>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2:40 – 2:50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SG-3499: Reporting "Ramp Closed" for Different Lane Mappings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2:50 – 3:00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SG-3335: Alert the operator when a travel time is double (or some other ratio) the free flow travel time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3:00 – 3:10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SG-2364: Log username of user that changes device status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0557218"/>
                  </a:ext>
                </a:extLst>
              </a:tr>
            </a:tbl>
          </a:graphicData>
        </a:graphic>
      </p:graphicFrame>
    </p:spTree>
    <p:extLst>
      <p:ext uri="{BB962C8B-B14F-4D97-AF65-F5344CB8AC3E}">
        <p14:creationId xmlns:p14="http://schemas.microsoft.com/office/powerpoint/2010/main" val="2310061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Issue and Proposed Enhancement</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716280"/>
            <a:ext cx="10018713" cy="5485043"/>
          </a:xfrm>
        </p:spPr>
        <p:txBody>
          <a:bodyPr>
            <a:normAutofit/>
          </a:bodyPr>
          <a:lstStyle/>
          <a:p>
            <a:r>
              <a:rPr lang="en-US" sz="3200" dirty="0"/>
              <a:t>Issue: </a:t>
            </a:r>
          </a:p>
          <a:p>
            <a:pPr lvl="1"/>
            <a:r>
              <a:rPr lang="en-US" sz="2400" dirty="0"/>
              <a:t>When multiple organizations are running operations from a single installation (Chipley and Pensacola), there is a need to split reporting to isolate the individual centers.</a:t>
            </a:r>
          </a:p>
          <a:p>
            <a:pPr lvl="1"/>
            <a:r>
              <a:rPr lang="en-US" sz="2400" dirty="0"/>
              <a:t>This is done by setting the Organization parameter of the event so it can filter in the reports, but this is a manual process and could be lead to errors.</a:t>
            </a:r>
          </a:p>
          <a:p>
            <a:r>
              <a:rPr lang="en-US" sz="3200" dirty="0"/>
              <a:t>Proposed Enhancement</a:t>
            </a:r>
          </a:p>
          <a:p>
            <a:pPr lvl="1"/>
            <a:r>
              <a:rPr lang="en-US" sz="2400" dirty="0"/>
              <a:t>Add a way to associate a user and organization, and default the event to the Organization assigned to user.</a:t>
            </a:r>
          </a:p>
          <a:p>
            <a:pPr lvl="1"/>
            <a:r>
              <a:rPr lang="en-US" sz="2400" dirty="0"/>
              <a:t>Changes to reports</a:t>
            </a:r>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Date Placeholder 3">
            <a:extLst>
              <a:ext uri="{FF2B5EF4-FFF2-40B4-BE49-F238E27FC236}">
                <a16:creationId xmlns:a16="http://schemas.microsoft.com/office/drawing/2014/main" id="{42F08BAD-07F5-4A7D-8489-35B15F0B12E9}"/>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AC8E25D5-C81E-42E5-A08C-217A0ECE5620}"/>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81739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Estimate: $8k</a:t>
            </a:r>
          </a:p>
          <a:p>
            <a:pPr marL="0" indent="0">
              <a:buNone/>
            </a:pPr>
            <a:endParaRPr lang="en-US" sz="3600" dirty="0"/>
          </a:p>
          <a:p>
            <a:pPr marL="0" indent="0">
              <a:buNone/>
            </a:pPr>
            <a:r>
              <a:rPr lang="en-US" sz="3600" dirty="0"/>
              <a:t>Potential Release: Post 8.0</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6328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QUESTIONS?</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5420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a:t>
            </a:r>
          </a:p>
          <a:p>
            <a:pPr marL="0" indent="0">
              <a:buNone/>
            </a:pPr>
            <a:r>
              <a:rPr lang="en-US" b="1" dirty="0">
                <a:solidFill>
                  <a:schemeClr val="accent1"/>
                </a:solidFill>
              </a:rPr>
              <a:t>Enhancement #2: </a:t>
            </a:r>
            <a:r>
              <a:rPr lang="en-US" dirty="0"/>
              <a:t>SG-4527: Operators requesting to have data sort feature added </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75435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sz="5400" b="1" dirty="0">
                <a:solidFill>
                  <a:schemeClr val="accent1"/>
                </a:solidFill>
              </a:rPr>
              <a:t>Enhancement #3: </a:t>
            </a:r>
            <a:r>
              <a:rPr lang="en-US" sz="5400" dirty="0"/>
              <a:t>SG-4562 – Nearest camera for SPARR created events</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
        <p:nvSpPr>
          <p:cNvPr id="11" name="Footer Placeholder 4">
            <a:extLst>
              <a:ext uri="{FF2B5EF4-FFF2-40B4-BE49-F238E27FC236}">
                <a16:creationId xmlns:a16="http://schemas.microsoft.com/office/drawing/2014/main" id="{E897D76E-7112-4421-B918-6A9020A93708}"/>
              </a:ext>
            </a:extLst>
          </p:cNvPr>
          <p:cNvSpPr>
            <a:spLocks noGrp="1"/>
          </p:cNvSpPr>
          <p:nvPr>
            <p:ph type="ftr" sz="quarter" idx="11"/>
          </p:nvPr>
        </p:nvSpPr>
        <p:spPr>
          <a:xfrm>
            <a:off x="5332412" y="6151628"/>
            <a:ext cx="432404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2">
            <a:extLst>
              <a:ext uri="{FF2B5EF4-FFF2-40B4-BE49-F238E27FC236}">
                <a16:creationId xmlns:a16="http://schemas.microsoft.com/office/drawing/2014/main" id="{71ECB52F-9E25-4D7F-BFA2-BC310FEB50E3}"/>
              </a:ext>
            </a:extLst>
          </p:cNvPr>
          <p:cNvSpPr>
            <a:spLocks noGrp="1"/>
          </p:cNvSpPr>
          <p:nvPr>
            <p:ph type="dt" sz="half" idx="10"/>
          </p:nvPr>
        </p:nvSpPr>
        <p:spPr>
          <a:xfrm>
            <a:off x="9732656" y="6151628"/>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09109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Issue and Proposed Enhancement</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1088231"/>
            <a:ext cx="10018713" cy="5404644"/>
          </a:xfrm>
        </p:spPr>
        <p:txBody>
          <a:bodyPr>
            <a:normAutofit/>
          </a:bodyPr>
          <a:lstStyle/>
          <a:p>
            <a:r>
              <a:rPr lang="en-US" dirty="0"/>
              <a:t>Issue: When creating an event from the Operator Map, the nearest camera is set. When creating an event from AVL, the nearest camera is NOT set. This action is currently being performed by the map itself.</a:t>
            </a:r>
          </a:p>
          <a:p>
            <a:endParaRPr lang="en-US" dirty="0"/>
          </a:p>
          <a:p>
            <a:r>
              <a:rPr lang="en-US" dirty="0"/>
              <a:t>Proposed Enhancement</a:t>
            </a:r>
          </a:p>
          <a:p>
            <a:pPr lvl="1"/>
            <a:r>
              <a:rPr lang="en-US" sz="2400" dirty="0"/>
              <a:t>Modify EM to get the list of cameras and set the nearest camera for both Map created events, AVL created events, or 3</a:t>
            </a:r>
            <a:r>
              <a:rPr lang="en-US" sz="2400" baseline="30000" dirty="0"/>
              <a:t>rd</a:t>
            </a:r>
            <a:r>
              <a:rPr lang="en-US" sz="2400" dirty="0"/>
              <a:t> party created events.</a:t>
            </a:r>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Date Placeholder 3">
            <a:extLst>
              <a:ext uri="{FF2B5EF4-FFF2-40B4-BE49-F238E27FC236}">
                <a16:creationId xmlns:a16="http://schemas.microsoft.com/office/drawing/2014/main" id="{D1D15E17-540B-4352-B277-A21576BE2C30}"/>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4A98406E-F023-43E3-9B1A-3317853C417E}"/>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60351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Estimate: $8k</a:t>
            </a:r>
          </a:p>
          <a:p>
            <a:pPr marL="0" indent="0">
              <a:buNone/>
            </a:pPr>
            <a:endParaRPr lang="en-US" sz="3600" dirty="0"/>
          </a:p>
          <a:p>
            <a:pPr marL="0" indent="0">
              <a:buNone/>
            </a:pPr>
            <a:r>
              <a:rPr lang="en-US" sz="3600" dirty="0"/>
              <a:t>Potential Release: Post 8.0</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6765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QUESTIONS?</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7524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a:t>
            </a:r>
          </a:p>
          <a:p>
            <a:pPr marL="0" indent="0">
              <a:buNone/>
            </a:pPr>
            <a:r>
              <a:rPr lang="en-US" b="1" dirty="0">
                <a:solidFill>
                  <a:schemeClr val="accent1"/>
                </a:solidFill>
              </a:rPr>
              <a:t>Enhancement #3: </a:t>
            </a:r>
            <a:r>
              <a:rPr lang="en-US" dirty="0"/>
              <a:t>SG-4562: Nearest camera for SPARR created events </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27158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2414863"/>
            <a:ext cx="10421655" cy="2176117"/>
          </a:xfrm>
        </p:spPr>
        <p:txBody>
          <a:bodyPr>
            <a:noAutofit/>
          </a:bodyPr>
          <a:lstStyle/>
          <a:p>
            <a:br>
              <a:rPr lang="en-US" sz="5400" dirty="0"/>
            </a:br>
            <a:r>
              <a:rPr lang="en-US" sz="5400" b="1" dirty="0">
                <a:solidFill>
                  <a:schemeClr val="accent1"/>
                </a:solidFill>
              </a:rPr>
              <a:t>Enhancement #4: </a:t>
            </a:r>
            <a:r>
              <a:rPr lang="en-US" sz="5400" dirty="0"/>
              <a:t>SG-2510 – Indicate removed items in Current Response Plan list prior to plan activation </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71797" y="4676773"/>
            <a:ext cx="6988175" cy="1389062"/>
          </a:xfrm>
        </p:spPr>
        <p:txBody>
          <a:bodyPr/>
          <a:lstStyle/>
          <a:p>
            <a:r>
              <a:rPr lang="en-US" sz="3600" dirty="0"/>
              <a:t>Tucker Brown</a:t>
            </a:r>
          </a:p>
          <a:p>
            <a:endParaRPr lang="en-US" dirty="0"/>
          </a:p>
        </p:txBody>
      </p:sp>
      <p:sp>
        <p:nvSpPr>
          <p:cNvPr id="14" name="Footer Placeholder 4">
            <a:extLst>
              <a:ext uri="{FF2B5EF4-FFF2-40B4-BE49-F238E27FC236}">
                <a16:creationId xmlns:a16="http://schemas.microsoft.com/office/drawing/2014/main" id="{3E58AEF6-D900-4998-8539-3E42AC34CD48}"/>
              </a:ext>
            </a:extLst>
          </p:cNvPr>
          <p:cNvSpPr>
            <a:spLocks noGrp="1"/>
          </p:cNvSpPr>
          <p:nvPr>
            <p:ph type="ftr" sz="quarter" idx="11"/>
          </p:nvPr>
        </p:nvSpPr>
        <p:spPr>
          <a:xfrm>
            <a:off x="5332412" y="6151628"/>
            <a:ext cx="432404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Date Placeholder 2">
            <a:extLst>
              <a:ext uri="{FF2B5EF4-FFF2-40B4-BE49-F238E27FC236}">
                <a16:creationId xmlns:a16="http://schemas.microsoft.com/office/drawing/2014/main" id="{75706966-5222-4635-AE9C-391C5A0D8474}"/>
              </a:ext>
            </a:extLst>
          </p:cNvPr>
          <p:cNvSpPr>
            <a:spLocks noGrp="1"/>
          </p:cNvSpPr>
          <p:nvPr>
            <p:ph type="dt" sz="half" idx="10"/>
          </p:nvPr>
        </p:nvSpPr>
        <p:spPr>
          <a:xfrm>
            <a:off x="9732656" y="6151628"/>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498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37068"/>
            <a:ext cx="10018713" cy="1024466"/>
          </a:xfrm>
        </p:spPr>
        <p:txBody>
          <a:bodyPr>
            <a:normAutofit/>
          </a:bodyPr>
          <a:lstStyle/>
          <a:p>
            <a:r>
              <a:rPr lang="en-US" sz="6000" dirty="0"/>
              <a:t>Agenda</a:t>
            </a:r>
          </a:p>
        </p:txBody>
      </p:sp>
      <p:sp>
        <p:nvSpPr>
          <p:cNvPr id="4" name="Date Placeholder 3"/>
          <p:cNvSpPr>
            <a:spLocks noGrp="1"/>
          </p:cNvSpPr>
          <p:nvPr>
            <p:ph type="dt" sz="half" idx="10"/>
          </p:nvPr>
        </p:nvSpPr>
        <p:spPr>
          <a:xfrm>
            <a:off x="9732656" y="5626625"/>
            <a:ext cx="1143000" cy="1688576"/>
          </a:xfrm>
        </p:spPr>
        <p:txBody>
          <a:bodyPr/>
          <a:lstStyle/>
          <a:p>
            <a:pPr defTabSz="457200">
              <a:defRPr/>
            </a:pPr>
            <a:r>
              <a:rPr lang="en-US">
                <a:solidFill>
                  <a:prstClr val="black"/>
                </a:solidFill>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a:xfrm>
            <a:off x="2572279" y="5184742"/>
            <a:ext cx="7084177" cy="243211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Subtitle 3"/>
          <p:cNvSpPr txBox="1">
            <a:spLocks/>
          </p:cNvSpPr>
          <p:nvPr/>
        </p:nvSpPr>
        <p:spPr>
          <a:xfrm flipV="1">
            <a:off x="1875934" y="6286499"/>
            <a:ext cx="9852514" cy="168857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4F81BD">
                  <a:lumMod val="75000"/>
                </a:srgbClr>
              </a:buClr>
              <a:buSzPct val="145000"/>
              <a:buFont typeface="Arial"/>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Content Placeholder 8">
            <a:extLst>
              <a:ext uri="{FF2B5EF4-FFF2-40B4-BE49-F238E27FC236}">
                <a16:creationId xmlns:a16="http://schemas.microsoft.com/office/drawing/2014/main" id="{9DAC1F3F-CE5C-400D-9502-06FC5FC396AF}"/>
              </a:ext>
            </a:extLst>
          </p:cNvPr>
          <p:cNvSpPr>
            <a:spLocks noGrp="1"/>
          </p:cNvSpPr>
          <p:nvPr>
            <p:ph idx="1"/>
          </p:nvPr>
        </p:nvSpPr>
        <p:spPr/>
        <p:txBody>
          <a:bodyPr/>
          <a:lstStyle/>
          <a:p>
            <a:endParaRPr lang="en-US"/>
          </a:p>
        </p:txBody>
      </p:sp>
      <p:graphicFrame>
        <p:nvGraphicFramePr>
          <p:cNvPr id="10" name="Content Placeholder 6">
            <a:extLst>
              <a:ext uri="{FF2B5EF4-FFF2-40B4-BE49-F238E27FC236}">
                <a16:creationId xmlns:a16="http://schemas.microsoft.com/office/drawing/2014/main" id="{E80E1738-5306-4956-97D3-74A089F01FF3}"/>
              </a:ext>
            </a:extLst>
          </p:cNvPr>
          <p:cNvGraphicFramePr>
            <a:graphicFrameLocks/>
          </p:cNvGraphicFramePr>
          <p:nvPr>
            <p:extLst>
              <p:ext uri="{D42A27DB-BD31-4B8C-83A1-F6EECF244321}">
                <p14:modId xmlns:p14="http://schemas.microsoft.com/office/powerpoint/2010/main" val="1864678647"/>
              </p:ext>
            </p:extLst>
          </p:nvPr>
        </p:nvGraphicFramePr>
        <p:xfrm>
          <a:off x="1552046" y="1320801"/>
          <a:ext cx="10018713" cy="3234905"/>
        </p:xfrm>
        <a:graphic>
          <a:graphicData uri="http://schemas.openxmlformats.org/drawingml/2006/table">
            <a:tbl>
              <a:tblPr firstRow="1" bandRow="1">
                <a:tableStyleId>{5C22544A-7EE6-4342-B048-85BDC9FD1C3A}</a:tableStyleId>
              </a:tblPr>
              <a:tblGrid>
                <a:gridCol w="1521354">
                  <a:extLst>
                    <a:ext uri="{9D8B030D-6E8A-4147-A177-3AD203B41FA5}">
                      <a16:colId xmlns:a16="http://schemas.microsoft.com/office/drawing/2014/main" val="20000"/>
                    </a:ext>
                  </a:extLst>
                </a:gridCol>
                <a:gridCol w="5664200">
                  <a:extLst>
                    <a:ext uri="{9D8B030D-6E8A-4147-A177-3AD203B41FA5}">
                      <a16:colId xmlns:a16="http://schemas.microsoft.com/office/drawing/2014/main" val="20001"/>
                    </a:ext>
                  </a:extLst>
                </a:gridCol>
                <a:gridCol w="2833159">
                  <a:extLst>
                    <a:ext uri="{9D8B030D-6E8A-4147-A177-3AD203B41FA5}">
                      <a16:colId xmlns:a16="http://schemas.microsoft.com/office/drawing/2014/main" val="20002"/>
                    </a:ext>
                  </a:extLst>
                </a:gridCol>
              </a:tblGrid>
              <a:tr h="500677">
                <a:tc>
                  <a:txBody>
                    <a:bodyPr/>
                    <a:lstStyle/>
                    <a:p>
                      <a:r>
                        <a:rPr lang="en-US" sz="1600" dirty="0"/>
                        <a:t>Time</a:t>
                      </a:r>
                    </a:p>
                  </a:txBody>
                  <a:tcPr/>
                </a:tc>
                <a:tc>
                  <a:txBody>
                    <a:bodyPr/>
                    <a:lstStyle/>
                    <a:p>
                      <a:r>
                        <a:rPr lang="en-US" sz="1600" dirty="0"/>
                        <a:t>Item</a:t>
                      </a:r>
                    </a:p>
                  </a:txBody>
                  <a:tcPr/>
                </a:tc>
                <a:tc>
                  <a:txBody>
                    <a:bodyPr/>
                    <a:lstStyle/>
                    <a:p>
                      <a:r>
                        <a:rPr lang="en-US" sz="1600" dirty="0"/>
                        <a:t>Lead</a:t>
                      </a:r>
                    </a:p>
                  </a:txBody>
                  <a:tcPr/>
                </a:tc>
                <a:extLst>
                  <a:ext uri="{0D108BD9-81ED-4DB2-BD59-A6C34878D82A}">
                    <a16:rowId xmlns:a16="http://schemas.microsoft.com/office/drawing/2014/main" val="10000"/>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3:10 – 3:20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#10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SG-4559: Add Ability to Filter IDS Alerts on Per User Group Basis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3:20 – 3:30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#11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SG-3800: Reporting of more accurate locations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3:30 – 3:40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#12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SG-4967: SunGuide VDS data drift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0128626"/>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3:40 – 3:55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Open Discussion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Jay Williams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00677">
                <a:tc>
                  <a:txBody>
                    <a:bodyPr/>
                    <a:lstStyle/>
                    <a:p>
                      <a:pPr marL="0" marR="0">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3:55 – 4:00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Review Action Items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Jay Williams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90148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Issue and Proposed Enhancement</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1088231"/>
            <a:ext cx="10018713" cy="5404644"/>
          </a:xfrm>
        </p:spPr>
        <p:txBody>
          <a:bodyPr>
            <a:normAutofit/>
          </a:bodyPr>
          <a:lstStyle/>
          <a:p>
            <a:r>
              <a:rPr lang="en-US" dirty="0"/>
              <a:t>Issue: When a response plan item is removed from a previously activated Current Plan, the Current Plan no longer reflects roadway conditions</a:t>
            </a:r>
          </a:p>
          <a:p>
            <a:endParaRPr lang="en-US" dirty="0"/>
          </a:p>
          <a:p>
            <a:r>
              <a:rPr lang="en-US" dirty="0"/>
              <a:t>Proposed Enhancement</a:t>
            </a:r>
          </a:p>
          <a:p>
            <a:pPr lvl="1"/>
            <a:r>
              <a:rPr lang="en-US" sz="2400" dirty="0"/>
              <a:t>Indicate that the response plan item is set to be removed, but don’t remove it from the Current Plan until the plan is reactivated</a:t>
            </a:r>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Date Placeholder 3">
            <a:extLst>
              <a:ext uri="{FF2B5EF4-FFF2-40B4-BE49-F238E27FC236}">
                <a16:creationId xmlns:a16="http://schemas.microsoft.com/office/drawing/2014/main" id="{AD677168-3682-4DE4-B078-B5208B5593CC}"/>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369AE585-D382-4039-9643-DB62CF21F464}"/>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81321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Estimate: $13k</a:t>
            </a:r>
          </a:p>
          <a:p>
            <a:pPr marL="0" indent="0">
              <a:buNone/>
            </a:pPr>
            <a:endParaRPr lang="en-US" sz="3600" dirty="0"/>
          </a:p>
          <a:p>
            <a:pPr marL="0" indent="0">
              <a:buNone/>
            </a:pPr>
            <a:r>
              <a:rPr lang="en-US" sz="3600" dirty="0"/>
              <a:t>Potential Release: Post 8.0</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1638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QUESTIONS?</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395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a:t>
            </a:r>
          </a:p>
          <a:p>
            <a:pPr marL="0" indent="0">
              <a:buNone/>
            </a:pPr>
            <a:r>
              <a:rPr lang="en-US" b="1" dirty="0">
                <a:solidFill>
                  <a:schemeClr val="accent1"/>
                </a:solidFill>
              </a:rPr>
              <a:t>Enhancement #4: </a:t>
            </a:r>
            <a:r>
              <a:rPr lang="en-US" dirty="0"/>
              <a:t>SG-2510: Indicate removed items in Current Response Plan list prior to plan activation </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06984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sz="5400" b="1" dirty="0">
                <a:solidFill>
                  <a:schemeClr val="accent1"/>
                </a:solidFill>
              </a:rPr>
              <a:t>Enhancement #5: </a:t>
            </a:r>
            <a:r>
              <a:rPr lang="en-US" sz="5400" dirty="0"/>
              <a:t>SG-564 – </a:t>
            </a:r>
            <a:br>
              <a:rPr lang="en-US" sz="5400" dirty="0"/>
            </a:br>
            <a:r>
              <a:rPr lang="en-US" sz="5400" dirty="0"/>
              <a:t>Remove List Options </a:t>
            </a:r>
            <a:br>
              <a:rPr lang="en-US" sz="5400" dirty="0"/>
            </a:br>
            <a:r>
              <a:rPr lang="en-US" sz="5400" dirty="0"/>
              <a:t>without Deleting</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
        <p:nvSpPr>
          <p:cNvPr id="14" name="Footer Placeholder 4">
            <a:extLst>
              <a:ext uri="{FF2B5EF4-FFF2-40B4-BE49-F238E27FC236}">
                <a16:creationId xmlns:a16="http://schemas.microsoft.com/office/drawing/2014/main" id="{3E58AEF6-D900-4998-8539-3E42AC34CD48}"/>
              </a:ext>
            </a:extLst>
          </p:cNvPr>
          <p:cNvSpPr>
            <a:spLocks noGrp="1"/>
          </p:cNvSpPr>
          <p:nvPr>
            <p:ph type="ftr" sz="quarter" idx="11"/>
          </p:nvPr>
        </p:nvSpPr>
        <p:spPr>
          <a:xfrm>
            <a:off x="5332412" y="6151628"/>
            <a:ext cx="432404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Date Placeholder 2">
            <a:extLst>
              <a:ext uri="{FF2B5EF4-FFF2-40B4-BE49-F238E27FC236}">
                <a16:creationId xmlns:a16="http://schemas.microsoft.com/office/drawing/2014/main" id="{75706966-5222-4635-AE9C-391C5A0D8474}"/>
              </a:ext>
            </a:extLst>
          </p:cNvPr>
          <p:cNvSpPr>
            <a:spLocks noGrp="1"/>
          </p:cNvSpPr>
          <p:nvPr>
            <p:ph type="dt" sz="half" idx="10"/>
          </p:nvPr>
        </p:nvSpPr>
        <p:spPr>
          <a:xfrm>
            <a:off x="9732656" y="6151628"/>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43451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Issue</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1088231"/>
            <a:ext cx="10018713" cy="5404644"/>
          </a:xfrm>
        </p:spPr>
        <p:txBody>
          <a:bodyPr>
            <a:normAutofit/>
          </a:bodyPr>
          <a:lstStyle/>
          <a:p>
            <a:r>
              <a:rPr lang="en-US" dirty="0"/>
              <a:t>Most devices do not have the ability to “Cease Use” the device (Delete the device without deleting the reference in the system)</a:t>
            </a:r>
          </a:p>
          <a:p>
            <a:endParaRPr lang="en-US" dirty="0"/>
          </a:p>
          <a:p>
            <a:r>
              <a:rPr lang="en-US" dirty="0"/>
              <a:t>Some configurations are stored in DA but not all</a:t>
            </a:r>
          </a:p>
          <a:p>
            <a:endParaRPr lang="en-US" dirty="0"/>
          </a:p>
          <a:p>
            <a:r>
              <a:rPr lang="en-US" dirty="0"/>
              <a:t>EM does “Cease Use” most things but not all</a:t>
            </a:r>
          </a:p>
          <a:p>
            <a:endParaRPr lang="en-US" dirty="0"/>
          </a:p>
          <a:p>
            <a:r>
              <a:rPr lang="en-US" dirty="0"/>
              <a:t>Once a device/location is “deleted”, seeing the old configurations or running reports against those devices is no longer possible</a:t>
            </a:r>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Date Placeholder 3">
            <a:extLst>
              <a:ext uri="{FF2B5EF4-FFF2-40B4-BE49-F238E27FC236}">
                <a16:creationId xmlns:a16="http://schemas.microsoft.com/office/drawing/2014/main" id="{AD677168-3682-4DE4-B078-B5208B5593CC}"/>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369AE585-D382-4039-9643-DB62CF21F464}"/>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80711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Proposed Solution</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1088231"/>
            <a:ext cx="10018713" cy="5404644"/>
          </a:xfrm>
        </p:spPr>
        <p:txBody>
          <a:bodyPr>
            <a:normAutofit/>
          </a:bodyPr>
          <a:lstStyle/>
          <a:p>
            <a:r>
              <a:rPr lang="en-US" sz="3200" dirty="0"/>
              <a:t>Make all objects in the system persistent and only “Cease Use” them as opposed to delete.</a:t>
            </a:r>
          </a:p>
          <a:p>
            <a:r>
              <a:rPr lang="en-US" sz="3200" dirty="0"/>
              <a:t>This is a large change, so it would be done in stages</a:t>
            </a:r>
          </a:p>
          <a:p>
            <a:pPr lvl="1"/>
            <a:r>
              <a:rPr lang="en-US" sz="2400" dirty="0"/>
              <a:t>Phase 1: AVL and the rest of EM</a:t>
            </a:r>
          </a:p>
          <a:p>
            <a:pPr lvl="1"/>
            <a:r>
              <a:rPr lang="en-US" sz="2400" dirty="0"/>
              <a:t>Phase 2: Core Devices (CCTV, DMS, TSS)</a:t>
            </a:r>
          </a:p>
          <a:p>
            <a:pPr lvl="1"/>
            <a:r>
              <a:rPr lang="en-US" sz="2400" dirty="0"/>
              <a:t>Phase 2: Modify reporting to allow reporting on cease use devices and EM objects </a:t>
            </a:r>
          </a:p>
          <a:p>
            <a:pPr lvl="1"/>
            <a:r>
              <a:rPr lang="en-US" sz="2400" dirty="0"/>
              <a:t>Phase 3: All other devices types</a:t>
            </a:r>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Date Placeholder 3">
            <a:extLst>
              <a:ext uri="{FF2B5EF4-FFF2-40B4-BE49-F238E27FC236}">
                <a16:creationId xmlns:a16="http://schemas.microsoft.com/office/drawing/2014/main" id="{AD677168-3682-4DE4-B078-B5208B5593CC}"/>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369AE585-D382-4039-9643-DB62CF21F464}"/>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61669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2"/>
            <a:ext cx="10018713" cy="1002126"/>
          </a:xfrm>
        </p:spPr>
        <p:txBody>
          <a:bodyPr>
            <a:normAutofit/>
          </a:bodyPr>
          <a:lstStyle/>
          <a:p>
            <a:endParaRPr lang="en-US" dirty="0"/>
          </a:p>
        </p:txBody>
      </p:sp>
      <p:sp>
        <p:nvSpPr>
          <p:cNvPr id="3" name="Content Placeholder 2"/>
          <p:cNvSpPr>
            <a:spLocks noGrp="1"/>
          </p:cNvSpPr>
          <p:nvPr>
            <p:ph sz="half" idx="1"/>
          </p:nvPr>
        </p:nvSpPr>
        <p:spPr>
          <a:xfrm>
            <a:off x="1623282" y="1437991"/>
            <a:ext cx="9391344" cy="4763332"/>
          </a:xfrm>
        </p:spPr>
        <p:txBody>
          <a:bodyPr>
            <a:normAutofit/>
          </a:bodyPr>
          <a:lstStyle/>
          <a:p>
            <a:pPr marL="0" indent="0">
              <a:buNone/>
            </a:pPr>
            <a:r>
              <a:rPr lang="en-US" sz="3600" dirty="0"/>
              <a:t>Estimate for ONLY phase 1: $85k</a:t>
            </a:r>
          </a:p>
          <a:p>
            <a:pPr marL="0" indent="0">
              <a:buNone/>
            </a:pPr>
            <a:endParaRPr lang="en-US" sz="3600" dirty="0"/>
          </a:p>
          <a:p>
            <a:pPr marL="0" indent="0">
              <a:buNone/>
            </a:pPr>
            <a:r>
              <a:rPr lang="en-US" sz="3600" dirty="0"/>
              <a:t>Potential Release: Post 8.0</a:t>
            </a:r>
            <a:br>
              <a:rPr lang="en-US" sz="3600" dirty="0"/>
            </a:br>
            <a:endParaRPr lang="en-US" sz="3600" dirty="0"/>
          </a:p>
          <a:p>
            <a:pPr marL="0" indent="0">
              <a:buNone/>
            </a:pPr>
            <a:endParaRPr lang="en-US" sz="3600"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5871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2"/>
            <a:ext cx="10018713" cy="1002126"/>
          </a:xfrm>
        </p:spPr>
        <p:txBody>
          <a:bodyPr>
            <a:normAutofit/>
          </a:bodyPr>
          <a:lstStyle/>
          <a:p>
            <a:endParaRPr lang="en-US" dirty="0"/>
          </a:p>
        </p:txBody>
      </p:sp>
      <p:sp>
        <p:nvSpPr>
          <p:cNvPr id="3" name="Content Placeholder 2"/>
          <p:cNvSpPr>
            <a:spLocks noGrp="1"/>
          </p:cNvSpPr>
          <p:nvPr>
            <p:ph sz="half" idx="1"/>
          </p:nvPr>
        </p:nvSpPr>
        <p:spPr>
          <a:xfrm>
            <a:off x="1623282" y="1437991"/>
            <a:ext cx="9391344" cy="4763332"/>
          </a:xfrm>
        </p:spPr>
        <p:txBody>
          <a:bodyPr>
            <a:normAutofit/>
          </a:bodyPr>
          <a:lstStyle/>
          <a:p>
            <a:pPr marL="0" indent="0">
              <a:buNone/>
            </a:pPr>
            <a:r>
              <a:rPr lang="en-US" sz="3600" dirty="0"/>
              <a:t>QUESTIONS?</a:t>
            </a:r>
            <a:br>
              <a:rPr lang="en-US" sz="3600" dirty="0"/>
            </a:br>
            <a:endParaRPr lang="en-US" sz="3600" dirty="0"/>
          </a:p>
          <a:p>
            <a:endParaRPr lang="en-US" sz="3600"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3012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a:t>
            </a:r>
          </a:p>
          <a:p>
            <a:pPr marL="0" indent="0">
              <a:buNone/>
            </a:pPr>
            <a:r>
              <a:rPr lang="en-US" b="1" dirty="0">
                <a:solidFill>
                  <a:schemeClr val="accent1"/>
                </a:solidFill>
              </a:rPr>
              <a:t>Enhancement #5: </a:t>
            </a:r>
            <a:r>
              <a:rPr lang="en-US" dirty="0"/>
              <a:t>SG-564: Remove List Options without Deleting </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4882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2933" y="1962149"/>
            <a:ext cx="9165167" cy="1331384"/>
          </a:xfrm>
        </p:spPr>
        <p:txBody>
          <a:bodyPr>
            <a:noAutofit/>
          </a:bodyPr>
          <a:lstStyle/>
          <a:p>
            <a:r>
              <a:rPr lang="en-US" sz="5000" dirty="0"/>
              <a:t>Previous Meetings Recap and Action Items Review</a:t>
            </a:r>
          </a:p>
        </p:txBody>
      </p:sp>
      <p:sp>
        <p:nvSpPr>
          <p:cNvPr id="4" name="Subtitle 3"/>
          <p:cNvSpPr>
            <a:spLocks noGrp="1"/>
          </p:cNvSpPr>
          <p:nvPr>
            <p:ph type="subTitle" idx="1"/>
          </p:nvPr>
        </p:nvSpPr>
        <p:spPr>
          <a:xfrm>
            <a:off x="3175001" y="3996267"/>
            <a:ext cx="8328022" cy="1388534"/>
          </a:xfrm>
        </p:spPr>
        <p:txBody>
          <a:bodyPr>
            <a:normAutofit lnSpcReduction="10000"/>
          </a:bodyPr>
          <a:lstStyle/>
          <a:p>
            <a:r>
              <a:rPr lang="en-US" sz="3600" dirty="0"/>
              <a:t>Jay Williams, P.E., FDOT</a:t>
            </a:r>
          </a:p>
          <a:p>
            <a:r>
              <a:rPr lang="en-US" sz="3600" dirty="0"/>
              <a:t>CMB Chairman</a:t>
            </a:r>
          </a:p>
          <a:p>
            <a:endParaRPr lang="en-US" dirty="0"/>
          </a:p>
        </p:txBody>
      </p:sp>
      <p:pic>
        <p:nvPicPr>
          <p:cNvPr id="7" name="Picture 2" descr="image00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3" name="Date Placeholder 2"/>
          <p:cNvSpPr>
            <a:spLocks noGrp="1"/>
          </p:cNvSpPr>
          <p:nvPr>
            <p:ph type="dt" sz="half" idx="10"/>
          </p:nvPr>
        </p:nvSpPr>
        <p:spPr/>
        <p:txBody>
          <a:bodyPr/>
          <a:lstStyle/>
          <a:p>
            <a:pPr defTabSz="457200">
              <a:defRPr/>
            </a:pPr>
            <a:r>
              <a:rPr lang="en-US">
                <a:solidFill>
                  <a:prstClr val="black"/>
                </a:solidFill>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5107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sz="5400" b="1" dirty="0">
                <a:solidFill>
                  <a:schemeClr val="accent1"/>
                </a:solidFill>
              </a:rPr>
              <a:t>Enhancement #6: </a:t>
            </a:r>
            <a:r>
              <a:rPr lang="en-US" sz="5400" dirty="0"/>
              <a:t>SG-4084 – </a:t>
            </a:r>
            <a:br>
              <a:rPr lang="en-US" sz="5400" dirty="0"/>
            </a:br>
            <a:r>
              <a:rPr lang="en-US" dirty="0"/>
              <a:t>On Ramp Backup Event Type</a:t>
            </a:r>
            <a:endParaRPr lang="en-US" sz="5400"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
        <p:nvSpPr>
          <p:cNvPr id="11" name="Footer Placeholder 4">
            <a:extLst>
              <a:ext uri="{FF2B5EF4-FFF2-40B4-BE49-F238E27FC236}">
                <a16:creationId xmlns:a16="http://schemas.microsoft.com/office/drawing/2014/main" id="{751383E4-7F81-4A13-94BF-4F62D54F9079}"/>
              </a:ext>
            </a:extLst>
          </p:cNvPr>
          <p:cNvSpPr>
            <a:spLocks noGrp="1"/>
          </p:cNvSpPr>
          <p:nvPr>
            <p:ph type="ftr" sz="quarter" idx="11"/>
          </p:nvPr>
        </p:nvSpPr>
        <p:spPr>
          <a:xfrm>
            <a:off x="5332412" y="6151628"/>
            <a:ext cx="432404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2">
            <a:extLst>
              <a:ext uri="{FF2B5EF4-FFF2-40B4-BE49-F238E27FC236}">
                <a16:creationId xmlns:a16="http://schemas.microsoft.com/office/drawing/2014/main" id="{FA966A73-4F21-4458-B7DE-87F4513165D8}"/>
              </a:ext>
            </a:extLst>
          </p:cNvPr>
          <p:cNvSpPr>
            <a:spLocks noGrp="1"/>
          </p:cNvSpPr>
          <p:nvPr>
            <p:ph type="dt" sz="half" idx="10"/>
          </p:nvPr>
        </p:nvSpPr>
        <p:spPr>
          <a:xfrm>
            <a:off x="9732656" y="6151628"/>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41554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Issue and Proposed Enhancement</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773722"/>
            <a:ext cx="10018713" cy="5978769"/>
          </a:xfrm>
        </p:spPr>
        <p:txBody>
          <a:bodyPr>
            <a:normAutofit/>
          </a:bodyPr>
          <a:lstStyle/>
          <a:p>
            <a:r>
              <a:rPr lang="en-US" dirty="0"/>
              <a:t>Issue: There is currently an event type for “Off Ramp Backup” but nothing for “On Ramp Backup”</a:t>
            </a:r>
          </a:p>
          <a:p>
            <a:endParaRPr lang="en-US" dirty="0"/>
          </a:p>
          <a:p>
            <a:r>
              <a:rPr lang="en-US" dirty="0"/>
              <a:t>Proposed Enhancement</a:t>
            </a:r>
          </a:p>
          <a:p>
            <a:pPr lvl="1"/>
            <a:r>
              <a:rPr lang="en-US" sz="2400" dirty="0"/>
              <a:t>Add “On Ramp Backup” as a statewide event type</a:t>
            </a:r>
          </a:p>
          <a:p>
            <a:pPr lvl="2"/>
            <a:r>
              <a:rPr lang="en-US" sz="2200" dirty="0"/>
              <a:t>Should this be included in performance measures?</a:t>
            </a:r>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Date Placeholder 3">
            <a:extLst>
              <a:ext uri="{FF2B5EF4-FFF2-40B4-BE49-F238E27FC236}">
                <a16:creationId xmlns:a16="http://schemas.microsoft.com/office/drawing/2014/main" id="{4A4372D6-4E03-40C1-A354-CD153D3C34A3}"/>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46BB6B19-4350-4C48-8F87-B1568E794F69}"/>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424128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Estimate: $7k</a:t>
            </a:r>
          </a:p>
          <a:p>
            <a:pPr marL="0" indent="0">
              <a:buNone/>
            </a:pPr>
            <a:endParaRPr lang="en-US" sz="3600" dirty="0"/>
          </a:p>
          <a:p>
            <a:pPr marL="0" indent="0">
              <a:buNone/>
            </a:pPr>
            <a:r>
              <a:rPr lang="en-US" sz="3600" dirty="0"/>
              <a:t>Potential Release: Post 8.0</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9803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QUESTIONS?</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2679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a:t>
            </a:r>
          </a:p>
          <a:p>
            <a:pPr marL="0" indent="0">
              <a:buNone/>
            </a:pPr>
            <a:r>
              <a:rPr lang="en-US" b="1" dirty="0">
                <a:solidFill>
                  <a:schemeClr val="accent1"/>
                </a:solidFill>
              </a:rPr>
              <a:t>Enhancement #6: </a:t>
            </a:r>
            <a:r>
              <a:rPr lang="en-US" dirty="0"/>
              <a:t>SG-4084: On Ramp Backup Event Type </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11377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sz="4800" b="1" dirty="0">
                <a:solidFill>
                  <a:schemeClr val="accent1"/>
                </a:solidFill>
              </a:rPr>
              <a:t>Enhancement #7: </a:t>
            </a:r>
            <a:r>
              <a:rPr lang="en-US" sz="4800" dirty="0"/>
              <a:t>SG-3499 - Reporting "Ramp Closed" for Different Lane Mappings</a:t>
            </a:r>
            <a:endParaRPr lang="en-US" sz="4400"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
        <p:nvSpPr>
          <p:cNvPr id="11" name="Footer Placeholder 4">
            <a:extLst>
              <a:ext uri="{FF2B5EF4-FFF2-40B4-BE49-F238E27FC236}">
                <a16:creationId xmlns:a16="http://schemas.microsoft.com/office/drawing/2014/main" id="{31F3D45C-E155-4FFB-83B6-D169A0E03121}"/>
              </a:ext>
            </a:extLst>
          </p:cNvPr>
          <p:cNvSpPr>
            <a:spLocks noGrp="1"/>
          </p:cNvSpPr>
          <p:nvPr>
            <p:ph type="ftr" sz="quarter" idx="11"/>
          </p:nvPr>
        </p:nvSpPr>
        <p:spPr>
          <a:xfrm>
            <a:off x="5332412" y="6151628"/>
            <a:ext cx="432404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2">
            <a:extLst>
              <a:ext uri="{FF2B5EF4-FFF2-40B4-BE49-F238E27FC236}">
                <a16:creationId xmlns:a16="http://schemas.microsoft.com/office/drawing/2014/main" id="{3E701464-BC5B-42F4-B470-189D3DD01E6C}"/>
              </a:ext>
            </a:extLst>
          </p:cNvPr>
          <p:cNvSpPr>
            <a:spLocks noGrp="1"/>
          </p:cNvSpPr>
          <p:nvPr>
            <p:ph type="dt" sz="half" idx="10"/>
          </p:nvPr>
        </p:nvSpPr>
        <p:spPr>
          <a:xfrm>
            <a:off x="9732656" y="6151628"/>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74397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Issue and Current Behavior</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10" y="1000300"/>
            <a:ext cx="10451443" cy="3219358"/>
          </a:xfrm>
        </p:spPr>
        <p:txBody>
          <a:bodyPr>
            <a:normAutofit/>
          </a:bodyPr>
          <a:lstStyle/>
          <a:p>
            <a:r>
              <a:rPr lang="en-US" dirty="0"/>
              <a:t>Issue: Initial issue reports different lane mappings result in different Lane Blockage description for “Closed” situations however that appears to be resolved.</a:t>
            </a:r>
          </a:p>
          <a:p>
            <a:r>
              <a:rPr lang="en-US" dirty="0"/>
              <a:t>Current Behavior</a:t>
            </a:r>
          </a:p>
          <a:p>
            <a:pPr lvl="1"/>
            <a:r>
              <a:rPr lang="en-US" sz="1600" dirty="0"/>
              <a:t>Lanes still reports a Exit Ramp Closed but Shoulders Open. </a:t>
            </a:r>
            <a:r>
              <a:rPr lang="en-US" sz="1600" b="1" dirty="0"/>
              <a:t>Should this be “Exit Ramp Closed”?</a:t>
            </a:r>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6D7C7613-E6DE-49F1-BC38-74AB200D128D}"/>
              </a:ext>
            </a:extLst>
          </p:cNvPr>
          <p:cNvPicPr>
            <a:picLocks noChangeAspect="1"/>
          </p:cNvPicPr>
          <p:nvPr/>
        </p:nvPicPr>
        <p:blipFill>
          <a:blip r:embed="rId2"/>
          <a:stretch>
            <a:fillRect/>
          </a:stretch>
        </p:blipFill>
        <p:spPr>
          <a:xfrm>
            <a:off x="6434358" y="3762923"/>
            <a:ext cx="5105400" cy="2438400"/>
          </a:xfrm>
          <a:prstGeom prst="rect">
            <a:avLst/>
          </a:prstGeom>
        </p:spPr>
      </p:pic>
      <p:pic>
        <p:nvPicPr>
          <p:cNvPr id="9" name="Picture 8">
            <a:extLst>
              <a:ext uri="{FF2B5EF4-FFF2-40B4-BE49-F238E27FC236}">
                <a16:creationId xmlns:a16="http://schemas.microsoft.com/office/drawing/2014/main" id="{23DEB2C5-9B0A-4356-BC39-FD15956A9F7F}"/>
              </a:ext>
            </a:extLst>
          </p:cNvPr>
          <p:cNvPicPr>
            <a:picLocks noChangeAspect="1"/>
          </p:cNvPicPr>
          <p:nvPr/>
        </p:nvPicPr>
        <p:blipFill>
          <a:blip r:embed="rId3"/>
          <a:stretch>
            <a:fillRect/>
          </a:stretch>
        </p:blipFill>
        <p:spPr>
          <a:xfrm>
            <a:off x="671733" y="3791498"/>
            <a:ext cx="5114925" cy="2409825"/>
          </a:xfrm>
          <a:prstGeom prst="rect">
            <a:avLst/>
          </a:prstGeom>
        </p:spPr>
      </p:pic>
      <p:sp>
        <p:nvSpPr>
          <p:cNvPr id="10" name="Date Placeholder 3">
            <a:extLst>
              <a:ext uri="{FF2B5EF4-FFF2-40B4-BE49-F238E27FC236}">
                <a16:creationId xmlns:a16="http://schemas.microsoft.com/office/drawing/2014/main" id="{75A25C22-FB29-494B-AAF0-985B739B7F0E}"/>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Footer Placeholder 4">
            <a:extLst>
              <a:ext uri="{FF2B5EF4-FFF2-40B4-BE49-F238E27FC236}">
                <a16:creationId xmlns:a16="http://schemas.microsoft.com/office/drawing/2014/main" id="{D996EBB1-7420-4C1E-B14F-CAE4A0050CD0}"/>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36931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Proposed Solution</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10" y="1000300"/>
            <a:ext cx="10451443" cy="4531820"/>
          </a:xfrm>
        </p:spPr>
        <p:txBody>
          <a:bodyPr>
            <a:normAutofit/>
          </a:bodyPr>
          <a:lstStyle/>
          <a:p>
            <a:r>
              <a:rPr lang="en-US" dirty="0"/>
              <a:t>Districts were split on desired behavior</a:t>
            </a:r>
          </a:p>
          <a:p>
            <a:endParaRPr lang="en-US" dirty="0"/>
          </a:p>
          <a:p>
            <a:r>
              <a:rPr lang="en-US" dirty="0"/>
              <a:t>Configuration Option between “Exit Ramp Closed” and “Exit Ramp Closed, Left Shoulder Open, Right Shoulder Open”</a:t>
            </a:r>
          </a:p>
          <a:p>
            <a:endParaRPr lang="en-US" sz="1600" b="1" dirty="0"/>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Date Placeholder 3">
            <a:extLst>
              <a:ext uri="{FF2B5EF4-FFF2-40B4-BE49-F238E27FC236}">
                <a16:creationId xmlns:a16="http://schemas.microsoft.com/office/drawing/2014/main" id="{75A25C22-FB29-494B-AAF0-985B739B7F0E}"/>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Footer Placeholder 4">
            <a:extLst>
              <a:ext uri="{FF2B5EF4-FFF2-40B4-BE49-F238E27FC236}">
                <a16:creationId xmlns:a16="http://schemas.microsoft.com/office/drawing/2014/main" id="{D996EBB1-7420-4C1E-B14F-CAE4A0050CD0}"/>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91298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Estimate: $9k</a:t>
            </a:r>
          </a:p>
          <a:p>
            <a:pPr marL="0" indent="0">
              <a:buNone/>
            </a:pPr>
            <a:endParaRPr lang="en-US" sz="3600" dirty="0"/>
          </a:p>
          <a:p>
            <a:pPr marL="0" indent="0">
              <a:buNone/>
            </a:pPr>
            <a:r>
              <a:rPr lang="en-US" sz="3600" dirty="0"/>
              <a:t>Potential Release: Post 8.0</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0715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QUESTIONS?</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34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555171"/>
            <a:ext cx="10018713" cy="1752599"/>
          </a:xfrm>
        </p:spPr>
        <p:txBody>
          <a:bodyPr/>
          <a:lstStyle/>
          <a:p>
            <a:r>
              <a:rPr lang="en-US" dirty="0"/>
              <a:t>Previous Meeting Action Items</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72655817"/>
              </p:ext>
            </p:extLst>
          </p:nvPr>
        </p:nvGraphicFramePr>
        <p:xfrm>
          <a:off x="2411067" y="1963466"/>
          <a:ext cx="8361936" cy="3300897"/>
        </p:xfrm>
        <a:graphic>
          <a:graphicData uri="http://schemas.openxmlformats.org/drawingml/2006/table">
            <a:tbl>
              <a:tblPr firstRow="1" bandRow="1">
                <a:tableStyleId>{5C22544A-7EE6-4342-B048-85BDC9FD1C3A}</a:tableStyleId>
              </a:tblPr>
              <a:tblGrid>
                <a:gridCol w="1952171">
                  <a:extLst>
                    <a:ext uri="{9D8B030D-6E8A-4147-A177-3AD203B41FA5}">
                      <a16:colId xmlns:a16="http://schemas.microsoft.com/office/drawing/2014/main" val="20000"/>
                    </a:ext>
                  </a:extLst>
                </a:gridCol>
                <a:gridCol w="6409765">
                  <a:extLst>
                    <a:ext uri="{9D8B030D-6E8A-4147-A177-3AD203B41FA5}">
                      <a16:colId xmlns:a16="http://schemas.microsoft.com/office/drawing/2014/main" val="20001"/>
                    </a:ext>
                  </a:extLst>
                </a:gridCol>
              </a:tblGrid>
              <a:tr h="370840">
                <a:tc>
                  <a:txBody>
                    <a:bodyPr/>
                    <a:lstStyle/>
                    <a:p>
                      <a:r>
                        <a:rPr lang="en-US" dirty="0"/>
                        <a:t>Owner</a:t>
                      </a:r>
                    </a:p>
                  </a:txBody>
                  <a:tcPr/>
                </a:tc>
                <a:tc>
                  <a:txBody>
                    <a:bodyPr/>
                    <a:lstStyle/>
                    <a:p>
                      <a:r>
                        <a:rPr lang="en-US" dirty="0"/>
                        <a:t>Action Item</a:t>
                      </a:r>
                    </a:p>
                  </a:txBody>
                  <a:tcPr/>
                </a:tc>
                <a:extLst>
                  <a:ext uri="{0D108BD9-81ED-4DB2-BD59-A6C34878D82A}">
                    <a16:rowId xmlns:a16="http://schemas.microsoft.com/office/drawing/2014/main" val="10000"/>
                  </a:ext>
                </a:extLst>
              </a:tr>
              <a:tr h="370840">
                <a:tc>
                  <a:txBody>
                    <a:bodyPr/>
                    <a:lstStyle/>
                    <a:p>
                      <a:r>
                        <a:rPr lang="en-US" dirty="0"/>
                        <a:t>Dan Smith</a:t>
                      </a:r>
                    </a:p>
                  </a:txBody>
                  <a:tcPr marL="68580" marR="68580" marT="0" marB="0"/>
                </a:tc>
                <a:tc>
                  <a:txBody>
                    <a:bodyPr/>
                    <a:lstStyle/>
                    <a:p>
                      <a:pPr marL="0" marR="0" algn="l" defTabSz="457200" rtl="0" eaLnBrk="1" latinLnBrk="0" hangingPunct="1">
                        <a:spcBef>
                          <a:spcPts val="0"/>
                        </a:spcBef>
                        <a:spcAft>
                          <a:spcPts val="0"/>
                        </a:spcAft>
                      </a:pPr>
                      <a:r>
                        <a:rPr lang="en-US" sz="1800" kern="1200" dirty="0">
                          <a:solidFill>
                            <a:schemeClr val="dk1"/>
                          </a:solidFill>
                          <a:effectLst/>
                          <a:latin typeface="+mn-lt"/>
                          <a:ea typeface="+mn-ea"/>
                          <a:cs typeface="+mn-cs"/>
                        </a:rPr>
                        <a:t>Dan Smith to give us an update based on the hotfix being applied to the WWD.</a:t>
                      </a:r>
                    </a:p>
                  </a:txBody>
                  <a:tcPr marL="68580" marR="68580" marT="0" marB="0"/>
                </a:tc>
                <a:extLst>
                  <a:ext uri="{0D108BD9-81ED-4DB2-BD59-A6C34878D82A}">
                    <a16:rowId xmlns:a16="http://schemas.microsoft.com/office/drawing/2014/main" val="10002"/>
                  </a:ext>
                </a:extLst>
              </a:tr>
              <a:tr h="461177">
                <a:tc>
                  <a:txBody>
                    <a:bodyPr/>
                    <a:lstStyle/>
                    <a:p>
                      <a:pPr marL="0" marR="0" algn="l" defTabSz="457200" rtl="0" eaLnBrk="1" latinLnBrk="0" hangingPunct="1">
                        <a:spcBef>
                          <a:spcPts val="0"/>
                        </a:spcBef>
                        <a:spcAft>
                          <a:spcPts val="0"/>
                        </a:spcAft>
                      </a:pPr>
                      <a:r>
                        <a:rPr lang="en-US" sz="1800" kern="1200" dirty="0">
                          <a:solidFill>
                            <a:schemeClr val="dk1"/>
                          </a:solidFill>
                          <a:latin typeface="+mn-lt"/>
                          <a:ea typeface="+mn-ea"/>
                          <a:cs typeface="+mn-cs"/>
                        </a:rPr>
                        <a:t>Christine Shafik</a:t>
                      </a:r>
                    </a:p>
                  </a:txBody>
                  <a:tcPr marL="68580" marR="68580" marT="0" marB="0"/>
                </a:tc>
                <a:tc>
                  <a:txBody>
                    <a:bodyPr/>
                    <a:lstStyle/>
                    <a:p>
                      <a:pPr marL="0" marR="0" algn="l" defTabSz="457200" rtl="0" eaLnBrk="1" latinLnBrk="0" hangingPunct="1">
                        <a:spcBef>
                          <a:spcPts val="0"/>
                        </a:spcBef>
                        <a:spcAft>
                          <a:spcPts val="0"/>
                        </a:spcAft>
                      </a:pPr>
                      <a:r>
                        <a:rPr lang="en-US" sz="1800" kern="1200" dirty="0">
                          <a:solidFill>
                            <a:schemeClr val="dk1"/>
                          </a:solidFill>
                          <a:effectLst/>
                          <a:latin typeface="+mn-lt"/>
                          <a:ea typeface="+mn-ea"/>
                          <a:cs typeface="+mn-cs"/>
                        </a:rPr>
                        <a:t>Central Office to resend out the RISC and RCA </a:t>
                      </a:r>
                      <a:r>
                        <a:rPr lang="en-US" sz="1800" kern="1200" dirty="0" err="1">
                          <a:solidFill>
                            <a:schemeClr val="dk1"/>
                          </a:solidFill>
                          <a:effectLst/>
                          <a:latin typeface="+mn-lt"/>
                          <a:ea typeface="+mn-ea"/>
                          <a:cs typeface="+mn-cs"/>
                        </a:rPr>
                        <a:t>ConOps</a:t>
                      </a:r>
                      <a:r>
                        <a:rPr lang="en-US" sz="1800" kern="1200" dirty="0">
                          <a:solidFill>
                            <a:schemeClr val="dk1"/>
                          </a:solidFill>
                          <a:effectLst/>
                          <a:latin typeface="+mn-lt"/>
                          <a:ea typeface="+mn-ea"/>
                          <a:cs typeface="+mn-cs"/>
                        </a:rPr>
                        <a:t>.</a:t>
                      </a:r>
                    </a:p>
                  </a:txBody>
                  <a:tcPr marL="68580" marR="68580" marT="0" marB="0"/>
                </a:tc>
                <a:extLst>
                  <a:ext uri="{0D108BD9-81ED-4DB2-BD59-A6C34878D82A}">
                    <a16:rowId xmlns:a16="http://schemas.microsoft.com/office/drawing/2014/main" val="10003"/>
                  </a:ext>
                </a:extLst>
              </a:tr>
              <a:tr h="370840">
                <a:tc>
                  <a:txBody>
                    <a:bodyPr/>
                    <a:lstStyle/>
                    <a:p>
                      <a:pPr marL="0" marR="0" algn="l" defTabSz="457200" rtl="0" eaLnBrk="1" latinLnBrk="0" hangingPunct="1">
                        <a:spcBef>
                          <a:spcPts val="0"/>
                        </a:spcBef>
                        <a:spcAft>
                          <a:spcPts val="0"/>
                        </a:spcAft>
                      </a:pPr>
                      <a:r>
                        <a:rPr lang="en-US" sz="1800" kern="1200" dirty="0">
                          <a:solidFill>
                            <a:schemeClr val="dk1"/>
                          </a:solidFill>
                          <a:latin typeface="+mn-lt"/>
                          <a:ea typeface="+mn-ea"/>
                          <a:cs typeface="+mn-cs"/>
                        </a:rPr>
                        <a:t>Christine Shafik</a:t>
                      </a:r>
                    </a:p>
                  </a:txBody>
                  <a:tcPr marL="68580" marR="68580" marT="0" marB="0"/>
                </a:tc>
                <a:tc>
                  <a:txBody>
                    <a:bodyPr/>
                    <a:lstStyle/>
                    <a:p>
                      <a:pPr marL="0" marR="0" algn="l" defTabSz="457200" rtl="0" eaLnBrk="1" latinLnBrk="0" hangingPunct="1">
                        <a:spcBef>
                          <a:spcPts val="0"/>
                        </a:spcBef>
                        <a:spcAft>
                          <a:spcPts val="0"/>
                        </a:spcAft>
                      </a:pPr>
                      <a:r>
                        <a:rPr lang="en-US" sz="1800" kern="1200" dirty="0">
                          <a:solidFill>
                            <a:schemeClr val="dk1"/>
                          </a:solidFill>
                          <a:effectLst/>
                          <a:latin typeface="+mn-lt"/>
                          <a:ea typeface="+mn-ea"/>
                          <a:cs typeface="+mn-cs"/>
                        </a:rPr>
                        <a:t>Central Office is going to coordinate a survey to the Districts in terms of priorities from the voting items from this meeting to include in future releases or possibly 8.0.</a:t>
                      </a:r>
                    </a:p>
                  </a:txBody>
                  <a:tcPr marL="68580" marR="68580" marT="0" marB="0"/>
                </a:tc>
                <a:extLst>
                  <a:ext uri="{0D108BD9-81ED-4DB2-BD59-A6C34878D82A}">
                    <a16:rowId xmlns:a16="http://schemas.microsoft.com/office/drawing/2014/main" val="10004"/>
                  </a:ext>
                </a:extLst>
              </a:tr>
              <a:tr h="0">
                <a:tc>
                  <a:txBody>
                    <a:bodyPr/>
                    <a:lstStyle/>
                    <a:p>
                      <a:pPr marL="0" marR="0" algn="l" defTabSz="457200" rtl="0" eaLnBrk="1" latinLnBrk="0" hangingPunct="1">
                        <a:spcBef>
                          <a:spcPts val="0"/>
                        </a:spcBef>
                        <a:spcAft>
                          <a:spcPts val="0"/>
                        </a:spcAft>
                      </a:pPr>
                      <a:r>
                        <a:rPr lang="en-US" sz="1800" kern="1200" dirty="0">
                          <a:solidFill>
                            <a:schemeClr val="dk1"/>
                          </a:solidFill>
                          <a:latin typeface="+mn-lt"/>
                          <a:ea typeface="+mn-ea"/>
                          <a:cs typeface="+mn-cs"/>
                        </a:rPr>
                        <a:t>Christine Shafik</a:t>
                      </a:r>
                    </a:p>
                  </a:txBody>
                  <a:tcPr marL="68580" marR="68580" marT="0" marB="0"/>
                </a:tc>
                <a:tc>
                  <a:txBody>
                    <a:bodyPr/>
                    <a:lstStyle/>
                    <a:p>
                      <a:pPr marL="0" marR="0" algn="l" defTabSz="457200" rtl="0" eaLnBrk="1" latinLnBrk="0" hangingPunct="1">
                        <a:spcBef>
                          <a:spcPts val="0"/>
                        </a:spcBef>
                        <a:spcAft>
                          <a:spcPts val="0"/>
                        </a:spcAft>
                      </a:pPr>
                      <a:r>
                        <a:rPr lang="en-US" sz="1800" kern="1200" dirty="0">
                          <a:solidFill>
                            <a:schemeClr val="dk1"/>
                          </a:solidFill>
                          <a:effectLst/>
                          <a:latin typeface="+mn-lt"/>
                          <a:ea typeface="+mn-ea"/>
                          <a:cs typeface="+mn-cs"/>
                        </a:rPr>
                        <a:t>Central Office to discuss the RCA enhancement at the next ITS Working Group which would be coordination in advance of hurricane season and giving Districts access to each other’s systems.</a:t>
                      </a:r>
                    </a:p>
                  </a:txBody>
                  <a:tcPr marL="68580" marR="68580" marT="0" marB="0"/>
                </a:tc>
                <a:extLst>
                  <a:ext uri="{0D108BD9-81ED-4DB2-BD59-A6C34878D82A}">
                    <a16:rowId xmlns:a16="http://schemas.microsoft.com/office/drawing/2014/main" val="10005"/>
                  </a:ext>
                </a:extLst>
              </a:tr>
            </a:tbl>
          </a:graphicData>
        </a:graphic>
      </p:graphicFrame>
      <p:sp>
        <p:nvSpPr>
          <p:cNvPr id="3" name="Date Placeholder 2">
            <a:extLst>
              <a:ext uri="{FF2B5EF4-FFF2-40B4-BE49-F238E27FC236}">
                <a16:creationId xmlns:a16="http://schemas.microsoft.com/office/drawing/2014/main" id="{9B4EE9DD-9004-48E9-9DA9-9636550D9656}"/>
              </a:ext>
            </a:extLst>
          </p:cNvPr>
          <p:cNvSpPr>
            <a:spLocks noGrp="1"/>
          </p:cNvSpPr>
          <p:nvPr>
            <p:ph type="dt" sz="half" idx="10"/>
          </p:nvPr>
        </p:nvSpPr>
        <p:spPr/>
        <p:txBody>
          <a:bodyPr/>
          <a:lstStyle/>
          <a:p>
            <a:r>
              <a:rPr lang="en-US"/>
              <a:t>7/28/2020</a:t>
            </a:r>
            <a:endParaRPr lang="en-US" dirty="0"/>
          </a:p>
        </p:txBody>
      </p:sp>
    </p:spTree>
    <p:extLst>
      <p:ext uri="{BB962C8B-B14F-4D97-AF65-F5344CB8AC3E}">
        <p14:creationId xmlns:p14="http://schemas.microsoft.com/office/powerpoint/2010/main" val="10956097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a:t>
            </a:r>
          </a:p>
          <a:p>
            <a:pPr marL="0" indent="0">
              <a:buNone/>
            </a:pPr>
            <a:r>
              <a:rPr lang="en-US" b="1" dirty="0">
                <a:solidFill>
                  <a:schemeClr val="accent1"/>
                </a:solidFill>
              </a:rPr>
              <a:t>Enhancement #7: </a:t>
            </a:r>
            <a:r>
              <a:rPr lang="en-US" dirty="0"/>
              <a:t>SG-3499: Reporting "Ramp Closed" for Different Lane Mappings </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872248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8059" y="2457759"/>
            <a:ext cx="10421655" cy="2176117"/>
          </a:xfrm>
        </p:spPr>
        <p:txBody>
          <a:bodyPr>
            <a:noAutofit/>
          </a:bodyPr>
          <a:lstStyle/>
          <a:p>
            <a:r>
              <a:rPr lang="en-US" sz="4800" b="1" dirty="0">
                <a:solidFill>
                  <a:schemeClr val="accent1"/>
                </a:solidFill>
              </a:rPr>
              <a:t>Enhancement #8: </a:t>
            </a:r>
            <a:r>
              <a:rPr lang="en-US" sz="4800" dirty="0"/>
              <a:t>SG-3335 - Alert the operator when a travel time is double (or some other ratio) the free flow travel time</a:t>
            </a:r>
            <a:endParaRPr lang="en-US" sz="4400"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48" y="4676773"/>
            <a:ext cx="6988175" cy="1389062"/>
          </a:xfrm>
        </p:spPr>
        <p:txBody>
          <a:bodyPr/>
          <a:lstStyle/>
          <a:p>
            <a:r>
              <a:rPr lang="en-US" sz="3600" dirty="0"/>
              <a:t>Tucker Brown</a:t>
            </a:r>
          </a:p>
          <a:p>
            <a:endParaRPr lang="en-US" dirty="0"/>
          </a:p>
        </p:txBody>
      </p:sp>
      <p:sp>
        <p:nvSpPr>
          <p:cNvPr id="11" name="Footer Placeholder 4">
            <a:extLst>
              <a:ext uri="{FF2B5EF4-FFF2-40B4-BE49-F238E27FC236}">
                <a16:creationId xmlns:a16="http://schemas.microsoft.com/office/drawing/2014/main" id="{8A79B837-0635-402B-A6A3-6A6EAB4E5C18}"/>
              </a:ext>
            </a:extLst>
          </p:cNvPr>
          <p:cNvSpPr>
            <a:spLocks noGrp="1"/>
          </p:cNvSpPr>
          <p:nvPr>
            <p:ph type="ftr" sz="quarter" idx="11"/>
          </p:nvPr>
        </p:nvSpPr>
        <p:spPr>
          <a:xfrm>
            <a:off x="5332412" y="6151628"/>
            <a:ext cx="432404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2">
            <a:extLst>
              <a:ext uri="{FF2B5EF4-FFF2-40B4-BE49-F238E27FC236}">
                <a16:creationId xmlns:a16="http://schemas.microsoft.com/office/drawing/2014/main" id="{B63752E2-4955-4E18-8A11-2A7EFF17FBE3}"/>
              </a:ext>
            </a:extLst>
          </p:cNvPr>
          <p:cNvSpPr>
            <a:spLocks noGrp="1"/>
          </p:cNvSpPr>
          <p:nvPr>
            <p:ph type="dt" sz="half" idx="10"/>
          </p:nvPr>
        </p:nvSpPr>
        <p:spPr>
          <a:xfrm>
            <a:off x="9732656" y="6151628"/>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4446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Issue and Current Behavior</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10" y="1000300"/>
            <a:ext cx="10451443" cy="3239928"/>
          </a:xfrm>
        </p:spPr>
        <p:txBody>
          <a:bodyPr>
            <a:normAutofit/>
          </a:bodyPr>
          <a:lstStyle/>
          <a:p>
            <a:r>
              <a:rPr lang="en-US" dirty="0"/>
              <a:t>Issue: There is no mechanism to alert when a travel time is very slow. Up to the operator to notice when travel times are high.</a:t>
            </a:r>
          </a:p>
          <a:p>
            <a:endParaRPr lang="en-US" dirty="0"/>
          </a:p>
          <a:p>
            <a:r>
              <a:rPr lang="en-US" dirty="0"/>
              <a:t>Current Behavior</a:t>
            </a:r>
          </a:p>
          <a:p>
            <a:pPr lvl="1"/>
            <a:r>
              <a:rPr lang="en-US" sz="1600" dirty="0"/>
              <a:t>There is a concept of travel time alerts. Users configure the travel time and either a relative or percentage change from the last time the travel time was calculated.</a:t>
            </a:r>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A338C225-F68D-44F6-82DC-F6C4E91DB4EE}"/>
              </a:ext>
            </a:extLst>
          </p:cNvPr>
          <p:cNvPicPr>
            <a:picLocks noChangeAspect="1"/>
          </p:cNvPicPr>
          <p:nvPr/>
        </p:nvPicPr>
        <p:blipFill rotWithShape="1">
          <a:blip r:embed="rId2"/>
          <a:srcRect l="3348" t="7073" r="4594"/>
          <a:stretch/>
        </p:blipFill>
        <p:spPr>
          <a:xfrm>
            <a:off x="80920" y="4377791"/>
            <a:ext cx="5785805" cy="1807388"/>
          </a:xfrm>
          <a:prstGeom prst="rect">
            <a:avLst/>
          </a:prstGeom>
        </p:spPr>
      </p:pic>
      <p:pic>
        <p:nvPicPr>
          <p:cNvPr id="5" name="Picture 4">
            <a:extLst>
              <a:ext uri="{FF2B5EF4-FFF2-40B4-BE49-F238E27FC236}">
                <a16:creationId xmlns:a16="http://schemas.microsoft.com/office/drawing/2014/main" id="{8C87A6BF-EE4D-4CB2-AE99-CFCA675DA5B6}"/>
              </a:ext>
            </a:extLst>
          </p:cNvPr>
          <p:cNvPicPr>
            <a:picLocks noChangeAspect="1"/>
          </p:cNvPicPr>
          <p:nvPr/>
        </p:nvPicPr>
        <p:blipFill rotWithShape="1">
          <a:blip r:embed="rId3"/>
          <a:srcRect l="-8001" t="31847" r="28711" b="-31847"/>
          <a:stretch/>
        </p:blipFill>
        <p:spPr>
          <a:xfrm>
            <a:off x="5483613" y="4616706"/>
            <a:ext cx="6565653" cy="1807388"/>
          </a:xfrm>
          <a:prstGeom prst="rect">
            <a:avLst/>
          </a:prstGeom>
        </p:spPr>
      </p:pic>
      <p:sp>
        <p:nvSpPr>
          <p:cNvPr id="8" name="Date Placeholder 3">
            <a:extLst>
              <a:ext uri="{FF2B5EF4-FFF2-40B4-BE49-F238E27FC236}">
                <a16:creationId xmlns:a16="http://schemas.microsoft.com/office/drawing/2014/main" id="{6E273EAF-8D64-4480-9A07-738B9D56E681}"/>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8F0B1EFC-08B1-49ED-9762-6E7D6D1D1F7B}"/>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010133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Proposed Enhancement</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1234440"/>
            <a:ext cx="10451443" cy="4709159"/>
          </a:xfrm>
        </p:spPr>
        <p:txBody>
          <a:bodyPr>
            <a:normAutofit/>
          </a:bodyPr>
          <a:lstStyle/>
          <a:p>
            <a:r>
              <a:rPr lang="en-US" sz="2400" dirty="0"/>
              <a:t>Incorporate historical TSS times from Tennessee for TSS links to calculate a travel time for comparison</a:t>
            </a:r>
          </a:p>
          <a:p>
            <a:pPr marL="0" indent="0">
              <a:buNone/>
            </a:pPr>
            <a:endParaRPr lang="en-US" sz="2400" dirty="0"/>
          </a:p>
          <a:p>
            <a:r>
              <a:rPr lang="en-US" sz="2400" dirty="0"/>
              <a:t>Incorporate IDS alarms that trigger based on the threshold with a recovery</a:t>
            </a:r>
            <a:endParaRPr lang="en-US" sz="1600" dirty="0"/>
          </a:p>
          <a:p>
            <a:endParaRPr lang="en-US" sz="2400" dirty="0"/>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Date Placeholder 3">
            <a:extLst>
              <a:ext uri="{FF2B5EF4-FFF2-40B4-BE49-F238E27FC236}">
                <a16:creationId xmlns:a16="http://schemas.microsoft.com/office/drawing/2014/main" id="{387902A8-DBD2-4998-8269-68CF0A7EECB6}"/>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Footer Placeholder 4">
            <a:extLst>
              <a:ext uri="{FF2B5EF4-FFF2-40B4-BE49-F238E27FC236}">
                <a16:creationId xmlns:a16="http://schemas.microsoft.com/office/drawing/2014/main" id="{19B04717-D107-4F4D-8429-03265AED1EEB}"/>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902344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Estimate: $25k</a:t>
            </a:r>
          </a:p>
          <a:p>
            <a:pPr marL="0" indent="0">
              <a:buNone/>
            </a:pPr>
            <a:endParaRPr lang="en-US" sz="3600" dirty="0"/>
          </a:p>
          <a:p>
            <a:pPr marL="0" indent="0">
              <a:buNone/>
            </a:pPr>
            <a:r>
              <a:rPr lang="en-US" sz="3600" dirty="0"/>
              <a:t>Potential Release: Post 8.0</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758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QUESTIONS?</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87671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a:t>
            </a:r>
          </a:p>
          <a:p>
            <a:pPr marL="0" indent="0">
              <a:buNone/>
            </a:pPr>
            <a:r>
              <a:rPr lang="en-US" b="1" dirty="0">
                <a:solidFill>
                  <a:schemeClr val="accent1"/>
                </a:solidFill>
              </a:rPr>
              <a:t>Enhancement #8: </a:t>
            </a:r>
            <a:r>
              <a:rPr lang="en-US" dirty="0"/>
              <a:t>SG-3335: Alert the operator when a travel time is double (or some other ratio) the free flow travel time </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244727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sz="5400" b="1" dirty="0">
                <a:solidFill>
                  <a:schemeClr val="accent1"/>
                </a:solidFill>
              </a:rPr>
              <a:t>Enhancement #9: </a:t>
            </a:r>
            <a:r>
              <a:rPr lang="en-US" sz="5400" dirty="0"/>
              <a:t>SG-2364 – Log username of user that changes device status</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
        <p:nvSpPr>
          <p:cNvPr id="14" name="Footer Placeholder 4">
            <a:extLst>
              <a:ext uri="{FF2B5EF4-FFF2-40B4-BE49-F238E27FC236}">
                <a16:creationId xmlns:a16="http://schemas.microsoft.com/office/drawing/2014/main" id="{3E58AEF6-D900-4998-8539-3E42AC34CD48}"/>
              </a:ext>
            </a:extLst>
          </p:cNvPr>
          <p:cNvSpPr>
            <a:spLocks noGrp="1"/>
          </p:cNvSpPr>
          <p:nvPr>
            <p:ph type="ftr" sz="quarter" idx="11"/>
          </p:nvPr>
        </p:nvSpPr>
        <p:spPr>
          <a:xfrm>
            <a:off x="5332412" y="6151628"/>
            <a:ext cx="432404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Date Placeholder 2">
            <a:extLst>
              <a:ext uri="{FF2B5EF4-FFF2-40B4-BE49-F238E27FC236}">
                <a16:creationId xmlns:a16="http://schemas.microsoft.com/office/drawing/2014/main" id="{75706966-5222-4635-AE9C-391C5A0D8474}"/>
              </a:ext>
            </a:extLst>
          </p:cNvPr>
          <p:cNvSpPr>
            <a:spLocks noGrp="1"/>
          </p:cNvSpPr>
          <p:nvPr>
            <p:ph type="dt" sz="half" idx="10"/>
          </p:nvPr>
        </p:nvSpPr>
        <p:spPr>
          <a:xfrm>
            <a:off x="9732656" y="6151628"/>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039546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Issue and Proposed Enhancement</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1088231"/>
            <a:ext cx="10018713" cy="5404644"/>
          </a:xfrm>
        </p:spPr>
        <p:txBody>
          <a:bodyPr>
            <a:normAutofit/>
          </a:bodyPr>
          <a:lstStyle/>
          <a:p>
            <a:r>
              <a:rPr lang="en-US" dirty="0"/>
              <a:t>Issue: Device Changes are logged in the database but the user (or system) that made the change is not logged to the database.</a:t>
            </a:r>
          </a:p>
          <a:p>
            <a:pPr marL="0" indent="0">
              <a:buNone/>
            </a:pPr>
            <a:endParaRPr lang="en-US" dirty="0"/>
          </a:p>
          <a:p>
            <a:r>
              <a:rPr lang="en-US" dirty="0"/>
              <a:t>Proposed Enhancement</a:t>
            </a:r>
          </a:p>
          <a:p>
            <a:pPr lvl="1"/>
            <a:r>
              <a:rPr lang="en-US" dirty="0"/>
              <a:t>Add a username column to the database and log the user or the subsystem that makes a status change.</a:t>
            </a:r>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Date Placeholder 3">
            <a:extLst>
              <a:ext uri="{FF2B5EF4-FFF2-40B4-BE49-F238E27FC236}">
                <a16:creationId xmlns:a16="http://schemas.microsoft.com/office/drawing/2014/main" id="{AD677168-3682-4DE4-B078-B5208B5593CC}"/>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369AE585-D382-4039-9643-DB62CF21F464}"/>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1395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Estimate: $16k</a:t>
            </a:r>
          </a:p>
          <a:p>
            <a:pPr marL="0" indent="0">
              <a:buNone/>
            </a:pPr>
            <a:endParaRPr lang="en-US" sz="3600" dirty="0"/>
          </a:p>
          <a:p>
            <a:pPr marL="0" indent="0">
              <a:buNone/>
            </a:pPr>
            <a:r>
              <a:rPr lang="en-US" sz="3600" dirty="0"/>
              <a:t>Potential Release: Post 8.0</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15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dirty="0"/>
              <a:t>QUESTIONS?</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endParaRPr lang="en-US" dirty="0">
              <a:solidFill>
                <a:srgbClr val="FF0000"/>
              </a:solidFill>
            </a:endParaRPr>
          </a:p>
          <a:p>
            <a:pPr marL="0" indent="0">
              <a:buNone/>
            </a:pPr>
            <a:r>
              <a:rPr lang="en-US" dirty="0"/>
              <a:t>Jay Williams, P.E., FDOT</a:t>
            </a:r>
          </a:p>
          <a:p>
            <a:pPr marL="0" indent="0">
              <a:buNone/>
            </a:pPr>
            <a:r>
              <a:rPr lang="en-US" dirty="0">
                <a:hlinkClick r:id="rId3"/>
              </a:rPr>
              <a:t>Jay.Williams@dot.state.fl.us</a:t>
            </a:r>
            <a:endParaRPr lang="en-US" dirty="0"/>
          </a:p>
        </p:txBody>
      </p:sp>
      <p:sp>
        <p:nvSpPr>
          <p:cNvPr id="4" name="Date Placeholder 3"/>
          <p:cNvSpPr>
            <a:spLocks noGrp="1"/>
          </p:cNvSpPr>
          <p:nvPr>
            <p:ph type="dt" sz="half" idx="10"/>
          </p:nvPr>
        </p:nvSpPr>
        <p:spPr/>
        <p:txBody>
          <a:bodyPr/>
          <a:lstStyle/>
          <a:p>
            <a:pPr defTabSz="457200">
              <a:defRPr/>
            </a:pPr>
            <a:r>
              <a:rPr lang="en-US">
                <a:solidFill>
                  <a:prstClr val="black"/>
                </a:solidFill>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049745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QUESTIONS?</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98777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a:t>
            </a:r>
          </a:p>
          <a:p>
            <a:pPr marL="0" indent="0">
              <a:buNone/>
            </a:pPr>
            <a:r>
              <a:rPr lang="en-US" b="1" dirty="0">
                <a:solidFill>
                  <a:schemeClr val="accent1"/>
                </a:solidFill>
              </a:rPr>
              <a:t>Enhancement #9: </a:t>
            </a:r>
            <a:r>
              <a:rPr lang="en-US" dirty="0"/>
              <a:t>SG-2364: Log username of user that changes device status </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509725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368" y="1915718"/>
            <a:ext cx="10421655" cy="2176117"/>
          </a:xfrm>
        </p:spPr>
        <p:txBody>
          <a:bodyPr>
            <a:noAutofit/>
          </a:bodyPr>
          <a:lstStyle/>
          <a:p>
            <a:r>
              <a:rPr lang="en-US" sz="5400" b="1" dirty="0">
                <a:solidFill>
                  <a:schemeClr val="accent1"/>
                </a:solidFill>
              </a:rPr>
              <a:t>Enhancement #10: </a:t>
            </a:r>
            <a:r>
              <a:rPr lang="en-US" sz="5400" dirty="0"/>
              <a:t>SG-4559 – </a:t>
            </a:r>
            <a:r>
              <a:rPr lang="en-US" dirty="0"/>
              <a:t>Add Ability to Filter IDS Alerts on Per User Group Basis</a:t>
            </a:r>
            <a:endParaRPr lang="en-US" sz="5400"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
        <p:nvSpPr>
          <p:cNvPr id="14" name="Footer Placeholder 4">
            <a:extLst>
              <a:ext uri="{FF2B5EF4-FFF2-40B4-BE49-F238E27FC236}">
                <a16:creationId xmlns:a16="http://schemas.microsoft.com/office/drawing/2014/main" id="{3E58AEF6-D900-4998-8539-3E42AC34CD48}"/>
              </a:ext>
            </a:extLst>
          </p:cNvPr>
          <p:cNvSpPr>
            <a:spLocks noGrp="1"/>
          </p:cNvSpPr>
          <p:nvPr>
            <p:ph type="ftr" sz="quarter" idx="11"/>
          </p:nvPr>
        </p:nvSpPr>
        <p:spPr>
          <a:xfrm>
            <a:off x="5332412" y="6151628"/>
            <a:ext cx="432404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Date Placeholder 2">
            <a:extLst>
              <a:ext uri="{FF2B5EF4-FFF2-40B4-BE49-F238E27FC236}">
                <a16:creationId xmlns:a16="http://schemas.microsoft.com/office/drawing/2014/main" id="{75706966-5222-4635-AE9C-391C5A0D8474}"/>
              </a:ext>
            </a:extLst>
          </p:cNvPr>
          <p:cNvSpPr>
            <a:spLocks noGrp="1"/>
          </p:cNvSpPr>
          <p:nvPr>
            <p:ph type="dt" sz="half" idx="10"/>
          </p:nvPr>
        </p:nvSpPr>
        <p:spPr>
          <a:xfrm>
            <a:off x="9732656" y="6151628"/>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522075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Issue and Proposed Enhancement</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1088231"/>
            <a:ext cx="10018713" cy="5404644"/>
          </a:xfrm>
        </p:spPr>
        <p:txBody>
          <a:bodyPr>
            <a:normAutofit/>
          </a:bodyPr>
          <a:lstStyle/>
          <a:p>
            <a:r>
              <a:rPr lang="en-US" dirty="0"/>
              <a:t>Current Situation</a:t>
            </a:r>
          </a:p>
          <a:p>
            <a:pPr lvl="1"/>
            <a:r>
              <a:rPr lang="en-US" sz="2400" dirty="0"/>
              <a:t>With Release 8.0, the system will be able to define regions</a:t>
            </a:r>
          </a:p>
          <a:p>
            <a:pPr lvl="1"/>
            <a:endParaRPr lang="en-US" dirty="0"/>
          </a:p>
          <a:p>
            <a:r>
              <a:rPr lang="en-US" dirty="0"/>
              <a:t>Proposed Enhancement</a:t>
            </a:r>
          </a:p>
          <a:p>
            <a:pPr lvl="1"/>
            <a:r>
              <a:rPr lang="en-US" sz="2800" dirty="0"/>
              <a:t>Incorporate the ability to set up IDS filters for user groups</a:t>
            </a:r>
          </a:p>
          <a:p>
            <a:pPr lvl="2"/>
            <a:r>
              <a:rPr lang="en-US" sz="2400" dirty="0"/>
              <a:t>Chooses a region and, optionally, a roadway</a:t>
            </a:r>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Date Placeholder 3">
            <a:extLst>
              <a:ext uri="{FF2B5EF4-FFF2-40B4-BE49-F238E27FC236}">
                <a16:creationId xmlns:a16="http://schemas.microsoft.com/office/drawing/2014/main" id="{AD677168-3682-4DE4-B078-B5208B5593CC}"/>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369AE585-D382-4039-9643-DB62CF21F464}"/>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916321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Estimate: $26k</a:t>
            </a:r>
          </a:p>
          <a:p>
            <a:pPr marL="0" indent="0">
              <a:buNone/>
            </a:pPr>
            <a:endParaRPr lang="en-US" sz="3600" dirty="0"/>
          </a:p>
          <a:p>
            <a:pPr marL="0" indent="0">
              <a:buNone/>
            </a:pPr>
            <a:r>
              <a:rPr lang="en-US" sz="3600" dirty="0"/>
              <a:t>Potential Release: Post 8.0</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70967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QUESTIONS?</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91272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a:t>
            </a:r>
          </a:p>
          <a:p>
            <a:pPr marL="0" indent="0">
              <a:buNone/>
            </a:pPr>
            <a:r>
              <a:rPr lang="en-US" b="1" dirty="0">
                <a:solidFill>
                  <a:schemeClr val="accent1"/>
                </a:solidFill>
              </a:rPr>
              <a:t>Enhancement #10: </a:t>
            </a:r>
            <a:r>
              <a:rPr lang="en-US" dirty="0"/>
              <a:t>SG-4559: Add Ability to Filter IDS Alerts on Per User Group Basis </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445717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sz="5400" b="1" dirty="0">
                <a:solidFill>
                  <a:schemeClr val="accent1"/>
                </a:solidFill>
              </a:rPr>
              <a:t>Enhancement #11: </a:t>
            </a:r>
            <a:r>
              <a:rPr lang="en-US" sz="5400" dirty="0"/>
              <a:t>SG-3800 – </a:t>
            </a:r>
            <a:r>
              <a:rPr lang="en-US" dirty="0"/>
              <a:t>Reporting of more accurate locations</a:t>
            </a:r>
            <a:endParaRPr lang="en-US" sz="5400"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
        <p:nvSpPr>
          <p:cNvPr id="11" name="Footer Placeholder 4">
            <a:extLst>
              <a:ext uri="{FF2B5EF4-FFF2-40B4-BE49-F238E27FC236}">
                <a16:creationId xmlns:a16="http://schemas.microsoft.com/office/drawing/2014/main" id="{AF70EA6B-A04D-46C5-9710-3F1A34C29782}"/>
              </a:ext>
            </a:extLst>
          </p:cNvPr>
          <p:cNvSpPr>
            <a:spLocks noGrp="1"/>
          </p:cNvSpPr>
          <p:nvPr>
            <p:ph type="ftr" sz="quarter" idx="11"/>
          </p:nvPr>
        </p:nvSpPr>
        <p:spPr>
          <a:xfrm>
            <a:off x="5332412" y="6151628"/>
            <a:ext cx="432404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2">
            <a:extLst>
              <a:ext uri="{FF2B5EF4-FFF2-40B4-BE49-F238E27FC236}">
                <a16:creationId xmlns:a16="http://schemas.microsoft.com/office/drawing/2014/main" id="{9F2E0247-9790-42EF-A118-A61E1E5E1E0D}"/>
              </a:ext>
            </a:extLst>
          </p:cNvPr>
          <p:cNvSpPr>
            <a:spLocks noGrp="1"/>
          </p:cNvSpPr>
          <p:nvPr>
            <p:ph type="dt" sz="half" idx="10"/>
          </p:nvPr>
        </p:nvSpPr>
        <p:spPr>
          <a:xfrm>
            <a:off x="9732656" y="6151628"/>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054127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Issue and Proposed Enhancement</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773722"/>
            <a:ext cx="10451443" cy="5978769"/>
          </a:xfrm>
        </p:spPr>
        <p:txBody>
          <a:bodyPr>
            <a:normAutofit/>
          </a:bodyPr>
          <a:lstStyle/>
          <a:p>
            <a:r>
              <a:rPr lang="en-US" dirty="0"/>
              <a:t>Issue: EM Location isn’t always an accurate location for an event</a:t>
            </a:r>
          </a:p>
          <a:p>
            <a:endParaRPr lang="en-US" dirty="0"/>
          </a:p>
          <a:p>
            <a:r>
              <a:rPr lang="en-US" dirty="0"/>
              <a:t>Proposed Enhancement: </a:t>
            </a:r>
            <a:r>
              <a:rPr lang="en-US" sz="2400" dirty="0"/>
              <a:t>Associate an additional (and optional) “accurate” location with each event</a:t>
            </a:r>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Date Placeholder 3">
            <a:extLst>
              <a:ext uri="{FF2B5EF4-FFF2-40B4-BE49-F238E27FC236}">
                <a16:creationId xmlns:a16="http://schemas.microsoft.com/office/drawing/2014/main" id="{F777DCA2-7455-4601-968D-2A2C6FEAF88E}"/>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17FBE491-C75E-46BE-8473-1D57A1DB7B16}"/>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968269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Capturing Accurate Locations</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773722"/>
            <a:ext cx="10451443" cy="5978769"/>
          </a:xfrm>
        </p:spPr>
        <p:txBody>
          <a:bodyPr>
            <a:normAutofit/>
          </a:bodyPr>
          <a:lstStyle/>
          <a:p>
            <a:r>
              <a:rPr lang="en-US" dirty="0"/>
              <a:t>Operator “Place on Map”</a:t>
            </a:r>
          </a:p>
          <a:p>
            <a:endParaRPr lang="en-US" dirty="0"/>
          </a:p>
          <a:p>
            <a:r>
              <a:rPr lang="en-US" dirty="0"/>
              <a:t>FHP CAD</a:t>
            </a:r>
          </a:p>
          <a:p>
            <a:pPr lvl="1"/>
            <a:r>
              <a:rPr lang="en-US" dirty="0"/>
              <a:t>Multiple locations sent</a:t>
            </a:r>
          </a:p>
          <a:p>
            <a:pPr lvl="1"/>
            <a:r>
              <a:rPr lang="en-US" dirty="0"/>
              <a:t>Last location is not always the best</a:t>
            </a:r>
          </a:p>
          <a:p>
            <a:pPr marL="457200" lvl="1" indent="0">
              <a:buNone/>
            </a:pPr>
            <a:endParaRPr lang="en-US" dirty="0"/>
          </a:p>
          <a:p>
            <a:r>
              <a:rPr lang="en-US" dirty="0"/>
              <a:t>SPARR</a:t>
            </a:r>
          </a:p>
          <a:p>
            <a:endParaRPr lang="en-US" sz="2200" dirty="0"/>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Date Placeholder 3">
            <a:extLst>
              <a:ext uri="{FF2B5EF4-FFF2-40B4-BE49-F238E27FC236}">
                <a16:creationId xmlns:a16="http://schemas.microsoft.com/office/drawing/2014/main" id="{AF603150-0B28-423F-9E50-C50F88DD6D2A}"/>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289F65AC-A533-4467-B6FC-1933071E9960}"/>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4866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764" y="1351722"/>
            <a:ext cx="10421655" cy="2176117"/>
          </a:xfrm>
        </p:spPr>
        <p:txBody>
          <a:bodyPr>
            <a:normAutofit/>
          </a:bodyPr>
          <a:lstStyle/>
          <a:p>
            <a:r>
              <a:rPr lang="en-US" sz="5400" dirty="0"/>
              <a:t>SunGuide Software Update</a:t>
            </a:r>
            <a:br>
              <a:rPr lang="en-US" sz="5400" dirty="0"/>
            </a:br>
            <a:endParaRPr lang="en-US" sz="5100" dirty="0"/>
          </a:p>
        </p:txBody>
      </p:sp>
      <p:sp>
        <p:nvSpPr>
          <p:cNvPr id="4" name="Subtitle 3"/>
          <p:cNvSpPr>
            <a:spLocks noGrp="1"/>
          </p:cNvSpPr>
          <p:nvPr>
            <p:ph type="subTitle" idx="1"/>
          </p:nvPr>
        </p:nvSpPr>
        <p:spPr/>
        <p:txBody>
          <a:bodyPr>
            <a:normAutofit/>
          </a:bodyPr>
          <a:lstStyle/>
          <a:p>
            <a:r>
              <a:rPr lang="en-US" sz="3600" dirty="0"/>
              <a:t>Christine Shafik, P.E., FDOT</a:t>
            </a:r>
          </a:p>
        </p:txBody>
      </p:sp>
      <p:pic>
        <p:nvPicPr>
          <p:cNvPr id="7" name="Picture 2" descr="image00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solidFill>
                  <a:prstClr val="black"/>
                </a:solidFill>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710496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Estimate: $8k</a:t>
            </a:r>
          </a:p>
          <a:p>
            <a:pPr marL="0" indent="0">
              <a:buNone/>
            </a:pPr>
            <a:endParaRPr lang="en-US" sz="3600" dirty="0"/>
          </a:p>
          <a:p>
            <a:pPr marL="0" indent="0">
              <a:buNone/>
            </a:pPr>
            <a:r>
              <a:rPr lang="en-US" sz="3600" dirty="0"/>
              <a:t>Potential Release: Post 8.0</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45133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QUESTIONS?</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1191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a:t>
            </a:r>
          </a:p>
          <a:p>
            <a:pPr marL="0" indent="0">
              <a:buNone/>
            </a:pPr>
            <a:r>
              <a:rPr lang="en-US" b="1" dirty="0">
                <a:solidFill>
                  <a:schemeClr val="accent1"/>
                </a:solidFill>
              </a:rPr>
              <a:t>Enhancement #11: </a:t>
            </a:r>
            <a:r>
              <a:rPr lang="en-US" dirty="0"/>
              <a:t>SG-3800: Reporting of more accurate locations </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090486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sz="5400" b="1" dirty="0">
                <a:solidFill>
                  <a:schemeClr val="accent1"/>
                </a:solidFill>
              </a:rPr>
              <a:t>Enhancement #12: </a:t>
            </a:r>
            <a:r>
              <a:rPr lang="en-US" sz="5400" dirty="0"/>
              <a:t>SG-4967 – SunGuide VDS data drift </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
        <p:nvSpPr>
          <p:cNvPr id="11" name="Footer Placeholder 4">
            <a:extLst>
              <a:ext uri="{FF2B5EF4-FFF2-40B4-BE49-F238E27FC236}">
                <a16:creationId xmlns:a16="http://schemas.microsoft.com/office/drawing/2014/main" id="{731E6E0D-AC4A-49EA-A522-F7469324B07E}"/>
              </a:ext>
            </a:extLst>
          </p:cNvPr>
          <p:cNvSpPr>
            <a:spLocks noGrp="1"/>
          </p:cNvSpPr>
          <p:nvPr>
            <p:ph type="ftr" sz="quarter" idx="11"/>
          </p:nvPr>
        </p:nvSpPr>
        <p:spPr>
          <a:xfrm>
            <a:off x="5332412" y="6151628"/>
            <a:ext cx="432404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2">
            <a:extLst>
              <a:ext uri="{FF2B5EF4-FFF2-40B4-BE49-F238E27FC236}">
                <a16:creationId xmlns:a16="http://schemas.microsoft.com/office/drawing/2014/main" id="{584DB7AE-1628-41ED-B580-CF1EFCA0B8B1}"/>
              </a:ext>
            </a:extLst>
          </p:cNvPr>
          <p:cNvSpPr>
            <a:spLocks noGrp="1"/>
          </p:cNvSpPr>
          <p:nvPr>
            <p:ph type="dt" sz="half" idx="10"/>
          </p:nvPr>
        </p:nvSpPr>
        <p:spPr>
          <a:xfrm>
            <a:off x="9732656" y="6151628"/>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685742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Issue and Proposed Enhancement</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773722"/>
            <a:ext cx="10451443" cy="5978769"/>
          </a:xfrm>
        </p:spPr>
        <p:txBody>
          <a:bodyPr>
            <a:normAutofit/>
          </a:bodyPr>
          <a:lstStyle/>
          <a:p>
            <a:r>
              <a:rPr lang="en-US" sz="3200" dirty="0"/>
              <a:t>Issue: Fractional parts of time are lost each poll cycle due to the process of reading the data, sending out updates, and then resetting the poll cycle timer.</a:t>
            </a:r>
          </a:p>
          <a:p>
            <a:endParaRPr lang="en-US" sz="3200" dirty="0"/>
          </a:p>
          <a:p>
            <a:r>
              <a:rPr lang="en-US" sz="3200" dirty="0"/>
              <a:t>Proposed Enhancement: </a:t>
            </a:r>
            <a:endParaRPr lang="en-US" dirty="0"/>
          </a:p>
          <a:p>
            <a:pPr lvl="1"/>
            <a:r>
              <a:rPr lang="en-US" sz="2800" dirty="0"/>
              <a:t>Set the timer to constantly reoccur at the exact interval</a:t>
            </a:r>
          </a:p>
          <a:p>
            <a:pPr lvl="2"/>
            <a:r>
              <a:rPr lang="en-US" sz="2400" dirty="0"/>
              <a:t>Potential for backlog </a:t>
            </a:r>
          </a:p>
          <a:p>
            <a:pPr lvl="3"/>
            <a:r>
              <a:rPr lang="en-US" sz="2000" dirty="0"/>
              <a:t>Should be a low risk now due to reliable, fast networks </a:t>
            </a:r>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Date Placeholder 3">
            <a:extLst>
              <a:ext uri="{FF2B5EF4-FFF2-40B4-BE49-F238E27FC236}">
                <a16:creationId xmlns:a16="http://schemas.microsoft.com/office/drawing/2014/main" id="{6BFA9192-48E7-4A64-8A1C-2752CB8E5C8A}"/>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34F5C076-A69C-4272-AFB2-A9CFC3D0837A}"/>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855149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Estimate: $7k</a:t>
            </a:r>
          </a:p>
          <a:p>
            <a:pPr marL="0" indent="0">
              <a:buNone/>
            </a:pPr>
            <a:endParaRPr lang="en-US" sz="3600" dirty="0"/>
          </a:p>
          <a:p>
            <a:pPr marL="0" indent="0">
              <a:buNone/>
            </a:pPr>
            <a:r>
              <a:rPr lang="en-US" sz="3600" dirty="0"/>
              <a:t>Potential Release: Post 8.0</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33719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sz="half" idx="4294967295"/>
          </p:nvPr>
        </p:nvSpPr>
        <p:spPr>
          <a:xfrm>
            <a:off x="2801938" y="1438275"/>
            <a:ext cx="9390062" cy="4762500"/>
          </a:xfrm>
        </p:spPr>
        <p:txBody>
          <a:bodyPr>
            <a:normAutofit/>
          </a:bodyPr>
          <a:lstStyle/>
          <a:p>
            <a:pPr marL="0" indent="0">
              <a:buNone/>
            </a:pPr>
            <a:r>
              <a:rPr lang="en-US" sz="3600" dirty="0"/>
              <a:t>QUESTIONS?</a:t>
            </a:r>
            <a:br>
              <a:rPr lang="en-US" sz="3600" dirty="0"/>
            </a:br>
            <a:endParaRPr lang="en-US" sz="3600" dirty="0"/>
          </a:p>
          <a:p>
            <a:endParaRPr lang="en-US" sz="3600"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83608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a:t>
            </a:r>
          </a:p>
          <a:p>
            <a:pPr marL="0" indent="0">
              <a:buNone/>
            </a:pPr>
            <a:r>
              <a:rPr lang="en-US" b="1" dirty="0">
                <a:solidFill>
                  <a:schemeClr val="accent1"/>
                </a:solidFill>
              </a:rPr>
              <a:t>Enhancement #12: </a:t>
            </a:r>
            <a:r>
              <a:rPr lang="en-US" dirty="0"/>
              <a:t>SG-4967: SunGuide VDS data drift </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38174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2933" y="1962149"/>
            <a:ext cx="9165167" cy="1331384"/>
          </a:xfrm>
        </p:spPr>
        <p:txBody>
          <a:bodyPr>
            <a:noAutofit/>
          </a:bodyPr>
          <a:lstStyle/>
          <a:p>
            <a:r>
              <a:rPr lang="en-US" sz="5000" dirty="0"/>
              <a:t>Open Discussion</a:t>
            </a:r>
          </a:p>
        </p:txBody>
      </p:sp>
      <p:sp>
        <p:nvSpPr>
          <p:cNvPr id="4" name="Subtitle 3"/>
          <p:cNvSpPr>
            <a:spLocks noGrp="1"/>
          </p:cNvSpPr>
          <p:nvPr>
            <p:ph type="subTitle" idx="1"/>
          </p:nvPr>
        </p:nvSpPr>
        <p:spPr>
          <a:xfrm>
            <a:off x="3175001" y="3996267"/>
            <a:ext cx="8328022" cy="1388534"/>
          </a:xfrm>
        </p:spPr>
        <p:txBody>
          <a:bodyPr>
            <a:normAutofit lnSpcReduction="10000"/>
          </a:bodyPr>
          <a:lstStyle/>
          <a:p>
            <a:r>
              <a:rPr lang="en-US" sz="3600" dirty="0"/>
              <a:t>Jay Williams, P.E., FDOT</a:t>
            </a:r>
          </a:p>
          <a:p>
            <a:r>
              <a:rPr lang="en-US" sz="3600" dirty="0"/>
              <a:t>CMB Chairman</a:t>
            </a:r>
          </a:p>
          <a:p>
            <a:endParaRPr lang="en-US"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658443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2933" y="1962149"/>
            <a:ext cx="9165167" cy="1331384"/>
          </a:xfrm>
        </p:spPr>
        <p:txBody>
          <a:bodyPr>
            <a:noAutofit/>
          </a:bodyPr>
          <a:lstStyle/>
          <a:p>
            <a:r>
              <a:rPr lang="en-US" sz="5000" dirty="0"/>
              <a:t>Review Action Items</a:t>
            </a:r>
          </a:p>
        </p:txBody>
      </p:sp>
      <p:sp>
        <p:nvSpPr>
          <p:cNvPr id="4" name="Subtitle 3"/>
          <p:cNvSpPr>
            <a:spLocks noGrp="1"/>
          </p:cNvSpPr>
          <p:nvPr>
            <p:ph type="subTitle" idx="1"/>
          </p:nvPr>
        </p:nvSpPr>
        <p:spPr>
          <a:xfrm>
            <a:off x="3175001" y="3996267"/>
            <a:ext cx="8328022" cy="1388534"/>
          </a:xfrm>
        </p:spPr>
        <p:txBody>
          <a:bodyPr>
            <a:normAutofit lnSpcReduction="10000"/>
          </a:bodyPr>
          <a:lstStyle/>
          <a:p>
            <a:r>
              <a:rPr lang="en-US" sz="3600" dirty="0"/>
              <a:t>Jay Williams, P.E., FDOT</a:t>
            </a:r>
          </a:p>
          <a:p>
            <a:r>
              <a:rPr lang="en-US" sz="3600" dirty="0"/>
              <a:t>CMB Chairman</a:t>
            </a:r>
          </a:p>
          <a:p>
            <a:endParaRPr lang="en-US"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6710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1"/>
            <a:ext cx="10018713" cy="1275901"/>
          </a:xfrm>
        </p:spPr>
        <p:txBody>
          <a:bodyPr>
            <a:normAutofit/>
          </a:bodyPr>
          <a:lstStyle/>
          <a:p>
            <a:r>
              <a:rPr lang="en-US" dirty="0"/>
              <a:t>Release 7.2</a:t>
            </a:r>
          </a:p>
        </p:txBody>
      </p:sp>
      <p:sp>
        <p:nvSpPr>
          <p:cNvPr id="3" name="Content Placeholder 2"/>
          <p:cNvSpPr>
            <a:spLocks noGrp="1"/>
          </p:cNvSpPr>
          <p:nvPr>
            <p:ph sz="half" idx="1"/>
          </p:nvPr>
        </p:nvSpPr>
        <p:spPr>
          <a:xfrm>
            <a:off x="1623282" y="1933008"/>
            <a:ext cx="9391344" cy="3405872"/>
          </a:xfrm>
        </p:spPr>
        <p:txBody>
          <a:bodyPr>
            <a:normAutofit/>
          </a:bodyPr>
          <a:lstStyle/>
          <a:p>
            <a:r>
              <a:rPr lang="en-US" sz="3600" dirty="0"/>
              <a:t>Released 10/5/19</a:t>
            </a:r>
          </a:p>
          <a:p>
            <a:r>
              <a:rPr lang="en-US" sz="3600" dirty="0"/>
              <a:t>Currently deployed in D1,D5, D6, D7,CFX, MDX &amp; FTE</a:t>
            </a:r>
          </a:p>
          <a:p>
            <a:r>
              <a:rPr lang="en-US" sz="3600" dirty="0"/>
              <a:t>Hotfix 1 (fixes for 9 issues) testing completed and released on 2/26/20</a:t>
            </a:r>
          </a:p>
          <a:p>
            <a:endParaRPr lang="en-US" sz="3600"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solidFill>
                  <a:prstClr val="black"/>
                </a:solidFill>
              </a:rPr>
              <a:t>7/28/2020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3961602"/>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20.jpeg"/></Relationships>
</file>

<file path=ppt/theme/theme1.xml><?xml version="1.0" encoding="utf-8"?>
<a:theme xmlns:a="http://schemas.openxmlformats.org/drawingml/2006/main" name="FDOT Bottom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F6102D-405F-4EB8-B7D9-73DE20746B9F}" vid="{291C6033-C86F-4477-9155-607F673C8000}"/>
    </a:ext>
  </a:extLst>
</a:theme>
</file>

<file path=ppt/theme/theme2.xml><?xml version="1.0" encoding="utf-8"?>
<a:theme xmlns:a="http://schemas.openxmlformats.org/drawingml/2006/main" name="1_FDOT Bottom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F6102D-405F-4EB8-B7D9-73DE20746B9F}" vid="{291C6033-C86F-4477-9155-607F673C8000}"/>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FDOT Bottom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F6102D-405F-4EB8-B7D9-73DE20746B9F}" vid="{291C6033-C86F-4477-9155-607F673C8000}"/>
    </a:ext>
  </a:extLst>
</a:theme>
</file>

<file path=ppt/theme/theme7.xml><?xml version="1.0" encoding="utf-8"?>
<a:theme xmlns:a="http://schemas.openxmlformats.org/drawingml/2006/main" name="Paralla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4AFE2FC462514EA060B24755137D17" ma:contentTypeVersion="4" ma:contentTypeDescription="Create a new document." ma:contentTypeScope="" ma:versionID="f7545fe968fc21eb7bd398ecc79a3b74">
  <xsd:schema xmlns:xsd="http://www.w3.org/2001/XMLSchema" xmlns:xs="http://www.w3.org/2001/XMLSchema" xmlns:p="http://schemas.microsoft.com/office/2006/metadata/properties" xmlns:ns3="3cf3398b-5f59-4be1-814f-f4e1ac427385" targetNamespace="http://schemas.microsoft.com/office/2006/metadata/properties" ma:root="true" ma:fieldsID="f901894b775fff8d2fef7c32d2198300" ns3:_="">
    <xsd:import namespace="3cf3398b-5f59-4be1-814f-f4e1ac42738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3398b-5f59-4be1-814f-f4e1ac4273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C3A322-3BCD-43E2-A3F0-892036F18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f3398b-5f59-4be1-814f-f4e1ac4273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AD5B1F-EA02-4D68-82C2-285079649FCA}">
  <ds:schemaRefs>
    <ds:schemaRef ds:uri="http://purl.org/dc/terms/"/>
    <ds:schemaRef ds:uri="http://schemas.openxmlformats.org/package/2006/metadata/core-properties"/>
    <ds:schemaRef ds:uri="http://purl.org/dc/dcmitype/"/>
    <ds:schemaRef ds:uri="3cf3398b-5f59-4be1-814f-f4e1ac427385"/>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CCCE15B-CF4F-4BCD-8E62-4D86746865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58361</TotalTime>
  <Words>3038</Words>
  <Application>Microsoft Office PowerPoint</Application>
  <PresentationFormat>Widescreen</PresentationFormat>
  <Paragraphs>700</Paragraphs>
  <Slides>89</Slides>
  <Notes>61</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89</vt:i4>
      </vt:variant>
    </vt:vector>
  </HeadingPairs>
  <TitlesOfParts>
    <vt:vector size="100" baseType="lpstr">
      <vt:lpstr>Arial</vt:lpstr>
      <vt:lpstr>Calibri</vt:lpstr>
      <vt:lpstr>Times New Roman</vt:lpstr>
      <vt:lpstr>Wingdings</vt:lpstr>
      <vt:lpstr>FDOT Bottom Logo</vt:lpstr>
      <vt:lpstr>1_FDOT Bottom Logo</vt:lpstr>
      <vt:lpstr>1_Custom Design</vt:lpstr>
      <vt:lpstr>Custom Design</vt:lpstr>
      <vt:lpstr>Custom Design</vt:lpstr>
      <vt:lpstr>FDOT Bottom Logo</vt:lpstr>
      <vt:lpstr>Parallax</vt:lpstr>
      <vt:lpstr>Welcome and Call for Quorum</vt:lpstr>
      <vt:lpstr>Agenda</vt:lpstr>
      <vt:lpstr>Agenda</vt:lpstr>
      <vt:lpstr>Agenda</vt:lpstr>
      <vt:lpstr>Previous Meetings Recap and Action Items Review</vt:lpstr>
      <vt:lpstr>Previous Meeting Action Items</vt:lpstr>
      <vt:lpstr>QUESTIONS?  </vt:lpstr>
      <vt:lpstr>SunGuide Software Update </vt:lpstr>
      <vt:lpstr>Release 7.2</vt:lpstr>
      <vt:lpstr>Release 8.0</vt:lpstr>
      <vt:lpstr>Release 8.0</vt:lpstr>
      <vt:lpstr>QUESTIONS?  </vt:lpstr>
      <vt:lpstr>SG-5300 - Access to district SunGuide data from the Central Office </vt:lpstr>
      <vt:lpstr>Current Situation</vt:lpstr>
      <vt:lpstr>RITIS</vt:lpstr>
      <vt:lpstr>Benefits</vt:lpstr>
      <vt:lpstr>Dashboards</vt:lpstr>
      <vt:lpstr>Centralized SunGuide Reports</vt:lpstr>
      <vt:lpstr>Analytics</vt:lpstr>
      <vt:lpstr>Monitoring</vt:lpstr>
      <vt:lpstr>Next Steps</vt:lpstr>
      <vt:lpstr>Coordination?</vt:lpstr>
      <vt:lpstr>QUESTIONS?  </vt:lpstr>
      <vt:lpstr>Enhancement #1: SG-4815 - Response plans should use Congestion Tail if available </vt:lpstr>
      <vt:lpstr>Current Situation</vt:lpstr>
      <vt:lpstr>PowerPoint Presentation</vt:lpstr>
      <vt:lpstr>PowerPoint Presentation</vt:lpstr>
      <vt:lpstr>VOTE NOW  </vt:lpstr>
      <vt:lpstr>Enhancement #2: SG-4527 – Operators requesting to  have data sort feature added</vt:lpstr>
      <vt:lpstr>Issue and Proposed Enhancement</vt:lpstr>
      <vt:lpstr>PowerPoint Presentation</vt:lpstr>
      <vt:lpstr>PowerPoint Presentation</vt:lpstr>
      <vt:lpstr>VOTE NOW  </vt:lpstr>
      <vt:lpstr>Enhancement #3: SG-4562 – Nearest camera for SPARR created events</vt:lpstr>
      <vt:lpstr>Issue and Proposed Enhancement</vt:lpstr>
      <vt:lpstr>PowerPoint Presentation</vt:lpstr>
      <vt:lpstr>PowerPoint Presentation</vt:lpstr>
      <vt:lpstr>VOTE NOW  </vt:lpstr>
      <vt:lpstr> Enhancement #4: SG-2510 – Indicate removed items in Current Response Plan list prior to plan activation </vt:lpstr>
      <vt:lpstr>Issue and Proposed Enhancement</vt:lpstr>
      <vt:lpstr>PowerPoint Presentation</vt:lpstr>
      <vt:lpstr>PowerPoint Presentation</vt:lpstr>
      <vt:lpstr>VOTE NOW  </vt:lpstr>
      <vt:lpstr>Enhancement #5: SG-564 –  Remove List Options  without Deleting</vt:lpstr>
      <vt:lpstr>Issue</vt:lpstr>
      <vt:lpstr>Proposed Solution</vt:lpstr>
      <vt:lpstr>PowerPoint Presentation</vt:lpstr>
      <vt:lpstr>PowerPoint Presentation</vt:lpstr>
      <vt:lpstr>VOTE NOW  </vt:lpstr>
      <vt:lpstr>Enhancement #6: SG-4084 –  On Ramp Backup Event Type</vt:lpstr>
      <vt:lpstr>Issue and Proposed Enhancement</vt:lpstr>
      <vt:lpstr>PowerPoint Presentation</vt:lpstr>
      <vt:lpstr>PowerPoint Presentation</vt:lpstr>
      <vt:lpstr>VOTE NOW  </vt:lpstr>
      <vt:lpstr>Enhancement #7: SG-3499 - Reporting "Ramp Closed" for Different Lane Mappings</vt:lpstr>
      <vt:lpstr>Issue and Current Behavior</vt:lpstr>
      <vt:lpstr>Proposed Solution</vt:lpstr>
      <vt:lpstr>PowerPoint Presentation</vt:lpstr>
      <vt:lpstr>PowerPoint Presentation</vt:lpstr>
      <vt:lpstr>VOTE NOW  </vt:lpstr>
      <vt:lpstr>Enhancement #8: SG-3335 - Alert the operator when a travel time is double (or some other ratio) the free flow travel time</vt:lpstr>
      <vt:lpstr>Issue and Current Behavior</vt:lpstr>
      <vt:lpstr>Proposed Enhancement</vt:lpstr>
      <vt:lpstr>PowerPoint Presentation</vt:lpstr>
      <vt:lpstr>PowerPoint Presentation</vt:lpstr>
      <vt:lpstr>VOTE NOW  </vt:lpstr>
      <vt:lpstr>Enhancement #9: SG-2364 – Log username of user that changes device status</vt:lpstr>
      <vt:lpstr>Issue and Proposed Enhancement</vt:lpstr>
      <vt:lpstr>PowerPoint Presentation</vt:lpstr>
      <vt:lpstr>PowerPoint Presentation</vt:lpstr>
      <vt:lpstr>VOTE NOW  </vt:lpstr>
      <vt:lpstr>Enhancement #10: SG-4559 – Add Ability to Filter IDS Alerts on Per User Group Basis</vt:lpstr>
      <vt:lpstr>Issue and Proposed Enhancement</vt:lpstr>
      <vt:lpstr>PowerPoint Presentation</vt:lpstr>
      <vt:lpstr>PowerPoint Presentation</vt:lpstr>
      <vt:lpstr>VOTE NOW  </vt:lpstr>
      <vt:lpstr>Enhancement #11: SG-3800 – Reporting of more accurate locations</vt:lpstr>
      <vt:lpstr>Issue and Proposed Enhancement</vt:lpstr>
      <vt:lpstr>Capturing Accurate Locations</vt:lpstr>
      <vt:lpstr>PowerPoint Presentation</vt:lpstr>
      <vt:lpstr>PowerPoint Presentation</vt:lpstr>
      <vt:lpstr>VOTE NOW  </vt:lpstr>
      <vt:lpstr>Enhancement #12: SG-4967 – SunGuide VDS data drift </vt:lpstr>
      <vt:lpstr>Issue and Proposed Enhancement</vt:lpstr>
      <vt:lpstr>PowerPoint Presentation</vt:lpstr>
      <vt:lpstr>PowerPoint Presentation</vt:lpstr>
      <vt:lpstr>VOTE NOW  </vt:lpstr>
      <vt:lpstr>Open Discussion</vt:lpstr>
      <vt:lpstr>Review Action Items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Matherne</dc:creator>
  <cp:keywords/>
  <cp:lastModifiedBy>Hope, John</cp:lastModifiedBy>
  <cp:revision>1081</cp:revision>
  <cp:lastPrinted>2019-09-18T13:05:31Z</cp:lastPrinted>
  <dcterms:created xsi:type="dcterms:W3CDTF">2016-04-12T19:02:04Z</dcterms:created>
  <dcterms:modified xsi:type="dcterms:W3CDTF">2020-07-21T17:31:01Z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0x010100184AFE2FC462514EA060B24755137D17</vt:lpwstr>
  </property>
  <property fmtid="{D5CDD505-2E9C-101B-9397-08002B2CF9AE}" pid="3" name="Working Status">
    <vt:lpwstr>Active</vt:lpwstr>
  </property>
  <property fmtid="{D5CDD505-2E9C-101B-9397-08002B2CF9AE}" pid="4" name="Draft Status">
    <vt:lpwstr>;#Draft;#</vt:lpwstr>
  </property>
</Properties>
</file>