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6" r:id="rId2"/>
    <p:sldId id="273" r:id="rId3"/>
    <p:sldId id="316" r:id="rId4"/>
    <p:sldId id="257" r:id="rId5"/>
    <p:sldId id="317" r:id="rId6"/>
    <p:sldId id="293"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D1"/>
    <a:srgbClr val="B8C53B"/>
    <a:srgbClr val="CF673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737" autoAdjust="0"/>
  </p:normalViewPr>
  <p:slideViewPr>
    <p:cSldViewPr snapToGrid="0">
      <p:cViewPr varScale="1">
        <p:scale>
          <a:sx n="81" d="100"/>
          <a:sy n="81" d="100"/>
        </p:scale>
        <p:origin x="1656" y="6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9" tIns="48330" rIns="96659" bIns="4833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9" tIns="48330" rIns="96659" bIns="48330" rtlCol="0"/>
          <a:lstStyle>
            <a:lvl1pPr algn="r">
              <a:defRPr sz="1300"/>
            </a:lvl1pPr>
          </a:lstStyle>
          <a:p>
            <a:fld id="{FD5004F8-0EC6-4F61-ACFA-67AAEFDE4E17}" type="datetimeFigureOut">
              <a:rPr lang="en-US" smtClean="0"/>
              <a:t>7/15/2020</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9" tIns="48330" rIns="96659" bIns="4833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9" tIns="48330" rIns="96659" bIns="48330" rtlCol="0" anchor="b"/>
          <a:lstStyle>
            <a:lvl1pPr algn="r">
              <a:defRPr sz="1300"/>
            </a:lvl1pPr>
          </a:lstStyle>
          <a:p>
            <a:fld id="{B8D0FC98-6BBD-4204-96B1-92D3EEE9AA44}" type="slidenum">
              <a:rPr lang="en-US" smtClean="0"/>
              <a:t>‹#›</a:t>
            </a:fld>
            <a:endParaRPr lang="en-US"/>
          </a:p>
        </p:txBody>
      </p:sp>
    </p:spTree>
    <p:extLst>
      <p:ext uri="{BB962C8B-B14F-4D97-AF65-F5344CB8AC3E}">
        <p14:creationId xmlns:p14="http://schemas.microsoft.com/office/powerpoint/2010/main" val="1421678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9" tIns="48330" rIns="96659" bIns="48330"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9" tIns="48330" rIns="96659" bIns="48330" rtlCol="0"/>
          <a:lstStyle>
            <a:lvl1pPr algn="r">
              <a:defRPr sz="1300"/>
            </a:lvl1pPr>
          </a:lstStyle>
          <a:p>
            <a:fld id="{B5FE9FB2-4A8A-4B9A-99F0-6B1AABC25B29}" type="datetimeFigureOut">
              <a:rPr lang="en-US" smtClean="0"/>
              <a:t>7/15/2020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9" tIns="48330" rIns="96659" bIns="48330"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9" tIns="48330" rIns="96659" bIns="48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9" tIns="48330" rIns="96659" bIns="4833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9" tIns="48330" rIns="96659" bIns="48330" rtlCol="0" anchor="b"/>
          <a:lstStyle>
            <a:lvl1pPr algn="r">
              <a:defRPr sz="1300"/>
            </a:lvl1pPr>
          </a:lstStyle>
          <a:p>
            <a:fld id="{3C452AB4-63BB-4E21-9D68-F2210145059B}" type="slidenum">
              <a:rPr lang="en-US" smtClean="0"/>
              <a:t>‹#›</a:t>
            </a:fld>
            <a:endParaRPr lang="en-US"/>
          </a:p>
        </p:txBody>
      </p:sp>
    </p:spTree>
    <p:extLst>
      <p:ext uri="{BB962C8B-B14F-4D97-AF65-F5344CB8AC3E}">
        <p14:creationId xmlns:p14="http://schemas.microsoft.com/office/powerpoint/2010/main" val="185152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52AB4-63BB-4E21-9D68-F2210145059B}" type="slidenum">
              <a:rPr lang="en-US" smtClean="0"/>
              <a:t>2</a:t>
            </a:fld>
            <a:endParaRPr lang="en-US"/>
          </a:p>
        </p:txBody>
      </p:sp>
    </p:spTree>
    <p:extLst>
      <p:ext uri="{BB962C8B-B14F-4D97-AF65-F5344CB8AC3E}">
        <p14:creationId xmlns:p14="http://schemas.microsoft.com/office/powerpoint/2010/main" val="202899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52AB4-63BB-4E21-9D68-F2210145059B}" type="slidenum">
              <a:rPr lang="en-US" smtClean="0"/>
              <a:t>4</a:t>
            </a:fld>
            <a:endParaRPr lang="en-US"/>
          </a:p>
        </p:txBody>
      </p:sp>
    </p:spTree>
    <p:extLst>
      <p:ext uri="{BB962C8B-B14F-4D97-AF65-F5344CB8AC3E}">
        <p14:creationId xmlns:p14="http://schemas.microsoft.com/office/powerpoint/2010/main" val="207245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52AB4-63BB-4E21-9D68-F2210145059B}" type="slidenum">
              <a:rPr lang="en-US" smtClean="0"/>
              <a:t>5</a:t>
            </a:fld>
            <a:endParaRPr lang="en-US"/>
          </a:p>
        </p:txBody>
      </p:sp>
    </p:spTree>
    <p:extLst>
      <p:ext uri="{BB962C8B-B14F-4D97-AF65-F5344CB8AC3E}">
        <p14:creationId xmlns:p14="http://schemas.microsoft.com/office/powerpoint/2010/main" val="86135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EB3A2-1683-4AF3-8D41-F360B6D177E9}"/>
              </a:ext>
            </a:extLst>
          </p:cNvPr>
          <p:cNvSpPr/>
          <p:nvPr userDrawn="1"/>
        </p:nvSpPr>
        <p:spPr>
          <a:xfrm>
            <a:off x="7082287" y="5684469"/>
            <a:ext cx="1994189" cy="11783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3852" y="206477"/>
            <a:ext cx="8708922" cy="6393426"/>
          </a:xfrm>
          <a:prstGeom prst="roundRect">
            <a:avLst>
              <a:gd name="adj" fmla="val 1673"/>
            </a:avLst>
          </a:prstGeom>
          <a:noFill/>
          <a:ln w="57150">
            <a:solidFill>
              <a:srgbClr val="B8C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8710" y="2988034"/>
            <a:ext cx="8369709" cy="1628211"/>
          </a:xfrm>
        </p:spPr>
        <p:txBody>
          <a:bodyPr anchor="b"/>
          <a:lstStyle>
            <a:lvl1pPr algn="ctr">
              <a:defRPr sz="6000">
                <a:solidFill>
                  <a:srgbClr val="7030A0"/>
                </a:solidFill>
              </a:defRPr>
            </a:lvl1pPr>
          </a:lstStyle>
          <a:p>
            <a:r>
              <a:rPr lang="en-US" dirty="0"/>
              <a:t>Presentation Title</a:t>
            </a:r>
          </a:p>
        </p:txBody>
      </p:sp>
      <p:sp>
        <p:nvSpPr>
          <p:cNvPr id="3" name="Subtitle 2"/>
          <p:cNvSpPr>
            <a:spLocks noGrp="1"/>
          </p:cNvSpPr>
          <p:nvPr>
            <p:ph type="subTitle" idx="1" hasCustomPrompt="1"/>
          </p:nvPr>
        </p:nvSpPr>
        <p:spPr>
          <a:xfrm>
            <a:off x="1401095" y="5611760"/>
            <a:ext cx="6858000" cy="8713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p:txBody>
      </p:sp>
      <p:sp>
        <p:nvSpPr>
          <p:cNvPr id="8" name="Subtitle 2"/>
          <p:cNvSpPr txBox="1">
            <a:spLocks/>
          </p:cNvSpPr>
          <p:nvPr userDrawn="1"/>
        </p:nvSpPr>
        <p:spPr>
          <a:xfrm>
            <a:off x="1174935" y="388723"/>
            <a:ext cx="6858000" cy="1400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4"/>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400" b="1" dirty="0">
                <a:solidFill>
                  <a:schemeClr val="tx1"/>
                </a:solidFill>
                <a:effectLst>
                  <a:outerShdw blurRad="38100" dist="38100" dir="2700000" algn="tl">
                    <a:srgbClr val="000000">
                      <a:alpha val="43137"/>
                    </a:srgbClr>
                  </a:outerShdw>
                </a:effectLst>
              </a:rPr>
              <a:t>2020 FDOT-FRP Industry</a:t>
            </a:r>
            <a:r>
              <a:rPr lang="en-US" sz="2400" b="1" baseline="0" dirty="0">
                <a:solidFill>
                  <a:schemeClr val="tx1"/>
                </a:solidFill>
                <a:effectLst>
                  <a:outerShdw blurRad="38100" dist="38100" dir="2700000" algn="tl">
                    <a:srgbClr val="000000">
                      <a:alpha val="43137"/>
                    </a:srgbClr>
                  </a:outerShdw>
                </a:effectLst>
              </a:rPr>
              <a:t> </a:t>
            </a:r>
            <a:r>
              <a:rPr lang="en-US" sz="2800" b="1" baseline="30000" dirty="0">
                <a:solidFill>
                  <a:schemeClr val="tx1"/>
                </a:solidFill>
                <a:effectLst>
                  <a:outerShdw blurRad="38100" dist="38100" dir="2700000" algn="tl">
                    <a:srgbClr val="000000">
                      <a:alpha val="43137"/>
                    </a:srgbClr>
                  </a:outerShdw>
                </a:effectLst>
              </a:rPr>
              <a:t>4th</a:t>
            </a:r>
            <a:r>
              <a:rPr lang="en-US" sz="2400" b="1" baseline="0" dirty="0">
                <a:solidFill>
                  <a:schemeClr val="tx1"/>
                </a:solidFill>
                <a:effectLst>
                  <a:outerShdw blurRad="38100" dist="38100" dir="2700000" algn="tl">
                    <a:srgbClr val="000000">
                      <a:alpha val="43137"/>
                    </a:srgbClr>
                  </a:outerShdw>
                </a:effectLst>
              </a:rPr>
              <a:t> RC/PC</a:t>
            </a:r>
            <a:r>
              <a:rPr lang="en-US" sz="2400" b="1" dirty="0">
                <a:solidFill>
                  <a:schemeClr val="tx1"/>
                </a:solidFill>
                <a:effectLst>
                  <a:outerShdw blurRad="38100" dist="38100" dir="2700000" algn="tl">
                    <a:srgbClr val="000000">
                      <a:alpha val="43137"/>
                    </a:srgbClr>
                  </a:outerShdw>
                </a:effectLst>
              </a:rPr>
              <a:t> Workshop </a:t>
            </a:r>
          </a:p>
          <a:p>
            <a:pPr algn="ctr"/>
            <a:r>
              <a:rPr lang="en-US" sz="1600" b="1" dirty="0">
                <a:solidFill>
                  <a:schemeClr val="tx1"/>
                </a:solidFill>
                <a:effectLst>
                  <a:outerShdw blurRad="38100" dist="38100" dir="2700000" algn="tl">
                    <a:srgbClr val="000000">
                      <a:alpha val="43137"/>
                    </a:srgbClr>
                  </a:outerShdw>
                </a:effectLst>
              </a:rPr>
              <a:t>August 4th, 2020</a:t>
            </a:r>
          </a:p>
          <a:p>
            <a:pPr algn="ctr"/>
            <a:r>
              <a:rPr lang="en-US" sz="1600" b="1" dirty="0">
                <a:solidFill>
                  <a:schemeClr val="tx1"/>
                </a:solidFill>
                <a:effectLst>
                  <a:outerShdw blurRad="38100" dist="38100" dir="2700000" algn="tl">
                    <a:srgbClr val="000000">
                      <a:alpha val="43137"/>
                    </a:srgbClr>
                  </a:outerShdw>
                </a:effectLst>
              </a:rPr>
              <a:t>GoToMeeting</a:t>
            </a:r>
          </a:p>
        </p:txBody>
      </p:sp>
    </p:spTree>
    <p:extLst>
      <p:ext uri="{BB962C8B-B14F-4D97-AF65-F5344CB8AC3E}">
        <p14:creationId xmlns:p14="http://schemas.microsoft.com/office/powerpoint/2010/main" val="269878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826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757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722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6357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28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770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89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4832" y="230044"/>
            <a:ext cx="7886700" cy="88178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384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8656"/>
          </a:xfrm>
        </p:spPr>
        <p:txBody>
          <a:bodyPr/>
          <a:lstStyle/>
          <a:p>
            <a:r>
              <a:rPr lang="en-US" dirty="0"/>
              <a:t>Click to edit Master title style</a:t>
            </a:r>
          </a:p>
        </p:txBody>
      </p:sp>
    </p:spTree>
    <p:extLst>
      <p:ext uri="{BB962C8B-B14F-4D97-AF65-F5344CB8AC3E}">
        <p14:creationId xmlns:p14="http://schemas.microsoft.com/office/powerpoint/2010/main" val="409533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34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8499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1594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921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4158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ounded Rectangle 6"/>
          <p:cNvSpPr/>
          <p:nvPr/>
        </p:nvSpPr>
        <p:spPr>
          <a:xfrm>
            <a:off x="213852" y="206477"/>
            <a:ext cx="8708922" cy="6393426"/>
          </a:xfrm>
          <a:prstGeom prst="roundRect">
            <a:avLst>
              <a:gd name="adj" fmla="val 1673"/>
            </a:avLst>
          </a:prstGeom>
          <a:noFill/>
          <a:ln w="57150">
            <a:solidFill>
              <a:srgbClr val="B8C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082287" y="5684469"/>
            <a:ext cx="1994189" cy="117830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213852" y="6251571"/>
            <a:ext cx="4539303" cy="369332"/>
          </a:xfrm>
          <a:prstGeom prst="rect">
            <a:avLst/>
          </a:prstGeom>
          <a:noFill/>
        </p:spPr>
        <p:txBody>
          <a:bodyPr wrap="square" rtlCol="0">
            <a:spAutoFit/>
          </a:bodyPr>
          <a:lstStyle/>
          <a:p>
            <a:r>
              <a:rPr lang="en-US" sz="1800" b="1" i="1" u="sng" dirty="0">
                <a:latin typeface="Bradley Hand ITC" panose="03070402050302030203" pitchFamily="66" charset="0"/>
              </a:rPr>
              <a:t>2020 FDOT FRP-RC /PC Workshop</a:t>
            </a:r>
          </a:p>
        </p:txBody>
      </p:sp>
      <p:pic>
        <p:nvPicPr>
          <p:cNvPr id="14" name="Picture 12" descr="C:\Users\st986sn\AppData\Local\Temp\SNAGHTML281a11b.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7758"/>
          <a:stretch/>
        </p:blipFill>
        <p:spPr bwMode="auto">
          <a:xfrm flipH="1">
            <a:off x="7004356" y="5684469"/>
            <a:ext cx="2139644" cy="10740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51146" y="6284079"/>
            <a:ext cx="500085" cy="250043"/>
          </a:xfrm>
          <a:prstGeom prst="rect">
            <a:avLst/>
          </a:prstGeom>
        </p:spPr>
      </p:pic>
      <p:sp>
        <p:nvSpPr>
          <p:cNvPr id="5" name="TextBox 4"/>
          <p:cNvSpPr txBox="1"/>
          <p:nvPr userDrawn="1"/>
        </p:nvSpPr>
        <p:spPr>
          <a:xfrm>
            <a:off x="7685359" y="6436237"/>
            <a:ext cx="1217926" cy="200055"/>
          </a:xfrm>
          <a:prstGeom prst="rect">
            <a:avLst/>
          </a:prstGeom>
          <a:noFill/>
        </p:spPr>
        <p:txBody>
          <a:bodyPr wrap="square" rtlCol="0">
            <a:spAutoFit/>
          </a:bodyPr>
          <a:lstStyle/>
          <a:p>
            <a:r>
              <a:rPr lang="en-US" sz="700" b="1" i="1" dirty="0">
                <a:solidFill>
                  <a:srgbClr val="1919D1"/>
                </a:solidFill>
                <a:effectLst/>
              </a:rPr>
              <a:t>FRP Deployment</a:t>
            </a:r>
            <a:r>
              <a:rPr lang="en-US" sz="700" b="1" i="1" baseline="0" dirty="0">
                <a:solidFill>
                  <a:srgbClr val="1919D1"/>
                </a:solidFill>
                <a:effectLst/>
              </a:rPr>
              <a:t> Train</a:t>
            </a:r>
            <a:endParaRPr lang="en-US" sz="700" b="1" i="1" dirty="0">
              <a:solidFill>
                <a:srgbClr val="1919D1"/>
              </a:solidFill>
              <a:effectLst/>
            </a:endParaRPr>
          </a:p>
        </p:txBody>
      </p:sp>
    </p:spTree>
    <p:extLst>
      <p:ext uri="{BB962C8B-B14F-4D97-AF65-F5344CB8AC3E}">
        <p14:creationId xmlns:p14="http://schemas.microsoft.com/office/powerpoint/2010/main" val="3123541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dot.gov/structures/innovation/fdot-2018-winter-frp-rc-workshop/default.shtm" TargetMode="External"/><Relationship Id="rId3" Type="http://schemas.openxmlformats.org/officeDocument/2006/relationships/image" Target="../media/image4.png"/><Relationship Id="rId7" Type="http://schemas.openxmlformats.org/officeDocument/2006/relationships/hyperlink" Target="https://www.fdot.gov/structures/innovation/fdot-2017-winter-frp-rc-workshop/default.sht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fdot.gov/structures/gfrprebarworkshop/default.shtm" TargetMode="External"/><Relationship Id="rId5" Type="http://schemas.openxmlformats.org/officeDocument/2006/relationships/hyperlink" Target="http://www.dot.state.fl.us/structures/innovation/FRP.shtm" TargetMode="External"/><Relationship Id="rId4" Type="http://schemas.openxmlformats.org/officeDocument/2006/relationships/hyperlink" Target="http://www.fdot.gov/structures/Innovation/FDOT%20Winter%20FRP-RC%20Workshop/Default.s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lobal.gotomeeting.com/join/412187349" TargetMode="External"/><Relationship Id="rId2" Type="http://schemas.openxmlformats.org/officeDocument/2006/relationships/hyperlink" Target="https://global.gotomeeting.com/join/360067229"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7242" y="1483100"/>
            <a:ext cx="7942729" cy="923330"/>
          </a:xfrm>
          <a:prstGeom prst="rect">
            <a:avLst/>
          </a:prstGeom>
          <a:noFill/>
        </p:spPr>
        <p:txBody>
          <a:bodyPr wrap="square" rtlCol="0">
            <a:spAutoFit/>
          </a:bodyPr>
          <a:lstStyle/>
          <a:p>
            <a:pPr algn="ctr"/>
            <a:r>
              <a:rPr lang="en-US" sz="5400" b="1" i="1" u="sng" dirty="0">
                <a:latin typeface="Bradley Hand ITC" panose="03070402050302030203" pitchFamily="66" charset="0"/>
              </a:rPr>
              <a:t>Workshop Outline </a:t>
            </a:r>
          </a:p>
        </p:txBody>
      </p:sp>
      <p:pic>
        <p:nvPicPr>
          <p:cNvPr id="3" name="Picture 2" descr="A screenshot of a cell phone&#10;&#10;Description automatically generated">
            <a:extLst>
              <a:ext uri="{FF2B5EF4-FFF2-40B4-BE49-F238E27FC236}">
                <a16:creationId xmlns:a16="http://schemas.microsoft.com/office/drawing/2014/main" id="{A30F472D-2833-4A5C-84EB-4BE2C6F181EF}"/>
              </a:ext>
            </a:extLst>
          </p:cNvPr>
          <p:cNvPicPr>
            <a:picLocks noChangeAspect="1"/>
          </p:cNvPicPr>
          <p:nvPr/>
        </p:nvPicPr>
        <p:blipFill>
          <a:blip r:embed="rId2"/>
          <a:stretch>
            <a:fillRect/>
          </a:stretch>
        </p:blipFill>
        <p:spPr>
          <a:xfrm>
            <a:off x="1629668" y="2214562"/>
            <a:ext cx="5857875" cy="3905250"/>
          </a:xfrm>
          <a:prstGeom prst="rect">
            <a:avLst/>
          </a:prstGeom>
        </p:spPr>
      </p:pic>
    </p:spTree>
    <p:extLst>
      <p:ext uri="{BB962C8B-B14F-4D97-AF65-F5344CB8AC3E}">
        <p14:creationId xmlns:p14="http://schemas.microsoft.com/office/powerpoint/2010/main" val="219561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Announcement</a:t>
            </a:r>
            <a:endParaRPr lang="en-US" dirty="0"/>
          </a:p>
        </p:txBody>
      </p:sp>
      <p:pic>
        <p:nvPicPr>
          <p:cNvPr id="4" name="Picture 3">
            <a:extLst>
              <a:ext uri="{FF2B5EF4-FFF2-40B4-BE49-F238E27FC236}">
                <a16:creationId xmlns:a16="http://schemas.microsoft.com/office/drawing/2014/main" id="{9D2586F8-269D-48F5-90F3-9D35E5FFF5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2086" y="4978153"/>
            <a:ext cx="1937072" cy="1879847"/>
          </a:xfrm>
          <a:prstGeom prst="rect">
            <a:avLst/>
          </a:prstGeom>
        </p:spPr>
      </p:pic>
      <p:sp>
        <p:nvSpPr>
          <p:cNvPr id="6" name="Content Placeholder 5"/>
          <p:cNvSpPr>
            <a:spLocks noGrp="1"/>
          </p:cNvSpPr>
          <p:nvPr>
            <p:ph sz="half" idx="1"/>
          </p:nvPr>
        </p:nvSpPr>
        <p:spPr>
          <a:xfrm>
            <a:off x="394447" y="1165412"/>
            <a:ext cx="8346141" cy="4975412"/>
          </a:xfrm>
        </p:spPr>
        <p:txBody>
          <a:bodyPr>
            <a:noAutofit/>
          </a:bodyPr>
          <a:lstStyle/>
          <a:p>
            <a:r>
              <a:rPr lang="en-US" sz="1800" dirty="0"/>
              <a:t>Following up on a successful </a:t>
            </a:r>
            <a:r>
              <a:rPr lang="en-US" sz="1800" b="1" i="1" u="sng" dirty="0">
                <a:hlinkClick r:id="rId4"/>
              </a:rPr>
              <a:t>FRP-RC Workshops</a:t>
            </a:r>
            <a:r>
              <a:rPr lang="en-US" sz="1800" dirty="0"/>
              <a:t> initiated in Daytona Beach in 2016, then at the Florida Turnpike Enterprise HQ in 2017 &amp; 2018, and in continual support of FDOT’s </a:t>
            </a:r>
            <a:r>
              <a:rPr lang="en-US" sz="1800" b="1" i="1" u="sng" dirty="0">
                <a:hlinkClick r:id="rId5"/>
              </a:rPr>
              <a:t>Invitation to Innovation</a:t>
            </a:r>
            <a:r>
              <a:rPr lang="en-US" sz="1800" dirty="0"/>
              <a:t> initiative for Fiber Reinforced Polymer (FRP) Reinforcing Bars and Strands, FDOT’s State Structures Design Office is hosting the 4</a:t>
            </a:r>
            <a:r>
              <a:rPr lang="en-US" sz="1800" baseline="30000" dirty="0"/>
              <a:t>th</a:t>
            </a:r>
            <a:r>
              <a:rPr lang="en-US" sz="1800" dirty="0"/>
              <a:t>  </a:t>
            </a:r>
            <a:r>
              <a:rPr lang="en-US" sz="1800" b="1" i="1" dirty="0"/>
              <a:t>FRP-Reinforced Concrete Workshop</a:t>
            </a:r>
            <a:r>
              <a:rPr lang="en-US" sz="1800" dirty="0"/>
              <a:t> to be held again at the Florida Turnpike Headquarters in Orlando, Florida. The workshop is critical for advancing the practical implementation of design and material criteria to get the most benefit from these newer materials. The workshop aim is to collaborate with design practitioners, FRP Industry producers and academia for FDOT structural items of interest. </a:t>
            </a:r>
          </a:p>
          <a:p>
            <a:r>
              <a:rPr lang="en-US" sz="1800" dirty="0"/>
              <a:t>The workshop will be held virtually due to the current COVID-19 </a:t>
            </a:r>
            <a:r>
              <a:rPr lang="en-US" sz="1800" dirty="0" err="1"/>
              <a:t>pandamic</a:t>
            </a:r>
            <a:r>
              <a:rPr lang="en-US" sz="1800" dirty="0"/>
              <a:t> using the GoToMeeting platform, with </a:t>
            </a:r>
            <a:r>
              <a:rPr lang="en-US" sz="1800" dirty="0">
                <a:solidFill>
                  <a:srgbClr val="FF0000"/>
                </a:solidFill>
              </a:rPr>
              <a:t>no registration fee.</a:t>
            </a:r>
          </a:p>
          <a:p>
            <a:r>
              <a:rPr lang="en-US" sz="1800" dirty="0"/>
              <a:t>Industry attendees are encouraged to review the previous workshop webpages and the distributed </a:t>
            </a:r>
            <a:r>
              <a:rPr lang="en-US" sz="1800" b="1" i="1" dirty="0"/>
              <a:t>Strategic Workplan </a:t>
            </a:r>
            <a:r>
              <a:rPr lang="en-US" sz="1800" dirty="0"/>
              <a:t>that has been updated since the 2018 Workshop:</a:t>
            </a:r>
          </a:p>
          <a:p>
            <a:pPr lvl="1"/>
            <a:r>
              <a:rPr lang="en-US" sz="1400" dirty="0">
                <a:hlinkClick r:id="rId6"/>
              </a:rPr>
              <a:t>2016 1</a:t>
            </a:r>
            <a:r>
              <a:rPr lang="en-US" sz="1400" baseline="30000" dirty="0">
                <a:hlinkClick r:id="rId6"/>
              </a:rPr>
              <a:t>st</a:t>
            </a:r>
            <a:r>
              <a:rPr lang="en-US" sz="1400" dirty="0">
                <a:hlinkClick r:id="rId6"/>
              </a:rPr>
              <a:t> Workshop webpage link</a:t>
            </a:r>
            <a:endParaRPr lang="en-US" sz="1400" dirty="0"/>
          </a:p>
          <a:p>
            <a:pPr lvl="1"/>
            <a:r>
              <a:rPr lang="en-US" sz="1400" dirty="0">
                <a:hlinkClick r:id="rId7"/>
              </a:rPr>
              <a:t>2017 2</a:t>
            </a:r>
            <a:r>
              <a:rPr lang="en-US" sz="1400" baseline="30000" dirty="0">
                <a:hlinkClick r:id="rId7"/>
              </a:rPr>
              <a:t>nd</a:t>
            </a:r>
            <a:r>
              <a:rPr lang="en-US" sz="1400" dirty="0">
                <a:hlinkClick r:id="rId7"/>
              </a:rPr>
              <a:t> Workshop webpage link</a:t>
            </a:r>
            <a:endParaRPr lang="en-US" sz="1400" dirty="0"/>
          </a:p>
          <a:p>
            <a:pPr lvl="1"/>
            <a:r>
              <a:rPr lang="en-US" sz="1400" dirty="0">
                <a:hlinkClick r:id="rId8"/>
              </a:rPr>
              <a:t>2018 3</a:t>
            </a:r>
            <a:r>
              <a:rPr lang="en-US" sz="1400" baseline="30000" dirty="0">
                <a:hlinkClick r:id="rId8"/>
              </a:rPr>
              <a:t>rd</a:t>
            </a:r>
            <a:r>
              <a:rPr lang="en-US" sz="1400" dirty="0">
                <a:hlinkClick r:id="rId8"/>
              </a:rPr>
              <a:t> Workshop webpage link</a:t>
            </a:r>
            <a:endParaRPr lang="en-US" sz="1400" dirty="0"/>
          </a:p>
        </p:txBody>
      </p:sp>
    </p:spTree>
    <p:extLst>
      <p:ext uri="{BB962C8B-B14F-4D97-AF65-F5344CB8AC3E}">
        <p14:creationId xmlns:p14="http://schemas.microsoft.com/office/powerpoint/2010/main" val="122280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GoToMeeting </a:t>
            </a:r>
            <a:r>
              <a:rPr lang="en-US" sz="2800" dirty="0"/>
              <a:t>(for remote Attendees)</a:t>
            </a:r>
            <a:endParaRPr lang="en-US" dirty="0"/>
          </a:p>
        </p:txBody>
      </p:sp>
      <p:sp>
        <p:nvSpPr>
          <p:cNvPr id="3" name="Rectangle 2">
            <a:extLst>
              <a:ext uri="{FF2B5EF4-FFF2-40B4-BE49-F238E27FC236}">
                <a16:creationId xmlns:a16="http://schemas.microsoft.com/office/drawing/2014/main" id="{66A3A12B-2E3E-431F-905C-ED369DEF40CD}"/>
              </a:ext>
            </a:extLst>
          </p:cNvPr>
          <p:cNvSpPr/>
          <p:nvPr/>
        </p:nvSpPr>
        <p:spPr>
          <a:xfrm>
            <a:off x="628650" y="1257302"/>
            <a:ext cx="7886700" cy="2031325"/>
          </a:xfrm>
          <a:prstGeom prst="rect">
            <a:avLst/>
          </a:prstGeom>
        </p:spPr>
        <p:txBody>
          <a:bodyPr wrap="square">
            <a:spAutoFit/>
          </a:bodyPr>
          <a:lstStyle/>
          <a:p>
            <a:pPr marR="0">
              <a:spcBef>
                <a:spcPts val="0"/>
              </a:spcBef>
              <a:spcAft>
                <a:spcPts val="0"/>
              </a:spcAft>
            </a:pPr>
            <a:r>
              <a:rPr lang="en-US" sz="1800" b="1" dirty="0">
                <a:solidFill>
                  <a:srgbClr val="1F497D"/>
                </a:solidFill>
                <a:effectLst/>
                <a:latin typeface="Calibri" panose="020F0502020204030204" pitchFamily="34" charset="0"/>
                <a:ea typeface="Calibri" panose="020F0502020204030204" pitchFamily="34" charset="0"/>
              </a:rPr>
              <a:t>4th FDOT/FRP Industry Reinforced/Prestressed Concrete Workshop (Part A)</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Tue, Aug 4, 2020 9:30 AM - 12:00 PM (EDT)</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https://global.gotomeeting.com/join/360067229</a:t>
            </a: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 </a:t>
            </a:r>
            <a:r>
              <a:rPr lang="en-US" sz="1800" i="1" dirty="0">
                <a:solidFill>
                  <a:srgbClr val="1F497D"/>
                </a:solidFill>
                <a:effectLst/>
                <a:latin typeface="Calibri" panose="020F0502020204030204" pitchFamily="34" charset="0"/>
                <a:ea typeface="Calibri" panose="020F0502020204030204" pitchFamily="34" charset="0"/>
              </a:rPr>
              <a:t>	You can also dial in using your phone. United States: +1 (786) 535-3211</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i="1" dirty="0">
                <a:solidFill>
                  <a:srgbClr val="1F497D"/>
                </a:solidFill>
                <a:effectLst/>
                <a:latin typeface="Calibri" panose="020F0502020204030204" pitchFamily="34" charset="0"/>
                <a:ea typeface="Calibri" panose="020F0502020204030204" pitchFamily="34" charset="0"/>
              </a:rPr>
              <a:t>	Access Code: 360-067-229</a:t>
            </a:r>
            <a:endParaRPr lang="en-US" sz="1800" dirty="0">
              <a:effectLst/>
              <a:latin typeface="Calibri" panose="020F0502020204030204" pitchFamily="34" charset="0"/>
              <a:ea typeface="Calibri" panose="020F0502020204030204" pitchFamily="34" charset="0"/>
            </a:endParaRPr>
          </a:p>
          <a:p>
            <a:br>
              <a:rPr lang="en-US" dirty="0">
                <a:solidFill>
                  <a:srgbClr val="475163"/>
                </a:solidFill>
                <a:latin typeface="lato-regular"/>
              </a:rPr>
            </a:br>
            <a:endParaRPr lang="en-US" dirty="0">
              <a:solidFill>
                <a:srgbClr val="475163"/>
              </a:solidFill>
              <a:effectLst/>
              <a:latin typeface="lato-regular"/>
            </a:endParaRPr>
          </a:p>
        </p:txBody>
      </p:sp>
      <p:sp>
        <p:nvSpPr>
          <p:cNvPr id="6" name="TextBox 5">
            <a:extLst>
              <a:ext uri="{FF2B5EF4-FFF2-40B4-BE49-F238E27FC236}">
                <a16:creationId xmlns:a16="http://schemas.microsoft.com/office/drawing/2014/main" id="{FE510F08-2542-44DE-968A-120A5A631B33}"/>
              </a:ext>
            </a:extLst>
          </p:cNvPr>
          <p:cNvSpPr txBox="1"/>
          <p:nvPr/>
        </p:nvSpPr>
        <p:spPr>
          <a:xfrm>
            <a:off x="628650" y="3674327"/>
            <a:ext cx="8058150" cy="1477328"/>
          </a:xfrm>
          <a:prstGeom prst="rect">
            <a:avLst/>
          </a:prstGeom>
          <a:noFill/>
        </p:spPr>
        <p:txBody>
          <a:bodyPr wrap="square">
            <a:spAutoFit/>
          </a:bodyPr>
          <a:lstStyle/>
          <a:p>
            <a:pPr marR="0">
              <a:spcBef>
                <a:spcPts val="0"/>
              </a:spcBef>
              <a:spcAft>
                <a:spcPts val="0"/>
              </a:spcAft>
            </a:pPr>
            <a:r>
              <a:rPr lang="en-US" sz="1800" b="1" dirty="0">
                <a:solidFill>
                  <a:srgbClr val="1F497D"/>
                </a:solidFill>
                <a:effectLst/>
                <a:latin typeface="Calibri" panose="020F0502020204030204" pitchFamily="34" charset="0"/>
                <a:ea typeface="Calibri" panose="020F0502020204030204" pitchFamily="34" charset="0"/>
              </a:rPr>
              <a:t>4th FDOT/FRP Industry Reinforced/Prestressed Concrete Workshop (Part B)</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Tue, Aug 4, 2020 1:15 PM - 2:45 PM (EDT)</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https://global.gotomeeting.com/join/412187349</a:t>
            </a:r>
            <a:r>
              <a:rPr lang="en-US" sz="1800" dirty="0">
                <a:solidFill>
                  <a:srgbClr val="1F497D"/>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dirty="0">
                <a:solidFill>
                  <a:srgbClr val="1F497D"/>
                </a:solidFill>
                <a:effectLst/>
                <a:latin typeface="Calibri" panose="020F0502020204030204" pitchFamily="34" charset="0"/>
                <a:ea typeface="Calibri" panose="020F0502020204030204" pitchFamily="34" charset="0"/>
              </a:rPr>
              <a:t> 	</a:t>
            </a:r>
            <a:r>
              <a:rPr lang="en-US" sz="1800" i="1" dirty="0">
                <a:solidFill>
                  <a:srgbClr val="1F497D"/>
                </a:solidFill>
                <a:effectLst/>
                <a:latin typeface="Calibri" panose="020F0502020204030204" pitchFamily="34" charset="0"/>
                <a:ea typeface="Calibri" panose="020F0502020204030204" pitchFamily="34" charset="0"/>
              </a:rPr>
              <a:t>You can also dial in using your phone. United States: +1 (872) 240-3412</a:t>
            </a:r>
            <a:endParaRPr lang="en-US" sz="1800" dirty="0">
              <a:effectLst/>
              <a:latin typeface="Calibri" panose="020F0502020204030204" pitchFamily="34" charset="0"/>
              <a:ea typeface="Calibri" panose="020F0502020204030204" pitchFamily="34" charset="0"/>
            </a:endParaRPr>
          </a:p>
          <a:p>
            <a:r>
              <a:rPr lang="en-US" sz="1800" i="1" dirty="0">
                <a:solidFill>
                  <a:srgbClr val="1F497D"/>
                </a:solidFill>
                <a:effectLst/>
                <a:latin typeface="Calibri" panose="020F0502020204030204" pitchFamily="34" charset="0"/>
                <a:ea typeface="Calibri" panose="020F0502020204030204" pitchFamily="34" charset="0"/>
              </a:rPr>
              <a:t>	Access Code: 412-187-349</a:t>
            </a:r>
            <a:endParaRPr lang="en-US" dirty="0"/>
          </a:p>
        </p:txBody>
      </p:sp>
    </p:spTree>
    <p:extLst>
      <p:ext uri="{BB962C8B-B14F-4D97-AF65-F5344CB8AC3E}">
        <p14:creationId xmlns:p14="http://schemas.microsoft.com/office/powerpoint/2010/main" val="1322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37" y="311571"/>
            <a:ext cx="7886700" cy="840220"/>
          </a:xfrm>
        </p:spPr>
        <p:txBody>
          <a:bodyPr>
            <a:normAutofit/>
          </a:bodyPr>
          <a:lstStyle/>
          <a:p>
            <a:r>
              <a:rPr lang="en-US" b="1" dirty="0"/>
              <a:t>Agenda  - Part A</a:t>
            </a:r>
          </a:p>
        </p:txBody>
      </p:sp>
      <p:sp>
        <p:nvSpPr>
          <p:cNvPr id="3" name="Content Placeholder 2"/>
          <p:cNvSpPr>
            <a:spLocks noGrp="1"/>
          </p:cNvSpPr>
          <p:nvPr>
            <p:ph sz="half" idx="2"/>
          </p:nvPr>
        </p:nvSpPr>
        <p:spPr>
          <a:xfrm>
            <a:off x="521344" y="1151791"/>
            <a:ext cx="4587984" cy="4868009"/>
          </a:xfrm>
        </p:spPr>
        <p:txBody>
          <a:bodyPr>
            <a:normAutofit fontScale="92500" lnSpcReduction="10000"/>
          </a:bodyPr>
          <a:lstStyle/>
          <a:p>
            <a:pPr marL="0" marR="0" indent="0">
              <a:lnSpc>
                <a:spcPct val="110000"/>
              </a:lnSpc>
              <a:spcBef>
                <a:spcPts val="0"/>
              </a:spcBef>
              <a:spcAft>
                <a:spcPts val="0"/>
              </a:spcAft>
              <a:buNone/>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9:30 - 9:45am: </a:t>
            </a:r>
            <a:r>
              <a:rPr lang="en-US" sz="1700" b="1" dirty="0">
                <a:solidFill>
                  <a:srgbClr val="1F497D"/>
                </a:solidFill>
                <a:effectLst/>
                <a:latin typeface="Calibri" panose="020F0502020204030204" pitchFamily="34" charset="0"/>
                <a:ea typeface="Calibri" panose="020F0502020204030204" pitchFamily="34" charset="0"/>
              </a:rPr>
              <a:t>Welcome and Introduction of topics</a:t>
            </a:r>
            <a:endParaRPr lang="en-US" sz="1700" b="1" dirty="0">
              <a:latin typeface="Calibri" panose="020F0502020204030204" pitchFamily="34" charset="0"/>
              <a:ea typeface="Calibri" panose="020F0502020204030204" pitchFamily="34" charset="0"/>
            </a:endParaRPr>
          </a:p>
          <a:p>
            <a:pPr marR="0">
              <a:lnSpc>
                <a:spcPct val="110000"/>
              </a:lnSpc>
              <a:spcBef>
                <a:spcPts val="0"/>
              </a:spcBef>
              <a:spcAft>
                <a:spcPts val="0"/>
              </a:spcAft>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Objective of Workshop</a:t>
            </a:r>
            <a:endParaRPr lang="en-US" sz="1400" dirty="0">
              <a:effectLst/>
              <a:latin typeface="Calibri" panose="020F0502020204030204" pitchFamily="34" charset="0"/>
              <a:ea typeface="Calibri" panose="020F0502020204030204" pitchFamily="34" charset="0"/>
            </a:endParaRPr>
          </a:p>
          <a:p>
            <a:pPr marR="0" lvl="0">
              <a:lnSpc>
                <a:spcPct val="110000"/>
              </a:lnSpc>
              <a:spcBef>
                <a:spcPts val="0"/>
              </a:spcBef>
              <a:spcAft>
                <a:spcPts val="0"/>
              </a:spcAft>
              <a:buFont typeface="+mj-lt"/>
              <a:buAutoNum type="alphaLcPeriod"/>
              <a:tabLst>
                <a:tab pos="4400550" algn="l"/>
              </a:tabLst>
            </a:pPr>
            <a:r>
              <a:rPr lang="en-US" sz="1400" dirty="0">
                <a:latin typeface="Calibri" panose="020F0502020204030204" pitchFamily="34" charset="0"/>
              </a:rPr>
              <a:t>Deliverables</a:t>
            </a:r>
            <a:r>
              <a:rPr lang="en-US" sz="1400" dirty="0">
                <a:solidFill>
                  <a:srgbClr val="1F497D"/>
                </a:solidFill>
                <a:effectLst/>
                <a:latin typeface="Calibri" panose="020F0502020204030204" pitchFamily="34" charset="0"/>
                <a:ea typeface="Calibri" panose="020F0502020204030204" pitchFamily="34" charset="0"/>
              </a:rPr>
              <a:t> from Workshop</a:t>
            </a:r>
            <a:br>
              <a:rPr lang="en-US" sz="1400" dirty="0">
                <a:solidFill>
                  <a:srgbClr val="1F497D"/>
                </a:solidFill>
                <a:effectLst/>
                <a:latin typeface="Calibri" panose="020F0502020204030204" pitchFamily="34" charset="0"/>
                <a:ea typeface="Calibri" panose="020F0502020204030204" pitchFamily="34" charset="0"/>
              </a:rPr>
            </a:br>
            <a:endParaRPr lang="en-US" sz="1400" dirty="0">
              <a:effectLst/>
              <a:latin typeface="Calibri" panose="020F0502020204030204" pitchFamily="34" charset="0"/>
              <a:ea typeface="Calibri" panose="020F0502020204030204" pitchFamily="34" charset="0"/>
            </a:endParaRPr>
          </a:p>
          <a:p>
            <a:pPr marL="0" marR="0" indent="0">
              <a:lnSpc>
                <a:spcPct val="110000"/>
              </a:lnSpc>
              <a:spcBef>
                <a:spcPts val="0"/>
              </a:spcBef>
              <a:spcAft>
                <a:spcPts val="0"/>
              </a:spcAft>
              <a:buNone/>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9:45 – 10:55: </a:t>
            </a:r>
            <a:r>
              <a:rPr lang="en-US" sz="1700" b="1" dirty="0">
                <a:solidFill>
                  <a:srgbClr val="1F497D"/>
                </a:solidFill>
                <a:effectLst/>
                <a:latin typeface="Calibri" panose="020F0502020204030204" pitchFamily="34" charset="0"/>
                <a:ea typeface="Calibri" panose="020F0502020204030204" pitchFamily="34" charset="0"/>
              </a:rPr>
              <a:t>Presentations – Current State of Activity </a:t>
            </a:r>
            <a:r>
              <a:rPr lang="en-US" sz="1700" i="1" dirty="0">
                <a:solidFill>
                  <a:srgbClr val="1F497D"/>
                </a:solidFill>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Design </a:t>
            </a:r>
            <a:r>
              <a:rPr lang="en-US" sz="1400" i="1" dirty="0">
                <a:solidFill>
                  <a:srgbClr val="1F497D"/>
                </a:solidFill>
                <a:effectLst/>
                <a:latin typeface="Calibri" panose="020F0502020204030204" pitchFamily="34" charset="0"/>
                <a:ea typeface="Calibri" panose="020F0502020204030204" pitchFamily="34" charset="0"/>
              </a:rPr>
              <a:t>(Vasconcelos)</a:t>
            </a:r>
            <a:r>
              <a:rPr lang="en-US" sz="1400" dirty="0">
                <a:solidFill>
                  <a:srgbClr val="1F497D"/>
                </a:solidFill>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400" dirty="0">
                <a:solidFill>
                  <a:srgbClr val="1F497D"/>
                </a:solidFill>
                <a:effectLst/>
                <a:latin typeface="Calibri" panose="020F0502020204030204" pitchFamily="34" charset="0"/>
                <a:ea typeface="Calibri" panose="020F0502020204030204" pitchFamily="34" charset="0"/>
              </a:rPr>
              <a:t>FDOT FRP-RC/PC Design implementation status &amp; needs</a:t>
            </a:r>
          </a:p>
          <a:p>
            <a:pPr marL="342900" marR="0" lvl="0" indent="-342900">
              <a:lnSpc>
                <a:spcPct val="110000"/>
              </a:lnSpc>
              <a:spcBef>
                <a:spcPts val="0"/>
              </a:spcBef>
              <a:spcAft>
                <a:spcPts val="0"/>
              </a:spcAft>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Durability and Endurance Testing </a:t>
            </a:r>
            <a:r>
              <a:rPr lang="en-US" sz="1400" i="1" dirty="0">
                <a:solidFill>
                  <a:srgbClr val="1F497D"/>
                </a:solidFill>
                <a:effectLst/>
                <a:latin typeface="Calibri" panose="020F0502020204030204" pitchFamily="34" charset="0"/>
                <a:ea typeface="Calibri" panose="020F0502020204030204" pitchFamily="34" charset="0"/>
              </a:rPr>
              <a:t>(Knight &amp; Fallaha)</a:t>
            </a:r>
            <a:r>
              <a:rPr lang="en-US" sz="1400" dirty="0">
                <a:solidFill>
                  <a:srgbClr val="1F497D"/>
                </a:solidFill>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400" dirty="0">
                <a:solidFill>
                  <a:srgbClr val="1F497D"/>
                </a:solidFill>
                <a:effectLst/>
                <a:latin typeface="Calibri" panose="020F0502020204030204" pitchFamily="34" charset="0"/>
                <a:ea typeface="Calibri" panose="020F0502020204030204" pitchFamily="34" charset="0"/>
              </a:rPr>
              <a:t>FDOT Materials Office update on durability focused research projects </a:t>
            </a:r>
          </a:p>
          <a:p>
            <a:pPr lvl="1">
              <a:lnSpc>
                <a:spcPct val="110000"/>
              </a:lnSpc>
              <a:spcBef>
                <a:spcPts val="0"/>
              </a:spcBef>
              <a:tabLst>
                <a:tab pos="4400550" algn="l"/>
              </a:tabLst>
            </a:pPr>
            <a:r>
              <a:rPr lang="en-US" sz="1400" dirty="0">
                <a:solidFill>
                  <a:srgbClr val="1F497D"/>
                </a:solidFill>
                <a:effectLst/>
                <a:latin typeface="Calibri" panose="020F0502020204030204" pitchFamily="34" charset="0"/>
                <a:ea typeface="Calibri" panose="020F0502020204030204" pitchFamily="34" charset="0"/>
              </a:rPr>
              <a:t>Endurance Testing needs</a:t>
            </a:r>
            <a:endParaRPr lang="en-US" sz="14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Construction </a:t>
            </a:r>
            <a:r>
              <a:rPr lang="en-US" sz="1400" i="1" dirty="0">
                <a:solidFill>
                  <a:srgbClr val="1F497D"/>
                </a:solidFill>
                <a:effectLst/>
                <a:latin typeface="Calibri" panose="020F0502020204030204" pitchFamily="34" charset="0"/>
                <a:ea typeface="Calibri" panose="020F0502020204030204" pitchFamily="34" charset="0"/>
              </a:rPr>
              <a:t>(Nolan)</a:t>
            </a:r>
            <a:endParaRPr lang="en-US" sz="1400" dirty="0">
              <a:effectLst/>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400" dirty="0">
                <a:solidFill>
                  <a:srgbClr val="1F497D"/>
                </a:solidFill>
                <a:effectLst/>
                <a:latin typeface="Calibri" panose="020F0502020204030204" pitchFamily="34" charset="0"/>
                <a:ea typeface="Calibri" panose="020F0502020204030204" pitchFamily="34" charset="0"/>
              </a:rPr>
              <a:t>FDOT Construction related issue from recent projects &amp; needs</a:t>
            </a:r>
            <a:endParaRPr lang="en-US" sz="14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Other State DOT activity</a:t>
            </a:r>
            <a:r>
              <a:rPr lang="en-US" sz="1400" dirty="0">
                <a:solidFill>
                  <a:srgbClr val="1F497D"/>
                </a:solidFill>
                <a:effectLst/>
                <a:latin typeface="Calibri" panose="020F0502020204030204" pitchFamily="34" charset="0"/>
                <a:ea typeface="Calibri" panose="020F0502020204030204" pitchFamily="34" charset="0"/>
              </a:rPr>
              <a:t> </a:t>
            </a:r>
            <a:r>
              <a:rPr lang="en-US" sz="1400" i="1" dirty="0">
                <a:solidFill>
                  <a:srgbClr val="1F497D"/>
                </a:solidFill>
                <a:effectLst/>
                <a:latin typeface="Calibri" panose="020F0502020204030204" pitchFamily="34" charset="0"/>
                <a:ea typeface="Calibri" panose="020F0502020204030204" pitchFamily="34" charset="0"/>
              </a:rPr>
              <a:t>(Hartman)</a:t>
            </a:r>
          </a:p>
          <a:p>
            <a:pPr marL="342900" marR="0" lvl="0" indent="-342900">
              <a:lnSpc>
                <a:spcPct val="110000"/>
              </a:lnSpc>
              <a:spcBef>
                <a:spcPts val="0"/>
              </a:spcBef>
              <a:spcAft>
                <a:spcPts val="0"/>
              </a:spcAft>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Standards/Specifications</a:t>
            </a:r>
            <a:endParaRPr lang="en-US" sz="1400" dirty="0">
              <a:effectLst/>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400" b="1" i="1" dirty="0">
                <a:solidFill>
                  <a:srgbClr val="1F497D"/>
                </a:solidFill>
                <a:effectLst/>
                <a:latin typeface="Calibri" panose="020F0502020204030204" pitchFamily="34" charset="0"/>
                <a:ea typeface="Calibri" panose="020F0502020204030204" pitchFamily="34" charset="0"/>
              </a:rPr>
              <a:t>ASTM D7957-17</a:t>
            </a:r>
            <a:r>
              <a:rPr lang="en-US" sz="1400" dirty="0">
                <a:solidFill>
                  <a:srgbClr val="1F497D"/>
                </a:solidFill>
                <a:effectLst/>
                <a:latin typeface="Calibri" panose="020F0502020204030204" pitchFamily="34" charset="0"/>
                <a:ea typeface="Calibri" panose="020F0502020204030204" pitchFamily="34" charset="0"/>
              </a:rPr>
              <a:t> potential updates for mechanical property improvement </a:t>
            </a:r>
            <a:r>
              <a:rPr lang="en-US" sz="1400" i="1" dirty="0">
                <a:solidFill>
                  <a:srgbClr val="1F497D"/>
                </a:solidFill>
                <a:effectLst/>
                <a:latin typeface="Calibri" panose="020F0502020204030204" pitchFamily="34" charset="0"/>
                <a:ea typeface="Calibri" panose="020F0502020204030204" pitchFamily="34" charset="0"/>
              </a:rPr>
              <a:t>(Gremel)</a:t>
            </a:r>
            <a:endParaRPr lang="en-US" sz="1400" dirty="0">
              <a:effectLst/>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400" b="1" i="1" dirty="0">
                <a:solidFill>
                  <a:srgbClr val="1F497D"/>
                </a:solidFill>
                <a:effectLst/>
                <a:latin typeface="Calibri" panose="020F0502020204030204" pitchFamily="34" charset="0"/>
                <a:ea typeface="Calibri" panose="020F0502020204030204" pitchFamily="34" charset="0"/>
              </a:rPr>
              <a:t>ACI Committee 440</a:t>
            </a:r>
            <a:r>
              <a:rPr lang="en-US" sz="1400" dirty="0">
                <a:solidFill>
                  <a:srgbClr val="1F497D"/>
                </a:solidFill>
                <a:effectLst/>
                <a:latin typeface="Calibri" panose="020F0502020204030204" pitchFamily="34" charset="0"/>
                <a:ea typeface="Calibri" panose="020F0502020204030204" pitchFamily="34" charset="0"/>
              </a:rPr>
              <a:t> related activities </a:t>
            </a:r>
            <a:r>
              <a:rPr lang="en-US" sz="1400" i="1" dirty="0">
                <a:solidFill>
                  <a:srgbClr val="1F497D"/>
                </a:solidFill>
                <a:effectLst/>
                <a:latin typeface="Calibri" panose="020F0502020204030204" pitchFamily="34" charset="0"/>
                <a:ea typeface="Calibri" panose="020F0502020204030204" pitchFamily="34" charset="0"/>
              </a:rPr>
              <a:t>(Nanni)</a:t>
            </a:r>
            <a:endParaRPr lang="en-US" sz="1400" dirty="0">
              <a:effectLst/>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Rebar Industry </a:t>
            </a:r>
            <a:r>
              <a:rPr lang="en-US" sz="1400" i="1" dirty="0">
                <a:solidFill>
                  <a:srgbClr val="1F497D"/>
                </a:solidFill>
                <a:effectLst/>
                <a:latin typeface="Calibri" panose="020F0502020204030204" pitchFamily="34" charset="0"/>
                <a:ea typeface="Calibri" panose="020F0502020204030204" pitchFamily="34" charset="0"/>
              </a:rPr>
              <a:t>(Busel)</a:t>
            </a:r>
            <a:endParaRPr lang="en-US" sz="1400" dirty="0">
              <a:effectLst/>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400" b="1" i="1" dirty="0">
                <a:solidFill>
                  <a:srgbClr val="1F497D"/>
                </a:solidFill>
                <a:effectLst/>
                <a:latin typeface="Calibri" panose="020F0502020204030204" pitchFamily="34" charset="0"/>
                <a:ea typeface="Calibri" panose="020F0502020204030204" pitchFamily="34" charset="0"/>
              </a:rPr>
              <a:t>ACMA FRP-RMC</a:t>
            </a:r>
            <a:r>
              <a:rPr lang="en-US" sz="1400" dirty="0">
                <a:solidFill>
                  <a:srgbClr val="1F497D"/>
                </a:solidFill>
                <a:effectLst/>
                <a:latin typeface="Calibri" panose="020F0502020204030204" pitchFamily="34" charset="0"/>
                <a:ea typeface="Calibri" panose="020F0502020204030204" pitchFamily="34" charset="0"/>
              </a:rPr>
              <a:t> update </a:t>
            </a:r>
            <a:r>
              <a:rPr lang="en-US" sz="1400" b="1" i="1" dirty="0">
                <a:solidFill>
                  <a:srgbClr val="1F497D"/>
                </a:solidFill>
                <a:effectLst/>
                <a:latin typeface="Calibri" panose="020F0502020204030204" pitchFamily="34" charset="0"/>
                <a:ea typeface="Calibri" panose="020F0502020204030204" pitchFamily="34" charset="0"/>
              </a:rPr>
              <a:t>Imagine Act</a:t>
            </a:r>
            <a:r>
              <a:rPr lang="en-US" sz="1400" dirty="0">
                <a:solidFill>
                  <a:srgbClr val="1F497D"/>
                </a:solidFill>
                <a:effectLst/>
                <a:latin typeface="Calibri" panose="020F0502020204030204" pitchFamily="34" charset="0"/>
                <a:ea typeface="Calibri" panose="020F0502020204030204" pitchFamily="34" charset="0"/>
              </a:rPr>
              <a:t> progress</a:t>
            </a:r>
          </a:p>
          <a:p>
            <a:pPr marL="342900" marR="0" lvl="0" indent="-342900">
              <a:lnSpc>
                <a:spcPct val="110000"/>
              </a:lnSpc>
              <a:spcBef>
                <a:spcPts val="0"/>
              </a:spcBef>
              <a:spcAft>
                <a:spcPts val="0"/>
              </a:spcAft>
              <a:buFont typeface="+mj-lt"/>
              <a:buAutoNum type="alphaLcPeriod"/>
              <a:tabLst>
                <a:tab pos="4400550" algn="l"/>
              </a:tabLst>
            </a:pPr>
            <a:r>
              <a:rPr lang="en-US" sz="1400" b="1" dirty="0">
                <a:solidFill>
                  <a:srgbClr val="1F497D"/>
                </a:solidFill>
                <a:effectLst/>
                <a:latin typeface="Calibri" panose="020F0502020204030204" pitchFamily="34" charset="0"/>
                <a:ea typeface="Calibri" panose="020F0502020204030204" pitchFamily="34" charset="0"/>
              </a:rPr>
              <a:t>International perspectives </a:t>
            </a:r>
            <a:r>
              <a:rPr lang="en-US" sz="1400" i="1" dirty="0">
                <a:solidFill>
                  <a:srgbClr val="1F497D"/>
                </a:solidFill>
                <a:effectLst/>
                <a:latin typeface="Calibri" panose="020F0502020204030204" pitchFamily="34" charset="0"/>
                <a:ea typeface="Calibri" panose="020F0502020204030204" pitchFamily="34" charset="0"/>
              </a:rPr>
              <a:t>(Benmokrane &amp; Ferrier)</a:t>
            </a:r>
            <a:endParaRPr lang="en-US" sz="1400" dirty="0">
              <a:effectLst/>
              <a:latin typeface="Calibri" panose="020F0502020204030204" pitchFamily="34" charset="0"/>
              <a:ea typeface="Calibri" panose="020F0502020204030204" pitchFamily="34" charset="0"/>
            </a:endParaRPr>
          </a:p>
          <a:p>
            <a:pPr marL="0" marR="0" indent="0">
              <a:lnSpc>
                <a:spcPct val="110000"/>
              </a:lnSpc>
              <a:spcBef>
                <a:spcPts val="0"/>
              </a:spcBef>
              <a:spcAft>
                <a:spcPts val="0"/>
              </a:spcAft>
              <a:buNone/>
              <a:tabLst>
                <a:tab pos="4400550" algn="l"/>
              </a:tabLst>
            </a:pPr>
            <a:endParaRPr lang="en-US" sz="1400" dirty="0">
              <a:effectLst/>
              <a:latin typeface="Calibri" panose="020F0502020204030204" pitchFamily="34" charset="0"/>
              <a:ea typeface="Calibri" panose="020F0502020204030204" pitchFamily="34" charset="0"/>
            </a:endParaRPr>
          </a:p>
        </p:txBody>
      </p:sp>
      <p:sp>
        <p:nvSpPr>
          <p:cNvPr id="4" name="Content Placeholder 2">
            <a:extLst>
              <a:ext uri="{FF2B5EF4-FFF2-40B4-BE49-F238E27FC236}">
                <a16:creationId xmlns:a16="http://schemas.microsoft.com/office/drawing/2014/main" id="{760F9C6A-4100-44A7-8DB5-CCE98636AB6E}"/>
              </a:ext>
            </a:extLst>
          </p:cNvPr>
          <p:cNvSpPr txBox="1">
            <a:spLocks/>
          </p:cNvSpPr>
          <p:nvPr/>
        </p:nvSpPr>
        <p:spPr>
          <a:xfrm>
            <a:off x="5295899" y="1470660"/>
            <a:ext cx="3537015" cy="4206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tabLst>
                <a:tab pos="4400550" algn="l"/>
              </a:tabLst>
            </a:pPr>
            <a:r>
              <a:rPr lang="en-US" sz="1300" dirty="0">
                <a:solidFill>
                  <a:srgbClr val="1F497D"/>
                </a:solidFill>
                <a:latin typeface="Calibri" panose="020F0502020204030204" pitchFamily="34" charset="0"/>
                <a:ea typeface="Calibri" panose="020F0502020204030204" pitchFamily="34" charset="0"/>
              </a:rPr>
              <a:t> </a:t>
            </a:r>
            <a:r>
              <a:rPr lang="en-US" sz="1300" i="1" dirty="0">
                <a:solidFill>
                  <a:srgbClr val="FF0000"/>
                </a:solidFill>
                <a:latin typeface="Calibri" panose="020F0502020204030204" pitchFamily="34" charset="0"/>
                <a:ea typeface="Calibri" panose="020F0502020204030204" pitchFamily="34" charset="0"/>
              </a:rPr>
              <a:t>*** Coffee Break (5 mins)  ***</a:t>
            </a:r>
            <a:endParaRPr lang="en-US" sz="1300" dirty="0">
              <a:solidFill>
                <a:srgbClr val="FF0000"/>
              </a:solidFill>
              <a:latin typeface="Calibri" panose="020F0502020204030204" pitchFamily="34" charset="0"/>
              <a:ea typeface="Calibri" panose="020F0502020204030204" pitchFamily="34" charset="0"/>
            </a:endParaRPr>
          </a:p>
          <a:p>
            <a:pPr marL="0" indent="0">
              <a:lnSpc>
                <a:spcPct val="110000"/>
              </a:lnSpc>
              <a:spcBef>
                <a:spcPts val="0"/>
              </a:spcBef>
              <a:buFont typeface="Arial" panose="020B0604020202020204" pitchFamily="34" charset="0"/>
              <a:buNone/>
              <a:tabLst>
                <a:tab pos="4400550" algn="l"/>
              </a:tabLst>
            </a:pPr>
            <a:r>
              <a:rPr lang="en-US" sz="1300" b="1" dirty="0">
                <a:solidFill>
                  <a:srgbClr val="1F497D"/>
                </a:solidFill>
                <a:latin typeface="Calibri" panose="020F0502020204030204" pitchFamily="34" charset="0"/>
                <a:ea typeface="Calibri" panose="020F0502020204030204" pitchFamily="34" charset="0"/>
              </a:rPr>
              <a:t> </a:t>
            </a:r>
            <a:endParaRPr lang="en-US" sz="1300" dirty="0">
              <a:latin typeface="Calibri" panose="020F0502020204030204" pitchFamily="34" charset="0"/>
              <a:ea typeface="Calibri" panose="020F0502020204030204" pitchFamily="34" charset="0"/>
            </a:endParaRPr>
          </a:p>
          <a:p>
            <a:pPr marL="0" indent="0">
              <a:lnSpc>
                <a:spcPct val="110000"/>
              </a:lnSpc>
              <a:spcBef>
                <a:spcPts val="0"/>
              </a:spcBef>
              <a:buFont typeface="Arial" panose="020B0604020202020204" pitchFamily="34" charset="0"/>
              <a:buNone/>
              <a:tabLst>
                <a:tab pos="4400550" algn="l"/>
              </a:tabLst>
            </a:pPr>
            <a:r>
              <a:rPr lang="en-US" sz="1300" b="1" dirty="0">
                <a:solidFill>
                  <a:srgbClr val="1F497D"/>
                </a:solidFill>
                <a:latin typeface="Calibri" panose="020F0502020204030204" pitchFamily="34" charset="0"/>
                <a:ea typeface="Calibri" panose="020F0502020204030204" pitchFamily="34" charset="0"/>
              </a:rPr>
              <a:t>11:00 - noon: </a:t>
            </a:r>
            <a:r>
              <a:rPr lang="en-US" sz="1600" b="1" dirty="0">
                <a:solidFill>
                  <a:srgbClr val="1F497D"/>
                </a:solidFill>
                <a:latin typeface="Calibri" panose="020F0502020204030204" pitchFamily="34" charset="0"/>
                <a:ea typeface="Calibri" panose="020F0502020204030204" pitchFamily="34" charset="0"/>
              </a:rPr>
              <a:t>Next Level of Activities based on Needs </a:t>
            </a:r>
            <a:r>
              <a:rPr lang="en-US" sz="1300" b="1" dirty="0">
                <a:solidFill>
                  <a:srgbClr val="1F497D"/>
                </a:solidFill>
                <a:latin typeface="Calibri" panose="020F0502020204030204" pitchFamily="34" charset="0"/>
                <a:ea typeface="Calibri" panose="020F0502020204030204" pitchFamily="34" charset="0"/>
              </a:rPr>
              <a:t>–</a:t>
            </a:r>
            <a:r>
              <a:rPr lang="en-US" sz="1300" dirty="0">
                <a:solidFill>
                  <a:srgbClr val="1F497D"/>
                </a:solidFill>
                <a:latin typeface="Calibri" panose="020F0502020204030204" pitchFamily="34" charset="0"/>
                <a:ea typeface="Calibri" panose="020F0502020204030204" pitchFamily="34" charset="0"/>
              </a:rPr>
              <a:t> </a:t>
            </a:r>
            <a:r>
              <a:rPr lang="en-US" sz="1300" i="1" dirty="0">
                <a:solidFill>
                  <a:srgbClr val="1F497D"/>
                </a:solidFill>
                <a:latin typeface="Calibri" panose="020F0502020204030204" pitchFamily="34" charset="0"/>
                <a:ea typeface="Calibri" panose="020F0502020204030204" pitchFamily="34" charset="0"/>
              </a:rPr>
              <a:t>Moderated Discussion</a:t>
            </a:r>
          </a:p>
          <a:p>
            <a:pPr marL="342900" indent="-342900">
              <a:lnSpc>
                <a:spcPct val="110000"/>
              </a:lnSpc>
              <a:spcBef>
                <a:spcPts val="0"/>
              </a:spcBef>
              <a:buFont typeface="+mj-lt"/>
              <a:buAutoNum type="alphaLcPeriod" startAt="8"/>
              <a:tabLst>
                <a:tab pos="4400550" algn="l"/>
              </a:tabLst>
            </a:pPr>
            <a:r>
              <a:rPr lang="en-US" sz="1300" b="1" dirty="0">
                <a:solidFill>
                  <a:srgbClr val="1F497D"/>
                </a:solidFill>
                <a:latin typeface="Calibri" panose="020F0502020204030204" pitchFamily="34" charset="0"/>
                <a:ea typeface="Calibri" panose="020F0502020204030204" pitchFamily="34" charset="0"/>
              </a:rPr>
              <a:t>Bar Properties </a:t>
            </a:r>
            <a:r>
              <a:rPr lang="en-US" sz="1300" b="1" i="1" dirty="0">
                <a:solidFill>
                  <a:srgbClr val="1F497D"/>
                </a:solidFill>
                <a:latin typeface="Calibri" panose="020F0502020204030204" pitchFamily="34" charset="0"/>
                <a:ea typeface="Calibri" panose="020F0502020204030204" pitchFamily="34" charset="0"/>
              </a:rPr>
              <a:t>(</a:t>
            </a:r>
            <a:r>
              <a:rPr lang="en-US" sz="1300" b="1" i="1" dirty="0">
                <a:latin typeface="Calibri" panose="020F0502020204030204" pitchFamily="34" charset="0"/>
                <a:ea typeface="Calibri" panose="020F0502020204030204" pitchFamily="34" charset="0"/>
              </a:rPr>
              <a:t>Strategic Workplan Item #3</a:t>
            </a:r>
            <a:r>
              <a:rPr lang="en-US" sz="1300" b="1" i="1" dirty="0">
                <a:solidFill>
                  <a:srgbClr val="1F497D"/>
                </a:solidFill>
                <a:latin typeface="Calibri" panose="020F0502020204030204" pitchFamily="34" charset="0"/>
                <a:ea typeface="Calibri" panose="020F0502020204030204" pitchFamily="34" charset="0"/>
              </a:rPr>
              <a:t>)</a:t>
            </a:r>
            <a:endParaRPr lang="en-US" sz="1300" i="1" dirty="0">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300" dirty="0">
                <a:solidFill>
                  <a:srgbClr val="1F497D"/>
                </a:solidFill>
                <a:latin typeface="Calibri" panose="020F0502020204030204" pitchFamily="34" charset="0"/>
                <a:ea typeface="Calibri" panose="020F0502020204030204" pitchFamily="34" charset="0"/>
              </a:rPr>
              <a:t>FDOT 2021 proposed increase in Elastic Modulus and Tensile design limits for </a:t>
            </a:r>
            <a:r>
              <a:rPr lang="en-US" sz="1300" b="1" i="1" dirty="0">
                <a:solidFill>
                  <a:srgbClr val="1F497D"/>
                </a:solidFill>
                <a:latin typeface="Calibri" panose="020F0502020204030204" pitchFamily="34" charset="0"/>
                <a:ea typeface="Calibri" panose="020F0502020204030204" pitchFamily="34" charset="0"/>
              </a:rPr>
              <a:t>FDOT Specification 932-3</a:t>
            </a:r>
            <a:endParaRPr lang="en-US" sz="1300" dirty="0">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300" dirty="0">
                <a:solidFill>
                  <a:srgbClr val="1F497D"/>
                </a:solidFill>
                <a:latin typeface="Calibri" panose="020F0502020204030204" pitchFamily="34" charset="0"/>
                <a:ea typeface="Calibri" panose="020F0502020204030204" pitchFamily="34" charset="0"/>
              </a:rPr>
              <a:t>What to do about Bent Bars, at least for the intermediate future?</a:t>
            </a:r>
            <a:endParaRPr lang="en-US" sz="1300" dirty="0">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lphaLcPeriod" startAt="8"/>
              <a:tabLst>
                <a:tab pos="4400550" algn="l"/>
              </a:tabLst>
            </a:pPr>
            <a:r>
              <a:rPr lang="en-US" sz="1300" b="1" dirty="0">
                <a:solidFill>
                  <a:srgbClr val="1F497D"/>
                </a:solidFill>
                <a:latin typeface="Calibri" panose="020F0502020204030204" pitchFamily="34" charset="0"/>
                <a:ea typeface="Calibri" panose="020F0502020204030204" pitchFamily="34" charset="0"/>
              </a:rPr>
              <a:t>Project level testing</a:t>
            </a:r>
            <a:endParaRPr lang="en-US" sz="1300" dirty="0">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300" dirty="0">
                <a:solidFill>
                  <a:srgbClr val="1F497D"/>
                </a:solidFill>
                <a:latin typeface="Calibri" panose="020F0502020204030204" pitchFamily="34" charset="0"/>
                <a:ea typeface="Calibri" panose="020F0502020204030204" pitchFamily="34" charset="0"/>
              </a:rPr>
              <a:t>How much and how to pay for it?</a:t>
            </a:r>
            <a:endParaRPr lang="en-US" sz="1300" dirty="0">
              <a:latin typeface="Calibri" panose="020F0502020204030204" pitchFamily="34" charset="0"/>
              <a:ea typeface="Calibri" panose="020F0502020204030204" pitchFamily="34" charset="0"/>
            </a:endParaRPr>
          </a:p>
          <a:p>
            <a:pPr marL="342900" indent="-342900">
              <a:lnSpc>
                <a:spcPct val="110000"/>
              </a:lnSpc>
              <a:spcBef>
                <a:spcPts val="0"/>
              </a:spcBef>
              <a:buFont typeface="+mj-lt"/>
              <a:buAutoNum type="alphaLcPeriod" startAt="8"/>
              <a:tabLst>
                <a:tab pos="4400550" algn="l"/>
              </a:tabLst>
            </a:pPr>
            <a:r>
              <a:rPr lang="en-US" sz="1300" b="1" dirty="0">
                <a:solidFill>
                  <a:srgbClr val="1F497D"/>
                </a:solidFill>
                <a:latin typeface="Calibri" panose="020F0502020204030204" pitchFamily="34" charset="0"/>
                <a:ea typeface="Calibri" panose="020F0502020204030204" pitchFamily="34" charset="0"/>
              </a:rPr>
              <a:t>Barriers to seamless deployment </a:t>
            </a:r>
            <a:endParaRPr lang="en-US" sz="1300" b="1" dirty="0">
              <a:latin typeface="Calibri" panose="020F0502020204030204" pitchFamily="34" charset="0"/>
              <a:ea typeface="Calibri" panose="020F0502020204030204" pitchFamily="34" charset="0"/>
            </a:endParaRPr>
          </a:p>
          <a:p>
            <a:pPr lvl="1">
              <a:lnSpc>
                <a:spcPct val="110000"/>
              </a:lnSpc>
              <a:spcBef>
                <a:spcPts val="0"/>
              </a:spcBef>
              <a:tabLst>
                <a:tab pos="4400550" algn="l"/>
              </a:tabLst>
            </a:pPr>
            <a:r>
              <a:rPr lang="en-US" sz="1300" dirty="0">
                <a:solidFill>
                  <a:srgbClr val="1F497D"/>
                </a:solidFill>
                <a:latin typeface="Calibri" panose="020F0502020204030204" pitchFamily="34" charset="0"/>
                <a:ea typeface="Calibri" panose="020F0502020204030204" pitchFamily="34" charset="0"/>
              </a:rPr>
              <a:t>Lifting hardware, couplers, splicing, replacement of damaged bars</a:t>
            </a:r>
          </a:p>
          <a:p>
            <a:pPr marL="685800" indent="0">
              <a:lnSpc>
                <a:spcPct val="110000"/>
              </a:lnSpc>
              <a:spcBef>
                <a:spcPts val="0"/>
              </a:spcBef>
              <a:buFont typeface="Arial" panose="020B0604020202020204" pitchFamily="34" charset="0"/>
              <a:buNone/>
              <a:tabLst>
                <a:tab pos="4400550" algn="l"/>
              </a:tabLst>
            </a:pPr>
            <a:r>
              <a:rPr lang="en-US" sz="1300" dirty="0">
                <a:solidFill>
                  <a:srgbClr val="FF0000"/>
                </a:solidFill>
                <a:latin typeface="Calibri" panose="020F0502020204030204" pitchFamily="34" charset="0"/>
                <a:ea typeface="Calibri" panose="020F0502020204030204" pitchFamily="34" charset="0"/>
              </a:rPr>
              <a:t> </a:t>
            </a:r>
          </a:p>
          <a:p>
            <a:pPr marL="0" indent="0">
              <a:lnSpc>
                <a:spcPct val="110000"/>
              </a:lnSpc>
              <a:spcBef>
                <a:spcPts val="0"/>
              </a:spcBef>
              <a:buFont typeface="Arial" panose="020B0604020202020204" pitchFamily="34" charset="0"/>
              <a:buNone/>
              <a:tabLst>
                <a:tab pos="4400550" algn="l"/>
              </a:tabLst>
            </a:pPr>
            <a:r>
              <a:rPr lang="en-US" sz="1300" i="1" dirty="0">
                <a:solidFill>
                  <a:srgbClr val="FF0000"/>
                </a:solidFill>
                <a:latin typeface="Calibri" panose="020F0502020204030204" pitchFamily="34" charset="0"/>
                <a:ea typeface="Calibri" panose="020F0502020204030204" pitchFamily="34" charset="0"/>
              </a:rPr>
              <a:t>Noon - 1:15pm: Lunch </a:t>
            </a:r>
            <a:endParaRPr lang="en-US" sz="1300"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9803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37" y="311571"/>
            <a:ext cx="7886700" cy="840220"/>
          </a:xfrm>
        </p:spPr>
        <p:txBody>
          <a:bodyPr>
            <a:normAutofit/>
          </a:bodyPr>
          <a:lstStyle/>
          <a:p>
            <a:r>
              <a:rPr lang="en-US" b="1" dirty="0"/>
              <a:t>Agenda  - Part B</a:t>
            </a:r>
          </a:p>
        </p:txBody>
      </p:sp>
      <p:sp>
        <p:nvSpPr>
          <p:cNvPr id="3" name="Content Placeholder 2"/>
          <p:cNvSpPr>
            <a:spLocks noGrp="1"/>
          </p:cNvSpPr>
          <p:nvPr>
            <p:ph sz="half" idx="2"/>
          </p:nvPr>
        </p:nvSpPr>
        <p:spPr>
          <a:xfrm>
            <a:off x="521344" y="1151791"/>
            <a:ext cx="8127356" cy="5154741"/>
          </a:xfrm>
        </p:spPr>
        <p:txBody>
          <a:bodyPr>
            <a:normAutofit fontScale="92500" lnSpcReduction="20000"/>
          </a:bodyPr>
          <a:lstStyle/>
          <a:p>
            <a:pPr marL="0" marR="0" indent="0">
              <a:lnSpc>
                <a:spcPct val="100000"/>
              </a:lnSpc>
              <a:spcBef>
                <a:spcPts val="0"/>
              </a:spcBef>
              <a:spcAft>
                <a:spcPts val="0"/>
              </a:spcAft>
              <a:buNone/>
              <a:tabLst>
                <a:tab pos="4400550" algn="l"/>
              </a:tabLst>
            </a:pPr>
            <a:r>
              <a:rPr lang="en-US" sz="1600" b="1" dirty="0">
                <a:solidFill>
                  <a:srgbClr val="1F497D"/>
                </a:solidFill>
                <a:effectLst/>
                <a:latin typeface="Calibri" panose="020F0502020204030204" pitchFamily="34" charset="0"/>
                <a:ea typeface="Calibri" panose="020F0502020204030204" pitchFamily="34" charset="0"/>
              </a:rPr>
              <a:t>1:15 - 2:15pm FRP Industry Discussion - Strategic Workplan Items and Roadmap Planning </a:t>
            </a:r>
          </a:p>
          <a:p>
            <a:pPr marL="0" marR="0" indent="0">
              <a:lnSpc>
                <a:spcPct val="100000"/>
              </a:lnSpc>
              <a:spcBef>
                <a:spcPts val="0"/>
              </a:spcBef>
              <a:spcAft>
                <a:spcPts val="0"/>
              </a:spcAft>
              <a:buNone/>
              <a:tabLst>
                <a:tab pos="4400550" algn="l"/>
              </a:tabLst>
            </a:pPr>
            <a:r>
              <a:rPr lang="en-US" sz="1600" b="1" i="1" dirty="0">
                <a:solidFill>
                  <a:srgbClr val="1F497D"/>
                </a:solidFill>
                <a:effectLst/>
                <a:latin typeface="Calibri" panose="020F0502020204030204" pitchFamily="34" charset="0"/>
                <a:ea typeface="Calibri" panose="020F0502020204030204" pitchFamily="34" charset="0"/>
              </a:rPr>
              <a:t>                           </a:t>
            </a:r>
            <a:r>
              <a:rPr lang="en-US" sz="1400" i="1" dirty="0">
                <a:solidFill>
                  <a:srgbClr val="1F497D"/>
                </a:solidFill>
                <a:effectLst/>
                <a:latin typeface="Calibri" panose="020F0502020204030204" pitchFamily="34" charset="0"/>
                <a:ea typeface="Calibri" panose="020F0502020204030204" pitchFamily="34" charset="0"/>
              </a:rPr>
              <a:t>(moderated session)</a:t>
            </a:r>
          </a:p>
          <a:p>
            <a:pPr marR="0">
              <a:lnSpc>
                <a:spcPct val="100000"/>
              </a:lnSpc>
              <a:spcBef>
                <a:spcPts val="0"/>
              </a:spcBef>
              <a:spcAft>
                <a:spcPts val="0"/>
              </a:spcAft>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Endurance Limits, Characteristic Curves and Testing (</a:t>
            </a:r>
            <a:r>
              <a:rPr lang="en-US" sz="1400" b="1" i="1" dirty="0">
                <a:effectLst/>
                <a:latin typeface="Calibri" panose="020F0502020204030204" pitchFamily="34" charset="0"/>
                <a:ea typeface="Calibri" panose="020F0502020204030204" pitchFamily="34" charset="0"/>
              </a:rPr>
              <a:t>Strategic Workplan</a:t>
            </a:r>
            <a:r>
              <a:rPr lang="en-US" sz="1400" i="1"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Items #1 &amp; #2</a:t>
            </a:r>
            <a:r>
              <a:rPr lang="en-US" sz="1400" dirty="0">
                <a:solidFill>
                  <a:srgbClr val="1F497D"/>
                </a:solidFill>
                <a:effectLst/>
                <a:latin typeface="Calibri" panose="020F0502020204030204" pitchFamily="34" charset="0"/>
                <a:ea typeface="Calibri" panose="020F0502020204030204" pitchFamily="34" charset="0"/>
              </a:rPr>
              <a:t>)</a:t>
            </a:r>
            <a:endParaRPr lang="en-US" sz="1400" dirty="0">
              <a:solidFill>
                <a:srgbClr val="1F497D"/>
              </a:solidFill>
              <a:latin typeface="Calibri" panose="020F0502020204030204" pitchFamily="34" charset="0"/>
              <a:ea typeface="Calibri" panose="020F0502020204030204" pitchFamily="34" charset="0"/>
            </a:endParaRPr>
          </a:p>
          <a:p>
            <a:pPr marR="0">
              <a:lnSpc>
                <a:spcPct val="100000"/>
              </a:lnSpc>
              <a:spcBef>
                <a:spcPts val="0"/>
              </a:spcBef>
              <a:spcAft>
                <a:spcPts val="0"/>
              </a:spcAft>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Refine FDOT Workplan Priorities for expanded FRP deployment opportunities – </a:t>
            </a:r>
          </a:p>
          <a:p>
            <a:pPr marR="0">
              <a:lnSpc>
                <a:spcPct val="100000"/>
              </a:lnSpc>
              <a:spcBef>
                <a:spcPts val="0"/>
              </a:spcBef>
              <a:spcAft>
                <a:spcPts val="0"/>
              </a:spcAft>
              <a:buFont typeface="+mj-lt"/>
              <a:buAutoNum type="alphaLcPeriod"/>
              <a:tabLst>
                <a:tab pos="4400550" algn="l"/>
              </a:tabLst>
            </a:pPr>
            <a:r>
              <a:rPr lang="en-US" sz="1400" dirty="0">
                <a:latin typeface="Calibri" panose="020F0502020204030204" pitchFamily="34" charset="0"/>
              </a:rPr>
              <a:t>Review remaining </a:t>
            </a:r>
            <a:r>
              <a:rPr lang="en-US" sz="1400" b="1" i="1" dirty="0">
                <a:latin typeface="Calibri" panose="020F0502020204030204" pitchFamily="34" charset="0"/>
              </a:rPr>
              <a:t>Strategic Workplan </a:t>
            </a:r>
            <a:r>
              <a:rPr lang="en-US" sz="1400" dirty="0">
                <a:latin typeface="Calibri" panose="020F0502020204030204" pitchFamily="34" charset="0"/>
              </a:rPr>
              <a:t>items:</a:t>
            </a:r>
          </a:p>
          <a:p>
            <a:pPr marL="742950" lvl="1" indent="-285750">
              <a:lnSpc>
                <a:spcPct val="100000"/>
              </a:lnSpc>
              <a:spcBef>
                <a:spcPts val="0"/>
              </a:spcBef>
              <a:buFont typeface="+mj-lt"/>
              <a:buAutoNum type="arabicPeriod" startAt="3"/>
              <a:tabLst>
                <a:tab pos="440055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Establishing Consistency</a:t>
            </a:r>
          </a:p>
          <a:p>
            <a:pPr marL="742950" lvl="1" indent="-285750">
              <a:lnSpc>
                <a:spcPct val="100000"/>
              </a:lnSpc>
              <a:spcBef>
                <a:spcPts val="0"/>
              </a:spcBef>
              <a:buFont typeface="+mj-lt"/>
              <a:buAutoNum type="arabicPeriod" startAt="3"/>
              <a:tabLst>
                <a:tab pos="4400550" algn="l"/>
              </a:tabLst>
            </a:pPr>
            <a:r>
              <a:rPr lang="en-US" sz="1300" b="1" strike="sngStrike" dirty="0">
                <a:effectLst/>
                <a:latin typeface="Calibri" panose="020F0502020204030204" pitchFamily="34" charset="0"/>
                <a:ea typeface="Calibri" panose="020F0502020204030204" pitchFamily="34" charset="0"/>
                <a:cs typeface="Times New Roman" panose="02020603050405020304" pitchFamily="18" charset="0"/>
              </a:rPr>
              <a:t>Increasing Material Property Qualification Thresholds and Design Limits</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(see Part A)</a:t>
            </a:r>
          </a:p>
          <a:p>
            <a:pPr marL="742950" lvl="1" indent="-285750">
              <a:lnSpc>
                <a:spcPct val="100000"/>
              </a:lnSpc>
              <a:spcBef>
                <a:spcPts val="0"/>
              </a:spcBef>
              <a:buFont typeface="+mj-lt"/>
              <a:buAutoNum type="arabicPeriod" startAt="3"/>
              <a:tabLst>
                <a:tab pos="440055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Cost Estimating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Bef>
                <a:spcPts val="0"/>
              </a:spcBef>
              <a:spcAft>
                <a:spcPts val="300"/>
              </a:spcAft>
              <a:buSzPts val="10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OC initiative for ACMA FRP-RMC</a:t>
            </a:r>
          </a:p>
          <a:p>
            <a:pPr marL="1200150" lvl="2" indent="-285750">
              <a:lnSpc>
                <a:spcPct val="107000"/>
              </a:lnSpc>
              <a:spcBef>
                <a:spcPts val="0"/>
              </a:spcBef>
              <a:spcAft>
                <a:spcPts val="300"/>
              </a:spcAft>
              <a:buSzPts val="10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FDOT SDG Chapter 9 update</a:t>
            </a:r>
          </a:p>
          <a:p>
            <a:pPr marL="742950" lvl="1" indent="-285750">
              <a:lnSpc>
                <a:spcPct val="100000"/>
              </a:lnSpc>
              <a:spcBef>
                <a:spcPts val="0"/>
              </a:spcBef>
              <a:spcAft>
                <a:spcPts val="300"/>
              </a:spcAft>
              <a:buSzPts val="1000"/>
              <a:buFont typeface="+mj-lt"/>
              <a:buAutoNum type="arabicPeriod" startAt="3"/>
              <a:tabLst>
                <a:tab pos="4400550" algn="l"/>
              </a:tabLst>
            </a:pPr>
            <a:r>
              <a:rPr lang="en-US" sz="1300" b="1" dirty="0">
                <a:latin typeface="Calibri" panose="020F0502020204030204" pitchFamily="34" charset="0"/>
                <a:cs typeface="Times New Roman" panose="02020603050405020304" pitchFamily="18" charset="0"/>
              </a:rPr>
              <a:t>Bar Bends</a:t>
            </a:r>
          </a:p>
          <a:p>
            <a:pPr marL="1200150" lvl="2" indent="-285750">
              <a:lnSpc>
                <a:spcPct val="107000"/>
              </a:lnSpc>
              <a:spcBef>
                <a:spcPts val="0"/>
              </a:spcBef>
              <a:spcAft>
                <a:spcPts val="300"/>
              </a:spcAft>
              <a:buSzPts val="1000"/>
              <a:buFont typeface="+mj-lt"/>
              <a:buAutoNum type="arabicPeriod"/>
              <a:tabLst>
                <a:tab pos="4400550" algn="l"/>
              </a:tabLst>
            </a:pPr>
            <a:r>
              <a:rPr lang="en-US" sz="1300" dirty="0">
                <a:latin typeface="Calibri" panose="020F0502020204030204" pitchFamily="34" charset="0"/>
                <a:cs typeface="Times New Roman" panose="02020603050405020304" pitchFamily="18" charset="0"/>
              </a:rPr>
              <a:t>Complex Shapes</a:t>
            </a:r>
          </a:p>
          <a:p>
            <a:pPr marL="1200150" lvl="2" indent="-285750">
              <a:lnSpc>
                <a:spcPct val="107000"/>
              </a:lnSpc>
              <a:spcBef>
                <a:spcPts val="0"/>
              </a:spcBef>
              <a:spcAft>
                <a:spcPts val="300"/>
              </a:spcAft>
              <a:buSzPts val="1000"/>
              <a:buFont typeface="+mj-lt"/>
              <a:buAutoNum type="arabicPeriod"/>
            </a:pPr>
            <a:r>
              <a:rPr lang="en-US" sz="1300" dirty="0">
                <a:latin typeface="Calibri" panose="020F0502020204030204" pitchFamily="34" charset="0"/>
                <a:cs typeface="Times New Roman" panose="02020603050405020304" pitchFamily="18" charset="0"/>
              </a:rPr>
              <a:t>FDOT Index D21310</a:t>
            </a:r>
          </a:p>
          <a:p>
            <a:pPr marL="742950" lvl="1" indent="-285750">
              <a:lnSpc>
                <a:spcPct val="100000"/>
              </a:lnSpc>
              <a:spcBef>
                <a:spcPts val="0"/>
              </a:spcBef>
              <a:spcAft>
                <a:spcPts val="300"/>
              </a:spcAft>
              <a:buSzPts val="1000"/>
              <a:buFont typeface="+mj-lt"/>
              <a:buAutoNum type="arabicPeriod" startAt="3"/>
              <a:tabLst>
                <a:tab pos="4400550" algn="l"/>
              </a:tabLst>
            </a:pPr>
            <a:r>
              <a:rPr lang="en-US" sz="1300" b="1" dirty="0">
                <a:latin typeface="Calibri" panose="020F0502020204030204" pitchFamily="34" charset="0"/>
                <a:cs typeface="Times New Roman" panose="02020603050405020304" pitchFamily="18" charset="0"/>
              </a:rPr>
              <a:t>Minimum Bar Sizes for Design Elements </a:t>
            </a:r>
          </a:p>
          <a:p>
            <a:pPr marL="742950" lvl="1" indent="-285750">
              <a:lnSpc>
                <a:spcPct val="100000"/>
              </a:lnSpc>
              <a:spcBef>
                <a:spcPts val="0"/>
              </a:spcBef>
              <a:spcAft>
                <a:spcPts val="300"/>
              </a:spcAft>
              <a:buSzPts val="1000"/>
              <a:buFont typeface="+mj-lt"/>
              <a:buAutoNum type="arabicPeriod" startAt="3"/>
              <a:tabLst>
                <a:tab pos="440055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Life-Cycle Cost Guidance</a:t>
            </a:r>
          </a:p>
          <a:p>
            <a:pPr marL="742950" lvl="1" indent="-285750">
              <a:lnSpc>
                <a:spcPct val="100000"/>
              </a:lnSpc>
              <a:spcBef>
                <a:spcPts val="0"/>
              </a:spcBef>
              <a:spcAft>
                <a:spcPts val="300"/>
              </a:spcAft>
              <a:buSzPts val="1000"/>
              <a:buFont typeface="+mj-lt"/>
              <a:buAutoNum type="arabicPeriod" startAt="3"/>
              <a:tabLst>
                <a:tab pos="440055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Minimum Concrete Class</a:t>
            </a:r>
          </a:p>
          <a:p>
            <a:pPr marL="742950" lvl="1" indent="-285750">
              <a:lnSpc>
                <a:spcPct val="100000"/>
              </a:lnSpc>
              <a:spcBef>
                <a:spcPts val="0"/>
              </a:spcBef>
              <a:spcAft>
                <a:spcPts val="300"/>
              </a:spcAft>
              <a:buSzPts val="1000"/>
              <a:buFont typeface="+mj-lt"/>
              <a:buAutoNum type="arabicPeriod" startAt="3"/>
              <a:tabLst>
                <a:tab pos="440055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Shear Resistance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Bef>
                <a:spcPts val="0"/>
              </a:spcBef>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Synergies with </a:t>
            </a:r>
            <a:r>
              <a:rPr lang="en-US" sz="1400" b="1" i="1" dirty="0">
                <a:solidFill>
                  <a:srgbClr val="1F497D"/>
                </a:solidFill>
                <a:effectLst/>
                <a:latin typeface="Calibri" panose="020F0502020204030204" pitchFamily="34" charset="0"/>
                <a:ea typeface="Calibri" panose="020F0502020204030204" pitchFamily="34" charset="0"/>
              </a:rPr>
              <a:t>AASHTO COBS</a:t>
            </a:r>
            <a:r>
              <a:rPr lang="en-US" sz="1400" dirty="0">
                <a:solidFill>
                  <a:srgbClr val="1F497D"/>
                </a:solidFill>
                <a:effectLst/>
                <a:latin typeface="Calibri" panose="020F0502020204030204" pitchFamily="34" charset="0"/>
                <a:ea typeface="Calibri" panose="020F0502020204030204" pitchFamily="34" charset="0"/>
              </a:rPr>
              <a:t> </a:t>
            </a:r>
            <a:r>
              <a:rPr lang="en-US" sz="1400" b="1" i="1" dirty="0">
                <a:solidFill>
                  <a:srgbClr val="1F497D"/>
                </a:solidFill>
                <a:effectLst/>
                <a:latin typeface="Calibri" panose="020F0502020204030204" pitchFamily="34" charset="0"/>
                <a:ea typeface="Calibri" panose="020F0502020204030204" pitchFamily="34" charset="0"/>
              </a:rPr>
              <a:t>T-6 </a:t>
            </a:r>
            <a:r>
              <a:rPr lang="en-US" sz="1400" dirty="0">
                <a:solidFill>
                  <a:srgbClr val="1F497D"/>
                </a:solidFill>
                <a:effectLst/>
                <a:latin typeface="Calibri" panose="020F0502020204030204" pitchFamily="34" charset="0"/>
                <a:ea typeface="Calibri" panose="020F0502020204030204" pitchFamily="34" charset="0"/>
              </a:rPr>
              <a:t>Strategic Plan to accelerate progress</a:t>
            </a:r>
            <a:endParaRPr lang="en-US" sz="1400" dirty="0">
              <a:latin typeface="Calibri" panose="020F0502020204030204" pitchFamily="34" charset="0"/>
              <a:ea typeface="Calibri" panose="020F0502020204030204" pitchFamily="34" charset="0"/>
            </a:endParaRPr>
          </a:p>
          <a:p>
            <a:pPr marL="285750" indent="-285750">
              <a:lnSpc>
                <a:spcPct val="100000"/>
              </a:lnSpc>
              <a:spcBef>
                <a:spcPts val="0"/>
              </a:spcBef>
              <a:buFont typeface="+mj-lt"/>
              <a:buAutoNum type="alphaLcPeriod"/>
              <a:tabLst>
                <a:tab pos="4400550" algn="l"/>
              </a:tabLst>
            </a:pPr>
            <a:r>
              <a:rPr lang="en-US" sz="1400" b="1" i="1" dirty="0">
                <a:solidFill>
                  <a:srgbClr val="1F497D"/>
                </a:solidFill>
                <a:effectLst/>
                <a:latin typeface="Calibri" panose="020F0502020204030204" pitchFamily="34" charset="0"/>
                <a:ea typeface="Calibri" panose="020F0502020204030204" pitchFamily="34" charset="0"/>
              </a:rPr>
              <a:t>EDC-6</a:t>
            </a:r>
            <a:r>
              <a:rPr lang="en-US" sz="1400" dirty="0">
                <a:solidFill>
                  <a:srgbClr val="1F497D"/>
                </a:solidFill>
                <a:effectLst/>
                <a:latin typeface="Calibri" panose="020F0502020204030204" pitchFamily="34" charset="0"/>
                <a:ea typeface="Calibri" panose="020F0502020204030204" pitchFamily="34" charset="0"/>
              </a:rPr>
              <a:t> (2021-2022) Any potential for FRP-RC?</a:t>
            </a:r>
          </a:p>
          <a:p>
            <a:pPr marL="285750" indent="-285750">
              <a:lnSpc>
                <a:spcPct val="100000"/>
              </a:lnSpc>
              <a:spcBef>
                <a:spcPts val="0"/>
              </a:spcBef>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Establish how FRP Manufacturing Industry can effectively contribute to advancing efforts (a &amp; b)</a:t>
            </a:r>
          </a:p>
          <a:p>
            <a:pPr marL="0" marR="0" indent="0">
              <a:lnSpc>
                <a:spcPct val="100000"/>
              </a:lnSpc>
              <a:spcBef>
                <a:spcPts val="0"/>
              </a:spcBef>
              <a:spcAft>
                <a:spcPts val="0"/>
              </a:spcAft>
              <a:buNone/>
              <a:tabLst>
                <a:tab pos="4400550" algn="l"/>
              </a:tabLst>
            </a:pPr>
            <a:endParaRPr lang="en-US" sz="1400" dirty="0">
              <a:effectLst/>
              <a:latin typeface="Calibri" panose="020F0502020204030204" pitchFamily="34" charset="0"/>
              <a:ea typeface="Calibri" panose="020F0502020204030204" pitchFamily="34" charset="0"/>
            </a:endParaRPr>
          </a:p>
          <a:p>
            <a:pPr marL="0" indent="0">
              <a:lnSpc>
                <a:spcPct val="100000"/>
              </a:lnSpc>
              <a:spcBef>
                <a:spcPts val="0"/>
              </a:spcBef>
              <a:buFont typeface="Arial" panose="020B0604020202020204" pitchFamily="34" charset="0"/>
              <a:buNone/>
              <a:tabLst>
                <a:tab pos="4400550" algn="l"/>
              </a:tabLst>
            </a:pPr>
            <a:r>
              <a:rPr lang="en-US" sz="1600" b="1" dirty="0">
                <a:solidFill>
                  <a:srgbClr val="1F497D"/>
                </a:solidFill>
                <a:effectLst/>
                <a:latin typeface="Calibri" panose="020F0502020204030204" pitchFamily="34" charset="0"/>
                <a:ea typeface="Calibri" panose="020F0502020204030204" pitchFamily="34" charset="0"/>
              </a:rPr>
              <a:t>2:15 - 2:30pm Future Workshops and Action Items </a:t>
            </a:r>
            <a:r>
              <a:rPr lang="en-US" sz="1400" i="1" dirty="0">
                <a:solidFill>
                  <a:srgbClr val="1F497D"/>
                </a:solidFill>
                <a:effectLst/>
                <a:latin typeface="Calibri" panose="020F0502020204030204" pitchFamily="34" charset="0"/>
                <a:ea typeface="Calibri" panose="020F0502020204030204" pitchFamily="34" charset="0"/>
              </a:rPr>
              <a:t>(Nolan)</a:t>
            </a:r>
            <a:endParaRPr lang="en-US" sz="1400" dirty="0">
              <a:effectLst/>
              <a:latin typeface="Calibri" panose="020F0502020204030204" pitchFamily="34" charset="0"/>
              <a:ea typeface="Calibri" panose="020F0502020204030204" pitchFamily="34" charset="0"/>
            </a:endParaRPr>
          </a:p>
          <a:p>
            <a:pPr marL="342900" marR="0" lvl="0" indent="-342900">
              <a:lnSpc>
                <a:spcPct val="100000"/>
              </a:lnSpc>
              <a:spcBef>
                <a:spcPts val="0"/>
              </a:spcBef>
              <a:spcAft>
                <a:spcPts val="0"/>
              </a:spcAft>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Action Item Summary</a:t>
            </a:r>
            <a:endParaRPr lang="en-US" sz="1400" dirty="0">
              <a:effectLst/>
              <a:latin typeface="Calibri" panose="020F0502020204030204" pitchFamily="34" charset="0"/>
              <a:ea typeface="Calibri" panose="020F0502020204030204" pitchFamily="34" charset="0"/>
            </a:endParaRPr>
          </a:p>
          <a:p>
            <a:pPr marL="342900" marR="0" lvl="0" indent="-342900">
              <a:lnSpc>
                <a:spcPct val="100000"/>
              </a:lnSpc>
              <a:spcBef>
                <a:spcPts val="0"/>
              </a:spcBef>
              <a:spcAft>
                <a:spcPts val="0"/>
              </a:spcAft>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Future Workshop opportunities and suggestions:</a:t>
            </a:r>
            <a:endParaRPr lang="en-US" sz="1400" dirty="0">
              <a:effectLst/>
              <a:latin typeface="Calibri" panose="020F0502020204030204" pitchFamily="34" charset="0"/>
              <a:ea typeface="Calibri" panose="020F0502020204030204" pitchFamily="34" charset="0"/>
            </a:endParaRPr>
          </a:p>
          <a:p>
            <a:pPr marL="742950" marR="0" lvl="1" indent="-285750">
              <a:lnSpc>
                <a:spcPct val="100000"/>
              </a:lnSpc>
              <a:spcBef>
                <a:spcPts val="0"/>
              </a:spcBef>
              <a:spcAft>
                <a:spcPts val="0"/>
              </a:spcAft>
              <a:buFont typeface="+mj-lt"/>
              <a:buAutoNum type="roman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5</a:t>
            </a:r>
            <a:r>
              <a:rPr lang="en-US" sz="1400" baseline="30000" dirty="0">
                <a:solidFill>
                  <a:srgbClr val="1F497D"/>
                </a:solidFill>
                <a:effectLst/>
                <a:latin typeface="Calibri" panose="020F0502020204030204" pitchFamily="34" charset="0"/>
                <a:ea typeface="Calibri" panose="020F0502020204030204" pitchFamily="34" charset="0"/>
              </a:rPr>
              <a:t>th</a:t>
            </a:r>
            <a:r>
              <a:rPr lang="en-US" sz="1400" dirty="0">
                <a:solidFill>
                  <a:srgbClr val="1F497D"/>
                </a:solidFill>
                <a:effectLst/>
                <a:latin typeface="Calibri" panose="020F0502020204030204" pitchFamily="34" charset="0"/>
                <a:ea typeface="Calibri" panose="020F0502020204030204" pitchFamily="34" charset="0"/>
              </a:rPr>
              <a:t> FDOT-FRP RC/PC Industry Workshop (dates &amp; location/delivery format)</a:t>
            </a:r>
            <a:endParaRPr lang="en-US" sz="1400" dirty="0">
              <a:effectLst/>
              <a:latin typeface="Calibri" panose="020F0502020204030204" pitchFamily="34" charset="0"/>
              <a:ea typeface="Calibri" panose="020F0502020204030204" pitchFamily="34" charset="0"/>
            </a:endParaRPr>
          </a:p>
          <a:p>
            <a:pPr marL="742950" marR="0" lvl="1" indent="-285750">
              <a:lnSpc>
                <a:spcPct val="100000"/>
              </a:lnSpc>
              <a:spcBef>
                <a:spcPts val="0"/>
              </a:spcBef>
              <a:spcAft>
                <a:spcPts val="0"/>
              </a:spcAft>
              <a:buFont typeface="+mj-lt"/>
              <a:buAutoNum type="roman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FRP-RC/PC Designer Training </a:t>
            </a:r>
            <a:r>
              <a:rPr lang="en-US" sz="1400" i="1" dirty="0">
                <a:solidFill>
                  <a:srgbClr val="1F497D"/>
                </a:solidFill>
                <a:effectLst/>
                <a:latin typeface="Calibri" panose="020F0502020204030204" pitchFamily="34" charset="0"/>
                <a:ea typeface="Calibri" panose="020F0502020204030204" pitchFamily="34" charset="0"/>
              </a:rPr>
              <a:t>(August 2020)</a:t>
            </a:r>
            <a:endParaRPr lang="en-US" sz="1400" i="1" dirty="0">
              <a:effectLst/>
              <a:latin typeface="Calibri" panose="020F0502020204030204" pitchFamily="34" charset="0"/>
              <a:ea typeface="Calibri" panose="020F0502020204030204" pitchFamily="34" charset="0"/>
            </a:endParaRPr>
          </a:p>
          <a:p>
            <a:pPr marL="742950" marR="0" lvl="1" indent="-285750">
              <a:lnSpc>
                <a:spcPct val="100000"/>
              </a:lnSpc>
              <a:spcBef>
                <a:spcPts val="0"/>
              </a:spcBef>
              <a:spcAft>
                <a:spcPts val="0"/>
              </a:spcAft>
              <a:buFont typeface="+mj-lt"/>
              <a:buAutoNum type="roman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TRB 2020 Workshop ABK10/AFF80 </a:t>
            </a:r>
            <a:r>
              <a:rPr lang="en-US" sz="1400" i="1" dirty="0">
                <a:solidFill>
                  <a:srgbClr val="1F497D"/>
                </a:solidFill>
                <a:effectLst/>
                <a:latin typeface="Calibri" panose="020F0502020204030204" pitchFamily="34" charset="0"/>
                <a:ea typeface="Calibri" panose="020F0502020204030204" pitchFamily="34" charset="0"/>
              </a:rPr>
              <a:t>(January 2021)</a:t>
            </a:r>
          </a:p>
          <a:p>
            <a:pPr marL="742950" lvl="1" indent="-285750">
              <a:lnSpc>
                <a:spcPct val="100000"/>
              </a:lnSpc>
              <a:spcBef>
                <a:spcPts val="0"/>
              </a:spcBef>
              <a:buFont typeface="+mj-lt"/>
              <a:buAutoNum type="roman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3rd International Workshop on FRP-RC, University of Sherbrooke </a:t>
            </a:r>
            <a:r>
              <a:rPr lang="en-US" sz="1400" i="1" dirty="0">
                <a:solidFill>
                  <a:srgbClr val="1F497D"/>
                </a:solidFill>
                <a:effectLst/>
                <a:latin typeface="Calibri" panose="020F0502020204030204" pitchFamily="34" charset="0"/>
                <a:ea typeface="Calibri" panose="020F0502020204030204" pitchFamily="34" charset="0"/>
              </a:rPr>
              <a:t>(August 2021)</a:t>
            </a:r>
            <a:endParaRPr lang="en-US" sz="1400" i="1" dirty="0">
              <a:effectLst/>
              <a:latin typeface="Calibri" panose="020F0502020204030204" pitchFamily="34" charset="0"/>
              <a:ea typeface="Calibri" panose="020F0502020204030204" pitchFamily="34" charset="0"/>
            </a:endParaRPr>
          </a:p>
          <a:p>
            <a:pPr marL="342900" marR="0" lvl="0" indent="-342900">
              <a:lnSpc>
                <a:spcPct val="100000"/>
              </a:lnSpc>
              <a:spcBef>
                <a:spcPts val="0"/>
              </a:spcBef>
              <a:spcAft>
                <a:spcPts val="0"/>
              </a:spcAft>
              <a:buFont typeface="+mj-lt"/>
              <a:buAutoNum type="alphaLcPeriod"/>
              <a:tabLst>
                <a:tab pos="4400550" algn="l"/>
              </a:tabLst>
            </a:pPr>
            <a:r>
              <a:rPr lang="en-US" sz="1400" dirty="0">
                <a:solidFill>
                  <a:srgbClr val="1F497D"/>
                </a:solidFill>
                <a:effectLst/>
                <a:latin typeface="Calibri" panose="020F0502020204030204" pitchFamily="34" charset="0"/>
                <a:ea typeface="Calibri" panose="020F0502020204030204" pitchFamily="34" charset="0"/>
              </a:rPr>
              <a:t>Closing Statements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4953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8242788" cy="1111981"/>
          </a:xfrm>
        </p:spPr>
        <p:txBody>
          <a:bodyPr>
            <a:noAutofit/>
          </a:bodyPr>
          <a:lstStyle/>
          <a:p>
            <a:r>
              <a:rPr lang="en-US" sz="4000" b="1" dirty="0"/>
              <a:t>Adjourn </a:t>
            </a:r>
            <a:r>
              <a:rPr lang="en-US" sz="4000" dirty="0"/>
              <a:t>- Thanks for tuning in !</a:t>
            </a:r>
          </a:p>
        </p:txBody>
      </p:sp>
      <p:pic>
        <p:nvPicPr>
          <p:cNvPr id="5" name="Content Placeholder 3">
            <a:extLst>
              <a:ext uri="{FF2B5EF4-FFF2-40B4-BE49-F238E27FC236}">
                <a16:creationId xmlns:a16="http://schemas.microsoft.com/office/drawing/2014/main" id="{AD618270-62CC-44D5-A77C-AFAAF1F739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496321" y="1650221"/>
            <a:ext cx="4277266" cy="2822996"/>
          </a:xfrm>
          <a:prstGeom prst="rect">
            <a:avLst/>
          </a:prstGeom>
        </p:spPr>
      </p:pic>
      <p:grpSp>
        <p:nvGrpSpPr>
          <p:cNvPr id="9" name="Group 8">
            <a:extLst>
              <a:ext uri="{FF2B5EF4-FFF2-40B4-BE49-F238E27FC236}">
                <a16:creationId xmlns:a16="http://schemas.microsoft.com/office/drawing/2014/main" id="{40DFC2A4-5BA7-46C2-9B18-A0A3FB5C8C38}"/>
              </a:ext>
            </a:extLst>
          </p:cNvPr>
          <p:cNvGrpSpPr/>
          <p:nvPr/>
        </p:nvGrpSpPr>
        <p:grpSpPr>
          <a:xfrm>
            <a:off x="370413" y="1650221"/>
            <a:ext cx="4033041" cy="3908425"/>
            <a:chOff x="838200" y="1576387"/>
            <a:chExt cx="4033041" cy="3908425"/>
          </a:xfrm>
        </p:grpSpPr>
        <p:pic>
          <p:nvPicPr>
            <p:cNvPr id="10" name="Content Placeholder 4">
              <a:extLst>
                <a:ext uri="{FF2B5EF4-FFF2-40B4-BE49-F238E27FC236}">
                  <a16:creationId xmlns:a16="http://schemas.microsoft.com/office/drawing/2014/main" id="{91735A9E-C741-4700-BF12-0E3664709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576387"/>
              <a:ext cx="3822660" cy="3908425"/>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A8ACDB45-4BEE-4C52-97AA-FE6B75B9C0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826872">
              <a:off x="2137566" y="2219325"/>
              <a:ext cx="2733675" cy="285750"/>
            </a:xfrm>
            <a:prstGeom prst="rect">
              <a:avLst/>
            </a:prstGeom>
          </p:spPr>
        </p:pic>
      </p:grpSp>
      <p:sp>
        <p:nvSpPr>
          <p:cNvPr id="12" name="Content Placeholder 2">
            <a:extLst>
              <a:ext uri="{FF2B5EF4-FFF2-40B4-BE49-F238E27FC236}">
                <a16:creationId xmlns:a16="http://schemas.microsoft.com/office/drawing/2014/main" id="{56838A36-2581-494A-B630-85F08B985BE4}"/>
              </a:ext>
            </a:extLst>
          </p:cNvPr>
          <p:cNvSpPr>
            <a:spLocks noGrp="1"/>
          </p:cNvSpPr>
          <p:nvPr>
            <p:ph idx="1"/>
          </p:nvPr>
        </p:nvSpPr>
        <p:spPr>
          <a:xfrm>
            <a:off x="471339" y="5123492"/>
            <a:ext cx="7795967" cy="479273"/>
          </a:xfrm>
        </p:spPr>
        <p:txBody>
          <a:bodyPr>
            <a:normAutofit/>
          </a:bodyPr>
          <a:lstStyle/>
          <a:p>
            <a:pPr marL="0" indent="0">
              <a:buNone/>
            </a:pPr>
            <a:r>
              <a:rPr lang="en-US" sz="2400" i="1" dirty="0">
                <a:solidFill>
                  <a:schemeClr val="bg1">
                    <a:lumMod val="95000"/>
                  </a:schemeClr>
                </a:solidFill>
              </a:rPr>
              <a:t>FRP Reduces Back Injuries!             </a:t>
            </a:r>
            <a:r>
              <a:rPr lang="en-US" sz="2400" i="1" dirty="0"/>
              <a:t>Put It Down!!</a:t>
            </a:r>
          </a:p>
          <a:p>
            <a:endParaRPr lang="en-US" i="1" dirty="0">
              <a:solidFill>
                <a:schemeClr val="bg1">
                  <a:lumMod val="95000"/>
                </a:schemeClr>
              </a:solidFill>
            </a:endParaRPr>
          </a:p>
        </p:txBody>
      </p:sp>
    </p:spTree>
    <p:extLst>
      <p:ext uri="{BB962C8B-B14F-4D97-AF65-F5344CB8AC3E}">
        <p14:creationId xmlns:p14="http://schemas.microsoft.com/office/powerpoint/2010/main" val="3532280858"/>
      </p:ext>
    </p:extLst>
  </p:cSld>
  <p:clrMapOvr>
    <a:masterClrMapping/>
  </p:clrMapOvr>
</p:sld>
</file>

<file path=ppt/theme/theme1.xml><?xml version="1.0" encoding="utf-8"?>
<a:theme xmlns:a="http://schemas.openxmlformats.org/drawingml/2006/main" name="2016 expo">
  <a:themeElements>
    <a:clrScheme name="EXPO">
      <a:dk1>
        <a:srgbClr val="073763"/>
      </a:dk1>
      <a:lt1>
        <a:sysClr val="window" lastClr="FFFFFF"/>
      </a:lt1>
      <a:dk2>
        <a:srgbClr val="0B5394"/>
      </a:dk2>
      <a:lt2>
        <a:srgbClr val="DBEFF9"/>
      </a:lt2>
      <a:accent1>
        <a:srgbClr val="0F6FC6"/>
      </a:accent1>
      <a:accent2>
        <a:srgbClr val="009DD9"/>
      </a:accent2>
      <a:accent3>
        <a:srgbClr val="0BD0D9"/>
      </a:accent3>
      <a:accent4>
        <a:srgbClr val="10CF9B"/>
      </a:accent4>
      <a:accent5>
        <a:srgbClr val="85DFD0"/>
      </a:accent5>
      <a:accent6>
        <a:srgbClr val="3ECCB4"/>
      </a:accent6>
      <a:hlink>
        <a:srgbClr val="10CF9B"/>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expo" id="{1B82863E-62F7-4490-929A-B90BB7C86509}" vid="{186A3813-7B63-4817-A0DE-ABC4F79666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2900</TotalTime>
  <Words>764</Words>
  <Application>Microsoft Office PowerPoint</Application>
  <PresentationFormat>On-screen Show (4:3)</PresentationFormat>
  <Paragraphs>86</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Bradley Hand ITC</vt:lpstr>
      <vt:lpstr>Calibri</vt:lpstr>
      <vt:lpstr>Candara</vt:lpstr>
      <vt:lpstr>lato-regular</vt:lpstr>
      <vt:lpstr>2016 expo</vt:lpstr>
      <vt:lpstr>PowerPoint Presentation</vt:lpstr>
      <vt:lpstr>Announcement</vt:lpstr>
      <vt:lpstr>GoToMeeting (for remote Attendees)</vt:lpstr>
      <vt:lpstr>Agenda  - Part A</vt:lpstr>
      <vt:lpstr>Agenda  - Part B</vt:lpstr>
      <vt:lpstr>Adjourn - Thanks for tuning 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Steve</dc:creator>
  <cp:lastModifiedBy>Nolan, Steven</cp:lastModifiedBy>
  <cp:revision>161</cp:revision>
  <cp:lastPrinted>2016-06-09T11:44:30Z</cp:lastPrinted>
  <dcterms:created xsi:type="dcterms:W3CDTF">2016-04-12T21:27:35Z</dcterms:created>
  <dcterms:modified xsi:type="dcterms:W3CDTF">2020-07-15T20:00:48Z</dcterms:modified>
</cp:coreProperties>
</file>