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9" r:id="rId2"/>
    <p:sldId id="271" r:id="rId3"/>
    <p:sldId id="1433" r:id="rId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29BE423-9DC9-471E-AEE9-C6B6D239515F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DA18FA-B37D-4004-91ED-BC13A08AB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15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1E81B-7737-4387-8C35-F426057D58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95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1E81B-7737-4387-8C35-F426057D58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66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1E81B-7737-4387-8C35-F426057D58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A6AE9-2FDE-4D5C-8183-42F007961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29D49B-E5FD-4855-9F0D-E062F85E7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04847-5DCA-4CCB-812A-89C77A390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EAFE-FBA7-4BDC-B5C0-4F477B2D77CA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A89F3-7705-443D-8866-9CF67E801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87733-694F-44DC-88FB-F701496A9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E82A-1C9F-4220-92E5-975F1A5EB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96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2458-BCD5-4099-9EFF-1EE3D59B9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F89173-2BF5-456F-A93E-59DBC562E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77430-1601-4004-9CC6-04804D8F3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EAFE-FBA7-4BDC-B5C0-4F477B2D77CA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0229A-9533-4C1D-9C0A-6F20BEDBF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640A2-3E62-4B56-B500-B5F81C78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E82A-1C9F-4220-92E5-975F1A5EB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3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A95252-8A33-41C6-937E-E2FA58F3CD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4971FF-6CB3-4D1A-BBA2-93366A1DC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7DD54-82FA-48C5-9CA4-F6A9D0CB0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EAFE-FBA7-4BDC-B5C0-4F477B2D77CA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EFB91-6C5A-4760-9645-292593811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E92A6-5FD7-447F-B70C-40DE0EAAF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E82A-1C9F-4220-92E5-975F1A5EB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9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8252E-0289-4AD6-97DF-9342DE125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704FB-EDDA-4BBC-A6C0-838C987DB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E2A9E-150A-4AF5-AA3F-E4BA5E1E1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EAFE-FBA7-4BDC-B5C0-4F477B2D77CA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81B9E-0111-4083-85BF-D38F69698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15956-2C48-4126-A818-AB4FE4AEA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E82A-1C9F-4220-92E5-975F1A5EB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99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01271-A764-4D17-94E4-3B7D1000F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10FDA-0811-4982-B2D0-EAFEC4AAA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EF73D-9860-4DC2-9661-7CBF00C13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EAFE-FBA7-4BDC-B5C0-4F477B2D77CA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B226F-67EA-4694-9172-3BDE259C5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DE0F3-FA67-4C46-B98C-F1BFA2723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E82A-1C9F-4220-92E5-975F1A5EB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3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ED3A3-139E-405C-BEF1-8C9CCD41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E4523-9DDF-48DB-9C50-A5692A2C98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46129-DC6D-47D4-86CE-1408D7D75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80623-9A68-4250-8509-952360AC7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EAFE-FBA7-4BDC-B5C0-4F477B2D77CA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B4691-FE8C-45C7-96B5-221AEA98B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8528A-87B4-4D5E-A8BA-C0C02A1A6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E82A-1C9F-4220-92E5-975F1A5EB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30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E7B77-FEC7-4CD5-ABB2-2746AB935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179C5-2E54-42B4-AF60-A79A11826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FF2413-813E-4541-AC80-C59A7D893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9A038A-BEB5-41EB-87CC-D5EAE4EA75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6C7198-E01B-4EB1-844A-4B0DF48FBE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BF0311-44A0-4AAC-92DB-1EA0EE1F3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EAFE-FBA7-4BDC-B5C0-4F477B2D77CA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2ACE64-68DA-44BB-817C-038442054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F08BA-218F-4518-AB5C-FDE28294B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E82A-1C9F-4220-92E5-975F1A5EB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1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4D836-2E2A-4164-B0C3-A5AFE6636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B011E-B912-4E59-80BA-25125953D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EAFE-FBA7-4BDC-B5C0-4F477B2D77CA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0C9BEF-0388-48EA-BEBF-277390701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24AAF-7167-486B-9C88-4767ED18B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E82A-1C9F-4220-92E5-975F1A5EB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7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3EF364-ABC2-49EC-8D2B-55A70335F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EAFE-FBA7-4BDC-B5C0-4F477B2D77CA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60803A-EFFF-49D4-9B0D-2AD11C517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EC9E3-D18B-465F-8316-1A793040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E82A-1C9F-4220-92E5-975F1A5EB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0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8CB55-D387-42E0-A560-27AB0CBF2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2ECBD-B748-4E7B-A39A-12A42D00F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35B59D-D362-40B0-92BA-3B9265938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87AC03-56D5-4618-B623-D8468EDB1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EAFE-FBA7-4BDC-B5C0-4F477B2D77CA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7D1DEF-5CEA-4C5E-B0A7-8C34897EC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F0902-EAB1-4BDE-9D05-02D35B3D1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E82A-1C9F-4220-92E5-975F1A5EB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3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4018A-62E1-48B2-B993-8C1658B8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7C56AD-1AC7-4643-BB85-455C50BFF2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93F417-42D5-4790-81AA-07EF87F72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4C2DFF-64E5-4143-80E1-65C1ED8EE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EAFE-FBA7-4BDC-B5C0-4F477B2D77CA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B584CA-49D0-4C0F-8814-171B2E07B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03996-B2B4-48E1-912D-DA472F77D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E82A-1C9F-4220-92E5-975F1A5EB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1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3653DD-B2C2-4004-AB2C-3DF35E3A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D0363-90B8-4E96-B14C-7F4F0E22E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570BF-C06A-4866-9E85-DDD2D9D77D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5EAFE-FBA7-4BDC-B5C0-4F477B2D77CA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31475-10FB-4045-AAFD-826F206127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E8E9E-9B5E-4016-9362-4F2ED4ABE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2E82A-1C9F-4220-92E5-975F1A5EB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F5D4C3-BA34-49C1-9447-13B05F498DAA}"/>
              </a:ext>
            </a:extLst>
          </p:cNvPr>
          <p:cNvSpPr/>
          <p:nvPr/>
        </p:nvSpPr>
        <p:spPr>
          <a:xfrm>
            <a:off x="3524622" y="4480757"/>
            <a:ext cx="1708202" cy="7469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</a:rPr>
              <a:t>Program Coordinator</a:t>
            </a:r>
          </a:p>
          <a:p>
            <a:r>
              <a:rPr lang="en-US" sz="1400" dirty="0">
                <a:solidFill>
                  <a:schemeClr val="bg1"/>
                </a:solidFill>
              </a:rPr>
              <a:t>Spaceport Office</a:t>
            </a:r>
          </a:p>
          <a:p>
            <a:r>
              <a:rPr lang="en-US" sz="1400" dirty="0">
                <a:solidFill>
                  <a:schemeClr val="bg1"/>
                </a:solidFill>
              </a:rPr>
              <a:t>Wayne Lambert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239662-9171-4109-AC7F-64A22E181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956" y="143182"/>
            <a:ext cx="10515600" cy="1325563"/>
          </a:xfrm>
        </p:spPr>
        <p:txBody>
          <a:bodyPr/>
          <a:lstStyle/>
          <a:p>
            <a:r>
              <a:rPr lang="en-US" dirty="0"/>
              <a:t>Spaceport Office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DA249-F61F-4551-B0B6-526A431B6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81" y="1333053"/>
            <a:ext cx="4851053" cy="496571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b="1" dirty="0"/>
              <a:t>Mission</a:t>
            </a:r>
            <a:r>
              <a:rPr lang="en-US" sz="2300" dirty="0"/>
              <a:t>: Deploy the Department’s work program to attract and support long-term commercial aerospace industry through the Spaceport Improvement Program, advance the Department’s Mission &amp; Vision and collaborate with Space Florida to make Florida the ‘Place For Space.’</a:t>
            </a: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2300" b="1" dirty="0"/>
              <a:t>Core Function: </a:t>
            </a:r>
            <a:r>
              <a:rPr lang="en-US" sz="2300" dirty="0"/>
              <a:t>Partner with Space Florida to allocate available funding</a:t>
            </a:r>
          </a:p>
          <a:p>
            <a:pPr marL="0" indent="0">
              <a:buNone/>
            </a:pPr>
            <a:endParaRPr lang="en-US" sz="23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51BE06-930D-4D26-9270-72A4467A0229}"/>
              </a:ext>
            </a:extLst>
          </p:cNvPr>
          <p:cNvSpPr/>
          <p:nvPr/>
        </p:nvSpPr>
        <p:spPr>
          <a:xfrm>
            <a:off x="1185050" y="3947769"/>
            <a:ext cx="1599508" cy="7785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</a:rPr>
              <a:t>Manager</a:t>
            </a:r>
          </a:p>
          <a:p>
            <a:r>
              <a:rPr lang="en-US" sz="1400" dirty="0">
                <a:solidFill>
                  <a:schemeClr val="bg1"/>
                </a:solidFill>
              </a:rPr>
              <a:t>Spaceport Office</a:t>
            </a:r>
          </a:p>
          <a:p>
            <a:r>
              <a:rPr lang="en-US" sz="1400" dirty="0">
                <a:solidFill>
                  <a:schemeClr val="bg1"/>
                </a:solidFill>
              </a:rPr>
              <a:t>Wayne Lambert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975090-2939-45A1-9909-09A5B961F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7" t="4179" r="33603" b="20879"/>
          <a:stretch/>
        </p:blipFill>
        <p:spPr>
          <a:xfrm>
            <a:off x="584585" y="3968354"/>
            <a:ext cx="592559" cy="744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340" name="Picture 4" descr="See the source image">
            <a:extLst>
              <a:ext uri="{FF2B5EF4-FFF2-40B4-BE49-F238E27FC236}">
                <a16:creationId xmlns:a16="http://schemas.microsoft.com/office/drawing/2014/main" id="{7A493870-54F7-46C1-8215-FA4F96692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54" b="7893"/>
          <a:stretch/>
        </p:blipFill>
        <p:spPr bwMode="auto">
          <a:xfrm>
            <a:off x="5318234" y="0"/>
            <a:ext cx="6873766" cy="62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7D69BDE8-C4F7-402B-B9C6-C2D06ECFBA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8" t="2492" r="14261" b="24032"/>
          <a:stretch/>
        </p:blipFill>
        <p:spPr>
          <a:xfrm>
            <a:off x="2941408" y="4505499"/>
            <a:ext cx="575308" cy="7078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695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5528CABC-DB64-4DEB-B31A-114866C593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695" y="-47063"/>
            <a:ext cx="9210947" cy="688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159CD8-4A7F-4C1D-A26F-FC82FB58A7D9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2402648" y="1733077"/>
            <a:ext cx="2440272" cy="14963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6">
            <a:extLst>
              <a:ext uri="{FF2B5EF4-FFF2-40B4-BE49-F238E27FC236}">
                <a16:creationId xmlns:a16="http://schemas.microsoft.com/office/drawing/2014/main" id="{0C33420A-DE82-4613-8FBA-8DFA1AFCD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5507" y="4902539"/>
            <a:ext cx="10755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CCAFS</a:t>
            </a: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1E8E0D63-0C02-45F2-9180-BF5CD4EE8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9582" y="3080659"/>
            <a:ext cx="9097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KSC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8F5DF148-A48C-40DB-B432-6322E2E04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954" y="2943535"/>
            <a:ext cx="12321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LLF</a:t>
            </a:r>
          </a:p>
        </p:txBody>
      </p:sp>
      <p:sp>
        <p:nvSpPr>
          <p:cNvPr id="19" name="5-Point Star 1">
            <a:extLst>
              <a:ext uri="{FF2B5EF4-FFF2-40B4-BE49-F238E27FC236}">
                <a16:creationId xmlns:a16="http://schemas.microsoft.com/office/drawing/2014/main" id="{302C6C7A-1B4C-4A96-B45B-C20B51C31BE0}"/>
              </a:ext>
            </a:extLst>
          </p:cNvPr>
          <p:cNvSpPr/>
          <p:nvPr/>
        </p:nvSpPr>
        <p:spPr>
          <a:xfrm>
            <a:off x="3635951" y="2998371"/>
            <a:ext cx="255188" cy="27966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i="1">
              <a:solidFill>
                <a:srgbClr val="004B8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5-Point Star 29">
            <a:extLst>
              <a:ext uri="{FF2B5EF4-FFF2-40B4-BE49-F238E27FC236}">
                <a16:creationId xmlns:a16="http://schemas.microsoft.com/office/drawing/2014/main" id="{328C04AE-F493-441D-AC2F-2EBCBCC4F4B7}"/>
              </a:ext>
            </a:extLst>
          </p:cNvPr>
          <p:cNvSpPr/>
          <p:nvPr/>
        </p:nvSpPr>
        <p:spPr>
          <a:xfrm>
            <a:off x="5988322" y="5653027"/>
            <a:ext cx="255188" cy="27966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i="1">
              <a:solidFill>
                <a:srgbClr val="004B8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5-Point Star 30">
            <a:extLst>
              <a:ext uri="{FF2B5EF4-FFF2-40B4-BE49-F238E27FC236}">
                <a16:creationId xmlns:a16="http://schemas.microsoft.com/office/drawing/2014/main" id="{50461966-CA2F-4CED-89BD-90A89A5CE57D}"/>
              </a:ext>
            </a:extLst>
          </p:cNvPr>
          <p:cNvSpPr/>
          <p:nvPr/>
        </p:nvSpPr>
        <p:spPr>
          <a:xfrm>
            <a:off x="4289717" y="3413443"/>
            <a:ext cx="255188" cy="27966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i="1">
              <a:solidFill>
                <a:srgbClr val="004B8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5-Point Star 31">
            <a:extLst>
              <a:ext uri="{FF2B5EF4-FFF2-40B4-BE49-F238E27FC236}">
                <a16:creationId xmlns:a16="http://schemas.microsoft.com/office/drawing/2014/main" id="{F8FD68C8-4358-45D7-A839-2C279E3E7B59}"/>
              </a:ext>
            </a:extLst>
          </p:cNvPr>
          <p:cNvSpPr/>
          <p:nvPr/>
        </p:nvSpPr>
        <p:spPr>
          <a:xfrm>
            <a:off x="5940147" y="5451217"/>
            <a:ext cx="255188" cy="27966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i="1">
              <a:solidFill>
                <a:srgbClr val="004B8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5-Point Star 32">
            <a:extLst>
              <a:ext uri="{FF2B5EF4-FFF2-40B4-BE49-F238E27FC236}">
                <a16:creationId xmlns:a16="http://schemas.microsoft.com/office/drawing/2014/main" id="{823D3F75-3631-4C00-B42D-ABDB506D98FC}"/>
              </a:ext>
            </a:extLst>
          </p:cNvPr>
          <p:cNvSpPr/>
          <p:nvPr/>
        </p:nvSpPr>
        <p:spPr>
          <a:xfrm>
            <a:off x="5301010" y="3853655"/>
            <a:ext cx="255188" cy="27966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i="1">
              <a:solidFill>
                <a:srgbClr val="004B8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5-Point Star 33">
            <a:extLst>
              <a:ext uri="{FF2B5EF4-FFF2-40B4-BE49-F238E27FC236}">
                <a16:creationId xmlns:a16="http://schemas.microsoft.com/office/drawing/2014/main" id="{67C38BA2-FFC3-4B77-A396-7DD7E606775D}"/>
              </a:ext>
            </a:extLst>
          </p:cNvPr>
          <p:cNvSpPr/>
          <p:nvPr/>
        </p:nvSpPr>
        <p:spPr>
          <a:xfrm>
            <a:off x="5272790" y="3518919"/>
            <a:ext cx="255188" cy="27966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i="1">
              <a:solidFill>
                <a:srgbClr val="004B8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" name="5-Point Star 34">
            <a:extLst>
              <a:ext uri="{FF2B5EF4-FFF2-40B4-BE49-F238E27FC236}">
                <a16:creationId xmlns:a16="http://schemas.microsoft.com/office/drawing/2014/main" id="{A373450A-20DE-4AE0-B3D8-550C2BE9A819}"/>
              </a:ext>
            </a:extLst>
          </p:cNvPr>
          <p:cNvSpPr/>
          <p:nvPr/>
        </p:nvSpPr>
        <p:spPr>
          <a:xfrm>
            <a:off x="4842921" y="3122563"/>
            <a:ext cx="255188" cy="27966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i="1">
              <a:solidFill>
                <a:srgbClr val="004B8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5-Point Star 37">
            <a:extLst>
              <a:ext uri="{FF2B5EF4-FFF2-40B4-BE49-F238E27FC236}">
                <a16:creationId xmlns:a16="http://schemas.microsoft.com/office/drawing/2014/main" id="{5EECAF61-9932-4FE8-A95B-F514415C3621}"/>
              </a:ext>
            </a:extLst>
          </p:cNvPr>
          <p:cNvSpPr/>
          <p:nvPr/>
        </p:nvSpPr>
        <p:spPr>
          <a:xfrm>
            <a:off x="3802854" y="4748421"/>
            <a:ext cx="255188" cy="27966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i="1">
              <a:solidFill>
                <a:srgbClr val="004B8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Rounded Rectangle 38">
            <a:extLst>
              <a:ext uri="{FF2B5EF4-FFF2-40B4-BE49-F238E27FC236}">
                <a16:creationId xmlns:a16="http://schemas.microsoft.com/office/drawing/2014/main" id="{500EA1AF-77FE-4BB6-93A5-C7C56B284744}"/>
              </a:ext>
            </a:extLst>
          </p:cNvPr>
          <p:cNvSpPr/>
          <p:nvPr/>
        </p:nvSpPr>
        <p:spPr>
          <a:xfrm>
            <a:off x="74813" y="4671149"/>
            <a:ext cx="2514600" cy="1737360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5452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55E13DD-A422-4554-BAFB-775E780D3F55}"/>
              </a:ext>
            </a:extLst>
          </p:cNvPr>
          <p:cNvGrpSpPr/>
          <p:nvPr/>
        </p:nvGrpSpPr>
        <p:grpSpPr>
          <a:xfrm>
            <a:off x="-7790" y="1844134"/>
            <a:ext cx="5721892" cy="5421621"/>
            <a:chOff x="-2969561" y="2873759"/>
            <a:chExt cx="7621228" cy="722129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C60DFC9-510B-4A5C-A1E1-034B00B0CCE7}"/>
                </a:ext>
              </a:extLst>
            </p:cNvPr>
            <p:cNvSpPr/>
            <p:nvPr/>
          </p:nvSpPr>
          <p:spPr>
            <a:xfrm>
              <a:off x="1218645" y="2873759"/>
              <a:ext cx="3433022" cy="127365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82F8FBC-38CC-4DC7-B3A7-02D5CEB434E6}"/>
                </a:ext>
              </a:extLst>
            </p:cNvPr>
            <p:cNvSpPr/>
            <p:nvPr/>
          </p:nvSpPr>
          <p:spPr>
            <a:xfrm>
              <a:off x="-2969561" y="8786197"/>
              <a:ext cx="3479377" cy="1308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168" tIns="144168" rIns="144168" bIns="0" numCol="1" spcCol="1270" anchor="t" anchorCtr="0">
              <a:noAutofit/>
            </a:bodyPr>
            <a:lstStyle/>
            <a:p>
              <a:pPr algn="ctr" defTabSz="901057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67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Orbital Processing Facility 1 $9M</a:t>
              </a:r>
            </a:p>
          </p:txBody>
        </p:sp>
      </p:grpSp>
      <p:sp>
        <p:nvSpPr>
          <p:cNvPr id="31" name="Rounded Rectangle 42" descr="http://www.spacex.com/sites/spacex/files/orbcomm_launch_hangar.jpg">
            <a:extLst>
              <a:ext uri="{FF2B5EF4-FFF2-40B4-BE49-F238E27FC236}">
                <a16:creationId xmlns:a16="http://schemas.microsoft.com/office/drawing/2014/main" id="{B68331C2-A0F9-432B-932C-2536FE8D0016}"/>
              </a:ext>
            </a:extLst>
          </p:cNvPr>
          <p:cNvSpPr/>
          <p:nvPr/>
        </p:nvSpPr>
        <p:spPr>
          <a:xfrm>
            <a:off x="6303998" y="93873"/>
            <a:ext cx="2633601" cy="1737360"/>
          </a:xfrm>
          <a:prstGeom prst="roundRect">
            <a:avLst/>
          </a:prstGeom>
          <a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67B7DE3-2241-4F4C-BF38-589F37F95791}"/>
              </a:ext>
            </a:extLst>
          </p:cNvPr>
          <p:cNvGrpSpPr/>
          <p:nvPr/>
        </p:nvGrpSpPr>
        <p:grpSpPr>
          <a:xfrm>
            <a:off x="6341001" y="1758839"/>
            <a:ext cx="2726825" cy="1672816"/>
            <a:chOff x="4796155" y="1919313"/>
            <a:chExt cx="3631981" cy="222809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1897253-0762-4B82-90DE-F0286549DA0A}"/>
                </a:ext>
              </a:extLst>
            </p:cNvPr>
            <p:cNvSpPr/>
            <p:nvPr/>
          </p:nvSpPr>
          <p:spPr>
            <a:xfrm>
              <a:off x="4995114" y="2873759"/>
              <a:ext cx="3433022" cy="127365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1424762-AD25-4E22-92D0-A3B8539F7670}"/>
                </a:ext>
              </a:extLst>
            </p:cNvPr>
            <p:cNvSpPr/>
            <p:nvPr/>
          </p:nvSpPr>
          <p:spPr>
            <a:xfrm>
              <a:off x="4796155" y="1919313"/>
              <a:ext cx="3433022" cy="12736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168" tIns="144168" rIns="144168" bIns="0" numCol="1" spcCol="1270" anchor="t" anchorCtr="0">
              <a:noAutofit/>
            </a:bodyPr>
            <a:lstStyle/>
            <a:p>
              <a:pPr algn="ctr" defTabSz="901057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67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LC40 Launch Capacity $20M</a:t>
              </a:r>
            </a:p>
          </p:txBody>
        </p:sp>
      </p:grpSp>
      <p:sp>
        <p:nvSpPr>
          <p:cNvPr id="35" name="Rounded Rectangle 46" descr="http://aviationweek.com/site-files/aviationweek.com/files/imagecache/medium_img/uploads/2015/09/blue.jpg">
            <a:extLst>
              <a:ext uri="{FF2B5EF4-FFF2-40B4-BE49-F238E27FC236}">
                <a16:creationId xmlns:a16="http://schemas.microsoft.com/office/drawing/2014/main" id="{131CDD01-16D3-4C66-B9F2-580C0B49D6AD}"/>
              </a:ext>
            </a:extLst>
          </p:cNvPr>
          <p:cNvSpPr/>
          <p:nvPr/>
        </p:nvSpPr>
        <p:spPr>
          <a:xfrm>
            <a:off x="6591785" y="4616963"/>
            <a:ext cx="2514600" cy="1737360"/>
          </a:xfrm>
          <a:prstGeom prst="round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EC732DB-9CDA-45D2-A43B-10C9C54DC674}"/>
              </a:ext>
            </a:extLst>
          </p:cNvPr>
          <p:cNvGrpSpPr/>
          <p:nvPr/>
        </p:nvGrpSpPr>
        <p:grpSpPr>
          <a:xfrm>
            <a:off x="6519940" y="6288684"/>
            <a:ext cx="2669336" cy="1048451"/>
            <a:chOff x="8771583" y="2750929"/>
            <a:chExt cx="3555408" cy="139648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9C044AA-8A87-42A2-94FF-1BC86C327804}"/>
                </a:ext>
              </a:extLst>
            </p:cNvPr>
            <p:cNvSpPr/>
            <p:nvPr/>
          </p:nvSpPr>
          <p:spPr>
            <a:xfrm>
              <a:off x="8771583" y="2873759"/>
              <a:ext cx="3433022" cy="127365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500E512-6D30-4DED-9C13-9B9E4AB5A1BB}"/>
                </a:ext>
              </a:extLst>
            </p:cNvPr>
            <p:cNvSpPr/>
            <p:nvPr/>
          </p:nvSpPr>
          <p:spPr>
            <a:xfrm>
              <a:off x="8893969" y="2750929"/>
              <a:ext cx="3433022" cy="1273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168" tIns="144168" rIns="144168" bIns="0" numCol="1" spcCol="1270" anchor="t" anchorCtr="0">
              <a:noAutofit/>
            </a:bodyPr>
            <a:lstStyle/>
            <a:p>
              <a:pPr algn="ctr" defTabSz="901057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67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LC36 Commercial Orbital Launch Site $43M</a:t>
              </a:r>
            </a:p>
          </p:txBody>
        </p:sp>
      </p:grpSp>
      <p:sp>
        <p:nvSpPr>
          <p:cNvPr id="39" name="Rounded Rectangle 50" descr="http://40.media.tumblr.com/6279311c356bb110217c37ee470b8100/tumblr_ny5hj5mwbY1rvtk1ao2_1280.jpg">
            <a:extLst>
              <a:ext uri="{FF2B5EF4-FFF2-40B4-BE49-F238E27FC236}">
                <a16:creationId xmlns:a16="http://schemas.microsoft.com/office/drawing/2014/main" id="{034BB021-EF09-4BD5-AF96-11C3807A9C34}"/>
              </a:ext>
            </a:extLst>
          </p:cNvPr>
          <p:cNvSpPr/>
          <p:nvPr/>
        </p:nvSpPr>
        <p:spPr>
          <a:xfrm>
            <a:off x="64571" y="77020"/>
            <a:ext cx="2514600" cy="1737360"/>
          </a:xfrm>
          <a:prstGeom prst="round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45497C3-9978-471C-B553-018DF5E69B62}"/>
              </a:ext>
            </a:extLst>
          </p:cNvPr>
          <p:cNvGrpSpPr/>
          <p:nvPr/>
        </p:nvGrpSpPr>
        <p:grpSpPr>
          <a:xfrm>
            <a:off x="73828" y="1792974"/>
            <a:ext cx="5809003" cy="1335228"/>
            <a:chOff x="-3085602" y="5848263"/>
            <a:chExt cx="7737269" cy="17784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DC8456E-B66A-4C8D-AF27-71EB2842C066}"/>
                </a:ext>
              </a:extLst>
            </p:cNvPr>
            <p:cNvSpPr/>
            <p:nvPr/>
          </p:nvSpPr>
          <p:spPr>
            <a:xfrm>
              <a:off x="1218645" y="6353062"/>
              <a:ext cx="3433022" cy="127365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7998CE1-8F28-4460-9ED4-901B8790A75D}"/>
                </a:ext>
              </a:extLst>
            </p:cNvPr>
            <p:cNvSpPr/>
            <p:nvPr/>
          </p:nvSpPr>
          <p:spPr>
            <a:xfrm>
              <a:off x="-3085602" y="5848263"/>
              <a:ext cx="3433022" cy="12736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168" tIns="144168" rIns="144168" bIns="0" numCol="1" spcCol="1270" anchor="t" anchorCtr="0">
              <a:noAutofit/>
            </a:bodyPr>
            <a:lstStyle/>
            <a:p>
              <a:pPr algn="ctr" defTabSz="901057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67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LC39A Commercial Heavy Lift Complex $32M</a:t>
              </a:r>
            </a:p>
          </p:txBody>
        </p:sp>
      </p:grpSp>
      <p:sp>
        <p:nvSpPr>
          <p:cNvPr id="43" name="5-Point Star 54">
            <a:extLst>
              <a:ext uri="{FF2B5EF4-FFF2-40B4-BE49-F238E27FC236}">
                <a16:creationId xmlns:a16="http://schemas.microsoft.com/office/drawing/2014/main" id="{1DE2B589-1219-4DDB-A209-DB1FC7C5D142}"/>
              </a:ext>
            </a:extLst>
          </p:cNvPr>
          <p:cNvSpPr/>
          <p:nvPr/>
        </p:nvSpPr>
        <p:spPr>
          <a:xfrm>
            <a:off x="4213623" y="3596209"/>
            <a:ext cx="255188" cy="27966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i="1">
              <a:solidFill>
                <a:srgbClr val="004B8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4" name="Rounded Rectangle 55" descr="http://www.spaceflightinsider.com/wp-content/uploads/2015/09/brevard-cst-100-hangar-outside-090415-655x442.jpg">
            <a:extLst>
              <a:ext uri="{FF2B5EF4-FFF2-40B4-BE49-F238E27FC236}">
                <a16:creationId xmlns:a16="http://schemas.microsoft.com/office/drawing/2014/main" id="{2CB436FC-A1FC-4563-9F71-12B9932FD873}"/>
              </a:ext>
            </a:extLst>
          </p:cNvPr>
          <p:cNvSpPr/>
          <p:nvPr/>
        </p:nvSpPr>
        <p:spPr>
          <a:xfrm>
            <a:off x="45609" y="2422893"/>
            <a:ext cx="2514600" cy="1737360"/>
          </a:xfrm>
          <a:prstGeom prst="round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784C452-514E-497E-BF8E-3D971427ADCE}"/>
              </a:ext>
            </a:extLst>
          </p:cNvPr>
          <p:cNvGrpSpPr/>
          <p:nvPr/>
        </p:nvGrpSpPr>
        <p:grpSpPr>
          <a:xfrm>
            <a:off x="42468" y="4062794"/>
            <a:ext cx="2698297" cy="1463981"/>
            <a:chOff x="4834154" y="5676771"/>
            <a:chExt cx="3593982" cy="194994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6E78C04-4A91-4EC2-A943-DC4C88D57661}"/>
                </a:ext>
              </a:extLst>
            </p:cNvPr>
            <p:cNvSpPr/>
            <p:nvPr/>
          </p:nvSpPr>
          <p:spPr>
            <a:xfrm>
              <a:off x="4995114" y="6353062"/>
              <a:ext cx="3433022" cy="127365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B3D7C86-9CB6-499D-987C-7485752BA0DD}"/>
                </a:ext>
              </a:extLst>
            </p:cNvPr>
            <p:cNvSpPr/>
            <p:nvPr/>
          </p:nvSpPr>
          <p:spPr>
            <a:xfrm>
              <a:off x="4834154" y="5676771"/>
              <a:ext cx="3433021" cy="12736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168" tIns="144168" rIns="144168" bIns="0" numCol="1" spcCol="1270" anchor="t" anchorCtr="0">
              <a:noAutofit/>
            </a:bodyPr>
            <a:lstStyle/>
            <a:p>
              <a:pPr algn="ctr" defTabSz="901057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67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Comm. Crew &amp; Cargo Processing Facility $20M</a:t>
              </a:r>
            </a:p>
          </p:txBody>
        </p:sp>
      </p:grpSp>
      <p:sp>
        <p:nvSpPr>
          <p:cNvPr id="48" name="Rounded Rectangle 59" descr="http://i1.wp.com/www.universetoday.com/wp-content/uploads/2015/12/IMG_1487_2a_Orbital-ATK-CRS-4_Ken-Kremer-.jpg?resize=800%2C1200">
            <a:extLst>
              <a:ext uri="{FF2B5EF4-FFF2-40B4-BE49-F238E27FC236}">
                <a16:creationId xmlns:a16="http://schemas.microsoft.com/office/drawing/2014/main" id="{ED419E73-BD30-479C-9CCF-FABB3E7A144F}"/>
              </a:ext>
            </a:extLst>
          </p:cNvPr>
          <p:cNvSpPr/>
          <p:nvPr/>
        </p:nvSpPr>
        <p:spPr>
          <a:xfrm>
            <a:off x="3076730" y="96265"/>
            <a:ext cx="2713469" cy="1737360"/>
          </a:xfrm>
          <a:prstGeom prst="round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89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CB3A806-8768-440C-B6CD-2496F41F1169}"/>
              </a:ext>
            </a:extLst>
          </p:cNvPr>
          <p:cNvGrpSpPr/>
          <p:nvPr/>
        </p:nvGrpSpPr>
        <p:grpSpPr>
          <a:xfrm>
            <a:off x="3222191" y="1792974"/>
            <a:ext cx="5814269" cy="1392495"/>
            <a:chOff x="4460320" y="5771989"/>
            <a:chExt cx="7744285" cy="1854724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9C0B115-1663-4392-8B6B-D26555E92B6B}"/>
                </a:ext>
              </a:extLst>
            </p:cNvPr>
            <p:cNvSpPr/>
            <p:nvPr/>
          </p:nvSpPr>
          <p:spPr>
            <a:xfrm>
              <a:off x="8771583" y="6353062"/>
              <a:ext cx="3433022" cy="127365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A49950C-9575-41E0-914B-66276657E68B}"/>
                </a:ext>
              </a:extLst>
            </p:cNvPr>
            <p:cNvSpPr/>
            <p:nvPr/>
          </p:nvSpPr>
          <p:spPr>
            <a:xfrm>
              <a:off x="4460320" y="5771989"/>
              <a:ext cx="3433021" cy="12736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168" tIns="144168" rIns="144168" bIns="0" numCol="1" spcCol="1270" anchor="t" anchorCtr="0">
              <a:noAutofit/>
            </a:bodyPr>
            <a:lstStyle/>
            <a:p>
              <a:pPr algn="ctr" defTabSz="901057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67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LC41 Crew &amp; Vulcan Upgrades $17M</a:t>
              </a:r>
            </a:p>
          </p:txBody>
        </p:sp>
      </p:grpSp>
      <p:sp>
        <p:nvSpPr>
          <p:cNvPr id="52" name="Rounded Rectangle 64" descr="http://aviationweek.com/site-files/aviationweek.com/files/imagecache/medium_img/uploads/2015/09/blue.jpg">
            <a:extLst>
              <a:ext uri="{FF2B5EF4-FFF2-40B4-BE49-F238E27FC236}">
                <a16:creationId xmlns:a16="http://schemas.microsoft.com/office/drawing/2014/main" id="{C4F5610A-4934-48C9-B8EC-0E9FEAAAEFA2}"/>
              </a:ext>
            </a:extLst>
          </p:cNvPr>
          <p:cNvSpPr/>
          <p:nvPr/>
        </p:nvSpPr>
        <p:spPr>
          <a:xfrm>
            <a:off x="5432478" y="6269667"/>
            <a:ext cx="762857" cy="56995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3" name="TextBox 12">
            <a:extLst>
              <a:ext uri="{FF2B5EF4-FFF2-40B4-BE49-F238E27FC236}">
                <a16:creationId xmlns:a16="http://schemas.microsoft.com/office/drawing/2014/main" id="{462A4788-7EE3-4139-ABFF-01665E2F7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191" y="6267486"/>
            <a:ext cx="10417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LC-46</a:t>
            </a:r>
          </a:p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$5M</a:t>
            </a:r>
          </a:p>
        </p:txBody>
      </p:sp>
      <p:sp>
        <p:nvSpPr>
          <p:cNvPr id="54" name="TextBox 11">
            <a:extLst>
              <a:ext uri="{FF2B5EF4-FFF2-40B4-BE49-F238E27FC236}">
                <a16:creationId xmlns:a16="http://schemas.microsoft.com/office/drawing/2014/main" id="{C19A102F-9555-4E82-BF0C-523A9BED3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9292" y="4424303"/>
            <a:ext cx="8103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KSC</a:t>
            </a:r>
          </a:p>
        </p:txBody>
      </p:sp>
      <p:sp>
        <p:nvSpPr>
          <p:cNvPr id="55" name="Rounded Rectangle 66" descr="http://aviationweek.com/site-files/aviationweek.com/files/imagecache/medium_img/uploads/2015/09/blue.jpg">
            <a:extLst>
              <a:ext uri="{FF2B5EF4-FFF2-40B4-BE49-F238E27FC236}">
                <a16:creationId xmlns:a16="http://schemas.microsoft.com/office/drawing/2014/main" id="{39541D79-2596-4130-BA5C-F2CDC1BFC125}"/>
              </a:ext>
            </a:extLst>
          </p:cNvPr>
          <p:cNvSpPr/>
          <p:nvPr/>
        </p:nvSpPr>
        <p:spPr>
          <a:xfrm>
            <a:off x="2971098" y="5623915"/>
            <a:ext cx="1381799" cy="56995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6" name="TextBox 17">
            <a:extLst>
              <a:ext uri="{FF2B5EF4-FFF2-40B4-BE49-F238E27FC236}">
                <a16:creationId xmlns:a16="http://schemas.microsoft.com/office/drawing/2014/main" id="{441D2852-6A62-4D45-9A19-17528F852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665" y="5593376"/>
            <a:ext cx="14383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Exploration</a:t>
            </a:r>
          </a:p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Park $10M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2FAC13A-7717-48EC-8C2A-6FB317521817}"/>
              </a:ext>
            </a:extLst>
          </p:cNvPr>
          <p:cNvCxnSpPr>
            <a:stCxn id="22" idx="4"/>
            <a:endCxn id="35" idx="1"/>
          </p:cNvCxnSpPr>
          <p:nvPr/>
        </p:nvCxnSpPr>
        <p:spPr>
          <a:xfrm flipV="1">
            <a:off x="6195335" y="5485643"/>
            <a:ext cx="396451" cy="723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A46FC90-0A8D-4FF7-A7D3-53811440CD04}"/>
              </a:ext>
            </a:extLst>
          </p:cNvPr>
          <p:cNvCxnSpPr>
            <a:cxnSpLocks/>
            <a:stCxn id="23" idx="4"/>
            <a:endCxn id="31" idx="1"/>
          </p:cNvCxnSpPr>
          <p:nvPr/>
        </p:nvCxnSpPr>
        <p:spPr>
          <a:xfrm flipV="1">
            <a:off x="5556197" y="962553"/>
            <a:ext cx="747800" cy="29979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8407ED6-DC3A-4601-995E-BCB18ECFF7FF}"/>
              </a:ext>
            </a:extLst>
          </p:cNvPr>
          <p:cNvCxnSpPr>
            <a:cxnSpLocks/>
          </p:cNvCxnSpPr>
          <p:nvPr/>
        </p:nvCxnSpPr>
        <p:spPr>
          <a:xfrm flipH="1" flipV="1">
            <a:off x="4606781" y="2327742"/>
            <a:ext cx="853041" cy="13653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D66944B-D045-491A-979F-C1C5DF43939B}"/>
              </a:ext>
            </a:extLst>
          </p:cNvPr>
          <p:cNvCxnSpPr>
            <a:endCxn id="44" idx="3"/>
          </p:cNvCxnSpPr>
          <p:nvPr/>
        </p:nvCxnSpPr>
        <p:spPr>
          <a:xfrm flipH="1" flipV="1">
            <a:off x="2560208" y="3291573"/>
            <a:ext cx="1806267" cy="2196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D172C0B-587B-43AF-BD78-390E972B762F}"/>
              </a:ext>
            </a:extLst>
          </p:cNvPr>
          <p:cNvCxnSpPr>
            <a:cxnSpLocks/>
          </p:cNvCxnSpPr>
          <p:nvPr/>
        </p:nvCxnSpPr>
        <p:spPr>
          <a:xfrm flipH="1">
            <a:off x="2593097" y="3758775"/>
            <a:ext cx="1759801" cy="17252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1B60908-86C8-4FA0-8A3A-8BFDDBD33179}"/>
              </a:ext>
            </a:extLst>
          </p:cNvPr>
          <p:cNvCxnSpPr>
            <a:cxnSpLocks/>
            <a:endCxn id="52" idx="0"/>
          </p:cNvCxnSpPr>
          <p:nvPr/>
        </p:nvCxnSpPr>
        <p:spPr>
          <a:xfrm flipH="1">
            <a:off x="5813907" y="5785123"/>
            <a:ext cx="302011" cy="4845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2734A34-A698-417E-BFCA-6A737ADD487A}"/>
              </a:ext>
            </a:extLst>
          </p:cNvPr>
          <p:cNvCxnSpPr>
            <a:cxnSpLocks/>
            <a:endCxn id="56" idx="0"/>
          </p:cNvCxnSpPr>
          <p:nvPr/>
        </p:nvCxnSpPr>
        <p:spPr>
          <a:xfrm flipH="1">
            <a:off x="3665845" y="4907136"/>
            <a:ext cx="309148" cy="6862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>
            <a:extLst>
              <a:ext uri="{FF2B5EF4-FFF2-40B4-BE49-F238E27FC236}">
                <a16:creationId xmlns:a16="http://schemas.microsoft.com/office/drawing/2014/main" id="{1D900687-B9FB-4B83-9573-A0B89DF27CA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7434" y="2473814"/>
            <a:ext cx="2586785" cy="1442684"/>
          </a:xfrm>
          <a:prstGeom prst="roundRect">
            <a:avLst>
              <a:gd name="adj" fmla="val 11111"/>
            </a:avLst>
          </a:prstGeom>
          <a:ln w="38100" cap="rnd">
            <a:solidFill>
              <a:srgbClr val="FFFFF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</p:spPr>
      </p:pic>
      <p:sp>
        <p:nvSpPr>
          <p:cNvPr id="65" name="5-Point Star 34">
            <a:extLst>
              <a:ext uri="{FF2B5EF4-FFF2-40B4-BE49-F238E27FC236}">
                <a16:creationId xmlns:a16="http://schemas.microsoft.com/office/drawing/2014/main" id="{CDB5EF1F-7C8B-43A6-A769-4F8236EE8DBF}"/>
              </a:ext>
            </a:extLst>
          </p:cNvPr>
          <p:cNvSpPr/>
          <p:nvPr/>
        </p:nvSpPr>
        <p:spPr>
          <a:xfrm>
            <a:off x="5663802" y="5256793"/>
            <a:ext cx="255188" cy="27966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i="1">
              <a:solidFill>
                <a:srgbClr val="004B8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9F05A8B-77F0-4A50-99E3-4252945B8526}"/>
              </a:ext>
            </a:extLst>
          </p:cNvPr>
          <p:cNvCxnSpPr>
            <a:cxnSpLocks/>
          </p:cNvCxnSpPr>
          <p:nvPr/>
        </p:nvCxnSpPr>
        <p:spPr>
          <a:xfrm flipV="1">
            <a:off x="5816245" y="4227605"/>
            <a:ext cx="712783" cy="11956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28D0E42B-5D62-4ACE-8B43-FAECE9035B6A}"/>
              </a:ext>
            </a:extLst>
          </p:cNvPr>
          <p:cNvSpPr/>
          <p:nvPr/>
        </p:nvSpPr>
        <p:spPr>
          <a:xfrm>
            <a:off x="6006311" y="3851582"/>
            <a:ext cx="3228976" cy="59798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168" tIns="144168" rIns="144168" bIns="0" numCol="1" spcCol="1270" anchor="t" anchorCtr="0">
            <a:noAutofit/>
          </a:bodyPr>
          <a:lstStyle/>
          <a:p>
            <a:pPr algn="ctr" defTabSz="90105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467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New Commercial Power / Helium Pipeline Extension $20M</a:t>
            </a: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D84C6E33-6B0D-4DE6-A9DD-247383EFE954}"/>
              </a:ext>
            </a:extLst>
          </p:cNvPr>
          <p:cNvSpPr/>
          <p:nvPr/>
        </p:nvSpPr>
        <p:spPr>
          <a:xfrm>
            <a:off x="5508018" y="4686571"/>
            <a:ext cx="527455" cy="1124117"/>
          </a:xfrm>
          <a:custGeom>
            <a:avLst/>
            <a:gdLst>
              <a:gd name="connsiteX0" fmla="*/ 0 w 395591"/>
              <a:gd name="connsiteY0" fmla="*/ 0 h 843088"/>
              <a:gd name="connsiteX1" fmla="*/ 32425 w 395591"/>
              <a:gd name="connsiteY1" fmla="*/ 25940 h 843088"/>
              <a:gd name="connsiteX2" fmla="*/ 77821 w 395591"/>
              <a:gd name="connsiteY2" fmla="*/ 64851 h 843088"/>
              <a:gd name="connsiteX3" fmla="*/ 90791 w 395591"/>
              <a:gd name="connsiteY3" fmla="*/ 84306 h 843088"/>
              <a:gd name="connsiteX4" fmla="*/ 97276 w 395591"/>
              <a:gd name="connsiteY4" fmla="*/ 123217 h 843088"/>
              <a:gd name="connsiteX5" fmla="*/ 103761 w 395591"/>
              <a:gd name="connsiteY5" fmla="*/ 149157 h 843088"/>
              <a:gd name="connsiteX6" fmla="*/ 110247 w 395591"/>
              <a:gd name="connsiteY6" fmla="*/ 168612 h 843088"/>
              <a:gd name="connsiteX7" fmla="*/ 123217 w 395591"/>
              <a:gd name="connsiteY7" fmla="*/ 181583 h 843088"/>
              <a:gd name="connsiteX8" fmla="*/ 136187 w 395591"/>
              <a:gd name="connsiteY8" fmla="*/ 220493 h 843088"/>
              <a:gd name="connsiteX9" fmla="*/ 155642 w 395591"/>
              <a:gd name="connsiteY9" fmla="*/ 259404 h 843088"/>
              <a:gd name="connsiteX10" fmla="*/ 168613 w 395591"/>
              <a:gd name="connsiteY10" fmla="*/ 337225 h 843088"/>
              <a:gd name="connsiteX11" fmla="*/ 207523 w 395591"/>
              <a:gd name="connsiteY11" fmla="*/ 415046 h 843088"/>
              <a:gd name="connsiteX12" fmla="*/ 220493 w 395591"/>
              <a:gd name="connsiteY12" fmla="*/ 428017 h 843088"/>
              <a:gd name="connsiteX13" fmla="*/ 226978 w 395591"/>
              <a:gd name="connsiteY13" fmla="*/ 447472 h 843088"/>
              <a:gd name="connsiteX14" fmla="*/ 239949 w 395591"/>
              <a:gd name="connsiteY14" fmla="*/ 460442 h 843088"/>
              <a:gd name="connsiteX15" fmla="*/ 252919 w 395591"/>
              <a:gd name="connsiteY15" fmla="*/ 499353 h 843088"/>
              <a:gd name="connsiteX16" fmla="*/ 278859 w 395591"/>
              <a:gd name="connsiteY16" fmla="*/ 538263 h 843088"/>
              <a:gd name="connsiteX17" fmla="*/ 291830 w 395591"/>
              <a:gd name="connsiteY17" fmla="*/ 583659 h 843088"/>
              <a:gd name="connsiteX18" fmla="*/ 304800 w 395591"/>
              <a:gd name="connsiteY18" fmla="*/ 642025 h 843088"/>
              <a:gd name="connsiteX19" fmla="*/ 324255 w 395591"/>
              <a:gd name="connsiteY19" fmla="*/ 661481 h 843088"/>
              <a:gd name="connsiteX20" fmla="*/ 350196 w 395591"/>
              <a:gd name="connsiteY20" fmla="*/ 700391 h 843088"/>
              <a:gd name="connsiteX21" fmla="*/ 350196 w 395591"/>
              <a:gd name="connsiteY21" fmla="*/ 823608 h 843088"/>
              <a:gd name="connsiteX22" fmla="*/ 369651 w 395591"/>
              <a:gd name="connsiteY22" fmla="*/ 830093 h 843088"/>
              <a:gd name="connsiteX23" fmla="*/ 395591 w 395591"/>
              <a:gd name="connsiteY23" fmla="*/ 843063 h 84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95591" h="843088">
                <a:moveTo>
                  <a:pt x="0" y="0"/>
                </a:moveTo>
                <a:cubicBezTo>
                  <a:pt x="10808" y="8647"/>
                  <a:pt x="22080" y="16744"/>
                  <a:pt x="32425" y="25940"/>
                </a:cubicBezTo>
                <a:cubicBezTo>
                  <a:pt x="79603" y="67876"/>
                  <a:pt x="38168" y="38416"/>
                  <a:pt x="77821" y="64851"/>
                </a:cubicBezTo>
                <a:cubicBezTo>
                  <a:pt x="82144" y="71336"/>
                  <a:pt x="88326" y="76912"/>
                  <a:pt x="90791" y="84306"/>
                </a:cubicBezTo>
                <a:cubicBezTo>
                  <a:pt x="94949" y="96780"/>
                  <a:pt x="94697" y="110323"/>
                  <a:pt x="97276" y="123217"/>
                </a:cubicBezTo>
                <a:cubicBezTo>
                  <a:pt x="99024" y="131957"/>
                  <a:pt x="101312" y="140587"/>
                  <a:pt x="103761" y="149157"/>
                </a:cubicBezTo>
                <a:cubicBezTo>
                  <a:pt x="105639" y="155730"/>
                  <a:pt x="106730" y="162750"/>
                  <a:pt x="110247" y="168612"/>
                </a:cubicBezTo>
                <a:cubicBezTo>
                  <a:pt x="113393" y="173855"/>
                  <a:pt x="118894" y="177259"/>
                  <a:pt x="123217" y="181583"/>
                </a:cubicBezTo>
                <a:cubicBezTo>
                  <a:pt x="127540" y="194553"/>
                  <a:pt x="128604" y="209117"/>
                  <a:pt x="136187" y="220493"/>
                </a:cubicBezTo>
                <a:cubicBezTo>
                  <a:pt x="150397" y="241810"/>
                  <a:pt x="148930" y="235911"/>
                  <a:pt x="155642" y="259404"/>
                </a:cubicBezTo>
                <a:cubicBezTo>
                  <a:pt x="172853" y="319643"/>
                  <a:pt x="148313" y="242493"/>
                  <a:pt x="168613" y="337225"/>
                </a:cubicBezTo>
                <a:cubicBezTo>
                  <a:pt x="174368" y="364079"/>
                  <a:pt x="187846" y="395367"/>
                  <a:pt x="207523" y="415046"/>
                </a:cubicBezTo>
                <a:lnTo>
                  <a:pt x="220493" y="428017"/>
                </a:lnTo>
                <a:cubicBezTo>
                  <a:pt x="222655" y="434502"/>
                  <a:pt x="223461" y="441610"/>
                  <a:pt x="226978" y="447472"/>
                </a:cubicBezTo>
                <a:cubicBezTo>
                  <a:pt x="230124" y="452715"/>
                  <a:pt x="237215" y="454973"/>
                  <a:pt x="239949" y="460442"/>
                </a:cubicBezTo>
                <a:cubicBezTo>
                  <a:pt x="246063" y="472670"/>
                  <a:pt x="245335" y="487977"/>
                  <a:pt x="252919" y="499353"/>
                </a:cubicBezTo>
                <a:lnTo>
                  <a:pt x="278859" y="538263"/>
                </a:lnTo>
                <a:cubicBezTo>
                  <a:pt x="285037" y="556799"/>
                  <a:pt x="287760" y="563311"/>
                  <a:pt x="291830" y="583659"/>
                </a:cubicBezTo>
                <a:cubicBezTo>
                  <a:pt x="292839" y="588704"/>
                  <a:pt x="297588" y="631206"/>
                  <a:pt x="304800" y="642025"/>
                </a:cubicBezTo>
                <a:cubicBezTo>
                  <a:pt x="309887" y="649656"/>
                  <a:pt x="318624" y="654242"/>
                  <a:pt x="324255" y="661481"/>
                </a:cubicBezTo>
                <a:cubicBezTo>
                  <a:pt x="333825" y="673786"/>
                  <a:pt x="350196" y="700391"/>
                  <a:pt x="350196" y="700391"/>
                </a:cubicBezTo>
                <a:cubicBezTo>
                  <a:pt x="348624" y="719253"/>
                  <a:pt x="336397" y="796011"/>
                  <a:pt x="350196" y="823608"/>
                </a:cubicBezTo>
                <a:cubicBezTo>
                  <a:pt x="353253" y="829722"/>
                  <a:pt x="363537" y="827036"/>
                  <a:pt x="369651" y="830093"/>
                </a:cubicBezTo>
                <a:cubicBezTo>
                  <a:pt x="397989" y="844262"/>
                  <a:pt x="379347" y="843063"/>
                  <a:pt x="395591" y="84306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69" name="5-Point Star 32">
            <a:extLst>
              <a:ext uri="{FF2B5EF4-FFF2-40B4-BE49-F238E27FC236}">
                <a16:creationId xmlns:a16="http://schemas.microsoft.com/office/drawing/2014/main" id="{4C2D0EC2-2C54-40AA-952F-8A807B76B892}"/>
              </a:ext>
            </a:extLst>
          </p:cNvPr>
          <p:cNvSpPr/>
          <p:nvPr/>
        </p:nvSpPr>
        <p:spPr>
          <a:xfrm>
            <a:off x="5414154" y="4592689"/>
            <a:ext cx="255188" cy="27966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i="1">
              <a:solidFill>
                <a:srgbClr val="004B8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83BC977-0E70-410C-936B-81A8F77C7F5E}"/>
              </a:ext>
            </a:extLst>
          </p:cNvPr>
          <p:cNvCxnSpPr>
            <a:cxnSpLocks/>
          </p:cNvCxnSpPr>
          <p:nvPr/>
        </p:nvCxnSpPr>
        <p:spPr>
          <a:xfrm flipV="1">
            <a:off x="5621176" y="4251294"/>
            <a:ext cx="883133" cy="4316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6A75D061-9B0B-4567-9EAC-F9B77CA8BFE4}"/>
              </a:ext>
            </a:extLst>
          </p:cNvPr>
          <p:cNvSpPr txBox="1"/>
          <p:nvPr/>
        </p:nvSpPr>
        <p:spPr>
          <a:xfrm>
            <a:off x="9148699" y="586994"/>
            <a:ext cx="3103403" cy="55132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kern="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Spaceport Improvement Program</a:t>
            </a:r>
          </a:p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kern="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3" kern="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FY12-22</a:t>
            </a:r>
          </a:p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 kern="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 kern="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 kern="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3" b="1" kern="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34</a:t>
            </a:r>
            <a:r>
              <a:rPr lang="en-US" sz="2103" kern="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Major Projects</a:t>
            </a:r>
          </a:p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3" b="1" kern="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3" b="1" kern="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2575+ </a:t>
            </a:r>
            <a:r>
              <a:rPr lang="en-US" sz="2103" kern="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Direct Jobs</a:t>
            </a:r>
          </a:p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3" b="1" kern="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3" b="1" kern="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$312.7M+</a:t>
            </a:r>
            <a:r>
              <a:rPr lang="en-US" sz="2103" kern="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State</a:t>
            </a:r>
          </a:p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3" kern="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3" b="1" kern="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$1.43B+</a:t>
            </a:r>
            <a:r>
              <a:rPr lang="en-US" sz="2103" kern="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Private</a:t>
            </a:r>
          </a:p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3" b="1" kern="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$1.7B+ </a:t>
            </a:r>
            <a:r>
              <a:rPr lang="en-US" sz="3200" kern="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Total</a:t>
            </a:r>
          </a:p>
        </p:txBody>
      </p:sp>
    </p:spTree>
    <p:extLst>
      <p:ext uri="{BB962C8B-B14F-4D97-AF65-F5344CB8AC3E}">
        <p14:creationId xmlns:p14="http://schemas.microsoft.com/office/powerpoint/2010/main" val="2578449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39662-9171-4109-AC7F-64A22E181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995" y="-336229"/>
            <a:ext cx="10515600" cy="1325563"/>
          </a:xfrm>
        </p:spPr>
        <p:txBody>
          <a:bodyPr/>
          <a:lstStyle/>
          <a:p>
            <a:r>
              <a:rPr lang="en-US" dirty="0"/>
              <a:t>Spaceport Office Key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DA249-F61F-4551-B0B6-526A431B6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90" y="1500953"/>
            <a:ext cx="5109094" cy="44899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896670-BA06-4B1C-BD31-CE21878C9DB9}"/>
              </a:ext>
            </a:extLst>
          </p:cNvPr>
          <p:cNvSpPr txBox="1">
            <a:spLocks/>
          </p:cNvSpPr>
          <p:nvPr/>
        </p:nvSpPr>
        <p:spPr>
          <a:xfrm>
            <a:off x="1" y="1500953"/>
            <a:ext cx="6926316" cy="4489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2290" name="Picture 2" descr="See the source image">
            <a:extLst>
              <a:ext uri="{FF2B5EF4-FFF2-40B4-BE49-F238E27FC236}">
                <a16:creationId xmlns:a16="http://schemas.microsoft.com/office/drawing/2014/main" id="{C2153BEC-ADF1-42E1-96D5-32AE1BBA9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622" y="1255076"/>
            <a:ext cx="4167532" cy="1757909"/>
          </a:xfrm>
          <a:prstGeom prst="rect">
            <a:avLst/>
          </a:prstGeom>
          <a:noFill/>
          <a:ln w="3810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61C2AF1-709C-4B80-B7D6-5A05E3DB33BA}"/>
              </a:ext>
            </a:extLst>
          </p:cNvPr>
          <p:cNvGrpSpPr/>
          <p:nvPr/>
        </p:nvGrpSpPr>
        <p:grpSpPr>
          <a:xfrm>
            <a:off x="216612" y="3222305"/>
            <a:ext cx="11666182" cy="3216960"/>
            <a:chOff x="216612" y="2378920"/>
            <a:chExt cx="11666182" cy="3216960"/>
          </a:xfrm>
        </p:grpSpPr>
        <p:pic>
          <p:nvPicPr>
            <p:cNvPr id="12292" name="Picture 4" descr="See the source image">
              <a:extLst>
                <a:ext uri="{FF2B5EF4-FFF2-40B4-BE49-F238E27FC236}">
                  <a16:creationId xmlns:a16="http://schemas.microsoft.com/office/drawing/2014/main" id="{86E91A42-AB53-4EF5-A2E0-E71D108EA1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3777" y="2984724"/>
              <a:ext cx="4897821" cy="603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4" name="Picture 6" descr="See the source image">
              <a:extLst>
                <a:ext uri="{FF2B5EF4-FFF2-40B4-BE49-F238E27FC236}">
                  <a16:creationId xmlns:a16="http://schemas.microsoft.com/office/drawing/2014/main" id="{A91B78C5-D411-449A-A310-103CCAB14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617" y="2378920"/>
              <a:ext cx="3428160" cy="1814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6" name="Picture 8" descr="See the source image">
              <a:extLst>
                <a:ext uri="{FF2B5EF4-FFF2-40B4-BE49-F238E27FC236}">
                  <a16:creationId xmlns:a16="http://schemas.microsoft.com/office/drawing/2014/main" id="{E41A62E5-9FE6-4D95-A3D8-F3FB51638C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612" y="4588845"/>
              <a:ext cx="3507498" cy="1007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8" name="Picture 10" descr="See the source image">
              <a:extLst>
                <a:ext uri="{FF2B5EF4-FFF2-40B4-BE49-F238E27FC236}">
                  <a16:creationId xmlns:a16="http://schemas.microsoft.com/office/drawing/2014/main" id="{738AB9ED-6EB5-4660-941B-98FA52F126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4110" y="4171747"/>
              <a:ext cx="2371890" cy="1323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0" name="Picture 12" descr="See the source image">
              <a:extLst>
                <a:ext uri="{FF2B5EF4-FFF2-40B4-BE49-F238E27FC236}">
                  <a16:creationId xmlns:a16="http://schemas.microsoft.com/office/drawing/2014/main" id="{777D6A9F-96BC-453F-B701-F2A3DEDDB7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3720" y="2984175"/>
              <a:ext cx="2277853" cy="1256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2" name="Picture 14" descr="See the source image">
              <a:extLst>
                <a:ext uri="{FF2B5EF4-FFF2-40B4-BE49-F238E27FC236}">
                  <a16:creationId xmlns:a16="http://schemas.microsoft.com/office/drawing/2014/main" id="{0C334993-E9B6-4035-9355-4E0047C132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4645" y="4476900"/>
              <a:ext cx="5338149" cy="1050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0134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156</Words>
  <Application>Microsoft Office PowerPoint</Application>
  <PresentationFormat>Widescreen</PresentationFormat>
  <Paragraphs>47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Office Theme</vt:lpstr>
      <vt:lpstr>Spaceport Office</vt:lpstr>
      <vt:lpstr>PowerPoint Presentation</vt:lpstr>
      <vt:lpstr>Spaceport Office Key Partners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Spaceport Office</dc:title>
  <dc:creator>Lambert, Wayne</dc:creator>
  <cp:lastModifiedBy>Rich, David</cp:lastModifiedBy>
  <cp:revision>12</cp:revision>
  <cp:lastPrinted>2022-01-06T21:17:16Z</cp:lastPrinted>
  <dcterms:created xsi:type="dcterms:W3CDTF">2021-07-16T16:32:23Z</dcterms:created>
  <dcterms:modified xsi:type="dcterms:W3CDTF">2022-01-06T21:20:54Z</dcterms:modified>
</cp:coreProperties>
</file>