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57" r:id="rId3"/>
    <p:sldId id="258" r:id="rId4"/>
    <p:sldId id="270" r:id="rId5"/>
    <p:sldId id="271" r:id="rId6"/>
    <p:sldId id="260" r:id="rId7"/>
    <p:sldId id="259" r:id="rId8"/>
    <p:sldId id="261" r:id="rId9"/>
    <p:sldId id="263" r:id="rId10"/>
    <p:sldId id="264" r:id="rId11"/>
    <p:sldId id="265" r:id="rId12"/>
    <p:sldId id="266" r:id="rId13"/>
    <p:sldId id="267" r:id="rId14"/>
    <p:sldId id="268" r:id="rId15"/>
    <p:sldId id="26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4" d="100"/>
          <a:sy n="84" d="100"/>
        </p:scale>
        <p:origin x="-660" y="-42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CFA68F4-67C0-45F6-B2B3-D07B5C0A95F7}" type="datetimeFigureOut">
              <a:rPr lang="en-US" smtClean="0"/>
              <a:pPr/>
              <a:t>3/11/2010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E49710-C01C-4E46-9BCA-47C79C2F4F3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2400" dirty="0" smtClean="0"/>
              <a:t>The reviewing agencies (e.g. FDOT, DCA) no longer have authority to review future land use plan amendments in TCEAs for compliance with the requirement to “achieve and maintain level of service standards for transportation.” In dense urban land areas designated as transportation concurrency exception areas, local governments are therefore no longer required to consult with FDOT on impacts or mitigation to the SIS. </a:t>
            </a:r>
          </a:p>
          <a:p>
            <a:endParaRPr lang="en-US" dirty="0"/>
          </a:p>
        </p:txBody>
      </p:sp>
      <p:sp>
        <p:nvSpPr>
          <p:cNvPr id="4" name="Slide Number Placeholder 3"/>
          <p:cNvSpPr>
            <a:spLocks noGrp="1"/>
          </p:cNvSpPr>
          <p:nvPr>
            <p:ph type="sldNum" sz="quarter" idx="10"/>
          </p:nvPr>
        </p:nvSpPr>
        <p:spPr/>
        <p:txBody>
          <a:bodyPr/>
          <a:lstStyle/>
          <a:p>
            <a:fld id="{89E49710-C01C-4E46-9BCA-47C79C2F4F30}" type="slidenum">
              <a:rPr lang="en-US" smtClean="0"/>
              <a:pPr/>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8DB5EE90-A4B9-4C4E-86E7-6D655A2ED08E}" type="datetimeFigureOut">
              <a:rPr lang="en-US" smtClean="0"/>
              <a:pPr/>
              <a:t>3/11/2010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E6C6F984-192C-426E-83EB-C8697EC2330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DB5EE90-A4B9-4C4E-86E7-6D655A2ED08E}" type="datetimeFigureOut">
              <a:rPr lang="en-US" smtClean="0"/>
              <a:pPr/>
              <a:t>3/11/2010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6C6F984-192C-426E-83EB-C8697EC2330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DB5EE90-A4B9-4C4E-86E7-6D655A2ED08E}" type="datetimeFigureOut">
              <a:rPr lang="en-US" smtClean="0"/>
              <a:pPr/>
              <a:t>3/11/2010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6C6F984-192C-426E-83EB-C8697EC2330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DB5EE90-A4B9-4C4E-86E7-6D655A2ED08E}" type="datetimeFigureOut">
              <a:rPr lang="en-US" smtClean="0"/>
              <a:pPr/>
              <a:t>3/11/2010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6C6F984-192C-426E-83EB-C8697EC2330C}"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8DB5EE90-A4B9-4C4E-86E7-6D655A2ED08E}" type="datetimeFigureOut">
              <a:rPr lang="en-US" smtClean="0"/>
              <a:pPr/>
              <a:t>3/11/2010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6C6F984-192C-426E-83EB-C8697EC2330C}"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DB5EE90-A4B9-4C4E-86E7-6D655A2ED08E}" type="datetimeFigureOut">
              <a:rPr lang="en-US" smtClean="0"/>
              <a:pPr/>
              <a:t>3/11/2010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6C6F984-192C-426E-83EB-C8697EC2330C}"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DB5EE90-A4B9-4C4E-86E7-6D655A2ED08E}" type="datetimeFigureOut">
              <a:rPr lang="en-US" smtClean="0"/>
              <a:pPr/>
              <a:t>3/11/2010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E6C6F984-192C-426E-83EB-C8697EC2330C}"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8DB5EE90-A4B9-4C4E-86E7-6D655A2ED08E}" type="datetimeFigureOut">
              <a:rPr lang="en-US" smtClean="0"/>
              <a:pPr/>
              <a:t>3/11/2010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E6C6F984-192C-426E-83EB-C8697EC2330C}"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8DB5EE90-A4B9-4C4E-86E7-6D655A2ED08E}" type="datetimeFigureOut">
              <a:rPr lang="en-US" smtClean="0"/>
              <a:pPr/>
              <a:t>3/11/2010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E6C6F984-192C-426E-83EB-C8697EC2330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8DB5EE90-A4B9-4C4E-86E7-6D655A2ED08E}" type="datetimeFigureOut">
              <a:rPr lang="en-US" smtClean="0"/>
              <a:pPr/>
              <a:t>3/11/2010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6C6F984-192C-426E-83EB-C8697EC2330C}"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8DB5EE90-A4B9-4C4E-86E7-6D655A2ED08E}" type="datetimeFigureOut">
              <a:rPr lang="en-US" smtClean="0"/>
              <a:pPr/>
              <a:t>3/11/2010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E6C6F984-192C-426E-83EB-C8697EC2330C}"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8DB5EE90-A4B9-4C4E-86E7-6D655A2ED08E}" type="datetimeFigureOut">
              <a:rPr lang="en-US" smtClean="0"/>
              <a:pPr/>
              <a:t>3/11/2010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E6C6F984-192C-426E-83EB-C8697EC2330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motion.jpg"/>
          <p:cNvPicPr/>
          <p:nvPr/>
        </p:nvPicPr>
        <p:blipFill>
          <a:blip r:embed="rId2" cstate="print"/>
          <a:srcRect/>
          <a:stretch>
            <a:fillRect/>
          </a:stretch>
        </p:blipFill>
        <p:spPr bwMode="auto">
          <a:xfrm>
            <a:off x="3429000" y="1600200"/>
            <a:ext cx="5410200" cy="3657600"/>
          </a:xfrm>
          <a:prstGeom prst="rect">
            <a:avLst/>
          </a:prstGeom>
          <a:noFill/>
          <a:ln w="12700">
            <a:solidFill>
              <a:srgbClr val="FFFFFF"/>
            </a:solidFill>
            <a:miter lim="800000"/>
            <a:headEnd/>
            <a:tailEnd/>
          </a:ln>
        </p:spPr>
      </p:pic>
      <p:sp>
        <p:nvSpPr>
          <p:cNvPr id="2" name="Title 1"/>
          <p:cNvSpPr>
            <a:spLocks noGrp="1"/>
          </p:cNvSpPr>
          <p:nvPr>
            <p:ph type="ctrTitle"/>
          </p:nvPr>
        </p:nvSpPr>
        <p:spPr>
          <a:xfrm>
            <a:off x="304800" y="533400"/>
            <a:ext cx="4648200" cy="2743199"/>
          </a:xfrm>
          <a:solidFill>
            <a:schemeClr val="tx1">
              <a:lumMod val="50000"/>
            </a:schemeClr>
          </a:solidFill>
        </p:spPr>
        <p:txBody>
          <a:bodyPr>
            <a:normAutofit/>
          </a:bodyPr>
          <a:lstStyle/>
          <a:p>
            <a:r>
              <a:rPr lang="en-US" sz="3200" dirty="0" smtClean="0">
                <a:solidFill>
                  <a:schemeClr val="bg1"/>
                </a:solidFill>
              </a:rPr>
              <a:t>Guide for Review and Assessment of Local Mobility Plans: </a:t>
            </a:r>
            <a:br>
              <a:rPr lang="en-US" sz="3200" dirty="0" smtClean="0">
                <a:solidFill>
                  <a:schemeClr val="bg1"/>
                </a:solidFill>
              </a:rPr>
            </a:br>
            <a:r>
              <a:rPr lang="en-US" sz="3200" dirty="0" smtClean="0">
                <a:solidFill>
                  <a:schemeClr val="bg1"/>
                </a:solidFill>
              </a:rPr>
              <a:t>A Proposed Practice</a:t>
            </a:r>
            <a:br>
              <a:rPr lang="en-US" sz="3200" dirty="0" smtClean="0">
                <a:solidFill>
                  <a:schemeClr val="bg1"/>
                </a:solidFill>
              </a:rPr>
            </a:br>
            <a:endParaRPr lang="en-US" sz="2000" dirty="0">
              <a:solidFill>
                <a:schemeClr val="bg1"/>
              </a:solidFill>
            </a:endParaRPr>
          </a:p>
        </p:txBody>
      </p:sp>
      <p:sp>
        <p:nvSpPr>
          <p:cNvPr id="3" name="Subtitle 2"/>
          <p:cNvSpPr>
            <a:spLocks noGrp="1"/>
          </p:cNvSpPr>
          <p:nvPr>
            <p:ph type="subTitle" idx="1"/>
          </p:nvPr>
        </p:nvSpPr>
        <p:spPr>
          <a:xfrm>
            <a:off x="1219200" y="5734496"/>
            <a:ext cx="7620000" cy="1199704"/>
          </a:xfrm>
          <a:noFill/>
        </p:spPr>
        <p:txBody>
          <a:bodyPr>
            <a:normAutofit fontScale="92500" lnSpcReduction="20000"/>
          </a:bodyPr>
          <a:lstStyle/>
          <a:p>
            <a:r>
              <a:rPr lang="en-US" sz="1900" dirty="0" smtClean="0">
                <a:solidFill>
                  <a:schemeClr val="bg1"/>
                </a:solidFill>
              </a:rPr>
              <a:t>Final Report  |  BDK84 TWO#977-02</a:t>
            </a:r>
          </a:p>
          <a:p>
            <a:r>
              <a:rPr lang="en-US" sz="1900" dirty="0" smtClean="0">
                <a:solidFill>
                  <a:schemeClr val="bg1"/>
                </a:solidFill>
              </a:rPr>
              <a:t>March 2010</a:t>
            </a:r>
          </a:p>
          <a:p>
            <a:r>
              <a:rPr lang="en-US" sz="1900" dirty="0" smtClean="0">
                <a:solidFill>
                  <a:schemeClr val="bg1"/>
                </a:solidFill>
              </a:rPr>
              <a:t> Center for Urban Transportation Research</a:t>
            </a:r>
          </a:p>
          <a:p>
            <a:r>
              <a:rPr lang="en-US" sz="1900" dirty="0" smtClean="0">
                <a:solidFill>
                  <a:schemeClr val="bg1"/>
                </a:solidFill>
              </a:rPr>
              <a:t>University of South Florida</a:t>
            </a: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9" name="Picture 3"/>
          <p:cNvPicPr>
            <a:picLocks noChangeAspect="1" noChangeArrowheads="1"/>
          </p:cNvPicPr>
          <p:nvPr/>
        </p:nvPicPr>
        <p:blipFill>
          <a:blip r:embed="rId2" cstate="print"/>
          <a:srcRect l="1864" t="496"/>
          <a:stretch>
            <a:fillRect/>
          </a:stretch>
        </p:blipFill>
        <p:spPr bwMode="auto">
          <a:xfrm>
            <a:off x="381000" y="3200400"/>
            <a:ext cx="8524875" cy="3342786"/>
          </a:xfrm>
          <a:prstGeom prst="rect">
            <a:avLst/>
          </a:prstGeom>
          <a:noFill/>
          <a:ln w="9525">
            <a:noFill/>
            <a:miter lim="800000"/>
            <a:headEnd/>
            <a:tailEnd/>
          </a:ln>
        </p:spPr>
      </p:pic>
      <p:sp>
        <p:nvSpPr>
          <p:cNvPr id="6" name="TextBox 5"/>
          <p:cNvSpPr txBox="1"/>
          <p:nvPr/>
        </p:nvSpPr>
        <p:spPr>
          <a:xfrm>
            <a:off x="685800" y="762000"/>
            <a:ext cx="7772400" cy="1905000"/>
          </a:xfrm>
          <a:prstGeom prst="rect">
            <a:avLst/>
          </a:prstGeom>
          <a:solidFill>
            <a:schemeClr val="bg1">
              <a:lumMod val="85000"/>
            </a:schemeClr>
          </a:solidFill>
          <a:ln>
            <a:solidFill>
              <a:schemeClr val="bg1">
                <a:lumMod val="50000"/>
              </a:schemeClr>
            </a:solidFill>
          </a:ln>
          <a:scene3d>
            <a:camera prst="orthographicFront"/>
            <a:lightRig rig="threePt" dir="t"/>
          </a:scene3d>
          <a:sp3d>
            <a:bevelT w="114300" prst="hardEdge"/>
          </a:sp3d>
        </p:spPr>
        <p:style>
          <a:lnRef idx="2">
            <a:schemeClr val="accent4">
              <a:shade val="50000"/>
            </a:schemeClr>
          </a:lnRef>
          <a:fillRef idx="1">
            <a:schemeClr val="accent4"/>
          </a:fillRef>
          <a:effectRef idx="0">
            <a:schemeClr val="accent4"/>
          </a:effectRef>
          <a:fontRef idx="minor">
            <a:schemeClr val="lt1"/>
          </a:fontRef>
        </p:style>
        <p:txBody>
          <a:bodyPr wrap="square" rtlCol="0">
            <a:noAutofit/>
          </a:bodyPr>
          <a:lstStyle/>
          <a:p>
            <a:r>
              <a:rPr lang="en-US" sz="2400" dirty="0" smtClean="0">
                <a:solidFill>
                  <a:schemeClr val="tx1"/>
                </a:solidFill>
              </a:rPr>
              <a:t>The “Elements” field breaks each category into core elements.  </a:t>
            </a:r>
          </a:p>
          <a:p>
            <a:endParaRPr lang="en-US" dirty="0" smtClean="0">
              <a:solidFill>
                <a:schemeClr val="tx1"/>
              </a:solidFill>
            </a:endParaRPr>
          </a:p>
          <a:p>
            <a:r>
              <a:rPr lang="en-US" dirty="0" smtClean="0">
                <a:solidFill>
                  <a:schemeClr val="tx1"/>
                </a:solidFill>
              </a:rPr>
              <a:t>Notice that all elements are denoted by the code for their category, followed by consecutive numbering.</a:t>
            </a:r>
          </a:p>
          <a:p>
            <a:endParaRPr lang="en-US" dirty="0">
              <a:solidFill>
                <a:schemeClr val="tx1"/>
              </a:solidFill>
            </a:endParaRPr>
          </a:p>
        </p:txBody>
      </p:sp>
      <p:sp>
        <p:nvSpPr>
          <p:cNvPr id="8" name="Down Arrow 7"/>
          <p:cNvSpPr/>
          <p:nvPr/>
        </p:nvSpPr>
        <p:spPr>
          <a:xfrm>
            <a:off x="609600" y="2743200"/>
            <a:ext cx="338138" cy="762000"/>
          </a:xfrm>
          <a:prstGeom prst="downArrow">
            <a:avLst/>
          </a:prstGeom>
          <a:solidFill>
            <a:schemeClr val="bg1">
              <a:lumMod val="85000"/>
            </a:schemeClr>
          </a:solidFill>
          <a:ln>
            <a:solidFill>
              <a:schemeClr val="bg1">
                <a:lumMod val="50000"/>
              </a:schemeClr>
            </a:solidFill>
          </a:ln>
          <a:scene3d>
            <a:camera prst="orthographicFront"/>
            <a:lightRig rig="threePt" dir="t"/>
          </a:scene3d>
          <a:sp3d>
            <a:bevelT w="146050" prst="hardEdge"/>
          </a:sp3d>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3" presetClass="path" presetSubtype="0" accel="50000" decel="50000" fill="hold" grpId="0" nodeType="afterEffect">
                                  <p:stCondLst>
                                    <p:cond delay="0"/>
                                  </p:stCondLst>
                                  <p:childTnLst>
                                    <p:animMotion origin="layout" path="M 5.55556E-7 -3.7037E-6 L 0.13993 -3.7037E-6 " pathEditMode="relative" rAng="0" ptsTypes="AA">
                                      <p:cBhvr>
                                        <p:cTn id="6" dur="2000" fill="hold"/>
                                        <p:tgtEl>
                                          <p:spTgt spid="8"/>
                                        </p:tgtEl>
                                        <p:attrNameLst>
                                          <p:attrName>ppt_x</p:attrName>
                                          <p:attrName>ppt_y</p:attrName>
                                        </p:attrNameLst>
                                      </p:cBhvr>
                                      <p:rCtr x="70"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9" name="Picture 3"/>
          <p:cNvPicPr>
            <a:picLocks noChangeAspect="1" noChangeArrowheads="1"/>
          </p:cNvPicPr>
          <p:nvPr/>
        </p:nvPicPr>
        <p:blipFill>
          <a:blip r:embed="rId2" cstate="print"/>
          <a:srcRect l="1864" t="496"/>
          <a:stretch>
            <a:fillRect/>
          </a:stretch>
        </p:blipFill>
        <p:spPr bwMode="auto">
          <a:xfrm>
            <a:off x="381000" y="3200400"/>
            <a:ext cx="8524875" cy="3342786"/>
          </a:xfrm>
          <a:prstGeom prst="rect">
            <a:avLst/>
          </a:prstGeom>
          <a:noFill/>
          <a:ln w="9525">
            <a:noFill/>
            <a:miter lim="800000"/>
            <a:headEnd/>
            <a:tailEnd/>
          </a:ln>
        </p:spPr>
      </p:pic>
      <p:sp>
        <p:nvSpPr>
          <p:cNvPr id="6" name="TextBox 5"/>
          <p:cNvSpPr txBox="1"/>
          <p:nvPr/>
        </p:nvSpPr>
        <p:spPr>
          <a:xfrm>
            <a:off x="685800" y="762000"/>
            <a:ext cx="7772400" cy="1905000"/>
          </a:xfrm>
          <a:prstGeom prst="rect">
            <a:avLst/>
          </a:prstGeom>
          <a:solidFill>
            <a:schemeClr val="bg1">
              <a:lumMod val="85000"/>
            </a:schemeClr>
          </a:solidFill>
          <a:ln>
            <a:solidFill>
              <a:schemeClr val="bg1">
                <a:lumMod val="50000"/>
              </a:schemeClr>
            </a:solidFill>
          </a:ln>
          <a:scene3d>
            <a:camera prst="orthographicFront"/>
            <a:lightRig rig="threePt" dir="t"/>
          </a:scene3d>
          <a:sp3d>
            <a:bevelT w="114300" prst="hardEdge"/>
          </a:sp3d>
        </p:spPr>
        <p:style>
          <a:lnRef idx="2">
            <a:schemeClr val="accent4">
              <a:shade val="50000"/>
            </a:schemeClr>
          </a:lnRef>
          <a:fillRef idx="1">
            <a:schemeClr val="accent4"/>
          </a:fillRef>
          <a:effectRef idx="0">
            <a:schemeClr val="accent4"/>
          </a:effectRef>
          <a:fontRef idx="minor">
            <a:schemeClr val="lt1"/>
          </a:fontRef>
        </p:style>
        <p:txBody>
          <a:bodyPr wrap="square" rtlCol="0">
            <a:noAutofit/>
          </a:bodyPr>
          <a:lstStyle/>
          <a:p>
            <a:r>
              <a:rPr lang="en-US" sz="2400" dirty="0" smtClean="0">
                <a:solidFill>
                  <a:schemeClr val="tx1"/>
                </a:solidFill>
              </a:rPr>
              <a:t>The “Criteria Code” field uniquely identifies each criteria.  </a:t>
            </a:r>
          </a:p>
          <a:p>
            <a:endParaRPr lang="en-US" dirty="0" smtClean="0">
              <a:solidFill>
                <a:schemeClr val="tx1"/>
              </a:solidFill>
            </a:endParaRPr>
          </a:p>
          <a:p>
            <a:r>
              <a:rPr lang="en-US" dirty="0" smtClean="0">
                <a:solidFill>
                  <a:schemeClr val="tx1"/>
                </a:solidFill>
              </a:rPr>
              <a:t>Each criteria is assigned a consecutively numbered code to aid in cross referencing.</a:t>
            </a:r>
            <a:endParaRPr lang="en-US" dirty="0">
              <a:solidFill>
                <a:schemeClr val="tx1"/>
              </a:solidFill>
            </a:endParaRPr>
          </a:p>
        </p:txBody>
      </p:sp>
      <p:sp>
        <p:nvSpPr>
          <p:cNvPr id="7" name="Down Arrow 6"/>
          <p:cNvSpPr/>
          <p:nvPr/>
        </p:nvSpPr>
        <p:spPr>
          <a:xfrm>
            <a:off x="609600" y="2743200"/>
            <a:ext cx="338138" cy="762000"/>
          </a:xfrm>
          <a:prstGeom prst="downArrow">
            <a:avLst/>
          </a:prstGeom>
          <a:solidFill>
            <a:schemeClr val="bg1">
              <a:lumMod val="85000"/>
            </a:schemeClr>
          </a:solidFill>
          <a:ln>
            <a:solidFill>
              <a:schemeClr val="bg1">
                <a:lumMod val="50000"/>
              </a:schemeClr>
            </a:solidFill>
          </a:ln>
          <a:scene3d>
            <a:camera prst="orthographicFront"/>
            <a:lightRig rig="threePt" dir="t"/>
          </a:scene3d>
          <a:sp3d>
            <a:bevelT w="146050" prst="hardEdge"/>
          </a:sp3d>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3" presetClass="path" presetSubtype="0" accel="50000" decel="50000" fill="hold" grpId="0" nodeType="afterEffect">
                                  <p:stCondLst>
                                    <p:cond delay="0"/>
                                  </p:stCondLst>
                                  <p:childTnLst>
                                    <p:animMotion origin="layout" path="M 0.13993 4.44444E-6 L 0.2316 4.44444E-6 " pathEditMode="relative" rAng="0" ptsTypes="AA">
                                      <p:cBhvr>
                                        <p:cTn id="6" dur="2000" fill="hold"/>
                                        <p:tgtEl>
                                          <p:spTgt spid="7"/>
                                        </p:tgtEl>
                                        <p:attrNameLst>
                                          <p:attrName>ppt_x</p:attrName>
                                          <p:attrName>ppt_y</p:attrName>
                                        </p:attrNameLst>
                                      </p:cBhvr>
                                      <p:rCtr x="46"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9" name="Picture 3"/>
          <p:cNvPicPr>
            <a:picLocks noChangeAspect="1" noChangeArrowheads="1"/>
          </p:cNvPicPr>
          <p:nvPr/>
        </p:nvPicPr>
        <p:blipFill>
          <a:blip r:embed="rId2" cstate="print"/>
          <a:srcRect l="1864" t="496"/>
          <a:stretch>
            <a:fillRect/>
          </a:stretch>
        </p:blipFill>
        <p:spPr bwMode="auto">
          <a:xfrm>
            <a:off x="381000" y="3200400"/>
            <a:ext cx="8524875" cy="3342786"/>
          </a:xfrm>
          <a:prstGeom prst="rect">
            <a:avLst/>
          </a:prstGeom>
          <a:noFill/>
          <a:ln w="9525">
            <a:noFill/>
            <a:miter lim="800000"/>
            <a:headEnd/>
            <a:tailEnd/>
          </a:ln>
        </p:spPr>
      </p:pic>
      <p:sp>
        <p:nvSpPr>
          <p:cNvPr id="6" name="TextBox 5"/>
          <p:cNvSpPr txBox="1"/>
          <p:nvPr/>
        </p:nvSpPr>
        <p:spPr>
          <a:xfrm>
            <a:off x="685800" y="762000"/>
            <a:ext cx="7772400" cy="1905000"/>
          </a:xfrm>
          <a:prstGeom prst="rect">
            <a:avLst/>
          </a:prstGeom>
          <a:solidFill>
            <a:schemeClr val="bg1">
              <a:lumMod val="85000"/>
            </a:schemeClr>
          </a:solidFill>
          <a:ln>
            <a:solidFill>
              <a:schemeClr val="bg1">
                <a:lumMod val="50000"/>
              </a:schemeClr>
            </a:solidFill>
          </a:ln>
          <a:scene3d>
            <a:camera prst="orthographicFront"/>
            <a:lightRig rig="threePt" dir="t"/>
          </a:scene3d>
          <a:sp3d>
            <a:bevelT w="114300" prst="hardEdge"/>
          </a:sp3d>
        </p:spPr>
        <p:style>
          <a:lnRef idx="2">
            <a:schemeClr val="accent4">
              <a:shade val="50000"/>
            </a:schemeClr>
          </a:lnRef>
          <a:fillRef idx="1">
            <a:schemeClr val="accent4"/>
          </a:fillRef>
          <a:effectRef idx="0">
            <a:schemeClr val="accent4"/>
          </a:effectRef>
          <a:fontRef idx="minor">
            <a:schemeClr val="lt1"/>
          </a:fontRef>
        </p:style>
        <p:txBody>
          <a:bodyPr wrap="square" rtlCol="0">
            <a:noAutofit/>
          </a:bodyPr>
          <a:lstStyle/>
          <a:p>
            <a:r>
              <a:rPr lang="en-US" sz="2400" dirty="0" smtClean="0">
                <a:solidFill>
                  <a:schemeClr val="tx1"/>
                </a:solidFill>
              </a:rPr>
              <a:t>The “Criteria” field includes specific items to look for in the assessment.</a:t>
            </a:r>
          </a:p>
          <a:p>
            <a:endParaRPr lang="en-US" dirty="0" smtClean="0">
              <a:solidFill>
                <a:schemeClr val="tx1"/>
              </a:solidFill>
            </a:endParaRPr>
          </a:p>
        </p:txBody>
      </p:sp>
      <p:sp>
        <p:nvSpPr>
          <p:cNvPr id="10" name="Down Arrow 9"/>
          <p:cNvSpPr/>
          <p:nvPr/>
        </p:nvSpPr>
        <p:spPr>
          <a:xfrm>
            <a:off x="592930" y="2743200"/>
            <a:ext cx="338138" cy="762000"/>
          </a:xfrm>
          <a:prstGeom prst="downArrow">
            <a:avLst/>
          </a:prstGeom>
          <a:solidFill>
            <a:schemeClr val="bg1">
              <a:lumMod val="85000"/>
            </a:schemeClr>
          </a:solidFill>
          <a:ln>
            <a:solidFill>
              <a:schemeClr val="bg1">
                <a:lumMod val="50000"/>
              </a:schemeClr>
            </a:solidFill>
          </a:ln>
          <a:scene3d>
            <a:camera prst="orthographicFront"/>
            <a:lightRig rig="threePt" dir="t"/>
          </a:scene3d>
          <a:sp3d>
            <a:bevelT w="146050" prst="hardEdge"/>
          </a:sp3d>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3" presetClass="path" presetSubtype="0" accel="50000" decel="50000" fill="hold" grpId="0" nodeType="afterEffect">
                                  <p:stCondLst>
                                    <p:cond delay="0"/>
                                  </p:stCondLst>
                                  <p:childTnLst>
                                    <p:animMotion origin="layout" path="M 0.2316 5.82929E-7 L 0.5316 5.82929E-7 " pathEditMode="relative" rAng="0" ptsTypes="AA">
                                      <p:cBhvr>
                                        <p:cTn id="6" dur="2000" fill="hold"/>
                                        <p:tgtEl>
                                          <p:spTgt spid="10"/>
                                        </p:tgtEl>
                                        <p:attrNameLst>
                                          <p:attrName>ppt_x</p:attrName>
                                          <p:attrName>ppt_y</p:attrName>
                                        </p:attrNameLst>
                                      </p:cBhvr>
                                      <p:rCtr x="150"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3886200" y="381000"/>
            <a:ext cx="4648200" cy="2057400"/>
          </a:xfrm>
          <a:prstGeom prst="rect">
            <a:avLst/>
          </a:prstGeom>
          <a:solidFill>
            <a:schemeClr val="accent6">
              <a:lumMod val="20000"/>
              <a:lumOff val="80000"/>
            </a:schemeClr>
          </a:solidFill>
          <a:ln w="12700">
            <a:solidFill>
              <a:srgbClr val="000000"/>
            </a:solidFill>
            <a:miter lim="800000"/>
            <a:headEnd/>
            <a:tailEnd/>
          </a:ln>
        </p:spPr>
        <p:txBody>
          <a:bodyPr wrap="square" lIns="36576" tIns="22860" rIns="0" bIns="0" anchor="t"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sz="1600" b="1" i="0" strike="noStrike" dirty="0">
                <a:solidFill>
                  <a:srgbClr val="000000"/>
                </a:solidFill>
                <a:latin typeface="Verdana"/>
              </a:rPr>
              <a:t>Weight:</a:t>
            </a:r>
            <a:r>
              <a:rPr lang="en-US" sz="1600" b="0" i="0" strike="noStrike" dirty="0">
                <a:solidFill>
                  <a:srgbClr val="000000"/>
                </a:solidFill>
                <a:latin typeface="Verdana"/>
              </a:rPr>
              <a:t> Criteria are ranked and weighted</a:t>
            </a:r>
            <a:r>
              <a:rPr lang="en-US" sz="1600" b="0" i="0" strike="noStrike" baseline="0" dirty="0">
                <a:solidFill>
                  <a:srgbClr val="000000"/>
                </a:solidFill>
                <a:latin typeface="Verdana"/>
              </a:rPr>
              <a:t> according to their importance to maintaining mobility, mitigating congestion</a:t>
            </a:r>
            <a:r>
              <a:rPr lang="en-US" sz="1600" b="0" i="0" strike="noStrike" baseline="0" dirty="0">
                <a:solidFill>
                  <a:srgbClr val="000000"/>
                </a:solidFill>
                <a:latin typeface="Verdana"/>
                <a:ea typeface="+mn-ea"/>
                <a:cs typeface="+mn-cs"/>
              </a:rPr>
              <a:t>, or meeting modal objectives</a:t>
            </a:r>
          </a:p>
          <a:p>
            <a:pPr algn="l" rtl="0">
              <a:defRPr sz="1000"/>
            </a:pPr>
            <a:r>
              <a:rPr lang="en-US" sz="1600" b="0" i="0" strike="noStrike" dirty="0">
                <a:solidFill>
                  <a:srgbClr val="000000"/>
                </a:solidFill>
                <a:latin typeface="Verdana"/>
              </a:rPr>
              <a:t> 5: Essential</a:t>
            </a:r>
          </a:p>
          <a:p>
            <a:pPr algn="l" rtl="0">
              <a:defRPr sz="1000"/>
            </a:pPr>
            <a:r>
              <a:rPr lang="en-US" sz="1600" b="0" i="0" strike="noStrike" dirty="0">
                <a:solidFill>
                  <a:srgbClr val="000000"/>
                </a:solidFill>
                <a:latin typeface="Verdana"/>
              </a:rPr>
              <a:t> 3: Valuable</a:t>
            </a:r>
          </a:p>
          <a:p>
            <a:pPr algn="l" rtl="0">
              <a:defRPr sz="1000"/>
            </a:pPr>
            <a:r>
              <a:rPr lang="en-US" sz="1600" b="0" i="0" strike="noStrike" dirty="0">
                <a:solidFill>
                  <a:srgbClr val="000000"/>
                </a:solidFill>
                <a:latin typeface="Verdana"/>
              </a:rPr>
              <a:t> 1: Supportive</a:t>
            </a:r>
          </a:p>
          <a:p>
            <a:pPr marL="0" marR="0" indent="0" algn="l" defTabSz="914400" rtl="0" eaLnBrk="1" fontAlgn="auto" latinLnBrk="0" hangingPunct="1">
              <a:lnSpc>
                <a:spcPct val="100000"/>
              </a:lnSpc>
              <a:spcBef>
                <a:spcPts val="0"/>
              </a:spcBef>
              <a:spcAft>
                <a:spcPts val="0"/>
              </a:spcAft>
              <a:buClrTx/>
              <a:buSzTx/>
              <a:buFontTx/>
              <a:buNone/>
              <a:tabLst/>
              <a:defRPr sz="1000"/>
            </a:pPr>
            <a:r>
              <a:rPr kumimoji="0" lang="en-US" sz="1600" b="0" i="0" u="none" strike="noStrike" kern="0" cap="none" spc="0" normalizeH="0" baseline="0" noProof="0" dirty="0">
                <a:ln>
                  <a:noFill/>
                </a:ln>
                <a:solidFill>
                  <a:srgbClr val="000000"/>
                </a:solidFill>
                <a:effectLst/>
                <a:uLnTx/>
                <a:uFillTx/>
                <a:latin typeface="Verdana"/>
                <a:ea typeface="+mn-ea"/>
                <a:cs typeface="+mn-cs"/>
              </a:rPr>
              <a:t> 0: Not applicable</a:t>
            </a:r>
            <a:endParaRPr lang="en-US" sz="1600" b="0" i="0" strike="noStrike" dirty="0">
              <a:solidFill>
                <a:srgbClr val="000000"/>
              </a:solidFill>
              <a:latin typeface="Verdana"/>
            </a:endParaRPr>
          </a:p>
          <a:p>
            <a:pPr algn="l" rtl="0">
              <a:defRPr sz="1000"/>
            </a:pPr>
            <a:endParaRPr lang="en-US" sz="1300" b="0" i="0" strike="noStrike" dirty="0">
              <a:solidFill>
                <a:srgbClr val="FF0000"/>
              </a:solidFill>
              <a:latin typeface="Verdana"/>
            </a:endParaRPr>
          </a:p>
          <a:p>
            <a:pPr algn="l" rtl="0">
              <a:defRPr sz="1000"/>
            </a:pPr>
            <a:endParaRPr lang="en-US" sz="1300" b="0" i="0" strike="noStrike" dirty="0">
              <a:solidFill>
                <a:srgbClr val="FF0000"/>
              </a:solidFill>
              <a:latin typeface="Verdana"/>
            </a:endParaRPr>
          </a:p>
        </p:txBody>
      </p:sp>
      <p:sp>
        <p:nvSpPr>
          <p:cNvPr id="6" name="Rectangle 5"/>
          <p:cNvSpPr/>
          <p:nvPr/>
        </p:nvSpPr>
        <p:spPr>
          <a:xfrm>
            <a:off x="3810000" y="2590800"/>
            <a:ext cx="4724400" cy="1015663"/>
          </a:xfrm>
          <a:prstGeom prst="rect">
            <a:avLst/>
          </a:prstGeom>
        </p:spPr>
        <p:txBody>
          <a:bodyPr wrap="square">
            <a:spAutoFit/>
          </a:bodyPr>
          <a:lstStyle/>
          <a:p>
            <a:r>
              <a:rPr lang="en-US" sz="2000" dirty="0" smtClean="0"/>
              <a:t>Criteria considered essential are assigned a weight of 5.  If the criteria are valuable or supportive, a 3 or 1 would be assigned.</a:t>
            </a:r>
            <a:endParaRPr lang="en-US" sz="2000" dirty="0"/>
          </a:p>
        </p:txBody>
      </p:sp>
      <p:pic>
        <p:nvPicPr>
          <p:cNvPr id="3074" name="Picture 2"/>
          <p:cNvPicPr>
            <a:picLocks noChangeAspect="1" noChangeArrowheads="1"/>
          </p:cNvPicPr>
          <p:nvPr/>
        </p:nvPicPr>
        <p:blipFill>
          <a:blip r:embed="rId2" cstate="print"/>
          <a:srcRect l="59688" t="18489" r="24166" b="6901"/>
          <a:stretch>
            <a:fillRect/>
          </a:stretch>
        </p:blipFill>
        <p:spPr bwMode="auto">
          <a:xfrm>
            <a:off x="990600" y="228600"/>
            <a:ext cx="1752068" cy="6477000"/>
          </a:xfrm>
          <a:prstGeom prst="rect">
            <a:avLst/>
          </a:prstGeom>
          <a:noFill/>
          <a:ln w="9525">
            <a:noFill/>
            <a:miter lim="800000"/>
            <a:headEnd/>
            <a:tailEnd/>
          </a:ln>
        </p:spPr>
      </p:pic>
      <p:sp>
        <p:nvSpPr>
          <p:cNvPr id="7" name="Rectangle 6"/>
          <p:cNvSpPr/>
          <p:nvPr/>
        </p:nvSpPr>
        <p:spPr>
          <a:xfrm>
            <a:off x="3810000" y="4216400"/>
            <a:ext cx="4114800" cy="707886"/>
          </a:xfrm>
          <a:prstGeom prst="rect">
            <a:avLst/>
          </a:prstGeom>
        </p:spPr>
        <p:txBody>
          <a:bodyPr wrap="square">
            <a:spAutoFit/>
          </a:bodyPr>
          <a:lstStyle/>
          <a:p>
            <a:r>
              <a:rPr lang="en-US" sz="2000" dirty="0" smtClean="0"/>
              <a:t>Values are assigned based on these guidelines:</a:t>
            </a:r>
            <a:endParaRPr lang="en-US" sz="2000" dirty="0"/>
          </a:p>
        </p:txBody>
      </p:sp>
      <p:cxnSp>
        <p:nvCxnSpPr>
          <p:cNvPr id="9" name="Straight Arrow Connector 8"/>
          <p:cNvCxnSpPr/>
          <p:nvPr/>
        </p:nvCxnSpPr>
        <p:spPr>
          <a:xfrm rot="10800000">
            <a:off x="1295400" y="1600200"/>
            <a:ext cx="2438400" cy="1371600"/>
          </a:xfrm>
          <a:prstGeom prst="straightConnector1">
            <a:avLst/>
          </a:prstGeom>
          <a:ln w="38100">
            <a:tailEnd type="arrow"/>
          </a:ln>
        </p:spPr>
        <p:style>
          <a:lnRef idx="1">
            <a:schemeClr val="accent2"/>
          </a:lnRef>
          <a:fillRef idx="0">
            <a:schemeClr val="accent2"/>
          </a:fillRef>
          <a:effectRef idx="0">
            <a:schemeClr val="accent2"/>
          </a:effectRef>
          <a:fontRef idx="minor">
            <a:schemeClr val="tx1"/>
          </a:fontRef>
        </p:style>
      </p:cxnSp>
      <p:cxnSp>
        <p:nvCxnSpPr>
          <p:cNvPr id="11" name="Straight Arrow Connector 10"/>
          <p:cNvCxnSpPr/>
          <p:nvPr/>
        </p:nvCxnSpPr>
        <p:spPr>
          <a:xfrm rot="10800000" flipV="1">
            <a:off x="1308100" y="3429000"/>
            <a:ext cx="2438400" cy="609600"/>
          </a:xfrm>
          <a:prstGeom prst="straightConnector1">
            <a:avLst/>
          </a:prstGeom>
          <a:ln w="38100">
            <a:tailEnd type="arrow"/>
          </a:ln>
        </p:spPr>
        <p:style>
          <a:lnRef idx="1">
            <a:schemeClr val="accent2"/>
          </a:lnRef>
          <a:fillRef idx="0">
            <a:schemeClr val="accent2"/>
          </a:fillRef>
          <a:effectRef idx="0">
            <a:schemeClr val="accent2"/>
          </a:effectRef>
          <a:fontRef idx="minor">
            <a:schemeClr val="tx1"/>
          </a:fontRef>
        </p:style>
      </p:cxnSp>
      <p:sp>
        <p:nvSpPr>
          <p:cNvPr id="12" name="Rectangle 11"/>
          <p:cNvSpPr>
            <a:spLocks noChangeArrowheads="1"/>
          </p:cNvSpPr>
          <p:nvPr/>
        </p:nvSpPr>
        <p:spPr bwMode="auto">
          <a:xfrm>
            <a:off x="3886200" y="5029200"/>
            <a:ext cx="3962400" cy="1524000"/>
          </a:xfrm>
          <a:prstGeom prst="rect">
            <a:avLst/>
          </a:prstGeom>
          <a:solidFill>
            <a:schemeClr val="accent6">
              <a:lumMod val="20000"/>
              <a:lumOff val="80000"/>
            </a:schemeClr>
          </a:solidFill>
          <a:ln w="12700">
            <a:solidFill>
              <a:srgbClr val="000000"/>
            </a:solidFill>
            <a:miter lim="800000"/>
            <a:headEnd/>
            <a:tailEnd/>
          </a:ln>
        </p:spPr>
        <p:txBody>
          <a:bodyPr wrap="square" lIns="36576" tIns="22860" rIns="0" bIns="0" anchor="t"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sz="1600" b="1" i="0" strike="noStrike" dirty="0">
                <a:solidFill>
                  <a:srgbClr val="000000"/>
                </a:solidFill>
                <a:latin typeface="Verdana"/>
              </a:rPr>
              <a:t>Value: </a:t>
            </a:r>
            <a:r>
              <a:rPr lang="en-US" sz="1600" b="0" i="0" strike="noStrike" dirty="0">
                <a:solidFill>
                  <a:srgbClr val="000000"/>
                </a:solidFill>
                <a:latin typeface="Verdana"/>
              </a:rPr>
              <a:t>The value assigned to the criteria relative to the degree it is addressed in the plan</a:t>
            </a:r>
          </a:p>
          <a:p>
            <a:pPr marL="0" marR="0" lvl="0" indent="0" algn="l" defTabSz="914400" rtl="0" eaLnBrk="1" fontAlgn="auto" latinLnBrk="0" hangingPunct="1">
              <a:lnSpc>
                <a:spcPct val="100000"/>
              </a:lnSpc>
              <a:spcBef>
                <a:spcPts val="0"/>
              </a:spcBef>
              <a:spcAft>
                <a:spcPts val="0"/>
              </a:spcAft>
              <a:buClrTx/>
              <a:buSzTx/>
              <a:buFontTx/>
              <a:buNone/>
              <a:tabLst/>
              <a:defRPr sz="1000"/>
            </a:pPr>
            <a:r>
              <a:rPr kumimoji="0" lang="en-US" sz="1600" b="0" i="0" u="none" strike="noStrike" kern="0" cap="none" spc="0" normalizeH="0" baseline="0" noProof="0" dirty="0">
                <a:ln>
                  <a:noFill/>
                </a:ln>
                <a:solidFill>
                  <a:srgbClr val="000000"/>
                </a:solidFill>
                <a:effectLst/>
                <a:uLnTx/>
                <a:uFillTx/>
                <a:latin typeface="Verdana"/>
                <a:ea typeface="+mn-ea"/>
                <a:cs typeface="+mn-cs"/>
              </a:rPr>
              <a:t> 2: Strongly </a:t>
            </a:r>
          </a:p>
          <a:p>
            <a:pPr marL="0" marR="0" lvl="0" indent="0" algn="l" defTabSz="914400" rtl="0" eaLnBrk="1" fontAlgn="auto" latinLnBrk="0" hangingPunct="1">
              <a:lnSpc>
                <a:spcPct val="100000"/>
              </a:lnSpc>
              <a:spcBef>
                <a:spcPts val="0"/>
              </a:spcBef>
              <a:spcAft>
                <a:spcPts val="0"/>
              </a:spcAft>
              <a:buClrTx/>
              <a:buSzTx/>
              <a:buFontTx/>
              <a:buNone/>
              <a:tabLst/>
              <a:defRPr sz="1000"/>
            </a:pPr>
            <a:r>
              <a:rPr kumimoji="0" lang="en-US" sz="1600" b="0" i="0" u="none" strike="noStrike" kern="0" cap="none" spc="0" normalizeH="0" baseline="0" noProof="0" dirty="0">
                <a:ln>
                  <a:noFill/>
                </a:ln>
                <a:solidFill>
                  <a:srgbClr val="000000"/>
                </a:solidFill>
                <a:effectLst/>
                <a:uLnTx/>
                <a:uFillTx/>
                <a:latin typeface="Verdana"/>
                <a:ea typeface="+mn-ea"/>
                <a:cs typeface="+mn-cs"/>
              </a:rPr>
              <a:t> 1: Moderately</a:t>
            </a:r>
          </a:p>
          <a:p>
            <a:pPr marL="0" marR="0" lvl="0" indent="0" algn="l" defTabSz="914400" rtl="0" eaLnBrk="1" fontAlgn="auto" latinLnBrk="0" hangingPunct="1">
              <a:lnSpc>
                <a:spcPct val="100000"/>
              </a:lnSpc>
              <a:spcBef>
                <a:spcPts val="0"/>
              </a:spcBef>
              <a:spcAft>
                <a:spcPts val="0"/>
              </a:spcAft>
              <a:buClrTx/>
              <a:buSzTx/>
              <a:buFontTx/>
              <a:buNone/>
              <a:tabLst/>
              <a:defRPr sz="1000"/>
            </a:pPr>
            <a:r>
              <a:rPr kumimoji="0" lang="en-US" sz="1600" b="0" i="0" u="none" strike="noStrike" kern="0" cap="none" spc="0" normalizeH="0" baseline="0" noProof="0" dirty="0">
                <a:ln>
                  <a:noFill/>
                </a:ln>
                <a:solidFill>
                  <a:srgbClr val="000000"/>
                </a:solidFill>
                <a:effectLst/>
                <a:uLnTx/>
                <a:uFillTx/>
                <a:latin typeface="Verdana"/>
                <a:ea typeface="+mn-ea"/>
                <a:cs typeface="+mn-cs"/>
              </a:rPr>
              <a:t> 0: Not</a:t>
            </a:r>
          </a:p>
          <a:p>
            <a:pPr marL="0" marR="0" lvl="0" indent="0" algn="l" defTabSz="914400" rtl="0" eaLnBrk="1" fontAlgn="auto" latinLnBrk="0" hangingPunct="1">
              <a:lnSpc>
                <a:spcPct val="100000"/>
              </a:lnSpc>
              <a:spcBef>
                <a:spcPts val="0"/>
              </a:spcBef>
              <a:spcAft>
                <a:spcPts val="0"/>
              </a:spcAft>
              <a:buClrTx/>
              <a:buSzTx/>
              <a:buFontTx/>
              <a:buNone/>
              <a:tabLst/>
              <a:defRPr sz="1000"/>
            </a:pPr>
            <a:endParaRPr kumimoji="0" lang="en-US" sz="800" b="0" i="0" u="none" strike="noStrike" kern="0" cap="none" spc="0" normalizeH="0" baseline="0" noProof="0" dirty="0">
              <a:ln>
                <a:noFill/>
              </a:ln>
              <a:solidFill>
                <a:srgbClr val="000000"/>
              </a:solidFill>
              <a:effectLst/>
              <a:uLnTx/>
              <a:uFillTx/>
              <a:latin typeface="Verdan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sz="1000"/>
            </a:pPr>
            <a:endParaRPr kumimoji="0" lang="en-US" sz="800" b="0" i="0" u="none" strike="noStrike" kern="0" cap="none" spc="0" normalizeH="0" baseline="0" noProof="0" dirty="0">
              <a:ln>
                <a:noFill/>
              </a:ln>
              <a:solidFill>
                <a:srgbClr val="FF0000"/>
              </a:solidFill>
              <a:effectLst/>
              <a:uLnTx/>
              <a:uFillTx/>
              <a:latin typeface="Verdana"/>
              <a:ea typeface="+mn-ea"/>
              <a:cs typeface="+mn-cs"/>
            </a:endParaRPr>
          </a:p>
          <a:p>
            <a:pPr algn="l" rtl="0">
              <a:defRPr sz="1000"/>
            </a:pPr>
            <a:r>
              <a:rPr lang="en-US" sz="800" b="0" i="0" strike="noStrike" dirty="0">
                <a:solidFill>
                  <a:srgbClr val="000000"/>
                </a:solidFill>
                <a:latin typeface="Verdana"/>
              </a:rPr>
              <a:t> </a:t>
            </a:r>
            <a:endParaRPr lang="en-US" sz="800" b="0" i="0" strike="sngStrike" baseline="0" dirty="0">
              <a:solidFill>
                <a:srgbClr val="FF0000"/>
              </a:solidFill>
              <a:latin typeface="Verdana"/>
            </a:endParaRPr>
          </a:p>
          <a:p>
            <a:pPr algn="l" rtl="0">
              <a:defRPr sz="1000"/>
            </a:pPr>
            <a:endParaRPr lang="en-US" sz="1400" b="0" i="0" strike="noStrike" dirty="0">
              <a:solidFill>
                <a:srgbClr val="FF0000"/>
              </a:solidFill>
              <a:latin typeface="Verdana"/>
            </a:endParaRPr>
          </a:p>
        </p:txBody>
      </p:sp>
      <p:cxnSp>
        <p:nvCxnSpPr>
          <p:cNvPr id="13" name="Straight Arrow Connector 12"/>
          <p:cNvCxnSpPr>
            <a:stCxn id="7" idx="1"/>
          </p:cNvCxnSpPr>
          <p:nvPr/>
        </p:nvCxnSpPr>
        <p:spPr>
          <a:xfrm rot="10800000" flipV="1">
            <a:off x="1600200" y="4570343"/>
            <a:ext cx="2209800" cy="458856"/>
          </a:xfrm>
          <a:prstGeom prst="straightConnector1">
            <a:avLst/>
          </a:prstGeom>
          <a:ln w="38100">
            <a:tailEnd type="arrow"/>
          </a:ln>
        </p:spPr>
        <p:style>
          <a:lnRef idx="1">
            <a:schemeClr val="accent2"/>
          </a:lnRef>
          <a:fillRef idx="0">
            <a:schemeClr val="accent2"/>
          </a:fillRef>
          <a:effectRef idx="0">
            <a:schemeClr val="accent2"/>
          </a:effectRef>
          <a:fontRef idx="minor">
            <a:schemeClr val="tx1"/>
          </a:fontRef>
        </p:style>
      </p:cxnSp>
      <p:sp>
        <p:nvSpPr>
          <p:cNvPr id="10" name="Rounded Rectangle 9"/>
          <p:cNvSpPr/>
          <p:nvPr/>
        </p:nvSpPr>
        <p:spPr>
          <a:xfrm>
            <a:off x="945996" y="1317702"/>
            <a:ext cx="381000" cy="5410200"/>
          </a:xfrm>
          <a:prstGeom prst="roundRect">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14" name="Rounded Rectangle 13"/>
          <p:cNvSpPr/>
          <p:nvPr/>
        </p:nvSpPr>
        <p:spPr>
          <a:xfrm>
            <a:off x="1295400" y="1317702"/>
            <a:ext cx="381000" cy="5410200"/>
          </a:xfrm>
          <a:prstGeom prst="roundRect">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par>
                          <p:cTn id="7" fill="hold">
                            <p:stCondLst>
                              <p:cond delay="0"/>
                            </p:stCondLst>
                            <p:childTnLst>
                              <p:par>
                                <p:cTn id="8" presetID="10" presetClass="entr" presetSubtype="0" fill="hold" grpId="1" nodeType="after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2000"/>
                                        <p:tgtEl>
                                          <p:spTgt spid="6"/>
                                        </p:tgtEl>
                                      </p:cBhvr>
                                    </p:animEffect>
                                  </p:childTnLst>
                                </p:cTn>
                              </p:par>
                            </p:childTnLst>
                          </p:cTn>
                        </p:par>
                        <p:par>
                          <p:cTn id="11" fill="hold">
                            <p:stCondLst>
                              <p:cond delay="2000"/>
                            </p:stCondLst>
                            <p:childTnLst>
                              <p:par>
                                <p:cTn id="12" presetID="10" presetClass="entr" presetSubtype="0" fill="hold" grpId="0" nodeType="after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2000"/>
                                        <p:tgtEl>
                                          <p:spTgt spid="10"/>
                                        </p:tgtEl>
                                      </p:cBhvr>
                                    </p:animEffect>
                                  </p:childTnLst>
                                </p:cTn>
                              </p:par>
                            </p:childTnLst>
                          </p:cTn>
                        </p:par>
                        <p:par>
                          <p:cTn id="15" fill="hold">
                            <p:stCondLst>
                              <p:cond delay="4000"/>
                            </p:stCondLst>
                            <p:childTnLst>
                              <p:par>
                                <p:cTn id="16" presetID="10" presetClass="entr" presetSubtype="0" fill="hold" nodeType="after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1000"/>
                                        <p:tgtEl>
                                          <p:spTgt spid="9"/>
                                        </p:tgtEl>
                                      </p:cBhvr>
                                    </p:animEffect>
                                  </p:childTnLst>
                                </p:cTn>
                              </p:par>
                            </p:childTnLst>
                          </p:cTn>
                        </p:par>
                        <p:par>
                          <p:cTn id="19" fill="hold">
                            <p:stCondLst>
                              <p:cond delay="5000"/>
                            </p:stCondLst>
                            <p:childTnLst>
                              <p:par>
                                <p:cTn id="20" presetID="10" presetClass="exit" presetSubtype="0" fill="hold" nodeType="afterEffect">
                                  <p:stCondLst>
                                    <p:cond delay="0"/>
                                  </p:stCondLst>
                                  <p:childTnLst>
                                    <p:animEffect transition="out" filter="fade">
                                      <p:cBhvr>
                                        <p:cTn id="21" dur="1000"/>
                                        <p:tgtEl>
                                          <p:spTgt spid="9"/>
                                        </p:tgtEl>
                                      </p:cBhvr>
                                    </p:animEffect>
                                    <p:set>
                                      <p:cBhvr>
                                        <p:cTn id="22" dur="1" fill="hold">
                                          <p:stCondLst>
                                            <p:cond delay="999"/>
                                          </p:stCondLst>
                                        </p:cTn>
                                        <p:tgtEl>
                                          <p:spTgt spid="9"/>
                                        </p:tgtEl>
                                        <p:attrNameLst>
                                          <p:attrName>style.visibility</p:attrName>
                                        </p:attrNameLst>
                                      </p:cBhvr>
                                      <p:to>
                                        <p:strVal val="hidden"/>
                                      </p:to>
                                    </p:set>
                                  </p:childTnLst>
                                </p:cTn>
                              </p:par>
                            </p:childTnLst>
                          </p:cTn>
                        </p:par>
                        <p:par>
                          <p:cTn id="23" fill="hold">
                            <p:stCondLst>
                              <p:cond delay="6000"/>
                            </p:stCondLst>
                            <p:childTnLst>
                              <p:par>
                                <p:cTn id="24" presetID="10" presetClass="entr" presetSubtype="0" fill="hold" nodeType="afterEffect">
                                  <p:stCondLst>
                                    <p:cond delay="1000"/>
                                  </p:stCondLst>
                                  <p:childTnLst>
                                    <p:set>
                                      <p:cBhvr>
                                        <p:cTn id="25" dur="1" fill="hold">
                                          <p:stCondLst>
                                            <p:cond delay="0"/>
                                          </p:stCondLst>
                                        </p:cTn>
                                        <p:tgtEl>
                                          <p:spTgt spid="11"/>
                                        </p:tgtEl>
                                        <p:attrNameLst>
                                          <p:attrName>style.visibility</p:attrName>
                                        </p:attrNameLst>
                                      </p:cBhvr>
                                      <p:to>
                                        <p:strVal val="visible"/>
                                      </p:to>
                                    </p:set>
                                    <p:animEffect transition="in" filter="fade">
                                      <p:cBhvr>
                                        <p:cTn id="26" dur="1000"/>
                                        <p:tgtEl>
                                          <p:spTgt spid="11"/>
                                        </p:tgtEl>
                                      </p:cBhvr>
                                    </p:animEffect>
                                  </p:childTnLst>
                                </p:cTn>
                              </p:par>
                            </p:childTnLst>
                          </p:cTn>
                        </p:par>
                        <p:par>
                          <p:cTn id="27" fill="hold">
                            <p:stCondLst>
                              <p:cond delay="8000"/>
                            </p:stCondLst>
                            <p:childTnLst>
                              <p:par>
                                <p:cTn id="28" presetID="10" presetClass="exit" presetSubtype="0" fill="hold" nodeType="afterEffect">
                                  <p:stCondLst>
                                    <p:cond delay="0"/>
                                  </p:stCondLst>
                                  <p:childTnLst>
                                    <p:animEffect transition="out" filter="fade">
                                      <p:cBhvr>
                                        <p:cTn id="29" dur="1000"/>
                                        <p:tgtEl>
                                          <p:spTgt spid="11"/>
                                        </p:tgtEl>
                                      </p:cBhvr>
                                    </p:animEffect>
                                    <p:set>
                                      <p:cBhvr>
                                        <p:cTn id="30" dur="1" fill="hold">
                                          <p:stCondLst>
                                            <p:cond delay="999"/>
                                          </p:stCondLst>
                                        </p:cTn>
                                        <p:tgtEl>
                                          <p:spTgt spid="11"/>
                                        </p:tgtEl>
                                        <p:attrNameLst>
                                          <p:attrName>style.visibility</p:attrName>
                                        </p:attrNameLst>
                                      </p:cBhvr>
                                      <p:to>
                                        <p:strVal val="hidden"/>
                                      </p:to>
                                    </p:set>
                                  </p:childTnLst>
                                </p:cTn>
                              </p:par>
                              <p:par>
                                <p:cTn id="31" presetID="10" presetClass="exit" presetSubtype="0" fill="hold" grpId="1" nodeType="withEffect">
                                  <p:stCondLst>
                                    <p:cond delay="0"/>
                                  </p:stCondLst>
                                  <p:childTnLst>
                                    <p:animEffect transition="out" filter="fade">
                                      <p:cBhvr>
                                        <p:cTn id="32" dur="2000"/>
                                        <p:tgtEl>
                                          <p:spTgt spid="10"/>
                                        </p:tgtEl>
                                      </p:cBhvr>
                                    </p:animEffect>
                                    <p:set>
                                      <p:cBhvr>
                                        <p:cTn id="33" dur="1" fill="hold">
                                          <p:stCondLst>
                                            <p:cond delay="1999"/>
                                          </p:stCondLst>
                                        </p:cTn>
                                        <p:tgtEl>
                                          <p:spTgt spid="10"/>
                                        </p:tgtEl>
                                        <p:attrNameLst>
                                          <p:attrName>style.visibility</p:attrName>
                                        </p:attrNameLst>
                                      </p:cBhvr>
                                      <p:to>
                                        <p:strVal val="hidden"/>
                                      </p:to>
                                    </p:set>
                                  </p:childTnLst>
                                </p:cTn>
                              </p:par>
                            </p:childTnLst>
                          </p:cTn>
                        </p:par>
                        <p:par>
                          <p:cTn id="34" fill="hold">
                            <p:stCondLst>
                              <p:cond delay="10000"/>
                            </p:stCondLst>
                            <p:childTnLst>
                              <p:par>
                                <p:cTn id="35" presetID="3" presetClass="emph" presetSubtype="2" fill="hold" grpId="0" nodeType="afterEffect">
                                  <p:stCondLst>
                                    <p:cond delay="0"/>
                                  </p:stCondLst>
                                  <p:childTnLst>
                                    <p:animClr clrSpc="rgb">
                                      <p:cBhvr override="childStyle">
                                        <p:cTn id="36" dur="2000" fill="hold"/>
                                        <p:tgtEl>
                                          <p:spTgt spid="6"/>
                                        </p:tgtEl>
                                        <p:attrNameLst>
                                          <p:attrName>style.color</p:attrName>
                                        </p:attrNameLst>
                                      </p:cBhvr>
                                      <p:to>
                                        <a:srgbClr val="615A53"/>
                                      </p:to>
                                    </p:animClr>
                                  </p:childTnLst>
                                </p:cTn>
                              </p:par>
                              <p:par>
                                <p:cTn id="37" presetID="10" presetClass="entr" presetSubtype="0" fill="hold" grpId="0" nodeType="withEffect">
                                  <p:stCondLst>
                                    <p:cond delay="0"/>
                                  </p:stCondLst>
                                  <p:childTnLst>
                                    <p:set>
                                      <p:cBhvr>
                                        <p:cTn id="38" dur="1" fill="hold">
                                          <p:stCondLst>
                                            <p:cond delay="0"/>
                                          </p:stCondLst>
                                        </p:cTn>
                                        <p:tgtEl>
                                          <p:spTgt spid="7"/>
                                        </p:tgtEl>
                                        <p:attrNameLst>
                                          <p:attrName>style.visibility</p:attrName>
                                        </p:attrNameLst>
                                      </p:cBhvr>
                                      <p:to>
                                        <p:strVal val="visible"/>
                                      </p:to>
                                    </p:set>
                                    <p:animEffect transition="in" filter="fade">
                                      <p:cBhvr>
                                        <p:cTn id="39" dur="2000"/>
                                        <p:tgtEl>
                                          <p:spTgt spid="7"/>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fade">
                                      <p:cBhvr>
                                        <p:cTn id="42" dur="2000"/>
                                        <p:tgtEl>
                                          <p:spTgt spid="12"/>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14"/>
                                        </p:tgtEl>
                                        <p:attrNameLst>
                                          <p:attrName>style.visibility</p:attrName>
                                        </p:attrNameLst>
                                      </p:cBhvr>
                                      <p:to>
                                        <p:strVal val="visible"/>
                                      </p:to>
                                    </p:set>
                                    <p:animEffect transition="in" filter="fade">
                                      <p:cBhvr>
                                        <p:cTn id="45" dur="2000"/>
                                        <p:tgtEl>
                                          <p:spTgt spid="14"/>
                                        </p:tgtEl>
                                      </p:cBhvr>
                                    </p:animEffect>
                                  </p:childTnLst>
                                </p:cTn>
                              </p:par>
                            </p:childTnLst>
                          </p:cTn>
                        </p:par>
                        <p:par>
                          <p:cTn id="46" fill="hold">
                            <p:stCondLst>
                              <p:cond delay="12000"/>
                            </p:stCondLst>
                            <p:childTnLst>
                              <p:par>
                                <p:cTn id="47" presetID="10" presetClass="entr" presetSubtype="0" fill="hold" nodeType="afterEffect">
                                  <p:stCondLst>
                                    <p:cond delay="1000"/>
                                  </p:stCondLst>
                                  <p:childTnLst>
                                    <p:set>
                                      <p:cBhvr>
                                        <p:cTn id="48" dur="1" fill="hold">
                                          <p:stCondLst>
                                            <p:cond delay="0"/>
                                          </p:stCondLst>
                                        </p:cTn>
                                        <p:tgtEl>
                                          <p:spTgt spid="13"/>
                                        </p:tgtEl>
                                        <p:attrNameLst>
                                          <p:attrName>style.visibility</p:attrName>
                                        </p:attrNameLst>
                                      </p:cBhvr>
                                      <p:to>
                                        <p:strVal val="visible"/>
                                      </p:to>
                                    </p:set>
                                    <p:animEffect transition="in" filter="fade">
                                      <p:cBhvr>
                                        <p:cTn id="49" dur="1000"/>
                                        <p:tgtEl>
                                          <p:spTgt spid="13"/>
                                        </p:tgtEl>
                                      </p:cBhvr>
                                    </p:animEffect>
                                  </p:childTnLst>
                                </p:cTn>
                              </p:par>
                            </p:childTnLst>
                          </p:cTn>
                        </p:par>
                        <p:par>
                          <p:cTn id="50" fill="hold">
                            <p:stCondLst>
                              <p:cond delay="14000"/>
                            </p:stCondLst>
                            <p:childTnLst>
                              <p:par>
                                <p:cTn id="51" presetID="10" presetClass="exit" presetSubtype="0" fill="hold" nodeType="afterEffect">
                                  <p:stCondLst>
                                    <p:cond delay="2000"/>
                                  </p:stCondLst>
                                  <p:childTnLst>
                                    <p:animEffect transition="out" filter="fade">
                                      <p:cBhvr>
                                        <p:cTn id="52" dur="1000"/>
                                        <p:tgtEl>
                                          <p:spTgt spid="13"/>
                                        </p:tgtEl>
                                      </p:cBhvr>
                                    </p:animEffect>
                                    <p:set>
                                      <p:cBhvr>
                                        <p:cTn id="53" dur="1" fill="hold">
                                          <p:stCondLst>
                                            <p:cond delay="999"/>
                                          </p:stCondLst>
                                        </p:cTn>
                                        <p:tgtEl>
                                          <p:spTgt spid="13"/>
                                        </p:tgtEl>
                                        <p:attrNameLst>
                                          <p:attrName>style.visibility</p:attrName>
                                        </p:attrNameLst>
                                      </p:cBhvr>
                                      <p:to>
                                        <p:strVal val="hidden"/>
                                      </p:to>
                                    </p:set>
                                  </p:childTnLst>
                                </p:cTn>
                              </p:par>
                            </p:childTnLst>
                          </p:cTn>
                        </p:par>
                        <p:par>
                          <p:cTn id="54" fill="hold">
                            <p:stCondLst>
                              <p:cond delay="17000"/>
                            </p:stCondLst>
                            <p:childTnLst>
                              <p:par>
                                <p:cTn id="55" presetID="10" presetClass="exit" presetSubtype="0" fill="hold" grpId="1" nodeType="afterEffect">
                                  <p:stCondLst>
                                    <p:cond delay="0"/>
                                  </p:stCondLst>
                                  <p:childTnLst>
                                    <p:animEffect transition="out" filter="fade">
                                      <p:cBhvr>
                                        <p:cTn id="56" dur="2000"/>
                                        <p:tgtEl>
                                          <p:spTgt spid="14"/>
                                        </p:tgtEl>
                                      </p:cBhvr>
                                    </p:animEffect>
                                    <p:set>
                                      <p:cBhvr>
                                        <p:cTn id="57" dur="1" fill="hold">
                                          <p:stCondLst>
                                            <p:cond delay="1999"/>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6" grpId="1"/>
      <p:bldP spid="7" grpId="0"/>
      <p:bldP spid="12" grpId="0" animBg="1"/>
      <p:bldP spid="10" grpId="0" animBg="1"/>
      <p:bldP spid="10" grpId="1" animBg="1"/>
      <p:bldP spid="14" grpId="0" animBg="1"/>
      <p:bldP spid="14" grpId="1"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srcRect l="59688" t="18489" r="24166" b="6901"/>
          <a:stretch>
            <a:fillRect/>
          </a:stretch>
        </p:blipFill>
        <p:spPr bwMode="auto">
          <a:xfrm>
            <a:off x="990600" y="228600"/>
            <a:ext cx="1752068" cy="6477000"/>
          </a:xfrm>
          <a:prstGeom prst="rect">
            <a:avLst/>
          </a:prstGeom>
          <a:noFill/>
          <a:ln w="9525">
            <a:noFill/>
            <a:miter lim="800000"/>
            <a:headEnd/>
            <a:tailEnd/>
          </a:ln>
        </p:spPr>
      </p:pic>
      <p:sp>
        <p:nvSpPr>
          <p:cNvPr id="10" name="TextBox 9"/>
          <p:cNvSpPr txBox="1"/>
          <p:nvPr/>
        </p:nvSpPr>
        <p:spPr>
          <a:xfrm>
            <a:off x="3962400" y="1066800"/>
            <a:ext cx="4038600" cy="1015663"/>
          </a:xfrm>
          <a:prstGeom prst="rect">
            <a:avLst/>
          </a:prstGeom>
          <a:noFill/>
        </p:spPr>
        <p:txBody>
          <a:bodyPr wrap="square" rtlCol="0">
            <a:spAutoFit/>
          </a:bodyPr>
          <a:lstStyle/>
          <a:p>
            <a:r>
              <a:rPr lang="en-US" sz="2000" dirty="0" smtClean="0"/>
              <a:t>The Score for each criteria is equal to the Weight multiplied by the Value for each criteria.  </a:t>
            </a:r>
            <a:endParaRPr lang="en-US" sz="2000" dirty="0"/>
          </a:p>
        </p:txBody>
      </p:sp>
      <p:sp>
        <p:nvSpPr>
          <p:cNvPr id="14" name="TextBox 13"/>
          <p:cNvSpPr txBox="1"/>
          <p:nvPr/>
        </p:nvSpPr>
        <p:spPr>
          <a:xfrm>
            <a:off x="3854604" y="3705761"/>
            <a:ext cx="4267200" cy="1323439"/>
          </a:xfrm>
          <a:prstGeom prst="rect">
            <a:avLst/>
          </a:prstGeom>
          <a:noFill/>
        </p:spPr>
        <p:txBody>
          <a:bodyPr wrap="square" rtlCol="0">
            <a:spAutoFit/>
          </a:bodyPr>
          <a:lstStyle/>
          <a:p>
            <a:r>
              <a:rPr lang="en-US" sz="2000" dirty="0" smtClean="0"/>
              <a:t>The Maximum Points Available for each criteria is equal to the Weight multiplied by the highest Value possible, being “2”.  </a:t>
            </a:r>
            <a:endParaRPr lang="en-US" sz="2000" dirty="0"/>
          </a:p>
        </p:txBody>
      </p:sp>
      <p:sp>
        <p:nvSpPr>
          <p:cNvPr id="15" name="TextBox 14"/>
          <p:cNvSpPr txBox="1"/>
          <p:nvPr/>
        </p:nvSpPr>
        <p:spPr>
          <a:xfrm>
            <a:off x="3581400" y="2209800"/>
            <a:ext cx="4724400" cy="523220"/>
          </a:xfrm>
          <a:prstGeom prst="rect">
            <a:avLst/>
          </a:prstGeom>
          <a:noFill/>
        </p:spPr>
        <p:txBody>
          <a:bodyPr wrap="square" rtlCol="0">
            <a:spAutoFit/>
          </a:bodyPr>
          <a:lstStyle/>
          <a:p>
            <a:pPr algn="ctr"/>
            <a:r>
              <a:rPr lang="en-US" sz="2800" dirty="0" smtClean="0"/>
              <a:t>Score = Weight x Value</a:t>
            </a:r>
            <a:endParaRPr lang="en-US" sz="2800" dirty="0"/>
          </a:p>
        </p:txBody>
      </p:sp>
      <p:sp>
        <p:nvSpPr>
          <p:cNvPr id="16" name="TextBox 15"/>
          <p:cNvSpPr txBox="1"/>
          <p:nvPr/>
        </p:nvSpPr>
        <p:spPr>
          <a:xfrm>
            <a:off x="3276600" y="5267980"/>
            <a:ext cx="5257800" cy="523220"/>
          </a:xfrm>
          <a:prstGeom prst="rect">
            <a:avLst/>
          </a:prstGeom>
          <a:noFill/>
        </p:spPr>
        <p:txBody>
          <a:bodyPr wrap="square" rtlCol="0">
            <a:spAutoFit/>
          </a:bodyPr>
          <a:lstStyle/>
          <a:p>
            <a:pPr algn="ctr"/>
            <a:r>
              <a:rPr lang="en-US" sz="2800" dirty="0" smtClean="0"/>
              <a:t>Max Points Available = Weight x 2</a:t>
            </a:r>
            <a:endParaRPr lang="en-US" sz="2800" dirty="0"/>
          </a:p>
        </p:txBody>
      </p:sp>
      <p:grpSp>
        <p:nvGrpSpPr>
          <p:cNvPr id="2" name="Group 55"/>
          <p:cNvGrpSpPr/>
          <p:nvPr/>
        </p:nvGrpSpPr>
        <p:grpSpPr>
          <a:xfrm>
            <a:off x="1142876" y="1397000"/>
            <a:ext cx="660648" cy="4998542"/>
            <a:chOff x="1142876" y="1397000"/>
            <a:chExt cx="660648" cy="4998542"/>
          </a:xfrm>
        </p:grpSpPr>
        <p:sp>
          <p:nvSpPr>
            <p:cNvPr id="19" name="TextBox 18"/>
            <p:cNvSpPr txBox="1"/>
            <p:nvPr/>
          </p:nvSpPr>
          <p:spPr>
            <a:xfrm>
              <a:off x="1143000" y="2119868"/>
              <a:ext cx="303288" cy="400110"/>
            </a:xfrm>
            <a:prstGeom prst="rect">
              <a:avLst/>
            </a:prstGeom>
            <a:noFill/>
          </p:spPr>
          <p:txBody>
            <a:bodyPr wrap="none" rtlCol="0">
              <a:spAutoFit/>
            </a:bodyPr>
            <a:lstStyle/>
            <a:p>
              <a:r>
                <a:rPr lang="en-US" sz="2000" b="1" dirty="0" smtClean="0">
                  <a:solidFill>
                    <a:srgbClr val="C00000"/>
                  </a:solidFill>
                </a:rPr>
                <a:t>x</a:t>
              </a:r>
              <a:endParaRPr lang="en-US" sz="2000" b="1" dirty="0">
                <a:solidFill>
                  <a:srgbClr val="C00000"/>
                </a:solidFill>
              </a:endParaRPr>
            </a:p>
          </p:txBody>
        </p:sp>
        <p:sp>
          <p:nvSpPr>
            <p:cNvPr id="22" name="TextBox 21"/>
            <p:cNvSpPr txBox="1"/>
            <p:nvPr/>
          </p:nvSpPr>
          <p:spPr>
            <a:xfrm>
              <a:off x="1490618" y="2133600"/>
              <a:ext cx="312906" cy="400110"/>
            </a:xfrm>
            <a:prstGeom prst="rect">
              <a:avLst/>
            </a:prstGeom>
            <a:noFill/>
          </p:spPr>
          <p:txBody>
            <a:bodyPr wrap="none" rtlCol="0">
              <a:spAutoFit/>
            </a:bodyPr>
            <a:lstStyle/>
            <a:p>
              <a:r>
                <a:rPr lang="en-US" sz="2000" b="1" dirty="0" smtClean="0">
                  <a:solidFill>
                    <a:srgbClr val="C00000"/>
                  </a:solidFill>
                </a:rPr>
                <a:t>=</a:t>
              </a:r>
              <a:endParaRPr lang="en-US" sz="2000" b="1" dirty="0">
                <a:solidFill>
                  <a:srgbClr val="C00000"/>
                </a:solidFill>
              </a:endParaRPr>
            </a:p>
          </p:txBody>
        </p:sp>
        <p:grpSp>
          <p:nvGrpSpPr>
            <p:cNvPr id="3" name="Group 24"/>
            <p:cNvGrpSpPr/>
            <p:nvPr/>
          </p:nvGrpSpPr>
          <p:grpSpPr>
            <a:xfrm>
              <a:off x="1143000" y="2469058"/>
              <a:ext cx="660524" cy="413842"/>
              <a:chOff x="1143000" y="2469058"/>
              <a:chExt cx="660524" cy="413842"/>
            </a:xfrm>
          </p:grpSpPr>
          <p:sp>
            <p:nvSpPr>
              <p:cNvPr id="23" name="TextBox 22"/>
              <p:cNvSpPr txBox="1"/>
              <p:nvPr/>
            </p:nvSpPr>
            <p:spPr>
              <a:xfrm>
                <a:off x="1143000" y="2469058"/>
                <a:ext cx="303288" cy="400110"/>
              </a:xfrm>
              <a:prstGeom prst="rect">
                <a:avLst/>
              </a:prstGeom>
              <a:noFill/>
            </p:spPr>
            <p:txBody>
              <a:bodyPr wrap="none" rtlCol="0">
                <a:spAutoFit/>
              </a:bodyPr>
              <a:lstStyle/>
              <a:p>
                <a:r>
                  <a:rPr lang="en-US" sz="2000" b="1" dirty="0" smtClean="0">
                    <a:solidFill>
                      <a:srgbClr val="C00000"/>
                    </a:solidFill>
                  </a:rPr>
                  <a:t>x</a:t>
                </a:r>
                <a:endParaRPr lang="en-US" sz="2000" b="1" dirty="0">
                  <a:solidFill>
                    <a:srgbClr val="C00000"/>
                  </a:solidFill>
                </a:endParaRPr>
              </a:p>
            </p:txBody>
          </p:sp>
          <p:sp>
            <p:nvSpPr>
              <p:cNvPr id="24" name="TextBox 23"/>
              <p:cNvSpPr txBox="1"/>
              <p:nvPr/>
            </p:nvSpPr>
            <p:spPr>
              <a:xfrm>
                <a:off x="1490618" y="2482790"/>
                <a:ext cx="312906" cy="400110"/>
              </a:xfrm>
              <a:prstGeom prst="rect">
                <a:avLst/>
              </a:prstGeom>
              <a:noFill/>
            </p:spPr>
            <p:txBody>
              <a:bodyPr wrap="none" rtlCol="0">
                <a:spAutoFit/>
              </a:bodyPr>
              <a:lstStyle/>
              <a:p>
                <a:r>
                  <a:rPr lang="en-US" sz="2000" b="1" dirty="0" smtClean="0">
                    <a:solidFill>
                      <a:srgbClr val="C00000"/>
                    </a:solidFill>
                  </a:rPr>
                  <a:t>=</a:t>
                </a:r>
                <a:endParaRPr lang="en-US" sz="2000" b="1" dirty="0">
                  <a:solidFill>
                    <a:srgbClr val="C00000"/>
                  </a:solidFill>
                </a:endParaRPr>
              </a:p>
            </p:txBody>
          </p:sp>
        </p:grpSp>
        <p:grpSp>
          <p:nvGrpSpPr>
            <p:cNvPr id="4" name="Group 25"/>
            <p:cNvGrpSpPr/>
            <p:nvPr/>
          </p:nvGrpSpPr>
          <p:grpSpPr>
            <a:xfrm>
              <a:off x="1142876" y="3002458"/>
              <a:ext cx="660524" cy="413842"/>
              <a:chOff x="1143000" y="2469058"/>
              <a:chExt cx="660524" cy="413842"/>
            </a:xfrm>
          </p:grpSpPr>
          <p:sp>
            <p:nvSpPr>
              <p:cNvPr id="27" name="TextBox 26"/>
              <p:cNvSpPr txBox="1"/>
              <p:nvPr/>
            </p:nvSpPr>
            <p:spPr>
              <a:xfrm>
                <a:off x="1143000" y="2469058"/>
                <a:ext cx="303288" cy="400110"/>
              </a:xfrm>
              <a:prstGeom prst="rect">
                <a:avLst/>
              </a:prstGeom>
              <a:noFill/>
            </p:spPr>
            <p:txBody>
              <a:bodyPr wrap="none" rtlCol="0">
                <a:spAutoFit/>
              </a:bodyPr>
              <a:lstStyle/>
              <a:p>
                <a:r>
                  <a:rPr lang="en-US" sz="2000" b="1" dirty="0" smtClean="0">
                    <a:solidFill>
                      <a:srgbClr val="C00000"/>
                    </a:solidFill>
                  </a:rPr>
                  <a:t>x</a:t>
                </a:r>
                <a:endParaRPr lang="en-US" sz="2000" b="1" dirty="0">
                  <a:solidFill>
                    <a:srgbClr val="C00000"/>
                  </a:solidFill>
                </a:endParaRPr>
              </a:p>
            </p:txBody>
          </p:sp>
          <p:sp>
            <p:nvSpPr>
              <p:cNvPr id="28" name="TextBox 27"/>
              <p:cNvSpPr txBox="1"/>
              <p:nvPr/>
            </p:nvSpPr>
            <p:spPr>
              <a:xfrm>
                <a:off x="1490618" y="2482790"/>
                <a:ext cx="312906" cy="400110"/>
              </a:xfrm>
              <a:prstGeom prst="rect">
                <a:avLst/>
              </a:prstGeom>
              <a:noFill/>
            </p:spPr>
            <p:txBody>
              <a:bodyPr wrap="none" rtlCol="0">
                <a:spAutoFit/>
              </a:bodyPr>
              <a:lstStyle/>
              <a:p>
                <a:r>
                  <a:rPr lang="en-US" sz="2000" b="1" dirty="0" smtClean="0">
                    <a:solidFill>
                      <a:srgbClr val="C00000"/>
                    </a:solidFill>
                  </a:rPr>
                  <a:t>=</a:t>
                </a:r>
                <a:endParaRPr lang="en-US" sz="2000" b="1" dirty="0">
                  <a:solidFill>
                    <a:srgbClr val="C00000"/>
                  </a:solidFill>
                </a:endParaRPr>
              </a:p>
            </p:txBody>
          </p:sp>
        </p:grpSp>
        <p:grpSp>
          <p:nvGrpSpPr>
            <p:cNvPr id="5" name="Group 28"/>
            <p:cNvGrpSpPr/>
            <p:nvPr/>
          </p:nvGrpSpPr>
          <p:grpSpPr>
            <a:xfrm>
              <a:off x="1143000" y="1397000"/>
              <a:ext cx="660524" cy="413842"/>
              <a:chOff x="1143000" y="2469058"/>
              <a:chExt cx="660524" cy="413842"/>
            </a:xfrm>
          </p:grpSpPr>
          <p:sp>
            <p:nvSpPr>
              <p:cNvPr id="30" name="TextBox 29"/>
              <p:cNvSpPr txBox="1"/>
              <p:nvPr/>
            </p:nvSpPr>
            <p:spPr>
              <a:xfrm>
                <a:off x="1143000" y="2469058"/>
                <a:ext cx="303288" cy="400110"/>
              </a:xfrm>
              <a:prstGeom prst="rect">
                <a:avLst/>
              </a:prstGeom>
              <a:noFill/>
            </p:spPr>
            <p:txBody>
              <a:bodyPr wrap="none" rtlCol="0">
                <a:spAutoFit/>
              </a:bodyPr>
              <a:lstStyle/>
              <a:p>
                <a:r>
                  <a:rPr lang="en-US" sz="2000" b="1" dirty="0" smtClean="0">
                    <a:solidFill>
                      <a:srgbClr val="C00000"/>
                    </a:solidFill>
                  </a:rPr>
                  <a:t>x</a:t>
                </a:r>
                <a:endParaRPr lang="en-US" sz="2000" b="1" dirty="0">
                  <a:solidFill>
                    <a:srgbClr val="C00000"/>
                  </a:solidFill>
                </a:endParaRPr>
              </a:p>
            </p:txBody>
          </p:sp>
          <p:sp>
            <p:nvSpPr>
              <p:cNvPr id="31" name="TextBox 30"/>
              <p:cNvSpPr txBox="1"/>
              <p:nvPr/>
            </p:nvSpPr>
            <p:spPr>
              <a:xfrm>
                <a:off x="1490618" y="2482790"/>
                <a:ext cx="312906" cy="400110"/>
              </a:xfrm>
              <a:prstGeom prst="rect">
                <a:avLst/>
              </a:prstGeom>
              <a:noFill/>
            </p:spPr>
            <p:txBody>
              <a:bodyPr wrap="none" rtlCol="0">
                <a:spAutoFit/>
              </a:bodyPr>
              <a:lstStyle/>
              <a:p>
                <a:r>
                  <a:rPr lang="en-US" sz="2000" b="1" dirty="0" smtClean="0">
                    <a:solidFill>
                      <a:srgbClr val="C00000"/>
                    </a:solidFill>
                  </a:rPr>
                  <a:t>=</a:t>
                </a:r>
                <a:endParaRPr lang="en-US" sz="2000" b="1" dirty="0">
                  <a:solidFill>
                    <a:srgbClr val="C00000"/>
                  </a:solidFill>
                </a:endParaRPr>
              </a:p>
            </p:txBody>
          </p:sp>
        </p:grpSp>
        <p:grpSp>
          <p:nvGrpSpPr>
            <p:cNvPr id="6" name="Group 31"/>
            <p:cNvGrpSpPr/>
            <p:nvPr/>
          </p:nvGrpSpPr>
          <p:grpSpPr>
            <a:xfrm>
              <a:off x="1143000" y="1752600"/>
              <a:ext cx="660524" cy="413842"/>
              <a:chOff x="1143000" y="2469058"/>
              <a:chExt cx="660524" cy="413842"/>
            </a:xfrm>
          </p:grpSpPr>
          <p:sp>
            <p:nvSpPr>
              <p:cNvPr id="33" name="TextBox 32"/>
              <p:cNvSpPr txBox="1"/>
              <p:nvPr/>
            </p:nvSpPr>
            <p:spPr>
              <a:xfrm>
                <a:off x="1143000" y="2469058"/>
                <a:ext cx="303288" cy="400110"/>
              </a:xfrm>
              <a:prstGeom prst="rect">
                <a:avLst/>
              </a:prstGeom>
              <a:noFill/>
            </p:spPr>
            <p:txBody>
              <a:bodyPr wrap="none" rtlCol="0">
                <a:spAutoFit/>
              </a:bodyPr>
              <a:lstStyle/>
              <a:p>
                <a:r>
                  <a:rPr lang="en-US" sz="2000" b="1" dirty="0" smtClean="0">
                    <a:solidFill>
                      <a:srgbClr val="C00000"/>
                    </a:solidFill>
                  </a:rPr>
                  <a:t>x</a:t>
                </a:r>
                <a:endParaRPr lang="en-US" sz="2000" b="1" dirty="0">
                  <a:solidFill>
                    <a:srgbClr val="C00000"/>
                  </a:solidFill>
                </a:endParaRPr>
              </a:p>
            </p:txBody>
          </p:sp>
          <p:sp>
            <p:nvSpPr>
              <p:cNvPr id="34" name="TextBox 33"/>
              <p:cNvSpPr txBox="1"/>
              <p:nvPr/>
            </p:nvSpPr>
            <p:spPr>
              <a:xfrm>
                <a:off x="1490618" y="2482790"/>
                <a:ext cx="312906" cy="400110"/>
              </a:xfrm>
              <a:prstGeom prst="rect">
                <a:avLst/>
              </a:prstGeom>
              <a:noFill/>
            </p:spPr>
            <p:txBody>
              <a:bodyPr wrap="none" rtlCol="0">
                <a:spAutoFit/>
              </a:bodyPr>
              <a:lstStyle/>
              <a:p>
                <a:r>
                  <a:rPr lang="en-US" sz="2000" b="1" dirty="0" smtClean="0">
                    <a:solidFill>
                      <a:srgbClr val="C00000"/>
                    </a:solidFill>
                  </a:rPr>
                  <a:t>=</a:t>
                </a:r>
                <a:endParaRPr lang="en-US" sz="2000" b="1" dirty="0">
                  <a:solidFill>
                    <a:srgbClr val="C00000"/>
                  </a:solidFill>
                </a:endParaRPr>
              </a:p>
            </p:txBody>
          </p:sp>
        </p:grpSp>
        <p:grpSp>
          <p:nvGrpSpPr>
            <p:cNvPr id="7" name="Group 34"/>
            <p:cNvGrpSpPr/>
            <p:nvPr/>
          </p:nvGrpSpPr>
          <p:grpSpPr>
            <a:xfrm>
              <a:off x="1143000" y="3505200"/>
              <a:ext cx="660524" cy="413842"/>
              <a:chOff x="1143000" y="2469058"/>
              <a:chExt cx="660524" cy="413842"/>
            </a:xfrm>
          </p:grpSpPr>
          <p:sp>
            <p:nvSpPr>
              <p:cNvPr id="36" name="TextBox 35"/>
              <p:cNvSpPr txBox="1"/>
              <p:nvPr/>
            </p:nvSpPr>
            <p:spPr>
              <a:xfrm>
                <a:off x="1143000" y="2469058"/>
                <a:ext cx="303288" cy="400110"/>
              </a:xfrm>
              <a:prstGeom prst="rect">
                <a:avLst/>
              </a:prstGeom>
              <a:noFill/>
            </p:spPr>
            <p:txBody>
              <a:bodyPr wrap="none" rtlCol="0">
                <a:spAutoFit/>
              </a:bodyPr>
              <a:lstStyle/>
              <a:p>
                <a:r>
                  <a:rPr lang="en-US" sz="2000" b="1" dirty="0" smtClean="0">
                    <a:solidFill>
                      <a:srgbClr val="C00000"/>
                    </a:solidFill>
                  </a:rPr>
                  <a:t>x</a:t>
                </a:r>
                <a:endParaRPr lang="en-US" sz="2000" b="1" dirty="0">
                  <a:solidFill>
                    <a:srgbClr val="C00000"/>
                  </a:solidFill>
                </a:endParaRPr>
              </a:p>
            </p:txBody>
          </p:sp>
          <p:sp>
            <p:nvSpPr>
              <p:cNvPr id="37" name="TextBox 36"/>
              <p:cNvSpPr txBox="1"/>
              <p:nvPr/>
            </p:nvSpPr>
            <p:spPr>
              <a:xfrm>
                <a:off x="1490618" y="2482790"/>
                <a:ext cx="312906" cy="400110"/>
              </a:xfrm>
              <a:prstGeom prst="rect">
                <a:avLst/>
              </a:prstGeom>
              <a:noFill/>
            </p:spPr>
            <p:txBody>
              <a:bodyPr wrap="none" rtlCol="0">
                <a:spAutoFit/>
              </a:bodyPr>
              <a:lstStyle/>
              <a:p>
                <a:r>
                  <a:rPr lang="en-US" sz="2000" b="1" dirty="0" smtClean="0">
                    <a:solidFill>
                      <a:srgbClr val="C00000"/>
                    </a:solidFill>
                  </a:rPr>
                  <a:t>=</a:t>
                </a:r>
                <a:endParaRPr lang="en-US" sz="2000" b="1" dirty="0">
                  <a:solidFill>
                    <a:srgbClr val="C00000"/>
                  </a:solidFill>
                </a:endParaRPr>
              </a:p>
            </p:txBody>
          </p:sp>
        </p:grpSp>
        <p:grpSp>
          <p:nvGrpSpPr>
            <p:cNvPr id="8" name="Group 37"/>
            <p:cNvGrpSpPr/>
            <p:nvPr/>
          </p:nvGrpSpPr>
          <p:grpSpPr>
            <a:xfrm>
              <a:off x="1143000" y="3911600"/>
              <a:ext cx="660524" cy="413842"/>
              <a:chOff x="1143000" y="2469058"/>
              <a:chExt cx="660524" cy="413842"/>
            </a:xfrm>
          </p:grpSpPr>
          <p:sp>
            <p:nvSpPr>
              <p:cNvPr id="39" name="TextBox 38"/>
              <p:cNvSpPr txBox="1"/>
              <p:nvPr/>
            </p:nvSpPr>
            <p:spPr>
              <a:xfrm>
                <a:off x="1143000" y="2469058"/>
                <a:ext cx="303288" cy="400110"/>
              </a:xfrm>
              <a:prstGeom prst="rect">
                <a:avLst/>
              </a:prstGeom>
              <a:noFill/>
            </p:spPr>
            <p:txBody>
              <a:bodyPr wrap="none" rtlCol="0">
                <a:spAutoFit/>
              </a:bodyPr>
              <a:lstStyle/>
              <a:p>
                <a:r>
                  <a:rPr lang="en-US" sz="2000" b="1" dirty="0" smtClean="0">
                    <a:solidFill>
                      <a:srgbClr val="C00000"/>
                    </a:solidFill>
                  </a:rPr>
                  <a:t>x</a:t>
                </a:r>
                <a:endParaRPr lang="en-US" sz="2000" b="1" dirty="0">
                  <a:solidFill>
                    <a:srgbClr val="C00000"/>
                  </a:solidFill>
                </a:endParaRPr>
              </a:p>
            </p:txBody>
          </p:sp>
          <p:sp>
            <p:nvSpPr>
              <p:cNvPr id="40" name="TextBox 39"/>
              <p:cNvSpPr txBox="1"/>
              <p:nvPr/>
            </p:nvSpPr>
            <p:spPr>
              <a:xfrm>
                <a:off x="1490618" y="2482790"/>
                <a:ext cx="312906" cy="400110"/>
              </a:xfrm>
              <a:prstGeom prst="rect">
                <a:avLst/>
              </a:prstGeom>
              <a:noFill/>
            </p:spPr>
            <p:txBody>
              <a:bodyPr wrap="none" rtlCol="0">
                <a:spAutoFit/>
              </a:bodyPr>
              <a:lstStyle/>
              <a:p>
                <a:r>
                  <a:rPr lang="en-US" sz="2000" b="1" dirty="0" smtClean="0">
                    <a:solidFill>
                      <a:srgbClr val="C00000"/>
                    </a:solidFill>
                  </a:rPr>
                  <a:t>=</a:t>
                </a:r>
                <a:endParaRPr lang="en-US" sz="2000" b="1" dirty="0">
                  <a:solidFill>
                    <a:srgbClr val="C00000"/>
                  </a:solidFill>
                </a:endParaRPr>
              </a:p>
            </p:txBody>
          </p:sp>
        </p:grpSp>
        <p:grpSp>
          <p:nvGrpSpPr>
            <p:cNvPr id="9" name="Group 40"/>
            <p:cNvGrpSpPr/>
            <p:nvPr/>
          </p:nvGrpSpPr>
          <p:grpSpPr>
            <a:xfrm>
              <a:off x="1143000" y="4330700"/>
              <a:ext cx="660524" cy="413842"/>
              <a:chOff x="1143000" y="2469058"/>
              <a:chExt cx="660524" cy="413842"/>
            </a:xfrm>
          </p:grpSpPr>
          <p:sp>
            <p:nvSpPr>
              <p:cNvPr id="42" name="TextBox 41"/>
              <p:cNvSpPr txBox="1"/>
              <p:nvPr/>
            </p:nvSpPr>
            <p:spPr>
              <a:xfrm>
                <a:off x="1143000" y="2469058"/>
                <a:ext cx="303288" cy="400110"/>
              </a:xfrm>
              <a:prstGeom prst="rect">
                <a:avLst/>
              </a:prstGeom>
              <a:noFill/>
            </p:spPr>
            <p:txBody>
              <a:bodyPr wrap="none" rtlCol="0">
                <a:spAutoFit/>
              </a:bodyPr>
              <a:lstStyle/>
              <a:p>
                <a:r>
                  <a:rPr lang="en-US" sz="2000" b="1" dirty="0" smtClean="0">
                    <a:solidFill>
                      <a:srgbClr val="C00000"/>
                    </a:solidFill>
                  </a:rPr>
                  <a:t>x</a:t>
                </a:r>
                <a:endParaRPr lang="en-US" sz="2000" b="1" dirty="0">
                  <a:solidFill>
                    <a:srgbClr val="C00000"/>
                  </a:solidFill>
                </a:endParaRPr>
              </a:p>
            </p:txBody>
          </p:sp>
          <p:sp>
            <p:nvSpPr>
              <p:cNvPr id="43" name="TextBox 42"/>
              <p:cNvSpPr txBox="1"/>
              <p:nvPr/>
            </p:nvSpPr>
            <p:spPr>
              <a:xfrm>
                <a:off x="1490618" y="2482790"/>
                <a:ext cx="312906" cy="400110"/>
              </a:xfrm>
              <a:prstGeom prst="rect">
                <a:avLst/>
              </a:prstGeom>
              <a:noFill/>
            </p:spPr>
            <p:txBody>
              <a:bodyPr wrap="none" rtlCol="0">
                <a:spAutoFit/>
              </a:bodyPr>
              <a:lstStyle/>
              <a:p>
                <a:r>
                  <a:rPr lang="en-US" sz="2000" b="1" dirty="0" smtClean="0">
                    <a:solidFill>
                      <a:srgbClr val="C00000"/>
                    </a:solidFill>
                  </a:rPr>
                  <a:t>=</a:t>
                </a:r>
                <a:endParaRPr lang="en-US" sz="2000" b="1" dirty="0">
                  <a:solidFill>
                    <a:srgbClr val="C00000"/>
                  </a:solidFill>
                </a:endParaRPr>
              </a:p>
            </p:txBody>
          </p:sp>
        </p:grpSp>
        <p:grpSp>
          <p:nvGrpSpPr>
            <p:cNvPr id="11" name="Group 43"/>
            <p:cNvGrpSpPr/>
            <p:nvPr/>
          </p:nvGrpSpPr>
          <p:grpSpPr>
            <a:xfrm>
              <a:off x="1143000" y="4864100"/>
              <a:ext cx="660524" cy="413842"/>
              <a:chOff x="1143000" y="2469058"/>
              <a:chExt cx="660524" cy="413842"/>
            </a:xfrm>
          </p:grpSpPr>
          <p:sp>
            <p:nvSpPr>
              <p:cNvPr id="45" name="TextBox 44"/>
              <p:cNvSpPr txBox="1"/>
              <p:nvPr/>
            </p:nvSpPr>
            <p:spPr>
              <a:xfrm>
                <a:off x="1143000" y="2469058"/>
                <a:ext cx="303288" cy="400110"/>
              </a:xfrm>
              <a:prstGeom prst="rect">
                <a:avLst/>
              </a:prstGeom>
              <a:noFill/>
            </p:spPr>
            <p:txBody>
              <a:bodyPr wrap="none" rtlCol="0">
                <a:spAutoFit/>
              </a:bodyPr>
              <a:lstStyle/>
              <a:p>
                <a:r>
                  <a:rPr lang="en-US" sz="2000" b="1" dirty="0" smtClean="0">
                    <a:solidFill>
                      <a:srgbClr val="C00000"/>
                    </a:solidFill>
                  </a:rPr>
                  <a:t>x</a:t>
                </a:r>
                <a:endParaRPr lang="en-US" sz="2000" b="1" dirty="0">
                  <a:solidFill>
                    <a:srgbClr val="C00000"/>
                  </a:solidFill>
                </a:endParaRPr>
              </a:p>
            </p:txBody>
          </p:sp>
          <p:sp>
            <p:nvSpPr>
              <p:cNvPr id="46" name="TextBox 45"/>
              <p:cNvSpPr txBox="1"/>
              <p:nvPr/>
            </p:nvSpPr>
            <p:spPr>
              <a:xfrm>
                <a:off x="1490618" y="2482790"/>
                <a:ext cx="312906" cy="400110"/>
              </a:xfrm>
              <a:prstGeom prst="rect">
                <a:avLst/>
              </a:prstGeom>
              <a:noFill/>
            </p:spPr>
            <p:txBody>
              <a:bodyPr wrap="none" rtlCol="0">
                <a:spAutoFit/>
              </a:bodyPr>
              <a:lstStyle/>
              <a:p>
                <a:r>
                  <a:rPr lang="en-US" sz="2000" b="1" dirty="0" smtClean="0">
                    <a:solidFill>
                      <a:srgbClr val="C00000"/>
                    </a:solidFill>
                  </a:rPr>
                  <a:t>=</a:t>
                </a:r>
                <a:endParaRPr lang="en-US" sz="2000" b="1" dirty="0">
                  <a:solidFill>
                    <a:srgbClr val="C00000"/>
                  </a:solidFill>
                </a:endParaRPr>
              </a:p>
            </p:txBody>
          </p:sp>
        </p:grpSp>
        <p:grpSp>
          <p:nvGrpSpPr>
            <p:cNvPr id="12" name="Group 46"/>
            <p:cNvGrpSpPr/>
            <p:nvPr/>
          </p:nvGrpSpPr>
          <p:grpSpPr>
            <a:xfrm>
              <a:off x="1143000" y="5270500"/>
              <a:ext cx="660524" cy="413842"/>
              <a:chOff x="1143000" y="2469058"/>
              <a:chExt cx="660524" cy="413842"/>
            </a:xfrm>
          </p:grpSpPr>
          <p:sp>
            <p:nvSpPr>
              <p:cNvPr id="48" name="TextBox 47"/>
              <p:cNvSpPr txBox="1"/>
              <p:nvPr/>
            </p:nvSpPr>
            <p:spPr>
              <a:xfrm>
                <a:off x="1143000" y="2469058"/>
                <a:ext cx="303288" cy="400110"/>
              </a:xfrm>
              <a:prstGeom prst="rect">
                <a:avLst/>
              </a:prstGeom>
              <a:noFill/>
            </p:spPr>
            <p:txBody>
              <a:bodyPr wrap="none" rtlCol="0">
                <a:spAutoFit/>
              </a:bodyPr>
              <a:lstStyle/>
              <a:p>
                <a:r>
                  <a:rPr lang="en-US" sz="2000" b="1" dirty="0" smtClean="0">
                    <a:solidFill>
                      <a:srgbClr val="C00000"/>
                    </a:solidFill>
                  </a:rPr>
                  <a:t>x</a:t>
                </a:r>
                <a:endParaRPr lang="en-US" sz="2000" b="1" dirty="0">
                  <a:solidFill>
                    <a:srgbClr val="C00000"/>
                  </a:solidFill>
                </a:endParaRPr>
              </a:p>
            </p:txBody>
          </p:sp>
          <p:sp>
            <p:nvSpPr>
              <p:cNvPr id="49" name="TextBox 48"/>
              <p:cNvSpPr txBox="1"/>
              <p:nvPr/>
            </p:nvSpPr>
            <p:spPr>
              <a:xfrm>
                <a:off x="1490618" y="2482790"/>
                <a:ext cx="312906" cy="400110"/>
              </a:xfrm>
              <a:prstGeom prst="rect">
                <a:avLst/>
              </a:prstGeom>
              <a:noFill/>
            </p:spPr>
            <p:txBody>
              <a:bodyPr wrap="none" rtlCol="0">
                <a:spAutoFit/>
              </a:bodyPr>
              <a:lstStyle/>
              <a:p>
                <a:r>
                  <a:rPr lang="en-US" sz="2000" b="1" dirty="0" smtClean="0">
                    <a:solidFill>
                      <a:srgbClr val="C00000"/>
                    </a:solidFill>
                  </a:rPr>
                  <a:t>=</a:t>
                </a:r>
                <a:endParaRPr lang="en-US" sz="2000" b="1" dirty="0">
                  <a:solidFill>
                    <a:srgbClr val="C00000"/>
                  </a:solidFill>
                </a:endParaRPr>
              </a:p>
            </p:txBody>
          </p:sp>
        </p:grpSp>
        <p:grpSp>
          <p:nvGrpSpPr>
            <p:cNvPr id="13" name="Group 49"/>
            <p:cNvGrpSpPr/>
            <p:nvPr/>
          </p:nvGrpSpPr>
          <p:grpSpPr>
            <a:xfrm>
              <a:off x="1143000" y="5613400"/>
              <a:ext cx="660524" cy="413842"/>
              <a:chOff x="1143000" y="2469058"/>
              <a:chExt cx="660524" cy="413842"/>
            </a:xfrm>
          </p:grpSpPr>
          <p:sp>
            <p:nvSpPr>
              <p:cNvPr id="51" name="TextBox 50"/>
              <p:cNvSpPr txBox="1"/>
              <p:nvPr/>
            </p:nvSpPr>
            <p:spPr>
              <a:xfrm>
                <a:off x="1143000" y="2469058"/>
                <a:ext cx="303288" cy="400110"/>
              </a:xfrm>
              <a:prstGeom prst="rect">
                <a:avLst/>
              </a:prstGeom>
              <a:noFill/>
            </p:spPr>
            <p:txBody>
              <a:bodyPr wrap="none" rtlCol="0">
                <a:spAutoFit/>
              </a:bodyPr>
              <a:lstStyle/>
              <a:p>
                <a:r>
                  <a:rPr lang="en-US" sz="2000" b="1" dirty="0" smtClean="0">
                    <a:solidFill>
                      <a:srgbClr val="C00000"/>
                    </a:solidFill>
                  </a:rPr>
                  <a:t>x</a:t>
                </a:r>
                <a:endParaRPr lang="en-US" sz="2000" b="1" dirty="0">
                  <a:solidFill>
                    <a:srgbClr val="C00000"/>
                  </a:solidFill>
                </a:endParaRPr>
              </a:p>
            </p:txBody>
          </p:sp>
          <p:sp>
            <p:nvSpPr>
              <p:cNvPr id="52" name="TextBox 51"/>
              <p:cNvSpPr txBox="1"/>
              <p:nvPr/>
            </p:nvSpPr>
            <p:spPr>
              <a:xfrm>
                <a:off x="1490618" y="2482790"/>
                <a:ext cx="312906" cy="400110"/>
              </a:xfrm>
              <a:prstGeom prst="rect">
                <a:avLst/>
              </a:prstGeom>
              <a:noFill/>
            </p:spPr>
            <p:txBody>
              <a:bodyPr wrap="none" rtlCol="0">
                <a:spAutoFit/>
              </a:bodyPr>
              <a:lstStyle/>
              <a:p>
                <a:r>
                  <a:rPr lang="en-US" sz="2000" b="1" dirty="0" smtClean="0">
                    <a:solidFill>
                      <a:srgbClr val="C00000"/>
                    </a:solidFill>
                  </a:rPr>
                  <a:t>=</a:t>
                </a:r>
                <a:endParaRPr lang="en-US" sz="2000" b="1" dirty="0">
                  <a:solidFill>
                    <a:srgbClr val="C00000"/>
                  </a:solidFill>
                </a:endParaRPr>
              </a:p>
            </p:txBody>
          </p:sp>
        </p:grpSp>
        <p:grpSp>
          <p:nvGrpSpPr>
            <p:cNvPr id="17" name="Group 52"/>
            <p:cNvGrpSpPr/>
            <p:nvPr/>
          </p:nvGrpSpPr>
          <p:grpSpPr>
            <a:xfrm>
              <a:off x="1143000" y="5981700"/>
              <a:ext cx="660524" cy="413842"/>
              <a:chOff x="1143000" y="2469058"/>
              <a:chExt cx="660524" cy="413842"/>
            </a:xfrm>
          </p:grpSpPr>
          <p:sp>
            <p:nvSpPr>
              <p:cNvPr id="54" name="TextBox 53"/>
              <p:cNvSpPr txBox="1"/>
              <p:nvPr/>
            </p:nvSpPr>
            <p:spPr>
              <a:xfrm>
                <a:off x="1143000" y="2469058"/>
                <a:ext cx="303288" cy="400110"/>
              </a:xfrm>
              <a:prstGeom prst="rect">
                <a:avLst/>
              </a:prstGeom>
              <a:noFill/>
            </p:spPr>
            <p:txBody>
              <a:bodyPr wrap="none" rtlCol="0">
                <a:spAutoFit/>
              </a:bodyPr>
              <a:lstStyle/>
              <a:p>
                <a:r>
                  <a:rPr lang="en-US" sz="2000" b="1" dirty="0" smtClean="0">
                    <a:solidFill>
                      <a:srgbClr val="C00000"/>
                    </a:solidFill>
                  </a:rPr>
                  <a:t>x</a:t>
                </a:r>
                <a:endParaRPr lang="en-US" sz="2000" b="1" dirty="0">
                  <a:solidFill>
                    <a:srgbClr val="C00000"/>
                  </a:solidFill>
                </a:endParaRPr>
              </a:p>
            </p:txBody>
          </p:sp>
          <p:sp>
            <p:nvSpPr>
              <p:cNvPr id="55" name="TextBox 54"/>
              <p:cNvSpPr txBox="1"/>
              <p:nvPr/>
            </p:nvSpPr>
            <p:spPr>
              <a:xfrm>
                <a:off x="1490618" y="2482790"/>
                <a:ext cx="312906" cy="400110"/>
              </a:xfrm>
              <a:prstGeom prst="rect">
                <a:avLst/>
              </a:prstGeom>
              <a:noFill/>
            </p:spPr>
            <p:txBody>
              <a:bodyPr wrap="none" rtlCol="0">
                <a:spAutoFit/>
              </a:bodyPr>
              <a:lstStyle/>
              <a:p>
                <a:r>
                  <a:rPr lang="en-US" sz="2000" b="1" dirty="0" smtClean="0">
                    <a:solidFill>
                      <a:srgbClr val="C00000"/>
                    </a:solidFill>
                  </a:rPr>
                  <a:t>=</a:t>
                </a:r>
                <a:endParaRPr lang="en-US" sz="2000" b="1" dirty="0">
                  <a:solidFill>
                    <a:srgbClr val="C00000"/>
                  </a:solidFill>
                </a:endParaRPr>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1000"/>
                                  </p:stCondLst>
                                  <p:childTnLst>
                                    <p:set>
                                      <p:cBhvr>
                                        <p:cTn id="6" dur="1" fill="hold">
                                          <p:stCondLst>
                                            <p:cond delay="0"/>
                                          </p:stCondLst>
                                        </p:cTn>
                                        <p:tgtEl>
                                          <p:spTgt spid="10"/>
                                        </p:tgtEl>
                                        <p:attrNameLst>
                                          <p:attrName>style.visibility</p:attrName>
                                        </p:attrNameLst>
                                      </p:cBhvr>
                                      <p:to>
                                        <p:strVal val="visible"/>
                                      </p:to>
                                    </p:set>
                                  </p:childTnLst>
                                </p:cTn>
                              </p:par>
                            </p:childTnLst>
                          </p:cTn>
                        </p:par>
                        <p:par>
                          <p:cTn id="7" fill="hold">
                            <p:stCondLst>
                              <p:cond delay="1000"/>
                            </p:stCondLst>
                            <p:childTnLst>
                              <p:par>
                                <p:cTn id="8" presetID="10" presetClass="entr" presetSubtype="0" fill="hold" grpId="0" nodeType="afterEffect">
                                  <p:stCondLst>
                                    <p:cond delay="1500"/>
                                  </p:stCondLst>
                                  <p:childTnLst>
                                    <p:set>
                                      <p:cBhvr>
                                        <p:cTn id="9" dur="1" fill="hold">
                                          <p:stCondLst>
                                            <p:cond delay="0"/>
                                          </p:stCondLst>
                                        </p:cTn>
                                        <p:tgtEl>
                                          <p:spTgt spid="15"/>
                                        </p:tgtEl>
                                        <p:attrNameLst>
                                          <p:attrName>style.visibility</p:attrName>
                                        </p:attrNameLst>
                                      </p:cBhvr>
                                      <p:to>
                                        <p:strVal val="visible"/>
                                      </p:to>
                                    </p:set>
                                    <p:animEffect transition="in" filter="fade">
                                      <p:cBhvr>
                                        <p:cTn id="10" dur="2000"/>
                                        <p:tgtEl>
                                          <p:spTgt spid="15"/>
                                        </p:tgtEl>
                                      </p:cBhvr>
                                    </p:animEffect>
                                  </p:childTnLst>
                                </p:cTn>
                              </p:par>
                            </p:childTnLst>
                          </p:cTn>
                        </p:par>
                        <p:par>
                          <p:cTn id="11" fill="hold">
                            <p:stCondLst>
                              <p:cond delay="4500"/>
                            </p:stCondLst>
                            <p:childTnLst>
                              <p:par>
                                <p:cTn id="12" presetID="22" presetClass="entr" presetSubtype="1" fill="hold" nodeType="after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wipe(up)">
                                      <p:cBhvr>
                                        <p:cTn id="14" dur="500"/>
                                        <p:tgtEl>
                                          <p:spTgt spid="2"/>
                                        </p:tgtEl>
                                      </p:cBhvr>
                                    </p:animEffect>
                                  </p:childTnLst>
                                </p:cTn>
                              </p:par>
                            </p:childTnLst>
                          </p:cTn>
                        </p:par>
                        <p:par>
                          <p:cTn id="15" fill="hold">
                            <p:stCondLst>
                              <p:cond delay="5000"/>
                            </p:stCondLst>
                            <p:childTnLst>
                              <p:par>
                                <p:cTn id="16" presetID="1" presetClass="exit" presetSubtype="0" fill="hold" nodeType="afterEffect">
                                  <p:stCondLst>
                                    <p:cond delay="1500"/>
                                  </p:stCondLst>
                                  <p:childTnLst>
                                    <p:set>
                                      <p:cBhvr>
                                        <p:cTn id="17" dur="1" fill="hold">
                                          <p:stCondLst>
                                            <p:cond delay="0"/>
                                          </p:stCondLst>
                                        </p:cTn>
                                        <p:tgtEl>
                                          <p:spTgt spid="2"/>
                                        </p:tgtEl>
                                        <p:attrNameLst>
                                          <p:attrName>style.visibility</p:attrName>
                                        </p:attrNameLst>
                                      </p:cBhvr>
                                      <p:to>
                                        <p:strVal val="hidden"/>
                                      </p:to>
                                    </p:set>
                                  </p:childTnLst>
                                </p:cTn>
                              </p:par>
                            </p:childTnLst>
                          </p:cTn>
                        </p:par>
                        <p:par>
                          <p:cTn id="18" fill="hold">
                            <p:stCondLst>
                              <p:cond delay="6500"/>
                            </p:stCondLst>
                            <p:childTnLst>
                              <p:par>
                                <p:cTn id="19" presetID="1" presetClass="entr" presetSubtype="0" fill="hold" grpId="0" nodeType="after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childTnLst>
                          </p:cTn>
                        </p:par>
                        <p:par>
                          <p:cTn id="21" fill="hold">
                            <p:stCondLst>
                              <p:cond delay="6500"/>
                            </p:stCondLst>
                            <p:childTnLst>
                              <p:par>
                                <p:cTn id="22" presetID="10" presetClass="entr" presetSubtype="0" fill="hold" grpId="0" nodeType="afterEffect">
                                  <p:stCondLst>
                                    <p:cond delay="1500"/>
                                  </p:stCondLst>
                                  <p:childTnLst>
                                    <p:set>
                                      <p:cBhvr>
                                        <p:cTn id="23" dur="1" fill="hold">
                                          <p:stCondLst>
                                            <p:cond delay="0"/>
                                          </p:stCondLst>
                                        </p:cTn>
                                        <p:tgtEl>
                                          <p:spTgt spid="16"/>
                                        </p:tgtEl>
                                        <p:attrNameLst>
                                          <p:attrName>style.visibility</p:attrName>
                                        </p:attrNameLst>
                                      </p:cBhvr>
                                      <p:to>
                                        <p:strVal val="visible"/>
                                      </p:to>
                                    </p:set>
                                    <p:animEffect transition="in" filter="fade">
                                      <p:cBhvr>
                                        <p:cTn id="24" dur="2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4" grpId="0"/>
      <p:bldP spid="15" grpId="0"/>
      <p:bldP spid="1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2" cstate="print"/>
          <a:srcRect/>
          <a:stretch>
            <a:fillRect/>
          </a:stretch>
        </p:blipFill>
        <p:spPr bwMode="auto">
          <a:xfrm>
            <a:off x="228600" y="1828800"/>
            <a:ext cx="8610600" cy="2524072"/>
          </a:xfrm>
          <a:prstGeom prst="rect">
            <a:avLst/>
          </a:prstGeom>
          <a:noFill/>
          <a:ln w="9525">
            <a:noFill/>
            <a:miter lim="800000"/>
            <a:headEnd/>
            <a:tailEnd/>
          </a:ln>
        </p:spPr>
      </p:pic>
      <p:sp>
        <p:nvSpPr>
          <p:cNvPr id="5" name="TextBox 4"/>
          <p:cNvSpPr txBox="1"/>
          <p:nvPr/>
        </p:nvSpPr>
        <p:spPr>
          <a:xfrm>
            <a:off x="381000" y="304800"/>
            <a:ext cx="8305800" cy="1938992"/>
          </a:xfrm>
          <a:prstGeom prst="rect">
            <a:avLst/>
          </a:prstGeom>
          <a:noFill/>
        </p:spPr>
        <p:txBody>
          <a:bodyPr wrap="square" rtlCol="0">
            <a:spAutoFit/>
          </a:bodyPr>
          <a:lstStyle/>
          <a:p>
            <a:r>
              <a:rPr lang="en-US" sz="2000" dirty="0" smtClean="0"/>
              <a:t>All category scores are compiled into a table at the bottom of the template.  This is used to determine the overall score, as a percentage, for the plan.</a:t>
            </a:r>
          </a:p>
          <a:p>
            <a:endParaRPr lang="en-US" sz="2000" dirty="0" smtClean="0"/>
          </a:p>
          <a:p>
            <a:r>
              <a:rPr lang="en-US" sz="2000" dirty="0" smtClean="0"/>
              <a:t>The percent achieved for each category must </a:t>
            </a:r>
          </a:p>
          <a:p>
            <a:r>
              <a:rPr lang="en-US" sz="2000" dirty="0" smtClean="0"/>
              <a:t>equal or exceed 50%.</a:t>
            </a:r>
            <a:endParaRPr lang="en-US" sz="2000" dirty="0"/>
          </a:p>
        </p:txBody>
      </p:sp>
      <p:sp>
        <p:nvSpPr>
          <p:cNvPr id="6" name="TextBox 5"/>
          <p:cNvSpPr txBox="1"/>
          <p:nvPr/>
        </p:nvSpPr>
        <p:spPr>
          <a:xfrm>
            <a:off x="1600200" y="5334000"/>
            <a:ext cx="7467600" cy="1107996"/>
          </a:xfrm>
          <a:prstGeom prst="rect">
            <a:avLst/>
          </a:prstGeom>
          <a:noFill/>
        </p:spPr>
        <p:txBody>
          <a:bodyPr wrap="square" rtlCol="0">
            <a:spAutoFit/>
          </a:bodyPr>
          <a:lstStyle/>
          <a:p>
            <a:pPr algn="r"/>
            <a:r>
              <a:rPr lang="en-US" sz="2200" dirty="0" smtClean="0">
                <a:solidFill>
                  <a:srgbClr val="002060"/>
                </a:solidFill>
              </a:rPr>
              <a:t>In this example, the score is above 76% and therefore the plan is at Level III and would merit FDOT approval and implementation support.  </a:t>
            </a:r>
            <a:endParaRPr lang="en-US" sz="2200" dirty="0">
              <a:solidFill>
                <a:srgbClr val="002060"/>
              </a:solidFill>
            </a:endParaRPr>
          </a:p>
        </p:txBody>
      </p:sp>
      <p:sp>
        <p:nvSpPr>
          <p:cNvPr id="11" name="Oval 10"/>
          <p:cNvSpPr/>
          <p:nvPr/>
        </p:nvSpPr>
        <p:spPr>
          <a:xfrm>
            <a:off x="7861300" y="4000500"/>
            <a:ext cx="444500" cy="304800"/>
          </a:xfrm>
          <a:prstGeom prst="ellipse">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12" name="TextBox 11"/>
          <p:cNvSpPr txBox="1"/>
          <p:nvPr/>
        </p:nvSpPr>
        <p:spPr>
          <a:xfrm>
            <a:off x="304800" y="4953000"/>
            <a:ext cx="6781800" cy="400110"/>
          </a:xfrm>
          <a:prstGeom prst="rect">
            <a:avLst/>
          </a:prstGeom>
          <a:noFill/>
        </p:spPr>
        <p:txBody>
          <a:bodyPr wrap="square" rtlCol="0">
            <a:spAutoFit/>
          </a:bodyPr>
          <a:lstStyle/>
          <a:p>
            <a:r>
              <a:rPr lang="en-US" sz="2000" dirty="0" smtClean="0"/>
              <a:t>The score is then compared to Plan Levels.</a:t>
            </a:r>
            <a:endParaRPr lang="en-US" sz="2000" dirty="0"/>
          </a:p>
        </p:txBody>
      </p:sp>
      <p:sp>
        <p:nvSpPr>
          <p:cNvPr id="16" name="Oval 15"/>
          <p:cNvSpPr/>
          <p:nvPr/>
        </p:nvSpPr>
        <p:spPr>
          <a:xfrm>
            <a:off x="127000" y="2333625"/>
            <a:ext cx="2286000" cy="2057400"/>
          </a:xfrm>
          <a:prstGeom prst="ellipse">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cxnSp>
        <p:nvCxnSpPr>
          <p:cNvPr id="17" name="Straight Arrow Connector 16"/>
          <p:cNvCxnSpPr/>
          <p:nvPr/>
        </p:nvCxnSpPr>
        <p:spPr>
          <a:xfrm rot="5400000" flipH="1" flipV="1">
            <a:off x="1020286" y="4693126"/>
            <a:ext cx="548640" cy="1588"/>
          </a:xfrm>
          <a:prstGeom prst="straightConnector1">
            <a:avLst/>
          </a:prstGeom>
          <a:ln w="28575">
            <a:tailEnd type="arrow"/>
          </a:ln>
        </p:spPr>
        <p:style>
          <a:lnRef idx="1">
            <a:schemeClr val="accent2"/>
          </a:lnRef>
          <a:fillRef idx="0">
            <a:schemeClr val="accent2"/>
          </a:fillRef>
          <a:effectRef idx="0">
            <a:schemeClr val="accent2"/>
          </a:effectRef>
          <a:fontRef idx="minor">
            <a:schemeClr val="tx1"/>
          </a:fontRef>
        </p:style>
      </p:cxn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1" nodeType="after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par>
                          <p:cTn id="7" fill="hold">
                            <p:stCondLst>
                              <p:cond delay="0"/>
                            </p:stCondLst>
                            <p:childTnLst>
                              <p:par>
                                <p:cTn id="8" presetID="22" presetClass="entr" presetSubtype="1" fill="hold" grpId="0" nodeType="after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wipe(up)">
                                      <p:cBhvr>
                                        <p:cTn id="10" dur="500"/>
                                        <p:tgtEl>
                                          <p:spTgt spid="11"/>
                                        </p:tgtEl>
                                      </p:cBhvr>
                                    </p:animEffect>
                                  </p:childTnLst>
                                </p:cTn>
                              </p:par>
                            </p:childTnLst>
                          </p:cTn>
                        </p:par>
                        <p:par>
                          <p:cTn id="11" fill="hold">
                            <p:stCondLst>
                              <p:cond delay="500"/>
                            </p:stCondLst>
                            <p:childTnLst>
                              <p:par>
                                <p:cTn id="12" presetID="3" presetClass="emph" presetSubtype="2" fill="hold" grpId="0" nodeType="afterEffect">
                                  <p:stCondLst>
                                    <p:cond delay="2000"/>
                                  </p:stCondLst>
                                  <p:childTnLst>
                                    <p:animClr clrSpc="rgb">
                                      <p:cBhvr override="childStyle">
                                        <p:cTn id="13" dur="2000" fill="hold"/>
                                        <p:tgtEl>
                                          <p:spTgt spid="5"/>
                                        </p:tgtEl>
                                        <p:attrNameLst>
                                          <p:attrName>style.color</p:attrName>
                                        </p:attrNameLst>
                                      </p:cBhvr>
                                      <p:to>
                                        <a:srgbClr val="615A53"/>
                                      </p:to>
                                    </p:animClr>
                                  </p:childTnLst>
                                </p:cTn>
                              </p:par>
                            </p:childTnLst>
                          </p:cTn>
                        </p:par>
                        <p:par>
                          <p:cTn id="14" fill="hold">
                            <p:stCondLst>
                              <p:cond delay="4500"/>
                            </p:stCondLst>
                            <p:childTnLst>
                              <p:par>
                                <p:cTn id="15" presetID="10" presetClass="exit" presetSubtype="0" fill="hold" grpId="1" nodeType="afterEffect">
                                  <p:stCondLst>
                                    <p:cond delay="0"/>
                                  </p:stCondLst>
                                  <p:childTnLst>
                                    <p:animEffect transition="out" filter="fade">
                                      <p:cBhvr>
                                        <p:cTn id="16" dur="2000"/>
                                        <p:tgtEl>
                                          <p:spTgt spid="11"/>
                                        </p:tgtEl>
                                      </p:cBhvr>
                                    </p:animEffect>
                                    <p:set>
                                      <p:cBhvr>
                                        <p:cTn id="17" dur="1" fill="hold">
                                          <p:stCondLst>
                                            <p:cond delay="1999"/>
                                          </p:stCondLst>
                                        </p:cTn>
                                        <p:tgtEl>
                                          <p:spTgt spid="11"/>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2000"/>
                                        <p:tgtEl>
                                          <p:spTgt spid="12"/>
                                        </p:tgtEl>
                                      </p:cBhvr>
                                    </p:animEffect>
                                  </p:childTnLst>
                                </p:cTn>
                              </p:par>
                            </p:childTnLst>
                          </p:cTn>
                        </p:par>
                        <p:par>
                          <p:cTn id="23" fill="hold">
                            <p:stCondLst>
                              <p:cond delay="2000"/>
                            </p:stCondLst>
                            <p:childTnLst>
                              <p:par>
                                <p:cTn id="24" presetID="22" presetClass="entr" presetSubtype="4" fill="hold" nodeType="after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wipe(down)">
                                      <p:cBhvr>
                                        <p:cTn id="26" dur="500"/>
                                        <p:tgtEl>
                                          <p:spTgt spid="17"/>
                                        </p:tgtEl>
                                      </p:cBhvr>
                                    </p:animEffect>
                                  </p:childTnLst>
                                </p:cTn>
                              </p:par>
                            </p:childTnLst>
                          </p:cTn>
                        </p:par>
                        <p:par>
                          <p:cTn id="27" fill="hold">
                            <p:stCondLst>
                              <p:cond delay="2500"/>
                            </p:stCondLst>
                            <p:childTnLst>
                              <p:par>
                                <p:cTn id="28" presetID="22" presetClass="entr" presetSubtype="4" fill="hold" grpId="0" nodeType="afterEffect">
                                  <p:stCondLst>
                                    <p:cond delay="0"/>
                                  </p:stCondLst>
                                  <p:childTnLst>
                                    <p:set>
                                      <p:cBhvr>
                                        <p:cTn id="29" dur="1" fill="hold">
                                          <p:stCondLst>
                                            <p:cond delay="0"/>
                                          </p:stCondLst>
                                        </p:cTn>
                                        <p:tgtEl>
                                          <p:spTgt spid="16"/>
                                        </p:tgtEl>
                                        <p:attrNameLst>
                                          <p:attrName>style.visibility</p:attrName>
                                        </p:attrNameLst>
                                      </p:cBhvr>
                                      <p:to>
                                        <p:strVal val="visible"/>
                                      </p:to>
                                    </p:set>
                                    <p:animEffect transition="in" filter="wipe(down)">
                                      <p:cBhvr>
                                        <p:cTn id="30" dur="500"/>
                                        <p:tgtEl>
                                          <p:spTgt spid="16"/>
                                        </p:tgtEl>
                                      </p:cBhvr>
                                    </p:animEffect>
                                  </p:childTnLst>
                                </p:cTn>
                              </p:par>
                            </p:childTnLst>
                          </p:cTn>
                        </p:par>
                        <p:par>
                          <p:cTn id="31" fill="hold">
                            <p:stCondLst>
                              <p:cond delay="3000"/>
                            </p:stCondLst>
                            <p:childTnLst>
                              <p:par>
                                <p:cTn id="32" presetID="3" presetClass="emph" presetSubtype="2" fill="hold" grpId="1" nodeType="afterEffect">
                                  <p:stCondLst>
                                    <p:cond delay="2000"/>
                                  </p:stCondLst>
                                  <p:childTnLst>
                                    <p:animClr clrSpc="rgb">
                                      <p:cBhvr override="childStyle">
                                        <p:cTn id="33" dur="2000" fill="hold"/>
                                        <p:tgtEl>
                                          <p:spTgt spid="12"/>
                                        </p:tgtEl>
                                        <p:attrNameLst>
                                          <p:attrName>style.color</p:attrName>
                                        </p:attrNameLst>
                                      </p:cBhvr>
                                      <p:to>
                                        <a:srgbClr val="615A53"/>
                                      </p:to>
                                    </p:animClr>
                                  </p:childTnLst>
                                </p:cTn>
                              </p:par>
                              <p:par>
                                <p:cTn id="34" presetID="10" presetClass="exit" presetSubtype="0" fill="hold" grpId="1" nodeType="withEffect">
                                  <p:stCondLst>
                                    <p:cond delay="1000"/>
                                  </p:stCondLst>
                                  <p:childTnLst>
                                    <p:animEffect transition="out" filter="fade">
                                      <p:cBhvr>
                                        <p:cTn id="35" dur="2000"/>
                                        <p:tgtEl>
                                          <p:spTgt spid="16"/>
                                        </p:tgtEl>
                                      </p:cBhvr>
                                    </p:animEffect>
                                    <p:set>
                                      <p:cBhvr>
                                        <p:cTn id="36" dur="1" fill="hold">
                                          <p:stCondLst>
                                            <p:cond delay="1999"/>
                                          </p:stCondLst>
                                        </p:cTn>
                                        <p:tgtEl>
                                          <p:spTgt spid="16"/>
                                        </p:tgtEl>
                                        <p:attrNameLst>
                                          <p:attrName>style.visibility</p:attrName>
                                        </p:attrNameLst>
                                      </p:cBhvr>
                                      <p:to>
                                        <p:strVal val="hidden"/>
                                      </p:to>
                                    </p:set>
                                  </p:childTnLst>
                                </p:cTn>
                              </p:par>
                              <p:par>
                                <p:cTn id="37" presetID="10" presetClass="exit" presetSubtype="0" fill="hold" nodeType="withEffect">
                                  <p:stCondLst>
                                    <p:cond delay="1000"/>
                                  </p:stCondLst>
                                  <p:childTnLst>
                                    <p:animEffect transition="out" filter="fade">
                                      <p:cBhvr>
                                        <p:cTn id="38" dur="2000"/>
                                        <p:tgtEl>
                                          <p:spTgt spid="17"/>
                                        </p:tgtEl>
                                      </p:cBhvr>
                                    </p:animEffect>
                                    <p:set>
                                      <p:cBhvr>
                                        <p:cTn id="39" dur="1" fill="hold">
                                          <p:stCondLst>
                                            <p:cond delay="1999"/>
                                          </p:stCondLst>
                                        </p:cTn>
                                        <p:tgtEl>
                                          <p:spTgt spid="17"/>
                                        </p:tgtEl>
                                        <p:attrNameLst>
                                          <p:attrName>style.visibility</p:attrName>
                                        </p:attrNameLst>
                                      </p:cBhvr>
                                      <p:to>
                                        <p:strVal val="hidden"/>
                                      </p:to>
                                    </p:set>
                                  </p:childTnLst>
                                </p:cTn>
                              </p:par>
                            </p:childTnLst>
                          </p:cTn>
                        </p:par>
                        <p:par>
                          <p:cTn id="40" fill="hold">
                            <p:stCondLst>
                              <p:cond delay="7000"/>
                            </p:stCondLst>
                            <p:childTnLst>
                              <p:par>
                                <p:cTn id="41" presetID="22" presetClass="entr" presetSubtype="8" fill="hold" grpId="0" nodeType="afterEffect">
                                  <p:stCondLst>
                                    <p:cond delay="0"/>
                                  </p:stCondLst>
                                  <p:childTnLst>
                                    <p:set>
                                      <p:cBhvr>
                                        <p:cTn id="42" dur="1" fill="hold">
                                          <p:stCondLst>
                                            <p:cond delay="0"/>
                                          </p:stCondLst>
                                        </p:cTn>
                                        <p:tgtEl>
                                          <p:spTgt spid="6"/>
                                        </p:tgtEl>
                                        <p:attrNameLst>
                                          <p:attrName>style.visibility</p:attrName>
                                        </p:attrNameLst>
                                      </p:cBhvr>
                                      <p:to>
                                        <p:strVal val="visible"/>
                                      </p:to>
                                    </p:set>
                                    <p:animEffect transition="in" filter="wipe(left)">
                                      <p:cBhvr>
                                        <p:cTn id="4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P spid="6" grpId="0"/>
      <p:bldP spid="11" grpId="0" animBg="1"/>
      <p:bldP spid="11" grpId="1" animBg="1"/>
      <p:bldP spid="12" grpId="0"/>
      <p:bldP spid="12" grpId="1"/>
      <p:bldP spid="16" grpId="0" animBg="1"/>
      <p:bldP spid="16" grpId="1"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752600"/>
            <a:ext cx="8229600" cy="4114799"/>
          </a:xfrm>
        </p:spPr>
        <p:txBody>
          <a:bodyPr/>
          <a:lstStyle/>
          <a:p>
            <a:pPr>
              <a:spcAft>
                <a:spcPts val="1200"/>
              </a:spcAft>
            </a:pPr>
            <a:r>
              <a:rPr lang="en-US" dirty="0" smtClean="0"/>
              <a:t>2005 Growth Management Legislation</a:t>
            </a:r>
          </a:p>
          <a:p>
            <a:pPr>
              <a:spcAft>
                <a:spcPts val="1200"/>
              </a:spcAft>
            </a:pPr>
            <a:r>
              <a:rPr lang="en-US" dirty="0" smtClean="0"/>
              <a:t>2008 Legislation - Reduce Greenhouse Gases</a:t>
            </a:r>
          </a:p>
          <a:p>
            <a:pPr>
              <a:spcAft>
                <a:spcPts val="1200"/>
              </a:spcAft>
            </a:pPr>
            <a:r>
              <a:rPr lang="en-US" dirty="0" smtClean="0"/>
              <a:t>2009 Community Renewal Act</a:t>
            </a:r>
          </a:p>
          <a:p>
            <a:pPr>
              <a:buNone/>
            </a:pPr>
            <a:endParaRPr lang="en-US" dirty="0" smtClean="0"/>
          </a:p>
          <a:p>
            <a:endParaRPr lang="en-US" dirty="0"/>
          </a:p>
        </p:txBody>
      </p:sp>
      <p:sp>
        <p:nvSpPr>
          <p:cNvPr id="3" name="Title 2"/>
          <p:cNvSpPr>
            <a:spLocks noGrp="1"/>
          </p:cNvSpPr>
          <p:nvPr>
            <p:ph type="title"/>
          </p:nvPr>
        </p:nvSpPr>
        <p:spPr/>
        <p:txBody>
          <a:bodyPr>
            <a:normAutofit fontScale="90000"/>
          </a:bodyPr>
          <a:lstStyle/>
          <a:p>
            <a:r>
              <a:rPr lang="en-US" dirty="0" smtClean="0"/>
              <a:t>FDOT’s Role in Growth Management</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a:spcAft>
                <a:spcPts val="1000"/>
              </a:spcAft>
            </a:pPr>
            <a:r>
              <a:rPr lang="en-US" dirty="0" smtClean="0"/>
              <a:t>Comprehensive plans, CPAs, EARs, and EAR-based CPAs </a:t>
            </a:r>
          </a:p>
          <a:p>
            <a:pPr>
              <a:spcAft>
                <a:spcPts val="1000"/>
              </a:spcAft>
            </a:pPr>
            <a:r>
              <a:rPr lang="en-US" dirty="0" smtClean="0"/>
              <a:t>Within TCEAs</a:t>
            </a:r>
          </a:p>
          <a:p>
            <a:pPr lvl="1">
              <a:spcAft>
                <a:spcPts val="1000"/>
              </a:spcAft>
            </a:pPr>
            <a:r>
              <a:rPr lang="en-US" dirty="0" smtClean="0"/>
              <a:t>focus on local land use and transportation strategies to support and fund mobility, including alternative modes - mobility plans</a:t>
            </a:r>
          </a:p>
          <a:p>
            <a:pPr lvl="1">
              <a:spcAft>
                <a:spcPts val="1000"/>
              </a:spcAft>
            </a:pPr>
            <a:r>
              <a:rPr lang="en-US" dirty="0" smtClean="0"/>
              <a:t>no authority to review CPAs for compliance with level of service standards</a:t>
            </a:r>
          </a:p>
          <a:p>
            <a:pPr lvl="1">
              <a:spcAft>
                <a:spcPts val="1000"/>
              </a:spcAft>
            </a:pPr>
            <a:r>
              <a:rPr lang="en-US" dirty="0" smtClean="0"/>
              <a:t>local governments not required to consult with FDOT on impacts or mitigation to the SIS </a:t>
            </a:r>
          </a:p>
          <a:p>
            <a:pPr>
              <a:spcAft>
                <a:spcPts val="1000"/>
              </a:spcAft>
            </a:pPr>
            <a:r>
              <a:rPr lang="en-US" dirty="0" smtClean="0"/>
              <a:t>Outside of DULA TCEAs</a:t>
            </a:r>
          </a:p>
          <a:p>
            <a:pPr lvl="1">
              <a:spcAft>
                <a:spcPts val="1000"/>
              </a:spcAft>
            </a:pPr>
            <a:r>
              <a:rPr lang="en-US" dirty="0" smtClean="0"/>
              <a:t>review CPAs and proposed DRIs to ensure LOS standards are achieved and maintained - mitigation of impacts may be required</a:t>
            </a:r>
          </a:p>
          <a:p>
            <a:pPr lvl="1">
              <a:spcAft>
                <a:spcPts val="1000"/>
              </a:spcAft>
            </a:pPr>
            <a:r>
              <a:rPr lang="en-US" dirty="0" smtClean="0"/>
              <a:t>local governments must adopt FDOT LOS standards for the SIS</a:t>
            </a:r>
          </a:p>
          <a:p>
            <a:pPr lvl="1"/>
            <a:endParaRPr lang="en-US" dirty="0" smtClean="0"/>
          </a:p>
          <a:p>
            <a:pPr lvl="1"/>
            <a:endParaRPr lang="en-US" dirty="0" smtClean="0"/>
          </a:p>
          <a:p>
            <a:endParaRPr lang="en-US" dirty="0" smtClean="0"/>
          </a:p>
          <a:p>
            <a:endParaRPr lang="en-US" dirty="0"/>
          </a:p>
        </p:txBody>
      </p:sp>
      <p:sp>
        <p:nvSpPr>
          <p:cNvPr id="3" name="Title 2"/>
          <p:cNvSpPr>
            <a:spLocks noGrp="1"/>
          </p:cNvSpPr>
          <p:nvPr>
            <p:ph type="title"/>
          </p:nvPr>
        </p:nvSpPr>
        <p:spPr/>
        <p:txBody>
          <a:bodyPr>
            <a:normAutofit/>
          </a:bodyPr>
          <a:lstStyle/>
          <a:p>
            <a:r>
              <a:rPr lang="en-US" dirty="0" smtClean="0"/>
              <a:t>FDOT’s Current Role</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rgbClr val="D6B19C"/>
            </a:gs>
            <a:gs pos="30000">
              <a:srgbClr val="D49E6C"/>
            </a:gs>
            <a:gs pos="70000">
              <a:srgbClr val="A65528"/>
            </a:gs>
            <a:gs pos="100000">
              <a:srgbClr val="663012"/>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762000"/>
            <a:ext cx="3621024" cy="2126512"/>
          </a:xfrm>
        </p:spPr>
        <p:txBody>
          <a:bodyPr>
            <a:normAutofit fontScale="90000"/>
          </a:bodyPr>
          <a:lstStyle/>
          <a:p>
            <a:r>
              <a:rPr lang="en-US" dirty="0" smtClean="0"/>
              <a:t>Mobility</a:t>
            </a:r>
            <a:br>
              <a:rPr lang="en-US" dirty="0" smtClean="0"/>
            </a:br>
            <a:r>
              <a:rPr lang="en-US" dirty="0" smtClean="0"/>
              <a:t>Assessment </a:t>
            </a:r>
            <a:br>
              <a:rPr lang="en-US" dirty="0" smtClean="0"/>
            </a:br>
            <a:r>
              <a:rPr lang="en-US" dirty="0" smtClean="0"/>
              <a:t>Guide</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Detailed instructions for use of template</a:t>
            </a:r>
          </a:p>
          <a:p>
            <a:r>
              <a:rPr lang="en-US" dirty="0" smtClean="0"/>
              <a:t>Description of Categories, Elements, and Criteria </a:t>
            </a:r>
          </a:p>
          <a:p>
            <a:r>
              <a:rPr lang="en-US" dirty="0" smtClean="0"/>
              <a:t>“Notes” describe how each Criterion may be addressed in the plan</a:t>
            </a:r>
          </a:p>
          <a:p>
            <a:endParaRPr lang="en-US" dirty="0" smtClean="0"/>
          </a:p>
          <a:p>
            <a:endParaRPr lang="en-US" dirty="0" smtClean="0"/>
          </a:p>
          <a:p>
            <a:endParaRPr lang="en-US" dirty="0"/>
          </a:p>
        </p:txBody>
      </p:sp>
      <p:sp>
        <p:nvSpPr>
          <p:cNvPr id="3" name="Title 2"/>
          <p:cNvSpPr>
            <a:spLocks noGrp="1"/>
          </p:cNvSpPr>
          <p:nvPr>
            <p:ph type="title"/>
          </p:nvPr>
        </p:nvSpPr>
        <p:spPr/>
        <p:txBody>
          <a:bodyPr/>
          <a:lstStyle/>
          <a:p>
            <a:r>
              <a:rPr lang="en-US" dirty="0" smtClean="0"/>
              <a:t>Guide</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rgbClr val="D6B19C"/>
            </a:gs>
            <a:gs pos="30000">
              <a:srgbClr val="D49E6C"/>
            </a:gs>
            <a:gs pos="70000">
              <a:srgbClr val="A65528"/>
            </a:gs>
            <a:gs pos="100000">
              <a:srgbClr val="663012"/>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762000"/>
            <a:ext cx="3621024" cy="2126512"/>
          </a:xfrm>
        </p:spPr>
        <p:txBody>
          <a:bodyPr>
            <a:normAutofit fontScale="90000"/>
          </a:bodyPr>
          <a:lstStyle/>
          <a:p>
            <a:r>
              <a:rPr lang="en-US" dirty="0" smtClean="0"/>
              <a:t>Mobility</a:t>
            </a:r>
            <a:br>
              <a:rPr lang="en-US" dirty="0" smtClean="0"/>
            </a:br>
            <a:r>
              <a:rPr lang="en-US" dirty="0" smtClean="0"/>
              <a:t>Assessment </a:t>
            </a:r>
            <a:br>
              <a:rPr lang="en-US" dirty="0" smtClean="0"/>
            </a:br>
            <a:r>
              <a:rPr lang="en-US" dirty="0" smtClean="0"/>
              <a:t>Template</a:t>
            </a:r>
            <a:endParaRPr lang="en-US" dirty="0"/>
          </a:p>
        </p:txBody>
      </p:sp>
      <p:pic>
        <p:nvPicPr>
          <p:cNvPr id="4" name="Picture 4"/>
          <p:cNvPicPr>
            <a:picLocks noChangeAspect="1" noChangeArrowheads="1"/>
          </p:cNvPicPr>
          <p:nvPr/>
        </p:nvPicPr>
        <p:blipFill>
          <a:blip r:embed="rId2" cstate="print"/>
          <a:srcRect/>
          <a:stretch>
            <a:fillRect/>
          </a:stretch>
        </p:blipFill>
        <p:spPr bwMode="auto">
          <a:xfrm>
            <a:off x="5867400" y="228600"/>
            <a:ext cx="2667000" cy="651547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To assist in review and/or development of</a:t>
            </a:r>
          </a:p>
          <a:p>
            <a:pPr lvl="1"/>
            <a:r>
              <a:rPr lang="en-US" dirty="0" smtClean="0"/>
              <a:t>local government mobility plans</a:t>
            </a:r>
          </a:p>
          <a:p>
            <a:pPr lvl="1"/>
            <a:r>
              <a:rPr lang="en-US" dirty="0" smtClean="0"/>
              <a:t>related plans</a:t>
            </a:r>
          </a:p>
          <a:p>
            <a:pPr lvl="2"/>
            <a:r>
              <a:rPr lang="en-US" dirty="0" smtClean="0"/>
              <a:t>corridor management plans</a:t>
            </a:r>
          </a:p>
          <a:p>
            <a:pPr lvl="2"/>
            <a:r>
              <a:rPr lang="en-US" dirty="0" smtClean="0"/>
              <a:t>long-term concurrency management system plans</a:t>
            </a:r>
          </a:p>
          <a:p>
            <a:pPr lvl="2"/>
            <a:r>
              <a:rPr lang="en-US" dirty="0" smtClean="0"/>
              <a:t>other SIS impact mitigation plans </a:t>
            </a:r>
          </a:p>
          <a:p>
            <a:r>
              <a:rPr lang="en-US" dirty="0" smtClean="0"/>
              <a:t>Plan must address transportation system deficiencies</a:t>
            </a:r>
          </a:p>
          <a:p>
            <a:pPr lvl="1"/>
            <a:r>
              <a:rPr lang="en-US" dirty="0" smtClean="0"/>
              <a:t>based on an analysis of existing conditions </a:t>
            </a:r>
          </a:p>
          <a:p>
            <a:pPr lvl="1"/>
            <a:r>
              <a:rPr lang="en-US" dirty="0" smtClean="0"/>
              <a:t>specific community planning objectives</a:t>
            </a:r>
            <a:endParaRPr lang="en-US" dirty="0"/>
          </a:p>
        </p:txBody>
      </p:sp>
      <p:sp>
        <p:nvSpPr>
          <p:cNvPr id="3" name="Title 2"/>
          <p:cNvSpPr>
            <a:spLocks noGrp="1"/>
          </p:cNvSpPr>
          <p:nvPr>
            <p:ph type="title"/>
          </p:nvPr>
        </p:nvSpPr>
        <p:spPr/>
        <p:txBody>
          <a:bodyPr/>
          <a:lstStyle/>
          <a:p>
            <a:r>
              <a:rPr lang="en-US" dirty="0" smtClean="0"/>
              <a:t>Template Purpose</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40000" lnSpcReduction="20000"/>
          </a:bodyPr>
          <a:lstStyle/>
          <a:p>
            <a:pPr lvl="0">
              <a:spcAft>
                <a:spcPts val="600"/>
              </a:spcAft>
            </a:pPr>
            <a:r>
              <a:rPr lang="en-US" sz="3400" b="1" dirty="0" smtClean="0"/>
              <a:t>Category</a:t>
            </a:r>
            <a:r>
              <a:rPr lang="en-US" sz="3400" dirty="0" smtClean="0"/>
              <a:t> - indicates the overall category</a:t>
            </a:r>
          </a:p>
          <a:p>
            <a:pPr lvl="0">
              <a:spcAft>
                <a:spcPts val="600"/>
              </a:spcAft>
            </a:pPr>
            <a:r>
              <a:rPr lang="en-US" sz="3400" b="1" dirty="0" smtClean="0"/>
              <a:t>Elements</a:t>
            </a:r>
            <a:r>
              <a:rPr lang="en-US" sz="3400" dirty="0" smtClean="0"/>
              <a:t> - breaks down each category into core elements</a:t>
            </a:r>
          </a:p>
          <a:p>
            <a:pPr lvl="0">
              <a:spcAft>
                <a:spcPts val="600"/>
              </a:spcAft>
            </a:pPr>
            <a:r>
              <a:rPr lang="en-US" sz="3400" b="1" dirty="0" smtClean="0"/>
              <a:t>Criteria Code </a:t>
            </a:r>
            <a:r>
              <a:rPr lang="en-US" sz="3400" dirty="0" smtClean="0"/>
              <a:t>– a code number for each criterion to aid in cross referencing</a:t>
            </a:r>
          </a:p>
          <a:p>
            <a:pPr lvl="0">
              <a:spcAft>
                <a:spcPts val="600"/>
              </a:spcAft>
            </a:pPr>
            <a:r>
              <a:rPr lang="en-US" sz="3400" b="1" dirty="0" smtClean="0"/>
              <a:t>Criteria</a:t>
            </a:r>
            <a:r>
              <a:rPr lang="en-US" sz="3400" dirty="0" smtClean="0"/>
              <a:t> – states each specific criterion</a:t>
            </a:r>
          </a:p>
          <a:p>
            <a:pPr lvl="0">
              <a:spcAft>
                <a:spcPts val="600"/>
              </a:spcAft>
            </a:pPr>
            <a:r>
              <a:rPr lang="en-US" sz="3400" b="1" dirty="0" smtClean="0"/>
              <a:t>Weight</a:t>
            </a:r>
            <a:r>
              <a:rPr lang="en-US" sz="3400" dirty="0" smtClean="0"/>
              <a:t> – reviewer assigns weight to each criterion</a:t>
            </a:r>
          </a:p>
          <a:p>
            <a:pPr lvl="1"/>
            <a:r>
              <a:rPr lang="en-US" sz="2900" dirty="0" smtClean="0"/>
              <a:t>importance to maintaining mobility, mitigating congestion, or meeting modal objectives</a:t>
            </a:r>
          </a:p>
          <a:p>
            <a:pPr lvl="1">
              <a:spcAft>
                <a:spcPts val="600"/>
              </a:spcAft>
            </a:pPr>
            <a:r>
              <a:rPr lang="en-US" sz="2900" dirty="0" smtClean="0"/>
              <a:t>determined jointly by the preparer and reviewer based on </a:t>
            </a:r>
            <a:r>
              <a:rPr lang="en-US" sz="2900" u="sng" dirty="0" smtClean="0"/>
              <a:t>Existing Conditions Analysis</a:t>
            </a:r>
          </a:p>
          <a:p>
            <a:pPr lvl="0">
              <a:spcAft>
                <a:spcPts val="600"/>
              </a:spcAft>
            </a:pPr>
            <a:r>
              <a:rPr lang="en-US" sz="3400" b="1" dirty="0" smtClean="0"/>
              <a:t>Value </a:t>
            </a:r>
            <a:r>
              <a:rPr lang="en-US" sz="3400" dirty="0" smtClean="0"/>
              <a:t>– reviewer enters value based on how the plan advances the criterion</a:t>
            </a:r>
          </a:p>
          <a:p>
            <a:pPr lvl="1"/>
            <a:r>
              <a:rPr lang="en-US" sz="2900" dirty="0" smtClean="0"/>
              <a:t>Local government may identify desired value in the application along with supporting info</a:t>
            </a:r>
          </a:p>
          <a:p>
            <a:pPr lvl="1">
              <a:spcAft>
                <a:spcPts val="600"/>
              </a:spcAft>
            </a:pPr>
            <a:r>
              <a:rPr lang="en-US" sz="2900" dirty="0" smtClean="0"/>
              <a:t>use the locally-assigned value or assign a different value per staff report</a:t>
            </a:r>
          </a:p>
          <a:p>
            <a:pPr lvl="0">
              <a:spcAft>
                <a:spcPts val="600"/>
              </a:spcAft>
            </a:pPr>
            <a:r>
              <a:rPr lang="en-US" sz="3400" b="1" dirty="0" smtClean="0"/>
              <a:t>Score </a:t>
            </a:r>
            <a:r>
              <a:rPr lang="en-US" sz="3400" dirty="0" smtClean="0"/>
              <a:t>– spreadsheet computes the score of each criterion by multiplying the Weight by the Value assigned </a:t>
            </a:r>
          </a:p>
          <a:p>
            <a:pPr lvl="1">
              <a:spcAft>
                <a:spcPts val="600"/>
              </a:spcAft>
            </a:pPr>
            <a:r>
              <a:rPr lang="en-US" sz="2900" dirty="0" smtClean="0"/>
              <a:t>Each Category, at a minimum, must achieve 50% of the Maximum Points Available</a:t>
            </a:r>
          </a:p>
          <a:p>
            <a:pPr lvl="0">
              <a:spcAft>
                <a:spcPts val="600"/>
              </a:spcAft>
            </a:pPr>
            <a:r>
              <a:rPr lang="en-US" sz="3500" b="1" dirty="0" smtClean="0"/>
              <a:t>Maximum Points Available </a:t>
            </a:r>
            <a:r>
              <a:rPr lang="en-US" sz="3500" dirty="0" smtClean="0"/>
              <a:t>- maximum points that can be achieved – a </a:t>
            </a:r>
            <a:r>
              <a:rPr lang="en-US" sz="3600" dirty="0" smtClean="0"/>
              <a:t>benchmark</a:t>
            </a:r>
            <a:endParaRPr lang="en-US" sz="3500" dirty="0" smtClean="0"/>
          </a:p>
          <a:p>
            <a:pPr lvl="1">
              <a:spcAft>
                <a:spcPts val="600"/>
              </a:spcAft>
            </a:pPr>
            <a:r>
              <a:rPr lang="en-US" sz="3100" dirty="0" smtClean="0"/>
              <a:t>Assigned Weight x Maximum Value </a:t>
            </a:r>
          </a:p>
          <a:p>
            <a:pPr lvl="0"/>
            <a:r>
              <a:rPr lang="en-US" sz="3500" b="1" dirty="0" smtClean="0"/>
              <a:t>Comments</a:t>
            </a:r>
            <a:r>
              <a:rPr lang="en-US" sz="3500" dirty="0" smtClean="0"/>
              <a:t> – staff comments related to the criterion</a:t>
            </a:r>
          </a:p>
          <a:p>
            <a:pPr lvl="1"/>
            <a:endParaRPr lang="en-US" sz="2900" dirty="0" smtClean="0"/>
          </a:p>
          <a:p>
            <a:pPr>
              <a:buNone/>
            </a:pPr>
            <a:endParaRPr lang="en-US" dirty="0"/>
          </a:p>
        </p:txBody>
      </p:sp>
      <p:sp>
        <p:nvSpPr>
          <p:cNvPr id="3" name="Title 2"/>
          <p:cNvSpPr>
            <a:spLocks noGrp="1"/>
          </p:cNvSpPr>
          <p:nvPr>
            <p:ph type="title"/>
          </p:nvPr>
        </p:nvSpPr>
        <p:spPr/>
        <p:txBody>
          <a:bodyPr/>
          <a:lstStyle/>
          <a:p>
            <a:r>
              <a:rPr lang="en-US" dirty="0" smtClean="0"/>
              <a:t>Template Overview</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4"/>
          <p:cNvPicPr>
            <a:picLocks noGrp="1" noChangeAspect="1" noChangeArrowheads="1"/>
          </p:cNvPicPr>
          <p:nvPr>
            <p:ph idx="1"/>
          </p:nvPr>
        </p:nvPicPr>
        <p:blipFill>
          <a:blip r:embed="rId2" cstate="print"/>
          <a:srcRect/>
          <a:stretch>
            <a:fillRect/>
          </a:stretch>
        </p:blipFill>
        <p:spPr bwMode="auto">
          <a:xfrm>
            <a:off x="228600" y="228600"/>
            <a:ext cx="2667000" cy="6515472"/>
          </a:xfrm>
          <a:prstGeom prst="rect">
            <a:avLst/>
          </a:prstGeom>
          <a:noFill/>
          <a:ln w="9525">
            <a:noFill/>
            <a:miter lim="800000"/>
            <a:headEnd/>
            <a:tailEnd/>
          </a:ln>
        </p:spPr>
      </p:pic>
      <p:pic>
        <p:nvPicPr>
          <p:cNvPr id="9" name="Picture 3"/>
          <p:cNvPicPr>
            <a:picLocks noChangeAspect="1" noChangeArrowheads="1"/>
          </p:cNvPicPr>
          <p:nvPr/>
        </p:nvPicPr>
        <p:blipFill>
          <a:blip r:embed="rId3" cstate="print">
            <a:clrChange>
              <a:clrFrom>
                <a:srgbClr val="FFFFFF"/>
              </a:clrFrom>
              <a:clrTo>
                <a:srgbClr val="FFFFFF">
                  <a:alpha val="0"/>
                </a:srgbClr>
              </a:clrTo>
            </a:clrChange>
          </a:blip>
          <a:srcRect l="1864" t="496"/>
          <a:stretch>
            <a:fillRect/>
          </a:stretch>
        </p:blipFill>
        <p:spPr bwMode="auto">
          <a:xfrm>
            <a:off x="381000" y="3200400"/>
            <a:ext cx="8524875" cy="3342786"/>
          </a:xfrm>
          <a:prstGeom prst="rect">
            <a:avLst/>
          </a:prstGeom>
          <a:noFill/>
          <a:ln w="9525">
            <a:noFill/>
            <a:miter lim="800000"/>
            <a:headEnd/>
            <a:tailEnd/>
          </a:ln>
        </p:spPr>
      </p:pic>
      <p:sp>
        <p:nvSpPr>
          <p:cNvPr id="6" name="TextBox 5"/>
          <p:cNvSpPr txBox="1"/>
          <p:nvPr/>
        </p:nvSpPr>
        <p:spPr>
          <a:xfrm>
            <a:off x="685800" y="762000"/>
            <a:ext cx="7772400" cy="1905000"/>
          </a:xfrm>
          <a:prstGeom prst="rect">
            <a:avLst/>
          </a:prstGeom>
          <a:solidFill>
            <a:schemeClr val="bg1">
              <a:lumMod val="85000"/>
            </a:schemeClr>
          </a:solidFill>
          <a:ln>
            <a:solidFill>
              <a:schemeClr val="bg1">
                <a:lumMod val="50000"/>
              </a:schemeClr>
            </a:solidFill>
          </a:ln>
          <a:scene3d>
            <a:camera prst="orthographicFront"/>
            <a:lightRig rig="threePt" dir="t"/>
          </a:scene3d>
          <a:sp3d>
            <a:bevelT w="114300" prst="hardEdge"/>
          </a:sp3d>
        </p:spPr>
        <p:style>
          <a:lnRef idx="2">
            <a:schemeClr val="accent4">
              <a:shade val="50000"/>
            </a:schemeClr>
          </a:lnRef>
          <a:fillRef idx="1">
            <a:schemeClr val="accent4"/>
          </a:fillRef>
          <a:effectRef idx="0">
            <a:schemeClr val="accent4"/>
          </a:effectRef>
          <a:fontRef idx="minor">
            <a:schemeClr val="lt1"/>
          </a:fontRef>
        </p:style>
        <p:txBody>
          <a:bodyPr wrap="square" rtlCol="0">
            <a:noAutofit/>
          </a:bodyPr>
          <a:lstStyle/>
          <a:p>
            <a:r>
              <a:rPr lang="en-US" sz="2400" dirty="0" smtClean="0">
                <a:solidFill>
                  <a:schemeClr val="tx1"/>
                </a:solidFill>
              </a:rPr>
              <a:t>The “Category” field groups related elements together.  </a:t>
            </a:r>
          </a:p>
          <a:p>
            <a:endParaRPr lang="en-US" dirty="0" smtClean="0">
              <a:solidFill>
                <a:schemeClr val="tx1"/>
              </a:solidFill>
            </a:endParaRPr>
          </a:p>
          <a:p>
            <a:r>
              <a:rPr lang="en-US" dirty="0" smtClean="0">
                <a:solidFill>
                  <a:schemeClr val="tx1"/>
                </a:solidFill>
              </a:rPr>
              <a:t>Notice the code “SP.”  It is used to describe all criteria that fall within this particular category.</a:t>
            </a:r>
            <a:endParaRPr lang="en-US" dirty="0">
              <a:solidFill>
                <a:schemeClr val="tx1"/>
              </a:solidFill>
            </a:endParaRPr>
          </a:p>
        </p:txBody>
      </p:sp>
      <p:sp>
        <p:nvSpPr>
          <p:cNvPr id="10" name="Down Arrow 9"/>
          <p:cNvSpPr/>
          <p:nvPr/>
        </p:nvSpPr>
        <p:spPr>
          <a:xfrm>
            <a:off x="609600" y="2743200"/>
            <a:ext cx="338138" cy="762000"/>
          </a:xfrm>
          <a:prstGeom prst="downArrow">
            <a:avLst/>
          </a:prstGeom>
          <a:solidFill>
            <a:schemeClr val="bg1">
              <a:lumMod val="85000"/>
            </a:schemeClr>
          </a:solidFill>
          <a:ln>
            <a:solidFill>
              <a:schemeClr val="bg1">
                <a:lumMod val="50000"/>
              </a:schemeClr>
            </a:solidFill>
          </a:ln>
          <a:scene3d>
            <a:camera prst="orthographicFront"/>
            <a:lightRig rig="threePt" dir="t"/>
          </a:scene3d>
          <a:sp3d>
            <a:bevelT w="146050" prst="hardEdge"/>
          </a:sp3d>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nodeType="withEffect">
                                  <p:stCondLst>
                                    <p:cond delay="0"/>
                                  </p:stCondLst>
                                  <p:childTnLst>
                                    <p:animEffect transition="out" filter="fade">
                                      <p:cBhvr>
                                        <p:cTn id="6" dur="2000"/>
                                        <p:tgtEl>
                                          <p:spTgt spid="11"/>
                                        </p:tgtEl>
                                      </p:cBhvr>
                                    </p:animEffect>
                                    <p:set>
                                      <p:cBhvr>
                                        <p:cTn id="7" dur="1" fill="hold">
                                          <p:stCondLst>
                                            <p:cond delay="1999"/>
                                          </p:stCondLst>
                                        </p:cTn>
                                        <p:tgtEl>
                                          <p:spTgt spid="11"/>
                                        </p:tgtEl>
                                        <p:attrNameLst>
                                          <p:attrName>style.visibility</p:attrName>
                                        </p:attrNameLst>
                                      </p:cBhvr>
                                      <p:to>
                                        <p:strVal val="hidden"/>
                                      </p:to>
                                    </p:set>
                                  </p:childTnLst>
                                </p:cTn>
                              </p:par>
                              <p:par>
                                <p:cTn id="8" presetID="0" presetClass="path" presetSubtype="0" accel="50000" decel="50000" fill="hold" nodeType="withEffect">
                                  <p:stCondLst>
                                    <p:cond delay="0"/>
                                  </p:stCondLst>
                                  <p:childTnLst>
                                    <p:animMotion origin="layout" path="M -0.39166 -0.57778 L 5.83333E-6 -4.44444E-6 " pathEditMode="relative" ptsTypes="AA">
                                      <p:cBhvr>
                                        <p:cTn id="9" dur="1000" fill="hold"/>
                                        <p:tgtEl>
                                          <p:spTgt spid="9"/>
                                        </p:tgtEl>
                                        <p:attrNameLst>
                                          <p:attrName>ppt_x</p:attrName>
                                          <p:attrName>ppt_y</p:attrName>
                                        </p:attrNameLst>
                                      </p:cBhvr>
                                    </p:animMotion>
                                  </p:childTnLst>
                                </p:cTn>
                              </p:par>
                              <p:par>
                                <p:cTn id="10" presetID="53" presetClass="entr" presetSubtype="0" fill="hold" nodeType="with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p:cTn id="12" dur="1000" fill="hold"/>
                                        <p:tgtEl>
                                          <p:spTgt spid="9"/>
                                        </p:tgtEl>
                                        <p:attrNameLst>
                                          <p:attrName>ppt_w</p:attrName>
                                        </p:attrNameLst>
                                      </p:cBhvr>
                                      <p:tavLst>
                                        <p:tav tm="0">
                                          <p:val>
                                            <p:fltVal val="0"/>
                                          </p:val>
                                        </p:tav>
                                        <p:tav tm="100000">
                                          <p:val>
                                            <p:strVal val="#ppt_w"/>
                                          </p:val>
                                        </p:tav>
                                      </p:tavLst>
                                    </p:anim>
                                    <p:anim calcmode="lin" valueType="num">
                                      <p:cBhvr>
                                        <p:cTn id="13" dur="1000" fill="hold"/>
                                        <p:tgtEl>
                                          <p:spTgt spid="9"/>
                                        </p:tgtEl>
                                        <p:attrNameLst>
                                          <p:attrName>ppt_h</p:attrName>
                                        </p:attrNameLst>
                                      </p:cBhvr>
                                      <p:tavLst>
                                        <p:tav tm="0">
                                          <p:val>
                                            <p:fltVal val="0"/>
                                          </p:val>
                                        </p:tav>
                                        <p:tav tm="100000">
                                          <p:val>
                                            <p:strVal val="#ppt_h"/>
                                          </p:val>
                                        </p:tav>
                                      </p:tavLst>
                                    </p:anim>
                                    <p:animEffect transition="in" filter="fade">
                                      <p:cBhvr>
                                        <p:cTn id="14" dur="1000"/>
                                        <p:tgtEl>
                                          <p:spTgt spid="9"/>
                                        </p:tgtEl>
                                      </p:cBhvr>
                                    </p:animEffect>
                                  </p:childTnLst>
                                </p:cTn>
                              </p:par>
                            </p:childTnLst>
                          </p:cTn>
                        </p:par>
                        <p:par>
                          <p:cTn id="15" fill="hold">
                            <p:stCondLst>
                              <p:cond delay="2000"/>
                            </p:stCondLst>
                            <p:childTnLst>
                              <p:par>
                                <p:cTn id="16" presetID="16" presetClass="entr" presetSubtype="37" fill="hold" grpId="0" nodeType="after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arn(outVertical)">
                                      <p:cBhvr>
                                        <p:cTn id="18" dur="500"/>
                                        <p:tgtEl>
                                          <p:spTgt spid="6"/>
                                        </p:tgtEl>
                                      </p:cBhvr>
                                    </p:animEffect>
                                  </p:childTnLst>
                                </p:cTn>
                              </p:par>
                              <p:par>
                                <p:cTn id="19" presetID="12" presetClass="entr" presetSubtype="1"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slide(fromTop)">
                                      <p:cBhvr>
                                        <p:cTn id="2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0"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ustom 7">
      <a:dk1>
        <a:srgbClr val="974806"/>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425</TotalTime>
  <Words>806</Words>
  <Application>Microsoft Office PowerPoint</Application>
  <PresentationFormat>On-screen Show (4:3)</PresentationFormat>
  <Paragraphs>113</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Concourse</vt:lpstr>
      <vt:lpstr>Guide for Review and Assessment of Local Mobility Plans:  A Proposed Practice </vt:lpstr>
      <vt:lpstr>FDOT’s Role in Growth Management</vt:lpstr>
      <vt:lpstr>FDOT’s Current Role</vt:lpstr>
      <vt:lpstr>Mobility Assessment  Guide</vt:lpstr>
      <vt:lpstr>Guide</vt:lpstr>
      <vt:lpstr>Mobility Assessment  Template</vt:lpstr>
      <vt:lpstr>Template Purpose</vt:lpstr>
      <vt:lpstr>Template Overview</vt:lpstr>
      <vt:lpstr>Slide 9</vt:lpstr>
      <vt:lpstr>Slide 10</vt:lpstr>
      <vt:lpstr>Slide 11</vt:lpstr>
      <vt:lpstr>Slide 12</vt:lpstr>
      <vt:lpstr>Slide 13</vt:lpstr>
      <vt:lpstr>Slide 14</vt:lpstr>
      <vt:lpstr>Slide 15</vt:lpstr>
    </vt:vector>
  </TitlesOfParts>
  <Company>USF</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Integrating Corridor Management, Growth Management and Concurrency: A Proposed Practice</dc:title>
  <dc:creator>seggerman</dc:creator>
  <cp:lastModifiedBy>mccarville</cp:lastModifiedBy>
  <cp:revision>35</cp:revision>
  <dcterms:created xsi:type="dcterms:W3CDTF">2010-03-03T14:50:41Z</dcterms:created>
  <dcterms:modified xsi:type="dcterms:W3CDTF">2010-03-11T14:12:13Z</dcterms:modified>
</cp:coreProperties>
</file>