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64" r:id="rId2"/>
    <p:sldId id="268" r:id="rId3"/>
    <p:sldId id="752" r:id="rId4"/>
    <p:sldId id="755" r:id="rId5"/>
    <p:sldId id="278" r:id="rId6"/>
    <p:sldId id="756" r:id="rId7"/>
    <p:sldId id="277" r:id="rId8"/>
    <p:sldId id="747" r:id="rId9"/>
    <p:sldId id="266" r:id="rId10"/>
    <p:sldId id="283" r:id="rId11"/>
    <p:sldId id="267" r:id="rId12"/>
    <p:sldId id="375" r:id="rId13"/>
    <p:sldId id="258" r:id="rId14"/>
    <p:sldId id="285" r:id="rId15"/>
    <p:sldId id="286" r:id="rId16"/>
    <p:sldId id="271" r:id="rId17"/>
    <p:sldId id="288" r:id="rId18"/>
    <p:sldId id="272" r:id="rId19"/>
    <p:sldId id="287" r:id="rId20"/>
    <p:sldId id="751" r:id="rId21"/>
    <p:sldId id="765"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6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F1916-0EBC-472B-AF30-841BA5BAA8AD}" type="datetimeFigureOut">
              <a:rPr lang="en-US" smtClean="0"/>
              <a:t>10/21/2021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11295-703C-408C-8AB2-0FA9F3E6BCAF}" type="slidenum">
              <a:rPr lang="en-US" smtClean="0"/>
              <a:t>‹#›</a:t>
            </a:fld>
            <a:endParaRPr lang="en-US"/>
          </a:p>
        </p:txBody>
      </p:sp>
    </p:spTree>
    <p:extLst>
      <p:ext uri="{BB962C8B-B14F-4D97-AF65-F5344CB8AC3E}">
        <p14:creationId xmlns:p14="http://schemas.microsoft.com/office/powerpoint/2010/main" val="401999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C5FC-AD92-2744-A55D-2BD1BEFAFFD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619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r>
              <a:rPr lang="en-US" dirty="0"/>
              <a:t>:</a:t>
            </a:r>
          </a:p>
          <a:p>
            <a:pPr marL="0" marR="984219" indent="0">
              <a:lnSpc>
                <a:spcPct val="98000"/>
              </a:lnSpc>
              <a:buSzPts val="1250"/>
              <a:buFont typeface="Arial" panose="020B0604020202020204" pitchFamily="34" charset="0"/>
              <a:buNone/>
              <a:tabLst>
                <a:tab pos="303590" algn="l"/>
              </a:tabLst>
            </a:pPr>
            <a:endParaRPr lang="en-US" dirty="0">
              <a:latin typeface="Calibri" panose="020F0502020204030204" pitchFamily="34" charset="0"/>
              <a:ea typeface="Calibri" panose="020F0502020204030204" pitchFamily="34" charset="0"/>
              <a:cs typeface="Calibri" panose="020F0502020204030204" pitchFamily="34" charset="0"/>
            </a:endParaRPr>
          </a:p>
          <a:p>
            <a:pPr marL="171450" marR="984219" indent="-171450">
              <a:lnSpc>
                <a:spcPct val="98000"/>
              </a:lnSpc>
              <a:buSzPts val="1250"/>
              <a:buFont typeface="Arial" panose="020B0604020202020204" pitchFamily="34" charset="0"/>
              <a:buChar char="•"/>
              <a:tabLst>
                <a:tab pos="303590" algn="l"/>
              </a:tabLst>
            </a:pPr>
            <a:r>
              <a:rPr lang="en-US" dirty="0">
                <a:latin typeface="Calibri" panose="020F0502020204030204" pitchFamily="34" charset="0"/>
                <a:ea typeface="Calibri" panose="020F0502020204030204" pitchFamily="34" charset="0"/>
                <a:cs typeface="Calibri" panose="020F0502020204030204" pitchFamily="34" charset="0"/>
              </a:rPr>
              <a:t>Deployment</a:t>
            </a:r>
            <a:r>
              <a:rPr lang="en-US" spc="-3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conducted</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in</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phases</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by</a:t>
            </a:r>
            <a:r>
              <a:rPr lang="en-US" spc="-3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Districts</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using</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Design‐Build</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process.</a:t>
            </a:r>
            <a:r>
              <a:rPr lang="en-US" spc="-24" dirty="0">
                <a:latin typeface="Calibri" panose="020F0502020204030204" pitchFamily="34" charset="0"/>
                <a:ea typeface="Calibri" panose="020F0502020204030204" pitchFamily="34" charset="0"/>
                <a:cs typeface="Calibri" panose="020F0502020204030204" pitchFamily="34" charset="0"/>
              </a:rPr>
              <a:t> </a:t>
            </a:r>
            <a:r>
              <a:rPr lang="en-US" spc="-14" dirty="0">
                <a:latin typeface="Calibri" panose="020F0502020204030204" pitchFamily="34" charset="0"/>
                <a:ea typeface="Calibri" panose="020F0502020204030204" pitchFamily="34" charset="0"/>
                <a:cs typeface="Calibri" panose="020F0502020204030204" pitchFamily="34" charset="0"/>
              </a:rPr>
              <a:t>FDOT </a:t>
            </a:r>
            <a:r>
              <a:rPr lang="en-US" dirty="0">
                <a:latin typeface="Calibri" panose="020F0502020204030204" pitchFamily="34" charset="0"/>
                <a:ea typeface="Calibri" panose="020F0502020204030204" pitchFamily="34" charset="0"/>
                <a:cs typeface="Calibri" panose="020F0502020204030204" pitchFamily="34" charset="0"/>
              </a:rPr>
              <a:t>Central Office and its consultant is serving as the </a:t>
            </a:r>
            <a:r>
              <a:rPr lang="en-US" spc="-14" dirty="0">
                <a:latin typeface="Calibri" panose="020F0502020204030204" pitchFamily="34" charset="0"/>
                <a:ea typeface="Calibri" panose="020F0502020204030204" pitchFamily="34" charset="0"/>
                <a:cs typeface="Calibri" panose="020F0502020204030204" pitchFamily="34" charset="0"/>
              </a:rPr>
              <a:t>System </a:t>
            </a:r>
            <a:r>
              <a:rPr lang="en-US" dirty="0">
                <a:latin typeface="Calibri" panose="020F0502020204030204" pitchFamily="34" charset="0"/>
                <a:ea typeface="Calibri" panose="020F0502020204030204" pitchFamily="34" charset="0"/>
                <a:cs typeface="Calibri" panose="020F0502020204030204" pitchFamily="34" charset="0"/>
              </a:rPr>
              <a:t>Engineer developing and</a:t>
            </a:r>
            <a:r>
              <a:rPr lang="en-US" spc="-3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overseeing</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deployment of all seven</a:t>
            </a:r>
            <a:r>
              <a:rPr lang="en-US" spc="-1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phases.</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171450" indent="-171450">
              <a:spcBef>
                <a:spcPts val="5"/>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Some</a:t>
            </a:r>
            <a:r>
              <a:rPr lang="en-US" spc="-2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districts</a:t>
            </a:r>
            <a:r>
              <a:rPr lang="en-US" spc="-3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used</a:t>
            </a:r>
            <a:r>
              <a:rPr lang="en-US" spc="-3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low‐bid</a:t>
            </a:r>
            <a:r>
              <a:rPr lang="en-US" spc="-3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design</a:t>
            </a:r>
            <a:r>
              <a:rPr lang="en-US" spc="-3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build</a:t>
            </a:r>
            <a:r>
              <a:rPr lang="en-US" spc="-43"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while</a:t>
            </a:r>
            <a:r>
              <a:rPr lang="en-US" spc="-3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some</a:t>
            </a:r>
            <a:r>
              <a:rPr lang="en-US" spc="-19" dirty="0">
                <a:latin typeface="Calibri" panose="020F0502020204030204" pitchFamily="34" charset="0"/>
                <a:ea typeface="Calibri" panose="020F0502020204030204" pitchFamily="34" charset="0"/>
                <a:cs typeface="Calibri" panose="020F0502020204030204" pitchFamily="34" charset="0"/>
              </a:rPr>
              <a:t> </a:t>
            </a:r>
            <a:r>
              <a:rPr lang="en-US" spc="-14" dirty="0">
                <a:latin typeface="Calibri" panose="020F0502020204030204" pitchFamily="34" charset="0"/>
                <a:ea typeface="Calibri" panose="020F0502020204030204" pitchFamily="34" charset="0"/>
                <a:cs typeface="Calibri" panose="020F0502020204030204" pitchFamily="34" charset="0"/>
              </a:rPr>
              <a:t>preferred</a:t>
            </a:r>
            <a:r>
              <a:rPr lang="en-US" spc="-3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adjusted</a:t>
            </a:r>
            <a:r>
              <a:rPr lang="en-US" spc="-43"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score</a:t>
            </a:r>
            <a:r>
              <a:rPr lang="en-US" spc="-1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design‐</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build</a:t>
            </a:r>
            <a:r>
              <a:rPr lang="en-US" spc="-1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process.</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171450" indent="-171450">
              <a:spcBef>
                <a:spcPts val="43"/>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Note the vendors included in the UF study and </a:t>
            </a:r>
            <a:r>
              <a:rPr lang="en-US" spc="-14" dirty="0">
                <a:latin typeface="Calibri" panose="020F0502020204030204" pitchFamily="34" charset="0"/>
                <a:ea typeface="Calibri" panose="020F0502020204030204" pitchFamily="34" charset="0"/>
                <a:cs typeface="Calibri" panose="020F0502020204030204" pitchFamily="34" charset="0"/>
              </a:rPr>
              <a:t>FDOT </a:t>
            </a:r>
            <a:r>
              <a:rPr lang="en-US" dirty="0">
                <a:latin typeface="Calibri" panose="020F0502020204030204" pitchFamily="34" charset="0"/>
                <a:ea typeface="Calibri" panose="020F0502020204030204" pitchFamily="34" charset="0"/>
                <a:cs typeface="Calibri" panose="020F0502020204030204" pitchFamily="34" charset="0"/>
              </a:rPr>
              <a:t>IPL list were selected</a:t>
            </a:r>
            <a:r>
              <a:rPr lang="en-US" spc="-1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for deployments. Design‐Build firms chose the technology</a:t>
            </a:r>
            <a:r>
              <a:rPr lang="en-US" spc="-63" dirty="0">
                <a:latin typeface="Calibri" panose="020F0502020204030204" pitchFamily="34" charset="0"/>
                <a:ea typeface="Calibri" panose="020F0502020204030204" pitchFamily="34" charset="0"/>
                <a:cs typeface="Calibri" panose="020F0502020204030204" pitchFamily="34" charset="0"/>
              </a:rPr>
              <a:t> </a:t>
            </a:r>
            <a:r>
              <a:rPr lang="en-US" spc="-24" dirty="0">
                <a:latin typeface="Calibri" panose="020F0502020204030204" pitchFamily="34" charset="0"/>
                <a:ea typeface="Calibri" panose="020F0502020204030204" pitchFamily="34" charset="0"/>
                <a:cs typeface="Calibri" panose="020F0502020204030204" pitchFamily="34" charset="0"/>
              </a:rPr>
              <a:t>vendor.</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171450" indent="-171450">
              <a:spcBef>
                <a:spcPts val="58"/>
              </a:spcBef>
              <a:buFont typeface="Arial" panose="020B0604020202020204" pitchFamily="34" charset="0"/>
              <a:buChar char="•"/>
            </a:pPr>
            <a:r>
              <a:rPr lang="en-US" spc="-58" dirty="0">
                <a:latin typeface="Calibri" panose="020F0502020204030204" pitchFamily="34" charset="0"/>
                <a:ea typeface="Arial" panose="020B0604020202020204" pitchFamily="34" charset="0"/>
                <a:cs typeface="Times New Roman" panose="02020603050405020304" pitchFamily="18" charset="0"/>
              </a:rPr>
              <a:t>To </a:t>
            </a:r>
            <a:r>
              <a:rPr lang="en-US" dirty="0">
                <a:latin typeface="Calibri" panose="020F0502020204030204" pitchFamily="34" charset="0"/>
                <a:ea typeface="Arial" panose="020B0604020202020204" pitchFamily="34" charset="0"/>
                <a:cs typeface="Times New Roman" panose="02020603050405020304" pitchFamily="18" charset="0"/>
              </a:rPr>
              <a:t>date, each technology has been successfully</a:t>
            </a:r>
            <a:r>
              <a:rPr lang="en-US" spc="72" dirty="0">
                <a:latin typeface="Calibri" panose="020F0502020204030204" pitchFamily="34" charset="0"/>
                <a:ea typeface="Arial" panose="020B0604020202020204" pitchFamily="34" charset="0"/>
                <a:cs typeface="Times New Roman" panose="02020603050405020304" pitchFamily="18" charset="0"/>
              </a:rPr>
              <a:t> tested. </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171450" indent="-171450">
              <a:spcBef>
                <a:spcPts val="10"/>
              </a:spcBef>
              <a:buFont typeface="Arial" panose="020B0604020202020204" pitchFamily="34" charset="0"/>
              <a:buChar char="•"/>
            </a:pPr>
            <a:r>
              <a:rPr lang="en-US" dirty="0">
                <a:latin typeface="Calibri" panose="020F0502020204030204" pitchFamily="34" charset="0"/>
                <a:ea typeface="Arial" panose="020B0604020202020204" pitchFamily="34" charset="0"/>
                <a:cs typeface="Times New Roman" panose="02020603050405020304" pitchFamily="18" charset="0"/>
              </a:rPr>
              <a:t>Each one, </a:t>
            </a:r>
            <a:r>
              <a:rPr lang="en-US" spc="-24" dirty="0">
                <a:latin typeface="Calibri" panose="020F0502020204030204" pitchFamily="34" charset="0"/>
                <a:ea typeface="Arial" panose="020B0604020202020204" pitchFamily="34" charset="0"/>
                <a:cs typeface="Times New Roman" panose="02020603050405020304" pitchFamily="18" charset="0"/>
              </a:rPr>
              <a:t>however, </a:t>
            </a:r>
            <a:r>
              <a:rPr lang="en-US" dirty="0">
                <a:latin typeface="Calibri" panose="020F0502020204030204" pitchFamily="34" charset="0"/>
                <a:ea typeface="Arial" panose="020B0604020202020204" pitchFamily="34" charset="0"/>
                <a:cs typeface="Times New Roman" panose="02020603050405020304" pitchFamily="18" charset="0"/>
              </a:rPr>
              <a:t>will be closely monitored for the long-term effectiveness,</a:t>
            </a:r>
            <a:r>
              <a:rPr lang="en-US" spc="58" dirty="0">
                <a:latin typeface="Calibri" panose="020F0502020204030204" pitchFamily="34" charset="0"/>
                <a:ea typeface="Arial" panose="020B0604020202020204" pitchFamily="34" charset="0"/>
                <a:cs typeface="Times New Roman" panose="02020603050405020304" pitchFamily="18" charset="0"/>
              </a:rPr>
              <a:t> </a:t>
            </a:r>
            <a:r>
              <a:rPr lang="en-US" spc="-14" dirty="0">
                <a:latin typeface="Calibri" panose="020F0502020204030204" pitchFamily="34" charset="0"/>
                <a:ea typeface="Arial" panose="020B0604020202020204" pitchFamily="34" charset="0"/>
                <a:cs typeface="Times New Roman" panose="02020603050405020304" pitchFamily="18" charset="0"/>
              </a:rPr>
              <a:t>reliability,</a:t>
            </a:r>
            <a:r>
              <a:rPr lang="en-US" dirty="0">
                <a:latin typeface="Calibri" panose="020F0502020204030204" pitchFamily="34" charset="0"/>
                <a:ea typeface="Arial" panose="020B0604020202020204" pitchFamily="34" charset="0"/>
                <a:cs typeface="Times New Roman" panose="02020603050405020304" pitchFamily="18" charset="0"/>
              </a:rPr>
              <a:t> maintenance, and </a:t>
            </a:r>
            <a:r>
              <a:rPr lang="en-US" spc="-14" dirty="0">
                <a:latin typeface="Calibri" panose="020F0502020204030204" pitchFamily="34" charset="0"/>
                <a:ea typeface="Arial" panose="020B0604020202020204" pitchFamily="34" charset="0"/>
                <a:cs typeface="Times New Roman" panose="02020603050405020304" pitchFamily="18" charset="0"/>
              </a:rPr>
              <a:t>life</a:t>
            </a:r>
            <a:r>
              <a:rPr lang="en-US" spc="-19"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cycle issues.</a:t>
            </a:r>
            <a:endParaRPr lang="en-US" sz="1000" dirty="0">
              <a:latin typeface="Calibri" panose="020F0502020204030204" pitchFamily="34" charset="0"/>
              <a:ea typeface="Arial" panose="020B0604020202020204" pitchFamily="34" charset="0"/>
              <a:cs typeface="Times New Roman" panose="02020603050405020304" pitchFamily="18" charset="0"/>
            </a:endParaRPr>
          </a:p>
          <a:p>
            <a:br>
              <a:rPr lang="en-US" dirty="0">
                <a:latin typeface="Calibri" panose="020F0502020204030204" pitchFamily="34" charset="0"/>
                <a:ea typeface="Calibri" panose="020F0502020204030204" pitchFamily="34" charset="0"/>
              </a:rPr>
            </a:br>
            <a:endParaRPr lang="en-US" dirty="0"/>
          </a:p>
          <a:p>
            <a:pPr marL="330521" marR="916891" indent="-330521">
              <a:lnSpc>
                <a:spcPts val="1455"/>
              </a:lnSpc>
              <a:buSzPts val="1250"/>
              <a:buFont typeface="Arial" panose="020B0604020202020204" pitchFamily="34" charset="0"/>
              <a:buChar char="•"/>
              <a:tabLst>
                <a:tab pos="303590" algn="l"/>
              </a:tabLst>
            </a:pPr>
            <a:endParaRPr lang="en-US" sz="1000" dirty="0">
              <a:latin typeface="Calibri" panose="020F0502020204030204" pitchFamily="34" charset="0"/>
              <a:ea typeface="Arial" panose="020B0604020202020204" pitchFamily="34" charset="0"/>
              <a:cs typeface="Times New Roman" panose="02020603050405020304" pitchFamily="18" charset="0"/>
            </a:endParaRPr>
          </a:p>
          <a:p>
            <a:br>
              <a:rPr lang="en-US" dirty="0">
                <a:latin typeface="Calibri" panose="020F0502020204030204" pitchFamily="34" charset="0"/>
                <a:ea typeface="Calibri" panose="020F0502020204030204" pitchFamily="34" charset="0"/>
              </a:rPr>
            </a:br>
            <a:endParaRPr lang="en-US" dirty="0"/>
          </a:p>
          <a:p>
            <a:pPr defTabSz="94914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484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r>
              <a:rPr lang="en-US" dirty="0"/>
              <a:t>:</a:t>
            </a:r>
          </a:p>
          <a:p>
            <a:endParaRPr lang="en-US" dirty="0"/>
          </a:p>
          <a:p>
            <a:pPr marL="171450" indent="-171450">
              <a:buFont typeface="Arial" panose="020B0604020202020204" pitchFamily="34" charset="0"/>
              <a:buChar char="•"/>
            </a:pPr>
            <a:r>
              <a:rPr lang="en-US" dirty="0"/>
              <a:t>Due to on-going or planned construction, the initial deployment did not cover all public parking facilities. The initial deployment included:</a:t>
            </a:r>
          </a:p>
          <a:p>
            <a:pPr marL="628650" lvl="1" indent="-171450">
              <a:buFont typeface="Arial" panose="020B0604020202020204" pitchFamily="34" charset="0"/>
              <a:buChar char="•"/>
            </a:pPr>
            <a:r>
              <a:rPr lang="en-US" dirty="0">
                <a:latin typeface="Calibri" panose="020F0502020204030204" pitchFamily="34" charset="0"/>
                <a:ea typeface="Arial" panose="020B0604020202020204" pitchFamily="34" charset="0"/>
                <a:cs typeface="Times New Roman" panose="02020603050405020304" pitchFamily="18" charset="0"/>
              </a:rPr>
              <a:t>45 rest areas, 20 weigh stations, and three (3)</a:t>
            </a:r>
            <a:r>
              <a:rPr lang="en-US" spc="61"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welcome</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centers. </a:t>
            </a:r>
            <a:r>
              <a:rPr lang="en-US" dirty="0">
                <a:latin typeface="Calibri" panose="020F0502020204030204" pitchFamily="34" charset="0"/>
                <a:ea typeface="Calibri" panose="020F0502020204030204" pitchFamily="34"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dirty="0">
                <a:latin typeface="Calibri" panose="020F0502020204030204" pitchFamily="34" charset="0"/>
                <a:ea typeface="Arial" panose="020B0604020202020204" pitchFamily="34" charset="0"/>
                <a:cs typeface="Times New Roman" panose="02020603050405020304" pitchFamily="18" charset="0"/>
              </a:rPr>
              <a:t>TPAS deployment on all these public truck parking lots will be operational by the end of calendar year 2019. </a:t>
            </a:r>
          </a:p>
          <a:p>
            <a:pPr marL="628650" lvl="1" indent="-171450">
              <a:buFont typeface="Arial" panose="020B0604020202020204" pitchFamily="34" charset="0"/>
              <a:buChar char="•"/>
            </a:pPr>
            <a:r>
              <a:rPr lang="en-US" dirty="0">
                <a:latin typeface="Calibri" panose="020F0502020204030204" pitchFamily="34" charset="0"/>
                <a:ea typeface="Arial" panose="020B0604020202020204" pitchFamily="34" charset="0"/>
                <a:cs typeface="Times New Roman" panose="02020603050405020304" pitchFamily="18" charset="0"/>
              </a:rPr>
              <a:t>A total of 2,352 +/- truck parking spaces will be monitored using </a:t>
            </a:r>
            <a:r>
              <a:rPr lang="en-US" spc="-23" dirty="0">
                <a:latin typeface="Calibri" panose="020F0502020204030204" pitchFamily="34" charset="0"/>
                <a:ea typeface="Arial" panose="020B0604020202020204" pitchFamily="34" charset="0"/>
                <a:cs typeface="Times New Roman" panose="02020603050405020304" pitchFamily="18" charset="0"/>
              </a:rPr>
              <a:t>TPAS </a:t>
            </a:r>
            <a:r>
              <a:rPr lang="en-US" spc="-13" dirty="0">
                <a:latin typeface="Calibri" panose="020F0502020204030204" pitchFamily="34" charset="0"/>
                <a:ea typeface="Arial" panose="020B0604020202020204" pitchFamily="34" charset="0"/>
                <a:cs typeface="Times New Roman" panose="02020603050405020304" pitchFamily="18" charset="0"/>
              </a:rPr>
              <a:t>system. </a:t>
            </a:r>
            <a:r>
              <a:rPr lang="en-US" dirty="0">
                <a:latin typeface="Calibri" panose="020F0502020204030204" pitchFamily="34" charset="0"/>
                <a:ea typeface="Arial" panose="020B0604020202020204" pitchFamily="34" charset="0"/>
                <a:cs typeface="Times New Roman" panose="02020603050405020304" pitchFamily="18" charset="0"/>
              </a:rPr>
              <a:t>Out of</a:t>
            </a:r>
            <a:r>
              <a:rPr lang="en-US" spc="120"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which,</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1,875 will be instrumented with the Wireless Detection </a:t>
            </a:r>
            <a:r>
              <a:rPr lang="en-US" spc="-13" dirty="0">
                <a:latin typeface="Calibri" panose="020F0502020204030204" pitchFamily="34" charset="0"/>
                <a:ea typeface="Arial" panose="020B0604020202020204" pitchFamily="34" charset="0"/>
                <a:cs typeface="Times New Roman" panose="02020603050405020304" pitchFamily="18" charset="0"/>
              </a:rPr>
              <a:t>System </a:t>
            </a:r>
            <a:r>
              <a:rPr lang="en-US" dirty="0">
                <a:latin typeface="Calibri" panose="020F0502020204030204" pitchFamily="34" charset="0"/>
                <a:ea typeface="Arial" panose="020B0604020202020204" pitchFamily="34" charset="0"/>
                <a:cs typeface="Times New Roman" panose="02020603050405020304" pitchFamily="18" charset="0"/>
              </a:rPr>
              <a:t>(WDS) and 477</a:t>
            </a:r>
            <a:r>
              <a:rPr lang="en-US" spc="38"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spaces</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will be monitored using the Microwave </a:t>
            </a:r>
            <a:r>
              <a:rPr lang="en-US" spc="-13" dirty="0">
                <a:latin typeface="Calibri" panose="020F0502020204030204" pitchFamily="34" charset="0"/>
                <a:ea typeface="Arial" panose="020B0604020202020204" pitchFamily="34" charset="0"/>
                <a:cs typeface="Times New Roman" panose="02020603050405020304" pitchFamily="18" charset="0"/>
              </a:rPr>
              <a:t>Vehicle </a:t>
            </a:r>
            <a:r>
              <a:rPr lang="en-US" dirty="0">
                <a:latin typeface="Calibri" panose="020F0502020204030204" pitchFamily="34" charset="0"/>
                <a:ea typeface="Arial" panose="020B0604020202020204" pitchFamily="34" charset="0"/>
                <a:cs typeface="Times New Roman" panose="02020603050405020304" pitchFamily="18" charset="0"/>
              </a:rPr>
              <a:t>Detection </a:t>
            </a:r>
            <a:r>
              <a:rPr lang="en-US" spc="-13" dirty="0">
                <a:latin typeface="Calibri" panose="020F0502020204030204" pitchFamily="34" charset="0"/>
                <a:ea typeface="Arial" panose="020B0604020202020204" pitchFamily="34" charset="0"/>
                <a:cs typeface="Times New Roman" panose="02020603050405020304" pitchFamily="18" charset="0"/>
              </a:rPr>
              <a:t>System</a:t>
            </a:r>
            <a:r>
              <a:rPr lang="en-US" spc="18"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(MVDS).</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a:spcBef>
                <a:spcPts val="41"/>
              </a:spcBef>
            </a:pPr>
            <a:r>
              <a:rPr lang="en-US"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spcBef>
                <a:spcPts val="41"/>
              </a:spcBef>
            </a:pPr>
            <a:r>
              <a:rPr lang="en-US" dirty="0">
                <a:latin typeface="Calibri" panose="020F0502020204030204" pitchFamily="34" charset="0"/>
                <a:ea typeface="Calibri" panose="020F0502020204030204" pitchFamily="34"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40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r>
              <a:rPr lang="en-US" dirty="0"/>
              <a:t>:</a:t>
            </a:r>
          </a:p>
          <a:p>
            <a:endParaRPr lang="en-US" dirty="0">
              <a:latin typeface="Calibri" panose="020F0502020204030204" pitchFamily="34" charset="0"/>
              <a:ea typeface="Arial" panose="020B0604020202020204" pitchFamily="34" charset="0"/>
              <a:cs typeface="Times New Roman" panose="02020603050405020304" pitchFamily="18" charset="0"/>
            </a:endParaRPr>
          </a:p>
          <a:p>
            <a:pPr marL="171450" indent="-171450">
              <a:buFont typeface="Arial" panose="020B0604020202020204" pitchFamily="34" charset="0"/>
              <a:buChar char="•"/>
            </a:pPr>
            <a:r>
              <a:rPr lang="en-US" dirty="0">
                <a:latin typeface="Calibri" panose="020F0502020204030204" pitchFamily="34" charset="0"/>
                <a:ea typeface="Arial" panose="020B0604020202020204" pitchFamily="34" charset="0"/>
                <a:cs typeface="Times New Roman" panose="02020603050405020304" pitchFamily="18" charset="0"/>
              </a:rPr>
              <a:t>The supplemental deployment is occurring in conjunction with, or following, the rest area reconstruction projects.</a:t>
            </a:r>
          </a:p>
          <a:p>
            <a:pPr marL="171450" indent="-171450">
              <a:buFont typeface="Arial" panose="020B0604020202020204" pitchFamily="34" charset="0"/>
              <a:buChar char="•"/>
            </a:pPr>
            <a:r>
              <a:rPr lang="en-US" dirty="0">
                <a:latin typeface="Calibri" panose="020F0502020204030204" pitchFamily="34" charset="0"/>
                <a:ea typeface="Arial" panose="020B0604020202020204" pitchFamily="34" charset="0"/>
                <a:cs typeface="Times New Roman" panose="02020603050405020304" pitchFamily="18" charset="0"/>
              </a:rPr>
              <a:t>The I-10 projects are scheduled for FY 2020</a:t>
            </a:r>
          </a:p>
          <a:p>
            <a:pPr marL="171450" indent="-171450">
              <a:buFont typeface="Arial" panose="020B0604020202020204" pitchFamily="34" charset="0"/>
              <a:buChar char="•"/>
            </a:pPr>
            <a:r>
              <a:rPr lang="en-US" dirty="0">
                <a:latin typeface="Calibri" panose="020F0502020204030204" pitchFamily="34" charset="0"/>
                <a:ea typeface="Arial" panose="020B0604020202020204" pitchFamily="34" charset="0"/>
                <a:cs typeface="Times New Roman" panose="02020603050405020304" pitchFamily="18" charset="0"/>
              </a:rPr>
              <a:t>The I-75 projects are underway and in various stages of construction or procurement.</a:t>
            </a:r>
          </a:p>
          <a:p>
            <a:pPr marL="171450" indent="-171450">
              <a:buFont typeface="Arial" panose="020B0604020202020204" pitchFamily="34" charset="0"/>
              <a:buChar char="•"/>
            </a:pPr>
            <a:r>
              <a:rPr lang="en-US" dirty="0">
                <a:latin typeface="Calibri" panose="020F0502020204030204" pitchFamily="34" charset="0"/>
                <a:ea typeface="Arial" panose="020B0604020202020204" pitchFamily="34" charset="0"/>
                <a:cs typeface="Times New Roman" panose="02020603050405020304" pitchFamily="18" charset="0"/>
              </a:rPr>
              <a:t>The I-275 projects are in conceptual development.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322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31" defTabSz="514621">
              <a:lnSpc>
                <a:spcPct val="90000"/>
              </a:lnSpc>
              <a:spcBef>
                <a:spcPts val="749"/>
              </a:spcBef>
              <a:buClr>
                <a:srgbClr val="4472C4"/>
              </a:buClr>
              <a:buSzPct val="80000"/>
              <a:defRPr/>
            </a:pPr>
            <a:r>
              <a:rPr lang="en-US" u="sng" dirty="0"/>
              <a:t>SCRIPT</a:t>
            </a:r>
            <a:r>
              <a:rPr lang="en-US" dirty="0"/>
              <a:t>:</a:t>
            </a:r>
          </a:p>
          <a:p>
            <a:pPr marL="25731" defTabSz="514621">
              <a:lnSpc>
                <a:spcPct val="90000"/>
              </a:lnSpc>
              <a:spcBef>
                <a:spcPts val="749"/>
              </a:spcBef>
              <a:buClr>
                <a:srgbClr val="4472C4"/>
              </a:buClr>
              <a:buSzPct val="80000"/>
              <a:defRPr/>
            </a:pPr>
            <a:endParaRPr lang="en-US" dirty="0"/>
          </a:p>
          <a:p>
            <a:pPr marL="185026" indent="-159295" defTabSz="514621">
              <a:lnSpc>
                <a:spcPct val="90000"/>
              </a:lnSpc>
              <a:spcBef>
                <a:spcPts val="749"/>
              </a:spcBef>
              <a:buClr>
                <a:srgbClr val="4472C4"/>
              </a:buClr>
              <a:buSzPct val="80000"/>
              <a:buFont typeface="Arial" panose="020B0604020202020204" pitchFamily="34" charset="0"/>
              <a:buChar char="•"/>
              <a:defRPr/>
            </a:pPr>
            <a:r>
              <a:rPr lang="en-US" dirty="0"/>
              <a:t>The TPAS architecture consists of field technologies, communications to Regional Transportation Management Centers (RTMCs), data collection-processing-storage, and data dissemination. </a:t>
            </a:r>
          </a:p>
          <a:p>
            <a:pPr marL="185026" indent="-159295" defTabSz="514621">
              <a:lnSpc>
                <a:spcPct val="90000"/>
              </a:lnSpc>
              <a:spcBef>
                <a:spcPts val="749"/>
              </a:spcBef>
              <a:buClr>
                <a:srgbClr val="4472C4"/>
              </a:buClr>
              <a:buSzPct val="80000"/>
              <a:buFont typeface="Arial" panose="020B0604020202020204" pitchFamily="34" charset="0"/>
              <a:buChar char="•"/>
              <a:defRPr/>
            </a:pPr>
            <a:r>
              <a:rPr lang="en-US" dirty="0"/>
              <a:t>The data communications is done using existing ITS communication network to transmit field parking data to RTMCs. </a:t>
            </a:r>
          </a:p>
          <a:p>
            <a:pPr marL="185026" indent="-159295" defTabSz="514621">
              <a:lnSpc>
                <a:spcPct val="90000"/>
              </a:lnSpc>
              <a:spcBef>
                <a:spcPts val="749"/>
              </a:spcBef>
              <a:buClr>
                <a:srgbClr val="4472C4"/>
              </a:buClr>
              <a:buSzPct val="80000"/>
              <a:buFont typeface="Arial" panose="020B0604020202020204" pitchFamily="34" charset="0"/>
              <a:buChar char="•"/>
              <a:defRPr/>
            </a:pPr>
            <a:r>
              <a:rPr lang="en-US" dirty="0"/>
              <a:t>The data collection, processing, and storage process takes place at RTMCs via </a:t>
            </a:r>
            <a:r>
              <a:rPr lang="en-US" dirty="0" err="1"/>
              <a:t>SunGuide</a:t>
            </a:r>
            <a:r>
              <a:rPr lang="en-US" dirty="0"/>
              <a:t>® central system software server.</a:t>
            </a:r>
          </a:p>
          <a:p>
            <a:pPr marL="185026" indent="-159295" defTabSz="514621">
              <a:lnSpc>
                <a:spcPct val="90000"/>
              </a:lnSpc>
              <a:spcBef>
                <a:spcPts val="749"/>
              </a:spcBef>
              <a:buClr>
                <a:srgbClr val="4472C4"/>
              </a:buClr>
              <a:buSzPct val="80000"/>
              <a:buFont typeface="Arial" panose="020B0604020202020204" pitchFamily="34" charset="0"/>
              <a:buChar char="•"/>
              <a:defRPr/>
            </a:pPr>
            <a:r>
              <a:rPr lang="en-US" dirty="0"/>
              <a:t>The data dissemination to truckers is done using roadside signs, FL 511, and DMS. Future enhancements may include connected vehicle technology and data dissemination for third-party use via FDOT’s Data Integration and Video Aggregation System (DIVAS). </a:t>
            </a:r>
          </a:p>
          <a:p>
            <a:pPr marL="25731" defTabSz="514621">
              <a:lnSpc>
                <a:spcPct val="90000"/>
              </a:lnSpc>
              <a:spcBef>
                <a:spcPts val="749"/>
              </a:spcBef>
              <a:buClr>
                <a:srgbClr val="4472C4"/>
              </a:buClr>
              <a:buSzPct val="80000"/>
              <a:defRPr/>
            </a:pPr>
            <a:endParaRPr lang="en-US" dirty="0"/>
          </a:p>
          <a:p>
            <a:pPr marL="25731" defTabSz="514621">
              <a:lnSpc>
                <a:spcPct val="90000"/>
              </a:lnSpc>
              <a:spcBef>
                <a:spcPts val="749"/>
              </a:spcBef>
              <a:buClr>
                <a:srgbClr val="4472C4"/>
              </a:buClr>
              <a:buSzPct val="80000"/>
              <a:defRPr/>
            </a:pPr>
            <a:endParaRPr lang="en-US" dirty="0"/>
          </a:p>
          <a:p>
            <a:pPr marL="25731" defTabSz="514621">
              <a:lnSpc>
                <a:spcPct val="90000"/>
              </a:lnSpc>
              <a:spcBef>
                <a:spcPts val="749"/>
              </a:spcBef>
              <a:buClr>
                <a:srgbClr val="4472C4"/>
              </a:buClr>
              <a:buSzPct val="80000"/>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63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31" defTabSz="514621">
              <a:lnSpc>
                <a:spcPct val="90000"/>
              </a:lnSpc>
              <a:spcBef>
                <a:spcPts val="749"/>
              </a:spcBef>
              <a:buClr>
                <a:srgbClr val="4472C4"/>
              </a:buClr>
              <a:buSzPct val="80000"/>
              <a:defRPr/>
            </a:pPr>
            <a:r>
              <a:rPr lang="en-US" u="sng" dirty="0"/>
              <a:t>SCRIPT</a:t>
            </a:r>
            <a:r>
              <a:rPr lang="en-US" dirty="0"/>
              <a:t>:</a:t>
            </a:r>
          </a:p>
          <a:p>
            <a:pPr marL="25731" defTabSz="514621">
              <a:lnSpc>
                <a:spcPct val="90000"/>
              </a:lnSpc>
              <a:spcBef>
                <a:spcPts val="749"/>
              </a:spcBef>
              <a:buClr>
                <a:srgbClr val="4472C4"/>
              </a:buClr>
              <a:buSzPct val="80000"/>
              <a:defRPr/>
            </a:pPr>
            <a:endParaRPr lang="en-US" spc="-29"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197181" indent="-171450" defTabSz="514621">
              <a:lnSpc>
                <a:spcPct val="90000"/>
              </a:lnSpc>
              <a:spcBef>
                <a:spcPts val="749"/>
              </a:spcBef>
              <a:buClr>
                <a:srgbClr val="4472C4"/>
              </a:buClr>
              <a:buSzPct val="80000"/>
              <a:buFont typeface="Arial" panose="020B0604020202020204" pitchFamily="34" charset="0"/>
              <a:buChar char="•"/>
              <a:defRPr/>
            </a:pPr>
            <a:r>
              <a:rPr lang="en-US" spc="-29" dirty="0">
                <a:solidFill>
                  <a:srgbClr val="002060"/>
                </a:solidFill>
                <a:latin typeface="Calibri" panose="020F0502020204030204" pitchFamily="34" charset="0"/>
                <a:ea typeface="Calibri" panose="020F0502020204030204" pitchFamily="34" charset="0"/>
                <a:cs typeface="Times New Roman" panose="02020603050405020304" pitchFamily="18" charset="0"/>
              </a:rPr>
              <a:t>TPAS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device communication integration with existing ITS communication</a:t>
            </a:r>
            <a:r>
              <a:rPr lang="en-US" spc="-82"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network</a:t>
            </a:r>
            <a:endParaRPr lang="en-US" spc="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spc="-29" dirty="0">
                <a:latin typeface="Calibri" panose="020F0502020204030204" pitchFamily="34" charset="0"/>
                <a:ea typeface="Arial" panose="020B0604020202020204" pitchFamily="34" charset="0"/>
                <a:cs typeface="Times New Roman" panose="02020603050405020304" pitchFamily="18" charset="0"/>
              </a:rPr>
              <a:t>TPAS </a:t>
            </a:r>
            <a:r>
              <a:rPr lang="en-US" dirty="0">
                <a:latin typeface="Calibri" panose="020F0502020204030204" pitchFamily="34" charset="0"/>
                <a:ea typeface="Arial" panose="020B0604020202020204" pitchFamily="34" charset="0"/>
                <a:cs typeface="Times New Roman" panose="02020603050405020304" pitchFamily="18" charset="0"/>
              </a:rPr>
              <a:t>project integration plans is designed to </a:t>
            </a:r>
            <a:r>
              <a:rPr lang="en-US" spc="-14" dirty="0">
                <a:latin typeface="Calibri" panose="020F0502020204030204" pitchFamily="34" charset="0"/>
                <a:ea typeface="Arial" panose="020B0604020202020204" pitchFamily="34" charset="0"/>
                <a:cs typeface="Times New Roman" panose="02020603050405020304" pitchFamily="18" charset="0"/>
              </a:rPr>
              <a:t>have </a:t>
            </a:r>
            <a:r>
              <a:rPr lang="en-US" dirty="0">
                <a:latin typeface="Calibri" panose="020F0502020204030204" pitchFamily="34" charset="0"/>
                <a:ea typeface="Arial" panose="020B0604020202020204" pitchFamily="34" charset="0"/>
                <a:cs typeface="Times New Roman" panose="02020603050405020304" pitchFamily="18" charset="0"/>
              </a:rPr>
              <a:t>Minimal interruption to existing</a:t>
            </a:r>
            <a:r>
              <a:rPr lang="en-US" spc="-58"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ITS infrastructure and ITS RTMC</a:t>
            </a:r>
            <a:r>
              <a:rPr lang="en-US" spc="-39"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operations</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No fiber splices allowed to exist in the ITS fiber network in almost all districts. Only</a:t>
            </a:r>
            <a:r>
              <a:rPr lang="en-US" spc="-63"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at District 3 are fiber splices are allowed to exist in the ITS</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network.</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A</a:t>
            </a:r>
            <a:r>
              <a:rPr lang="en-US" spc="14"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new</a:t>
            </a:r>
            <a:r>
              <a:rPr lang="en-US" spc="10" dirty="0">
                <a:latin typeface="Calibri" panose="020F0502020204030204" pitchFamily="34" charset="0"/>
                <a:ea typeface="Arial" panose="020B0604020202020204" pitchFamily="34" charset="0"/>
                <a:cs typeface="Times New Roman" panose="02020603050405020304" pitchFamily="18" charset="0"/>
              </a:rPr>
              <a:t> </a:t>
            </a:r>
            <a:r>
              <a:rPr lang="en-US" spc="-29" dirty="0">
                <a:latin typeface="Calibri" panose="020F0502020204030204" pitchFamily="34" charset="0"/>
                <a:ea typeface="Arial" panose="020B0604020202020204" pitchFamily="34" charset="0"/>
                <a:cs typeface="Times New Roman" panose="02020603050405020304" pitchFamily="18" charset="0"/>
              </a:rPr>
              <a:t>TPAS</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ITS Field Cabinet</a:t>
            </a:r>
            <a:r>
              <a:rPr lang="en-US" spc="-14"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with power </a:t>
            </a:r>
            <a:r>
              <a:rPr lang="en-US" spc="-19" dirty="0">
                <a:latin typeface="Calibri" panose="020F0502020204030204" pitchFamily="34" charset="0"/>
                <a:ea typeface="Arial" panose="020B0604020202020204" pitchFamily="34" charset="0"/>
                <a:cs typeface="Times New Roman" panose="02020603050405020304" pitchFamily="18" charset="0"/>
              </a:rPr>
              <a:t>supply,</a:t>
            </a:r>
            <a:r>
              <a:rPr lang="en-US" spc="-10"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Managed</a:t>
            </a:r>
            <a:r>
              <a:rPr lang="en-US" spc="-14"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Field Ethernet</a:t>
            </a:r>
            <a:r>
              <a:rPr lang="en-US" spc="-14"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Switch</a:t>
            </a:r>
            <a:r>
              <a:rPr lang="en-US" spc="-251"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(MFES), fiber connection to an existing switch (MFES) inside an existing ITS</a:t>
            </a:r>
            <a:r>
              <a:rPr lang="en-US" spc="-82"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cabinet,</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conduit, pull</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spc="-14" dirty="0">
                <a:latin typeface="Calibri" panose="020F0502020204030204" pitchFamily="34" charset="0"/>
                <a:ea typeface="Arial" panose="020B0604020202020204" pitchFamily="34" charset="0"/>
                <a:cs typeface="Times New Roman" panose="02020603050405020304" pitchFamily="18" charset="0"/>
              </a:rPr>
              <a:t>boxes,</a:t>
            </a:r>
            <a:r>
              <a:rPr lang="en-US" spc="10"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splice</a:t>
            </a:r>
            <a:r>
              <a:rPr lang="en-US" spc="19" dirty="0">
                <a:latin typeface="Calibri" panose="020F0502020204030204" pitchFamily="34" charset="0"/>
                <a:ea typeface="Arial" panose="020B0604020202020204" pitchFamily="34" charset="0"/>
                <a:cs typeface="Times New Roman" panose="02020603050405020304" pitchFamily="18" charset="0"/>
              </a:rPr>
              <a:t> </a:t>
            </a:r>
            <a:r>
              <a:rPr lang="en-US" spc="-14" dirty="0">
                <a:latin typeface="Calibri" panose="020F0502020204030204" pitchFamily="34" charset="0"/>
                <a:ea typeface="Arial" panose="020B0604020202020204" pitchFamily="34" charset="0"/>
                <a:cs typeface="Times New Roman" panose="02020603050405020304" pitchFamily="18" charset="0"/>
              </a:rPr>
              <a:t>boxes,</a:t>
            </a:r>
            <a:r>
              <a:rPr lang="en-US" spc="10"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and</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all other equipment</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necessary</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to</a:t>
            </a:r>
            <a:r>
              <a:rPr lang="en-US" spc="14"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connect</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rest</a:t>
            </a:r>
            <a:r>
              <a:rPr lang="en-US" spc="-25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area, welcome center and weigh station presence detection and CCTV to</a:t>
            </a:r>
            <a:r>
              <a:rPr lang="en-US" spc="-77" dirty="0">
                <a:latin typeface="Calibri" panose="020F0502020204030204" pitchFamily="34" charset="0"/>
                <a:ea typeface="Arial" panose="020B0604020202020204" pitchFamily="34" charset="0"/>
                <a:cs typeface="Times New Roman" panose="02020603050405020304" pitchFamily="18" charset="0"/>
              </a:rPr>
              <a:t> </a:t>
            </a:r>
            <a:r>
              <a:rPr lang="en-US" dirty="0" err="1">
                <a:latin typeface="Calibri" panose="020F0502020204030204" pitchFamily="34" charset="0"/>
                <a:ea typeface="Arial" panose="020B0604020202020204" pitchFamily="34" charset="0"/>
                <a:cs typeface="Times New Roman" panose="02020603050405020304" pitchFamily="18" charset="0"/>
              </a:rPr>
              <a:t>SunGuide</a:t>
            </a:r>
            <a:r>
              <a:rPr lang="en-US" dirty="0">
                <a:latin typeface="Calibri" panose="020F0502020204030204" pitchFamily="34" charset="0"/>
                <a:ea typeface="Arial" panose="020B0604020202020204" pitchFamily="34" charset="0"/>
                <a:cs typeface="Times New Roman" panose="02020603050405020304" pitchFamily="18" charset="0"/>
              </a:rPr>
              <a:t>®.</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Existing fiber network is untouched, even patch panel is untouched at in the</a:t>
            </a:r>
            <a:r>
              <a:rPr lang="en-US" spc="-130"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existing</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cabinet. All the existing ITS splice </a:t>
            </a:r>
            <a:r>
              <a:rPr lang="en-US" spc="-10" dirty="0">
                <a:latin typeface="Calibri" panose="020F0502020204030204" pitchFamily="34" charset="0"/>
                <a:ea typeface="Arial" panose="020B0604020202020204" pitchFamily="34" charset="0"/>
                <a:cs typeface="Times New Roman" panose="02020603050405020304" pitchFamily="18" charset="0"/>
              </a:rPr>
              <a:t>canisters </a:t>
            </a:r>
            <a:r>
              <a:rPr lang="en-US" dirty="0">
                <a:latin typeface="Calibri" panose="020F0502020204030204" pitchFamily="34" charset="0"/>
                <a:ea typeface="Arial" panose="020B0604020202020204" pitchFamily="34" charset="0"/>
                <a:cs typeface="Times New Roman" panose="02020603050405020304" pitchFamily="18" charset="0"/>
              </a:rPr>
              <a:t>and splice trey are not</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disturbed.</a:t>
            </a:r>
            <a:endParaRPr lang="en-US" sz="1000" spc="0" dirty="0">
              <a:latin typeface="Calibri" panose="020F0502020204030204" pitchFamily="34" charset="0"/>
              <a:ea typeface="Arial" panose="020B0604020202020204" pitchFamily="34" charset="0"/>
              <a:cs typeface="Times New Roman" panose="02020603050405020304" pitchFamily="18" charset="0"/>
            </a:endParaRP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spc="-29" dirty="0">
                <a:latin typeface="Calibri" panose="020F0502020204030204" pitchFamily="34" charset="0"/>
                <a:ea typeface="Arial" panose="020B0604020202020204" pitchFamily="34" charset="0"/>
                <a:cs typeface="Times New Roman" panose="02020603050405020304" pitchFamily="18" charset="0"/>
              </a:rPr>
              <a:t>TPAS </a:t>
            </a:r>
            <a:r>
              <a:rPr lang="en-US" dirty="0">
                <a:latin typeface="Calibri" panose="020F0502020204030204" pitchFamily="34" charset="0"/>
                <a:ea typeface="Arial" panose="020B0604020202020204" pitchFamily="34" charset="0"/>
                <a:cs typeface="Times New Roman" panose="02020603050405020304" pitchFamily="18" charset="0"/>
              </a:rPr>
              <a:t>infrastructure interface with existing ITS infrastructure at pull </a:t>
            </a:r>
            <a:r>
              <a:rPr lang="en-US" spc="-14" dirty="0">
                <a:latin typeface="Calibri" panose="020F0502020204030204" pitchFamily="34" charset="0"/>
                <a:ea typeface="Arial" panose="020B0604020202020204" pitchFamily="34" charset="0"/>
                <a:cs typeface="Times New Roman" panose="02020603050405020304" pitchFamily="18" charset="0"/>
              </a:rPr>
              <a:t>boxes </a:t>
            </a:r>
            <a:r>
              <a:rPr lang="en-US" dirty="0">
                <a:latin typeface="Calibri" panose="020F0502020204030204" pitchFamily="34" charset="0"/>
                <a:ea typeface="Arial" panose="020B0604020202020204" pitchFamily="34" charset="0"/>
                <a:cs typeface="Times New Roman" panose="02020603050405020304" pitchFamily="18" charset="0"/>
              </a:rPr>
              <a:t>and</a:t>
            </a:r>
            <a:r>
              <a:rPr lang="en-US" spc="-14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cabinets</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but connect at only in the</a:t>
            </a:r>
            <a:r>
              <a:rPr lang="en-US" spc="-24"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cabinet</a:t>
            </a:r>
            <a:endParaRPr lang="en-US" sz="1000" spc="0" dirty="0">
              <a:latin typeface="Calibri" panose="020F0502020204030204" pitchFamily="34" charset="0"/>
              <a:ea typeface="Arial" panose="020B0604020202020204" pitchFamily="34" charset="0"/>
              <a:cs typeface="Times New Roman" panose="02020603050405020304" pitchFamily="18" charset="0"/>
            </a:endParaRPr>
          </a:p>
          <a:p>
            <a:pPr marL="197181" lvl="0" indent="-171450" defTabSz="514621">
              <a:lnSpc>
                <a:spcPct val="90000"/>
              </a:lnSpc>
              <a:spcBef>
                <a:spcPts val="749"/>
              </a:spcBef>
              <a:buClr>
                <a:srgbClr val="4472C4"/>
              </a:buClr>
              <a:buSzPct val="80000"/>
              <a:buFont typeface="Arial" panose="020B0604020202020204" pitchFamily="34" charset="0"/>
              <a:buChar char="•"/>
              <a:defRPr/>
            </a:pPr>
            <a:r>
              <a:rPr lang="en-US" spc="-29" dirty="0">
                <a:latin typeface="Calibri" panose="020F0502020204030204" pitchFamily="34" charset="0"/>
                <a:ea typeface="Calibri" panose="020F0502020204030204" pitchFamily="34" charset="0"/>
                <a:cs typeface="Times New Roman" panose="02020603050405020304" pitchFamily="18" charset="0"/>
              </a:rPr>
              <a:t>TPAS </a:t>
            </a:r>
            <a:r>
              <a:rPr lang="en-US" dirty="0">
                <a:latin typeface="Calibri" panose="020F0502020204030204" pitchFamily="34" charset="0"/>
                <a:ea typeface="Calibri" panose="020F0502020204030204" pitchFamily="34" charset="0"/>
                <a:cs typeface="Times New Roman" panose="02020603050405020304" pitchFamily="18" charset="0"/>
              </a:rPr>
              <a:t>Device Power</a:t>
            </a:r>
            <a:r>
              <a:rPr lang="en-US" spc="63"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Plans:</a:t>
            </a: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spc="-29" dirty="0">
                <a:latin typeface="Calibri" panose="020F0502020204030204" pitchFamily="34" charset="0"/>
                <a:ea typeface="Arial" panose="020B0604020202020204" pitchFamily="34" charset="0"/>
                <a:cs typeface="Times New Roman" panose="02020603050405020304" pitchFamily="18" charset="0"/>
              </a:rPr>
              <a:t>TPAS </a:t>
            </a:r>
            <a:r>
              <a:rPr lang="en-US" dirty="0">
                <a:latin typeface="Calibri" panose="020F0502020204030204" pitchFamily="34" charset="0"/>
                <a:ea typeface="Arial" panose="020B0604020202020204" pitchFamily="34" charset="0"/>
                <a:cs typeface="Times New Roman" panose="02020603050405020304" pitchFamily="18" charset="0"/>
              </a:rPr>
              <a:t>power source is designed to reduce additional electric utility</a:t>
            </a:r>
            <a:r>
              <a:rPr lang="en-US" spc="34"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bills.</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1111581" lvl="2" indent="-171450" defTabSz="514621">
              <a:lnSpc>
                <a:spcPct val="90000"/>
              </a:lnSpc>
              <a:spcBef>
                <a:spcPts val="749"/>
              </a:spcBef>
              <a:buClr>
                <a:srgbClr val="4472C4"/>
              </a:buClr>
              <a:buSzPct val="80000"/>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New </a:t>
            </a:r>
            <a:r>
              <a:rPr lang="en-US" spc="-24" dirty="0">
                <a:latin typeface="Calibri" panose="020F0502020204030204" pitchFamily="34" charset="0"/>
                <a:ea typeface="Calibri" panose="020F0502020204030204" pitchFamily="34" charset="0"/>
                <a:cs typeface="Times New Roman" panose="02020603050405020304" pitchFamily="18" charset="0"/>
              </a:rPr>
              <a:t>TPAS </a:t>
            </a:r>
            <a:r>
              <a:rPr lang="en-US" dirty="0">
                <a:latin typeface="Calibri" panose="020F0502020204030204" pitchFamily="34" charset="0"/>
                <a:ea typeface="Calibri" panose="020F0502020204030204" pitchFamily="34" charset="0"/>
                <a:cs typeface="Times New Roman" panose="02020603050405020304" pitchFamily="18" charset="0"/>
              </a:rPr>
              <a:t>devices use of Existing ITS service drops where</a:t>
            </a:r>
            <a:r>
              <a:rPr lang="en-US" spc="53"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feasible</a:t>
            </a:r>
            <a:endParaRPr lang="en-US" sz="1000" spc="0" dirty="0">
              <a:latin typeface="Calibri" panose="020F0502020204030204" pitchFamily="34" charset="0"/>
              <a:ea typeface="Calibri" panose="020F0502020204030204" pitchFamily="34" charset="0"/>
              <a:cs typeface="Times New Roman" panose="02020603050405020304" pitchFamily="18" charset="0"/>
            </a:endParaRPr>
          </a:p>
          <a:p>
            <a:pPr marL="1111581" lvl="2" indent="-171450" defTabSz="514621">
              <a:lnSpc>
                <a:spcPct val="90000"/>
              </a:lnSpc>
              <a:spcBef>
                <a:spcPts val="749"/>
              </a:spcBef>
              <a:buClr>
                <a:srgbClr val="4472C4"/>
              </a:buClr>
              <a:buSzPct val="80000"/>
              <a:buFont typeface="Arial" panose="020B0604020202020204" pitchFamily="34" charset="0"/>
              <a:buChar char="•"/>
              <a:defRPr/>
            </a:pPr>
            <a:r>
              <a:rPr lang="en-US" spc="-24" dirty="0">
                <a:latin typeface="Calibri" panose="020F0502020204030204" pitchFamily="34" charset="0"/>
                <a:ea typeface="Calibri" panose="020F0502020204030204" pitchFamily="34" charset="0"/>
                <a:cs typeface="Times New Roman" panose="02020603050405020304" pitchFamily="18" charset="0"/>
              </a:rPr>
              <a:t>TPAS </a:t>
            </a:r>
            <a:r>
              <a:rPr lang="en-US" dirty="0">
                <a:latin typeface="Calibri" panose="020F0502020204030204" pitchFamily="34" charset="0"/>
                <a:ea typeface="Calibri" panose="020F0502020204030204" pitchFamily="34" charset="0"/>
                <a:cs typeface="Times New Roman" panose="02020603050405020304" pitchFamily="18" charset="0"/>
              </a:rPr>
              <a:t>sign connect and draw power from existing ITS cabinet. </a:t>
            </a:r>
            <a:r>
              <a:rPr lang="en-US" spc="-24" dirty="0">
                <a:latin typeface="Calibri" panose="020F0502020204030204" pitchFamily="34" charset="0"/>
                <a:ea typeface="Calibri" panose="020F0502020204030204" pitchFamily="34" charset="0"/>
                <a:cs typeface="Times New Roman" panose="02020603050405020304" pitchFamily="18" charset="0"/>
              </a:rPr>
              <a:t>TPAS </a:t>
            </a:r>
            <a:r>
              <a:rPr lang="en-US" dirty="0">
                <a:latin typeface="Calibri" panose="020F0502020204030204" pitchFamily="34" charset="0"/>
                <a:ea typeface="Calibri" panose="020F0502020204030204" pitchFamily="34" charset="0"/>
                <a:cs typeface="Times New Roman" panose="02020603050405020304" pitchFamily="18" charset="0"/>
              </a:rPr>
              <a:t>sign</a:t>
            </a:r>
            <a:r>
              <a:rPr lang="en-US" spc="-1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located near existing ITS device to </a:t>
            </a:r>
            <a:r>
              <a:rPr lang="en-US" spc="-14" dirty="0">
                <a:latin typeface="Calibri" panose="020F0502020204030204" pitchFamily="34" charset="0"/>
                <a:ea typeface="Calibri" panose="020F0502020204030204" pitchFamily="34" charset="0"/>
                <a:cs typeface="Times New Roman" panose="02020603050405020304" pitchFamily="18" charset="0"/>
              </a:rPr>
              <a:t>make </a:t>
            </a:r>
            <a:r>
              <a:rPr lang="en-US" dirty="0">
                <a:latin typeface="Calibri" panose="020F0502020204030204" pitchFamily="34" charset="0"/>
                <a:ea typeface="Calibri" panose="020F0502020204030204" pitchFamily="34" charset="0"/>
                <a:cs typeface="Times New Roman" panose="02020603050405020304" pitchFamily="18" charset="0"/>
              </a:rPr>
              <a:t>this connection</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feasible.</a:t>
            </a:r>
            <a:endParaRPr lang="en-US" sz="1000" spc="0" dirty="0">
              <a:latin typeface="Calibri" panose="020F0502020204030204" pitchFamily="34" charset="0"/>
              <a:ea typeface="Calibri" panose="020F0502020204030204" pitchFamily="34" charset="0"/>
              <a:cs typeface="Times New Roman" panose="02020603050405020304" pitchFamily="18" charset="0"/>
            </a:endParaRPr>
          </a:p>
          <a:p>
            <a:pPr marL="197181" lvl="0" indent="-171450" defTabSz="514621">
              <a:lnSpc>
                <a:spcPct val="90000"/>
              </a:lnSpc>
              <a:spcBef>
                <a:spcPts val="749"/>
              </a:spcBef>
              <a:buClr>
                <a:srgbClr val="4472C4"/>
              </a:buClr>
              <a:buSzPct val="80000"/>
              <a:buFont typeface="Arial" panose="020B0604020202020204" pitchFamily="34" charset="0"/>
              <a:buChar char="•"/>
              <a:defRPr/>
            </a:pPr>
            <a:r>
              <a:rPr lang="en-US" spc="-29" dirty="0">
                <a:latin typeface="Calibri" panose="020F0502020204030204" pitchFamily="34" charset="0"/>
                <a:ea typeface="Arial" panose="020B0604020202020204" pitchFamily="34" charset="0"/>
                <a:cs typeface="Times New Roman" panose="02020603050405020304" pitchFamily="18" charset="0"/>
              </a:rPr>
              <a:t>TPAS </a:t>
            </a:r>
            <a:r>
              <a:rPr lang="en-US" spc="-14" dirty="0">
                <a:latin typeface="Calibri" panose="020F0502020204030204" pitchFamily="34" charset="0"/>
                <a:ea typeface="Arial" panose="020B0604020202020204" pitchFamily="34" charset="0"/>
                <a:cs typeface="Times New Roman" panose="02020603050405020304" pitchFamily="18" charset="0"/>
              </a:rPr>
              <a:t>system </a:t>
            </a:r>
            <a:r>
              <a:rPr lang="en-US" dirty="0">
                <a:latin typeface="Calibri" panose="020F0502020204030204" pitchFamily="34" charset="0"/>
                <a:ea typeface="Arial" panose="020B0604020202020204" pitchFamily="34" charset="0"/>
                <a:cs typeface="Times New Roman" panose="02020603050405020304" pitchFamily="18" charset="0"/>
              </a:rPr>
              <a:t>is non-critical ITS</a:t>
            </a:r>
            <a:r>
              <a:rPr lang="en-US" spc="72" dirty="0">
                <a:latin typeface="Calibri" panose="020F0502020204030204" pitchFamily="34" charset="0"/>
                <a:ea typeface="Arial" panose="020B0604020202020204" pitchFamily="34" charset="0"/>
                <a:cs typeface="Times New Roman" panose="02020603050405020304" pitchFamily="18" charset="0"/>
              </a:rPr>
              <a:t> </a:t>
            </a:r>
            <a:r>
              <a:rPr lang="en-US" spc="-14" dirty="0">
                <a:latin typeface="Calibri" panose="020F0502020204030204" pitchFamily="34" charset="0"/>
                <a:ea typeface="Arial" panose="020B0604020202020204" pitchFamily="34" charset="0"/>
                <a:cs typeface="Times New Roman" panose="02020603050405020304" pitchFamily="18" charset="0"/>
              </a:rPr>
              <a:t>system.</a:t>
            </a:r>
            <a:endParaRPr lang="en-US" sz="1000" spc="0" dirty="0">
              <a:latin typeface="Calibri" panose="020F0502020204030204" pitchFamily="34" charset="0"/>
              <a:ea typeface="Arial" panose="020B0604020202020204" pitchFamily="34" charset="0"/>
              <a:cs typeface="Times New Roman" panose="02020603050405020304" pitchFamily="18" charset="0"/>
            </a:endParaRPr>
          </a:p>
          <a:p>
            <a:pPr marL="197181" lvl="0" indent="-171450" defTabSz="514621">
              <a:lnSpc>
                <a:spcPct val="90000"/>
              </a:lnSpc>
              <a:spcBef>
                <a:spcPts val="749"/>
              </a:spcBef>
              <a:buClr>
                <a:srgbClr val="4472C4"/>
              </a:buClr>
              <a:buSzPct val="80000"/>
              <a:buFont typeface="Arial" panose="020B0604020202020204" pitchFamily="34" charset="0"/>
              <a:buChar char="•"/>
              <a:defRPr/>
            </a:pPr>
            <a:r>
              <a:rPr lang="en-US" spc="-29" dirty="0">
                <a:latin typeface="Calibri" panose="020F0502020204030204" pitchFamily="34" charset="0"/>
                <a:ea typeface="Arial" panose="020B0604020202020204" pitchFamily="34" charset="0"/>
                <a:cs typeface="Times New Roman" panose="02020603050405020304" pitchFamily="18" charset="0"/>
              </a:rPr>
              <a:t>TPAS </a:t>
            </a:r>
            <a:r>
              <a:rPr lang="en-US" spc="-14" dirty="0">
                <a:latin typeface="Calibri" panose="020F0502020204030204" pitchFamily="34" charset="0"/>
                <a:ea typeface="Arial" panose="020B0604020202020204" pitchFamily="34" charset="0"/>
                <a:cs typeface="Times New Roman" panose="02020603050405020304" pitchFamily="18" charset="0"/>
              </a:rPr>
              <a:t>system </a:t>
            </a:r>
            <a:r>
              <a:rPr lang="en-US" dirty="0">
                <a:latin typeface="Calibri" panose="020F0502020204030204" pitchFamily="34" charset="0"/>
                <a:ea typeface="Arial" panose="020B0604020202020204" pitchFamily="34" charset="0"/>
                <a:cs typeface="Times New Roman" panose="02020603050405020304" pitchFamily="18" charset="0"/>
              </a:rPr>
              <a:t>will not have</a:t>
            </a:r>
            <a:r>
              <a:rPr lang="en-US" spc="58"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UPS.</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197181" lvl="0" indent="-171450" defTabSz="514621">
              <a:lnSpc>
                <a:spcPct val="90000"/>
              </a:lnSpc>
              <a:spcBef>
                <a:spcPts val="749"/>
              </a:spcBef>
              <a:buClr>
                <a:srgbClr val="4472C4"/>
              </a:buClr>
              <a:buSzPct val="80000"/>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Solar power is not provided to the </a:t>
            </a:r>
            <a:r>
              <a:rPr lang="en-US" spc="-24" dirty="0">
                <a:latin typeface="Calibri" panose="020F0502020204030204" pitchFamily="34" charset="0"/>
                <a:ea typeface="Arial" panose="020B0604020202020204" pitchFamily="34" charset="0"/>
                <a:cs typeface="Times New Roman" panose="02020603050405020304" pitchFamily="18" charset="0"/>
              </a:rPr>
              <a:t>TPAS </a:t>
            </a:r>
            <a:r>
              <a:rPr lang="en-US" dirty="0">
                <a:latin typeface="Calibri" panose="020F0502020204030204" pitchFamily="34" charset="0"/>
                <a:ea typeface="Arial" panose="020B0604020202020204" pitchFamily="34" charset="0"/>
                <a:cs typeface="Times New Roman" panose="02020603050405020304" pitchFamily="18" charset="0"/>
              </a:rPr>
              <a:t>cabinets. This reduced maintenance issues</a:t>
            </a:r>
            <a:r>
              <a:rPr lang="en-US" spc="14"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and</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ITS operation and maintenance personal to maintain multiple types of power</a:t>
            </a:r>
            <a:r>
              <a:rPr lang="en-US" spc="-63" dirty="0">
                <a:latin typeface="Calibri" panose="020F0502020204030204" pitchFamily="34" charset="0"/>
                <a:ea typeface="Arial" panose="020B0604020202020204" pitchFamily="34" charset="0"/>
                <a:cs typeface="Times New Roman" panose="02020603050405020304" pitchFamily="18" charset="0"/>
              </a:rPr>
              <a:t> </a:t>
            </a:r>
            <a:r>
              <a:rPr lang="en-US" spc="-14" dirty="0">
                <a:latin typeface="Calibri" panose="020F0502020204030204" pitchFamily="34" charset="0"/>
                <a:ea typeface="Arial" panose="020B0604020202020204" pitchFamily="34" charset="0"/>
                <a:cs typeface="Times New Roman" panose="02020603050405020304" pitchFamily="18" charset="0"/>
              </a:rPr>
              <a:t>system.</a:t>
            </a:r>
            <a:endParaRPr lang="en-US" sz="1000" dirty="0">
              <a:latin typeface="Calibri" panose="020F050202020403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12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31" defTabSz="514621">
              <a:lnSpc>
                <a:spcPct val="90000"/>
              </a:lnSpc>
              <a:spcBef>
                <a:spcPts val="749"/>
              </a:spcBef>
              <a:buClr>
                <a:srgbClr val="4472C4"/>
              </a:buClr>
              <a:buSzPct val="80000"/>
              <a:defRPr/>
            </a:pPr>
            <a:r>
              <a:rPr lang="en-US" u="sng" dirty="0"/>
              <a:t>SCRIPT</a:t>
            </a:r>
            <a:r>
              <a:rPr lang="en-US" dirty="0"/>
              <a:t>:</a:t>
            </a:r>
          </a:p>
          <a:p>
            <a:pPr marL="25731" defTabSz="514621">
              <a:lnSpc>
                <a:spcPct val="90000"/>
              </a:lnSpc>
              <a:spcBef>
                <a:spcPts val="749"/>
              </a:spcBef>
              <a:buClr>
                <a:srgbClr val="4472C4"/>
              </a:buClr>
              <a:buSzPct val="80000"/>
              <a:defRPr/>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197181" indent="-171450" defTabSz="514621">
              <a:lnSpc>
                <a:spcPct val="90000"/>
              </a:lnSpc>
              <a:spcBef>
                <a:spcPts val="749"/>
              </a:spcBef>
              <a:buClr>
                <a:srgbClr val="4472C4"/>
              </a:buClr>
              <a:buSzPct val="80000"/>
              <a:buFont typeface="Arial" panose="020B0604020202020204" pitchFamily="34" charset="0"/>
              <a:buChar char="•"/>
              <a:defRPr/>
            </a:pPr>
            <a:r>
              <a:rPr lang="en-US" b="1" dirty="0">
                <a:latin typeface="Calibri" panose="020F0502020204030204" pitchFamily="34" charset="0"/>
                <a:ea typeface="Calibri" panose="020F0502020204030204" pitchFamily="34" charset="0"/>
                <a:cs typeface="Times New Roman" panose="02020603050405020304" pitchFamily="18" charset="0"/>
              </a:rPr>
              <a:t>Guide Sign</a:t>
            </a:r>
            <a:r>
              <a:rPr lang="en-US" b="1" spc="74" dirty="0">
                <a:latin typeface="Calibri" panose="020F0502020204030204" pitchFamily="34" charset="0"/>
                <a:ea typeface="Calibri" panose="020F0502020204030204" pitchFamily="34" charset="0"/>
                <a:cs typeface="Times New Roman" panose="02020603050405020304" pitchFamily="18" charset="0"/>
              </a:rPr>
              <a:t> </a:t>
            </a:r>
            <a:r>
              <a:rPr lang="en-US" b="1" spc="-13" dirty="0">
                <a:latin typeface="Calibri" panose="020F0502020204030204" pitchFamily="34" charset="0"/>
                <a:ea typeface="Calibri" panose="020F0502020204030204" pitchFamily="34" charset="0"/>
                <a:cs typeface="Times New Roman" panose="02020603050405020304" pitchFamily="18" charset="0"/>
              </a:rPr>
              <a:t>Worksheets:</a:t>
            </a:r>
            <a:endParaRPr lang="en-US" b="1" kern="1200" spc="-13" dirty="0">
              <a:latin typeface="Calibri" panose="020F0502020204030204" pitchFamily="34" charset="0"/>
              <a:ea typeface="Calibri" panose="020F0502020204030204" pitchFamily="34" charset="0"/>
              <a:cs typeface="Times New Roman" panose="02020603050405020304" pitchFamily="18" charset="0"/>
            </a:endParaRP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kern="0" dirty="0">
                <a:latin typeface="Calibri" panose="020F0502020204030204" pitchFamily="34" charset="0"/>
                <a:ea typeface="Calibri" panose="020F0502020204030204" pitchFamily="34" charset="0"/>
                <a:cs typeface="Times New Roman" panose="02020603050405020304" pitchFamily="18" charset="0"/>
              </a:rPr>
              <a:t>Standard Guide sign worksheets were developed </a:t>
            </a:r>
            <a:r>
              <a:rPr lang="en-US" kern="0" spc="-18" dirty="0">
                <a:latin typeface="Calibri" panose="020F0502020204030204" pitchFamily="34" charset="0"/>
                <a:ea typeface="Calibri" panose="020F0502020204030204" pitchFamily="34" charset="0"/>
                <a:cs typeface="Times New Roman" panose="02020603050405020304" pitchFamily="18" charset="0"/>
              </a:rPr>
              <a:t>for</a:t>
            </a:r>
            <a:r>
              <a:rPr lang="en-US" kern="0" spc="-56" dirty="0">
                <a:latin typeface="Calibri" panose="020F0502020204030204" pitchFamily="34" charset="0"/>
                <a:ea typeface="Calibri" panose="020F0502020204030204" pitchFamily="34" charset="0"/>
                <a:cs typeface="Times New Roman" panose="02020603050405020304" pitchFamily="18" charset="0"/>
              </a:rPr>
              <a:t> </a:t>
            </a:r>
            <a:r>
              <a:rPr lang="en-US" kern="0" spc="-18" dirty="0">
                <a:latin typeface="Calibri" panose="020F0502020204030204" pitchFamily="34" charset="0"/>
                <a:ea typeface="Calibri" panose="020F0502020204030204" pitchFamily="34" charset="0"/>
                <a:cs typeface="Times New Roman" panose="02020603050405020304" pitchFamily="18" charset="0"/>
              </a:rPr>
              <a:t>Rest</a:t>
            </a:r>
            <a:r>
              <a:rPr lang="en-US" kern="0" dirty="0">
                <a:latin typeface="Calibri" panose="020F0502020204030204" pitchFamily="34" charset="0"/>
                <a:ea typeface="Calibri" panose="020F0502020204030204" pitchFamily="34" charset="0"/>
                <a:cs typeface="Times New Roman" panose="02020603050405020304" pitchFamily="18" charset="0"/>
              </a:rPr>
              <a:t> Area, </a:t>
            </a:r>
            <a:r>
              <a:rPr lang="en-US" kern="0" spc="-13" dirty="0">
                <a:latin typeface="Calibri" panose="020F0502020204030204" pitchFamily="34" charset="0"/>
                <a:ea typeface="Calibri" panose="020F0502020204030204" pitchFamily="34" charset="0"/>
                <a:cs typeface="Times New Roman" panose="02020603050405020304" pitchFamily="18" charset="0"/>
              </a:rPr>
              <a:t>Welcome </a:t>
            </a:r>
            <a:r>
              <a:rPr lang="en-US" kern="0" dirty="0">
                <a:latin typeface="Calibri" panose="020F0502020204030204" pitchFamily="34" charset="0"/>
                <a:ea typeface="Calibri" panose="020F0502020204030204" pitchFamily="34" charset="0"/>
                <a:cs typeface="Times New Roman" panose="02020603050405020304" pitchFamily="18" charset="0"/>
              </a:rPr>
              <a:t>Center and </a:t>
            </a:r>
            <a:r>
              <a:rPr lang="en-US" kern="0" spc="-13" dirty="0">
                <a:latin typeface="Calibri" panose="020F0502020204030204" pitchFamily="34" charset="0"/>
                <a:ea typeface="Calibri" panose="020F0502020204030204" pitchFamily="34" charset="0"/>
                <a:cs typeface="Times New Roman" panose="02020603050405020304" pitchFamily="18" charset="0"/>
              </a:rPr>
              <a:t>Weigh </a:t>
            </a:r>
            <a:r>
              <a:rPr lang="en-US" kern="0" dirty="0">
                <a:latin typeface="Calibri" panose="020F0502020204030204" pitchFamily="34" charset="0"/>
                <a:ea typeface="Calibri" panose="020F0502020204030204" pitchFamily="34" charset="0"/>
                <a:cs typeface="Times New Roman" panose="02020603050405020304" pitchFamily="18" charset="0"/>
              </a:rPr>
              <a:t>Station</a:t>
            </a:r>
            <a:r>
              <a:rPr lang="en-US" kern="0" spc="-84" dirty="0">
                <a:latin typeface="Calibri" panose="020F0502020204030204" pitchFamily="34" charset="0"/>
                <a:ea typeface="Calibri" panose="020F0502020204030204" pitchFamily="34" charset="0"/>
                <a:cs typeface="Times New Roman" panose="02020603050405020304" pitchFamily="18" charset="0"/>
              </a:rPr>
              <a:t> </a:t>
            </a:r>
            <a:r>
              <a:rPr lang="en-US" kern="0" spc="-41" dirty="0">
                <a:latin typeface="Calibri" panose="020F0502020204030204" pitchFamily="34" charset="0"/>
                <a:ea typeface="Calibri" panose="020F0502020204030204" pitchFamily="34" charset="0"/>
                <a:cs typeface="Times New Roman" panose="02020603050405020304" pitchFamily="18" charset="0"/>
              </a:rPr>
              <a:t>TPAS</a:t>
            </a:r>
            <a:r>
              <a:rPr lang="en-US" kern="0" dirty="0">
                <a:latin typeface="Calibri" panose="020F0502020204030204" pitchFamily="34" charset="0"/>
                <a:ea typeface="Calibri" panose="020F0502020204030204" pitchFamily="34" charset="0"/>
                <a:cs typeface="Times New Roman" panose="02020603050405020304" pitchFamily="18" charset="0"/>
              </a:rPr>
              <a:t> signs.</a:t>
            </a: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The guide signs are developed </a:t>
            </a:r>
            <a:r>
              <a:rPr lang="en-US" spc="-13" dirty="0">
                <a:latin typeface="Calibri" panose="020F0502020204030204" pitchFamily="34" charset="0"/>
                <a:ea typeface="Calibri" panose="020F0502020204030204" pitchFamily="34" charset="0"/>
                <a:cs typeface="Times New Roman" panose="02020603050405020304" pitchFamily="18" charset="0"/>
              </a:rPr>
              <a:t>to </a:t>
            </a:r>
            <a:r>
              <a:rPr lang="en-US" dirty="0">
                <a:latin typeface="Calibri" panose="020F0502020204030204" pitchFamily="34" charset="0"/>
                <a:ea typeface="Calibri" panose="020F0502020204030204" pitchFamily="34" charset="0"/>
                <a:cs typeface="Times New Roman" panose="02020603050405020304" pitchFamily="18" charset="0"/>
              </a:rPr>
              <a:t>meet</a:t>
            </a:r>
            <a:r>
              <a:rPr lang="en-US" spc="-6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MUTCD guidelines and include full color embedded DMS.</a:t>
            </a: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The guide signs went through approval</a:t>
            </a:r>
            <a:r>
              <a:rPr lang="en-US" spc="-20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from </a:t>
            </a:r>
            <a:r>
              <a:rPr lang="en-US" spc="-18" dirty="0">
                <a:latin typeface="Calibri" panose="020F0502020204030204" pitchFamily="34" charset="0"/>
                <a:ea typeface="Calibri" panose="020F0502020204030204" pitchFamily="34" charset="0"/>
                <a:cs typeface="Times New Roman" panose="02020603050405020304" pitchFamily="18" charset="0"/>
              </a:rPr>
              <a:t>FHWA. </a:t>
            </a:r>
          </a:p>
          <a:p>
            <a:pPr marL="654381" lvl="1" indent="-171450" defTabSz="514621">
              <a:lnSpc>
                <a:spcPct val="90000"/>
              </a:lnSpc>
              <a:spcBef>
                <a:spcPts val="749"/>
              </a:spcBef>
              <a:buClr>
                <a:srgbClr val="4472C4"/>
              </a:buClr>
              <a:buSzPct val="80000"/>
              <a:buFont typeface="Arial" panose="020B0604020202020204" pitchFamily="34" charset="0"/>
              <a:buChar char="•"/>
              <a:defRPr/>
            </a:pPr>
            <a:r>
              <a:rPr lang="en-US" spc="-18" dirty="0">
                <a:latin typeface="Calibri" panose="020F0502020204030204" pitchFamily="34" charset="0"/>
                <a:ea typeface="Calibri" panose="020F0502020204030204" pitchFamily="34" charset="0"/>
                <a:cs typeface="Times New Roman" panose="02020603050405020304" pitchFamily="18" charset="0"/>
              </a:rPr>
              <a:t>Additional internal </a:t>
            </a:r>
            <a:r>
              <a:rPr lang="en-US" dirty="0">
                <a:latin typeface="Calibri" panose="020F0502020204030204" pitchFamily="34" charset="0"/>
                <a:ea typeface="Calibri" panose="020F0502020204030204" pitchFamily="34" charset="0"/>
                <a:cs typeface="Calibri" panose="020F0502020204030204" pitchFamily="34" charset="0"/>
              </a:rPr>
              <a:t>TPAS Signs were placed inside Rest areas to guide trucks towards available parking.  This was due to a lack of internal circulation. Without these signs,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008867" marR="779364" indent="-159295">
              <a:lnSpc>
                <a:spcPct val="11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If a truck choses a full row and misses an available truck parking spot, they would have to exit the parking location and travel to the next location.</a:t>
            </a:r>
          </a:p>
          <a:p>
            <a:pPr marL="1008867" marR="779364" indent="-159295">
              <a:lnSpc>
                <a:spcPct val="11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The internal sign directs the drivers to the appropriate row with available parking </a:t>
            </a:r>
          </a:p>
          <a:p>
            <a:pPr marL="1008867" marR="779364" indent="-159295">
              <a:lnSpc>
                <a:spcPct val="117000"/>
              </a:lnSpc>
              <a:buFont typeface="Courier New" panose="02070309020205020404" pitchFamily="49" charset="0"/>
              <a:buChar char="o"/>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defTabSz="914883">
              <a:buFont typeface="Arial" panose="020B0604020202020204" pitchFamily="34" charset="0"/>
              <a:buChar char="•"/>
              <a:defRPr/>
            </a:pPr>
            <a:r>
              <a:rPr lang="en-US" b="1" dirty="0">
                <a:latin typeface="Calibri" panose="020F0502020204030204" pitchFamily="34" charset="0"/>
                <a:cs typeface="Times New Roman" panose="02020603050405020304" pitchFamily="18" charset="0"/>
              </a:rPr>
              <a:t>Sponsorship Sign</a:t>
            </a:r>
          </a:p>
          <a:p>
            <a:pPr marL="628650" lvl="1" indent="-171450" defTabSz="914883">
              <a:buFont typeface="Arial" panose="020B0604020202020204" pitchFamily="34" charset="0"/>
              <a:buChar char="•"/>
              <a:defRPr/>
            </a:pPr>
            <a:r>
              <a:rPr lang="en-US" spc="-13" dirty="0">
                <a:latin typeface="Calibri" panose="020F0502020204030204" pitchFamily="34" charset="0"/>
                <a:ea typeface="Calibri" panose="020F0502020204030204" pitchFamily="34" charset="0"/>
                <a:cs typeface="Calibri" panose="020F0502020204030204" pitchFamily="34" charset="0"/>
              </a:rPr>
              <a:t>FDOT worked </a:t>
            </a:r>
            <a:r>
              <a:rPr lang="en-US" dirty="0">
                <a:latin typeface="Calibri" panose="020F0502020204030204" pitchFamily="34" charset="0"/>
                <a:ea typeface="Calibri" panose="020F0502020204030204" pitchFamily="34" charset="0"/>
                <a:cs typeface="Calibri" panose="020F0502020204030204" pitchFamily="34" charset="0"/>
              </a:rPr>
              <a:t>with </a:t>
            </a:r>
            <a:r>
              <a:rPr lang="en-US" spc="-18" dirty="0">
                <a:latin typeface="Calibri" panose="020F0502020204030204" pitchFamily="34" charset="0"/>
                <a:ea typeface="Calibri" panose="020F0502020204030204" pitchFamily="34" charset="0"/>
                <a:cs typeface="Calibri" panose="020F0502020204030204" pitchFamily="34" charset="0"/>
              </a:rPr>
              <a:t>FHWA </a:t>
            </a:r>
            <a:r>
              <a:rPr lang="en-US" dirty="0">
                <a:latin typeface="Calibri" panose="020F0502020204030204" pitchFamily="34" charset="0"/>
                <a:ea typeface="Calibri" panose="020F0502020204030204" pitchFamily="34" charset="0"/>
                <a:cs typeface="Calibri" panose="020F0502020204030204" pitchFamily="34" charset="0"/>
              </a:rPr>
              <a:t>to secure sponsorship approval to support</a:t>
            </a:r>
            <a:r>
              <a:rPr lang="en-US" spc="-28"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on‐going</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maintenance funding. Currently </a:t>
            </a:r>
            <a:r>
              <a:rPr lang="en-US" spc="-13" dirty="0">
                <a:latin typeface="Calibri" panose="020F0502020204030204" pitchFamily="34" charset="0"/>
                <a:ea typeface="Calibri" panose="020F0502020204030204" pitchFamily="34" charset="0"/>
                <a:cs typeface="Calibri" panose="020F0502020204030204" pitchFamily="34" charset="0"/>
              </a:rPr>
              <a:t>FDOT </a:t>
            </a:r>
            <a:r>
              <a:rPr lang="en-US" dirty="0">
                <a:latin typeface="Calibri" panose="020F0502020204030204" pitchFamily="34" charset="0"/>
                <a:ea typeface="Calibri" panose="020F0502020204030204" pitchFamily="34" charset="0"/>
                <a:cs typeface="Calibri" panose="020F0502020204030204" pitchFamily="34" charset="0"/>
              </a:rPr>
              <a:t>in the process of procuring a vendor for</a:t>
            </a:r>
            <a:r>
              <a:rPr lang="en-US" spc="-7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the</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sponsorship</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signs.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085850" lvl="2" indent="-171450" defTabSz="914883">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Each </a:t>
            </a:r>
            <a:r>
              <a:rPr lang="en-US" spc="-23" dirty="0">
                <a:latin typeface="Calibri" panose="020F0502020204030204" pitchFamily="34" charset="0"/>
                <a:ea typeface="Arial" panose="020B0604020202020204" pitchFamily="34" charset="0"/>
                <a:cs typeface="Times New Roman" panose="02020603050405020304" pitchFamily="18" charset="0"/>
              </a:rPr>
              <a:t>TPAS </a:t>
            </a:r>
            <a:r>
              <a:rPr lang="en-US" dirty="0">
                <a:latin typeface="Calibri" panose="020F0502020204030204" pitchFamily="34" charset="0"/>
                <a:ea typeface="Arial" panose="020B0604020202020204" pitchFamily="34" charset="0"/>
                <a:cs typeface="Times New Roman" panose="02020603050405020304" pitchFamily="18" charset="0"/>
              </a:rPr>
              <a:t>sign may have a supplemental sponsorship sign, these sponsorship signs will</a:t>
            </a:r>
            <a:r>
              <a:rPr lang="en-US" spc="-41"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be</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installed in the</a:t>
            </a:r>
            <a:r>
              <a:rPr lang="en-US" spc="-18"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future.</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marL="1085850" lvl="2" indent="-171450" defTabSz="914883">
              <a:buFont typeface="Arial" panose="020B0604020202020204" pitchFamily="34" charset="0"/>
              <a:buChar char="•"/>
              <a:defRPr/>
            </a:pPr>
            <a:r>
              <a:rPr lang="en-US" dirty="0">
                <a:latin typeface="Calibri" panose="020F0502020204030204" pitchFamily="34" charset="0"/>
                <a:ea typeface="Calibri" panose="020F0502020204030204" pitchFamily="34" charset="0"/>
                <a:cs typeface="Calibri" panose="020F0502020204030204" pitchFamily="34" charset="0"/>
              </a:rPr>
              <a:t>The </a:t>
            </a:r>
            <a:r>
              <a:rPr lang="en-US" spc="-23" dirty="0">
                <a:latin typeface="Calibri" panose="020F0502020204030204" pitchFamily="34" charset="0"/>
                <a:ea typeface="Calibri" panose="020F0502020204030204" pitchFamily="34" charset="0"/>
                <a:cs typeface="Calibri" panose="020F0502020204030204" pitchFamily="34" charset="0"/>
              </a:rPr>
              <a:t>TPAS </a:t>
            </a:r>
            <a:r>
              <a:rPr lang="en-US" dirty="0">
                <a:latin typeface="Calibri" panose="020F0502020204030204" pitchFamily="34" charset="0"/>
                <a:ea typeface="Calibri" panose="020F0502020204030204" pitchFamily="34" charset="0"/>
                <a:cs typeface="Calibri" panose="020F0502020204030204" pitchFamily="34" charset="0"/>
              </a:rPr>
              <a:t>supplemental sponsorship sign will have a maximum width of six </a:t>
            </a:r>
            <a:r>
              <a:rPr lang="en-US" spc="-13" dirty="0">
                <a:latin typeface="Calibri" panose="020F0502020204030204" pitchFamily="34" charset="0"/>
                <a:ea typeface="Calibri" panose="020F0502020204030204" pitchFamily="34" charset="0"/>
                <a:cs typeface="Calibri" panose="020F0502020204030204" pitchFamily="34" charset="0"/>
              </a:rPr>
              <a:t>(6) feet </a:t>
            </a:r>
            <a:r>
              <a:rPr lang="en-US" dirty="0">
                <a:latin typeface="Calibri" panose="020F0502020204030204" pitchFamily="34" charset="0"/>
                <a:ea typeface="Calibri" panose="020F0502020204030204" pitchFamily="34" charset="0"/>
                <a:cs typeface="Calibri" panose="020F0502020204030204" pitchFamily="34" charset="0"/>
              </a:rPr>
              <a:t>and</a:t>
            </a:r>
            <a:r>
              <a:rPr lang="en-US" spc="-93"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 height of four</a:t>
            </a:r>
            <a:r>
              <a:rPr lang="en-US" spc="-28" dirty="0">
                <a:latin typeface="Calibri" panose="020F0502020204030204" pitchFamily="34" charset="0"/>
                <a:ea typeface="Calibri" panose="020F0502020204030204" pitchFamily="34" charset="0"/>
                <a:cs typeface="Calibri" panose="020F0502020204030204" pitchFamily="34" charset="0"/>
              </a:rPr>
              <a:t> </a:t>
            </a:r>
            <a:r>
              <a:rPr lang="en-US" spc="-13" dirty="0">
                <a:latin typeface="Calibri" panose="020F0502020204030204" pitchFamily="34" charset="0"/>
                <a:ea typeface="Calibri" panose="020F0502020204030204" pitchFamily="34" charset="0"/>
                <a:cs typeface="Calibri" panose="020F0502020204030204" pitchFamily="34" charset="0"/>
              </a:rPr>
              <a:t>(4) feet.</a:t>
            </a:r>
            <a:endParaRPr lang="en-US" sz="1100" spc="-13" dirty="0">
              <a:latin typeface="Calibri" panose="020F0502020204030204" pitchFamily="34" charset="0"/>
              <a:ea typeface="Calibri" panose="020F0502020204030204" pitchFamily="34" charset="0"/>
              <a:cs typeface="Times New Roman" panose="02020603050405020304" pitchFamily="18" charset="0"/>
            </a:endParaRPr>
          </a:p>
          <a:p>
            <a:pPr marL="1085850" lvl="2" indent="-171450" defTabSz="914883">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The </a:t>
            </a:r>
            <a:r>
              <a:rPr lang="en-US" spc="-23" dirty="0">
                <a:latin typeface="Calibri" panose="020F0502020204030204" pitchFamily="34" charset="0"/>
                <a:ea typeface="Arial" panose="020B0604020202020204" pitchFamily="34" charset="0"/>
                <a:cs typeface="Times New Roman" panose="02020603050405020304" pitchFamily="18" charset="0"/>
              </a:rPr>
              <a:t>TPAS </a:t>
            </a:r>
            <a:r>
              <a:rPr lang="en-US" dirty="0">
                <a:latin typeface="Calibri" panose="020F0502020204030204" pitchFamily="34" charset="0"/>
                <a:ea typeface="Arial" panose="020B0604020202020204" pitchFamily="34" charset="0"/>
                <a:cs typeface="Times New Roman" panose="02020603050405020304" pitchFamily="18" charset="0"/>
              </a:rPr>
              <a:t>Sign is designed with all sign support structures to allow for the</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future installation.</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marL="1085850" lvl="2" indent="-171450" defTabSz="914883">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Supplemental sponsorship sign is located immediately below the bottom of the</a:t>
            </a:r>
            <a:r>
              <a:rPr lang="en-US" spc="-79"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proposed</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sign.</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marL="1085850" lvl="2" indent="-171450" defTabSz="914883">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Supplemental sponsorship sign right-justified with the proposed</a:t>
            </a:r>
            <a:r>
              <a:rPr lang="en-US" spc="-51"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sign.</a:t>
            </a:r>
            <a:endParaRPr lang="en-US" sz="1100" spc="0" dirty="0">
              <a:latin typeface="Calibri" panose="020F0502020204030204" pitchFamily="34" charset="0"/>
              <a:ea typeface="Arial" panose="020B0604020202020204" pitchFamily="34" charset="0"/>
              <a:cs typeface="Times New Roman" panose="02020603050405020304" pitchFamily="18" charset="0"/>
            </a:endParaRPr>
          </a:p>
          <a:p>
            <a:pPr marL="1085850" lvl="2" indent="-171450" defTabSz="914883">
              <a:buFont typeface="Arial" panose="020B0604020202020204" pitchFamily="34" charset="0"/>
              <a:buChar char="•"/>
              <a:defRPr/>
            </a:pPr>
            <a:r>
              <a:rPr lang="en-US" spc="-18" dirty="0">
                <a:latin typeface="Calibri" panose="020F0502020204030204" pitchFamily="34" charset="0"/>
                <a:ea typeface="Calibri" panose="020F0502020204030204" pitchFamily="34" charset="0"/>
                <a:cs typeface="Calibri" panose="020F0502020204030204" pitchFamily="34" charset="0"/>
              </a:rPr>
              <a:t>FHWA </a:t>
            </a:r>
            <a:r>
              <a:rPr lang="en-US" dirty="0">
                <a:latin typeface="Calibri" panose="020F0502020204030204" pitchFamily="34" charset="0"/>
                <a:ea typeface="Calibri" panose="020F0502020204030204" pitchFamily="34" charset="0"/>
                <a:cs typeface="Calibri" panose="020F0502020204030204" pitchFamily="34" charset="0"/>
              </a:rPr>
              <a:t>approved </a:t>
            </a:r>
            <a:r>
              <a:rPr lang="en-US" spc="-18" dirty="0">
                <a:latin typeface="Calibri" panose="020F0502020204030204" pitchFamily="34" charset="0"/>
                <a:ea typeface="Calibri" panose="020F0502020204030204" pitchFamily="34" charset="0"/>
                <a:cs typeface="Calibri" panose="020F0502020204030204" pitchFamily="34" charset="0"/>
              </a:rPr>
              <a:t>FDOT’s </a:t>
            </a:r>
            <a:r>
              <a:rPr lang="en-US" dirty="0">
                <a:latin typeface="Calibri" panose="020F0502020204030204" pitchFamily="34" charset="0"/>
                <a:ea typeface="Calibri" panose="020F0502020204030204" pitchFamily="34" charset="0"/>
                <a:cs typeface="Calibri" panose="020F0502020204030204" pitchFamily="34" charset="0"/>
              </a:rPr>
              <a:t>supplemental sponsorship sign with </a:t>
            </a:r>
            <a:r>
              <a:rPr lang="en-US" spc="-28" dirty="0">
                <a:latin typeface="Calibri" panose="020F0502020204030204" pitchFamily="34" charset="0"/>
                <a:ea typeface="Calibri" panose="020F0502020204030204" pitchFamily="34" charset="0"/>
                <a:cs typeface="Calibri" panose="020F0502020204030204" pitchFamily="34" charset="0"/>
              </a:rPr>
              <a:t>TPAS </a:t>
            </a:r>
            <a:r>
              <a:rPr lang="en-US" dirty="0">
                <a:latin typeface="Calibri" panose="020F0502020204030204" pitchFamily="34" charset="0"/>
                <a:ea typeface="Calibri" panose="020F0502020204030204" pitchFamily="34" charset="0"/>
                <a:cs typeface="Calibri" panose="020F0502020204030204" pitchFamily="34" charset="0"/>
              </a:rPr>
              <a:t>sign for all public</a:t>
            </a:r>
            <a:r>
              <a:rPr lang="en-US" spc="6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truck</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parking</a:t>
            </a:r>
            <a:r>
              <a:rPr lang="en-US" spc="-18"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locations.</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defTabSz="914883">
              <a:defRPr/>
            </a:pPr>
            <a:endParaRPr lang="en-US" dirty="0"/>
          </a:p>
          <a:p>
            <a:pPr defTabSz="914883">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792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95" defTabSz="533895">
              <a:lnSpc>
                <a:spcPct val="90000"/>
              </a:lnSpc>
              <a:spcBef>
                <a:spcPts val="777"/>
              </a:spcBef>
              <a:buClr>
                <a:srgbClr val="4472C4"/>
              </a:buClr>
              <a:buSzPct val="80000"/>
              <a:defRPr/>
            </a:pPr>
            <a:r>
              <a:rPr lang="en-US" u="sng" dirty="0"/>
              <a:t>SCRIPT</a:t>
            </a:r>
            <a:r>
              <a:rPr lang="en-US" dirty="0"/>
              <a:t>:</a:t>
            </a:r>
          </a:p>
          <a:p>
            <a:pPr marL="26695" defTabSz="533895">
              <a:lnSpc>
                <a:spcPct val="90000"/>
              </a:lnSpc>
              <a:spcBef>
                <a:spcPts val="777"/>
              </a:spcBef>
              <a:buClr>
                <a:srgbClr val="4472C4"/>
              </a:buClr>
              <a:buSzPct val="80000"/>
              <a:defRPr/>
            </a:pPr>
            <a:endParaRPr lang="en-US" dirty="0"/>
          </a:p>
          <a:p>
            <a:pPr marL="191956" indent="-165261" defTabSz="533895">
              <a:lnSpc>
                <a:spcPct val="90000"/>
              </a:lnSpc>
              <a:spcBef>
                <a:spcPts val="777"/>
              </a:spcBef>
              <a:buClr>
                <a:srgbClr val="4472C4"/>
              </a:buClr>
              <a:buSzPct val="80000"/>
              <a:buFont typeface="Arial" panose="020B0604020202020204" pitchFamily="34" charset="0"/>
              <a:buChar char="•"/>
              <a:defRPr/>
            </a:pPr>
            <a:r>
              <a:rPr lang="en-US" dirty="0"/>
              <a:t>TPAS truck parking signs were placed at two to three miles upstream of the parking facility, preferably upstream of and interchange for decision making.</a:t>
            </a:r>
          </a:p>
          <a:p>
            <a:pPr marL="191956" indent="-165261" defTabSz="533895">
              <a:lnSpc>
                <a:spcPct val="90000"/>
              </a:lnSpc>
              <a:spcBef>
                <a:spcPts val="777"/>
              </a:spcBef>
              <a:buClr>
                <a:srgbClr val="4472C4"/>
              </a:buClr>
              <a:buSzPct val="80000"/>
              <a:buFont typeface="Arial" panose="020B0604020202020204" pitchFamily="34" charset="0"/>
              <a:buChar char="•"/>
              <a:defRPr/>
            </a:pPr>
            <a:r>
              <a:rPr lang="en-US" dirty="0"/>
              <a:t>Road sign static signs proposed with embedded DMS.</a:t>
            </a:r>
          </a:p>
          <a:p>
            <a:pPr marL="191956" indent="-165261" defTabSz="533895">
              <a:lnSpc>
                <a:spcPct val="90000"/>
              </a:lnSpc>
              <a:spcBef>
                <a:spcPts val="777"/>
              </a:spcBef>
              <a:buClr>
                <a:srgbClr val="4472C4"/>
              </a:buClr>
              <a:buSzPct val="80000"/>
              <a:buFont typeface="Arial" panose="020B0604020202020204" pitchFamily="34" charset="0"/>
              <a:buChar char="•"/>
              <a:defRPr/>
            </a:pPr>
            <a:r>
              <a:rPr lang="en-US" dirty="0"/>
              <a:t>Signs will be placed per MUTCD requirements along with the panel design for better readability.</a:t>
            </a:r>
          </a:p>
          <a:p>
            <a:pPr marL="191956" indent="-165261" defTabSz="533895">
              <a:lnSpc>
                <a:spcPct val="90000"/>
              </a:lnSpc>
              <a:spcBef>
                <a:spcPts val="777"/>
              </a:spcBef>
              <a:buClr>
                <a:srgbClr val="4472C4"/>
              </a:buClr>
              <a:buSzPct val="80000"/>
              <a:buFont typeface="Arial" panose="020B0604020202020204" pitchFamily="34" charset="0"/>
              <a:buChar char="•"/>
              <a:defRPr/>
            </a:pPr>
            <a:r>
              <a:rPr lang="en-US" dirty="0" err="1"/>
              <a:t>SunGuide</a:t>
            </a:r>
            <a:r>
              <a:rPr lang="en-US" dirty="0"/>
              <a:t> software will be used to display available truck parking numbers on roadside TPAS signs.</a:t>
            </a:r>
          </a:p>
          <a:p>
            <a:pPr marL="191956" indent="-165261" defTabSz="533895">
              <a:lnSpc>
                <a:spcPct val="90000"/>
              </a:lnSpc>
              <a:spcBef>
                <a:spcPts val="777"/>
              </a:spcBef>
              <a:buClr>
                <a:srgbClr val="4472C4"/>
              </a:buClr>
              <a:buSzPct val="80000"/>
              <a:buFont typeface="Arial" panose="020B0604020202020204" pitchFamily="34" charset="0"/>
              <a:buChar char="•"/>
              <a:defRPr/>
            </a:pPr>
            <a:r>
              <a:rPr lang="en-US" dirty="0"/>
              <a:t>TPAS sign will be placed near existing ITS infrastructure to connect to ITS communications and power. </a:t>
            </a:r>
          </a:p>
          <a:p>
            <a:pPr marL="191956" indent="-165261" defTabSz="533895">
              <a:lnSpc>
                <a:spcPct val="90000"/>
              </a:lnSpc>
              <a:spcBef>
                <a:spcPts val="777"/>
              </a:spcBef>
              <a:buClr>
                <a:srgbClr val="4472C4"/>
              </a:buClr>
              <a:buSzPct val="80000"/>
              <a:buFont typeface="Arial" panose="020B0604020202020204" pitchFamily="34" charset="0"/>
              <a:buChar char="•"/>
              <a:defRPr/>
            </a:pPr>
            <a:r>
              <a:rPr lang="en-US" dirty="0"/>
              <a:t>TPAS signs will be placed near an existing CCTV for message verification.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309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95" defTabSz="533895">
              <a:lnSpc>
                <a:spcPct val="90000"/>
              </a:lnSpc>
              <a:spcBef>
                <a:spcPts val="777"/>
              </a:spcBef>
              <a:buClr>
                <a:srgbClr val="4472C4"/>
              </a:buClr>
              <a:buSzPct val="80000"/>
              <a:defRPr/>
            </a:pPr>
            <a:r>
              <a:rPr lang="en-US" u="sng" dirty="0"/>
              <a:t>SCRIPT</a:t>
            </a:r>
            <a:r>
              <a:rPr lang="en-US" dirty="0"/>
              <a:t>:</a:t>
            </a:r>
          </a:p>
          <a:p>
            <a:pPr marL="26695" defTabSz="533895">
              <a:lnSpc>
                <a:spcPct val="90000"/>
              </a:lnSpc>
              <a:spcBef>
                <a:spcPts val="777"/>
              </a:spcBef>
              <a:buClr>
                <a:srgbClr val="4472C4"/>
              </a:buClr>
              <a:buSzPct val="80000"/>
              <a:defRPr/>
            </a:pPr>
            <a:endParaRPr lang="en-US" dirty="0"/>
          </a:p>
          <a:p>
            <a:pPr marL="330521" marR="885063" indent="-330521">
              <a:lnSpc>
                <a:spcPct val="88000"/>
              </a:lnSpc>
              <a:spcBef>
                <a:spcPts val="371"/>
              </a:spcBef>
              <a:buClr>
                <a:srgbClr val="4471C4"/>
              </a:buClr>
              <a:buSzPts val="1000"/>
              <a:buFont typeface="Arial" panose="020B0604020202020204" pitchFamily="34" charset="0"/>
              <a:buChar char="•"/>
              <a:tabLst>
                <a:tab pos="331133" algn="l"/>
              </a:tabLst>
            </a:pPr>
            <a:r>
              <a:rPr lang="en-US" dirty="0">
                <a:latin typeface="Calibri" panose="020F0502020204030204" pitchFamily="34" charset="0"/>
                <a:ea typeface="Arial" panose="020B0604020202020204" pitchFamily="34" charset="0"/>
                <a:cs typeface="Times New Roman" panose="02020603050405020304" pitchFamily="18" charset="0"/>
              </a:rPr>
              <a:t>To facilitate the development of the </a:t>
            </a:r>
            <a:r>
              <a:rPr lang="en-US" dirty="0" err="1">
                <a:latin typeface="Calibri" panose="020F0502020204030204" pitchFamily="34" charset="0"/>
                <a:ea typeface="Arial" panose="020B0604020202020204" pitchFamily="34" charset="0"/>
                <a:cs typeface="Times New Roman" panose="02020603050405020304" pitchFamily="18" charset="0"/>
              </a:rPr>
              <a:t>SunGuide</a:t>
            </a:r>
            <a:r>
              <a:rPr lang="en-US" dirty="0">
                <a:latin typeface="Calibri" panose="020F0502020204030204" pitchFamily="34" charset="0"/>
                <a:ea typeface="Arial" panose="020B0604020202020204" pitchFamily="34" charset="0"/>
                <a:cs typeface="Times New Roman" panose="02020603050405020304" pitchFamily="18" charset="0"/>
              </a:rPr>
              <a:t>® software interface with</a:t>
            </a:r>
            <a:r>
              <a:rPr lang="en-US" spc="-106"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the</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proposed </a:t>
            </a:r>
            <a:r>
              <a:rPr lang="en-US" spc="-24" dirty="0">
                <a:latin typeface="Calibri" panose="020F0502020204030204" pitchFamily="34" charset="0"/>
                <a:ea typeface="Arial" panose="020B0604020202020204" pitchFamily="34" charset="0"/>
                <a:cs typeface="Times New Roman" panose="02020603050405020304" pitchFamily="18" charset="0"/>
              </a:rPr>
              <a:t>TPAS, </a:t>
            </a:r>
            <a:r>
              <a:rPr lang="en-US" dirty="0">
                <a:latin typeface="Calibri" panose="020F0502020204030204" pitchFamily="34" charset="0"/>
                <a:ea typeface="Arial" panose="020B0604020202020204" pitchFamily="34" charset="0"/>
                <a:cs typeface="Times New Roman" panose="02020603050405020304" pitchFamily="18" charset="0"/>
              </a:rPr>
              <a:t>each vendor provided a mock setup at TERL that includes the</a:t>
            </a:r>
            <a:r>
              <a:rPr lang="en-US" spc="19"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parking</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sensors, </a:t>
            </a:r>
            <a:r>
              <a:rPr lang="en-US" spc="-10" dirty="0">
                <a:latin typeface="Calibri" panose="020F0502020204030204" pitchFamily="34" charset="0"/>
                <a:ea typeface="Arial" panose="020B0604020202020204" pitchFamily="34" charset="0"/>
                <a:cs typeface="Times New Roman" panose="02020603050405020304" pitchFamily="18" charset="0"/>
              </a:rPr>
              <a:t>repeaters, </a:t>
            </a:r>
            <a:r>
              <a:rPr lang="en-US" dirty="0">
                <a:latin typeface="Calibri" panose="020F0502020204030204" pitchFamily="34" charset="0"/>
                <a:ea typeface="Arial" panose="020B0604020202020204" pitchFamily="34" charset="0"/>
                <a:cs typeface="Times New Roman" panose="02020603050405020304" pitchFamily="18" charset="0"/>
              </a:rPr>
              <a:t>access point, servers, </a:t>
            </a:r>
            <a:r>
              <a:rPr lang="en-US" spc="-14" dirty="0">
                <a:latin typeface="Calibri" panose="020F0502020204030204" pitchFamily="34" charset="0"/>
                <a:ea typeface="Arial" panose="020B0604020202020204" pitchFamily="34" charset="0"/>
                <a:cs typeface="Times New Roman" panose="02020603050405020304" pitchFamily="18" charset="0"/>
              </a:rPr>
              <a:t>hardware </a:t>
            </a:r>
            <a:r>
              <a:rPr lang="en-US" dirty="0">
                <a:latin typeface="Calibri" panose="020F0502020204030204" pitchFamily="34" charset="0"/>
                <a:ea typeface="Arial" panose="020B0604020202020204" pitchFamily="34" charset="0"/>
                <a:cs typeface="Times New Roman" panose="02020603050405020304" pitchFamily="18" charset="0"/>
              </a:rPr>
              <a:t>and mounting equipment as well</a:t>
            </a:r>
            <a:r>
              <a:rPr lang="en-US" spc="77"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all</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software.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0521" marR="860580" indent="-330521">
              <a:buClr>
                <a:srgbClr val="4471C4"/>
              </a:buClr>
              <a:buSzPts val="1000"/>
              <a:buFont typeface="Arial" panose="020B0604020202020204" pitchFamily="34" charset="0"/>
              <a:buChar char="•"/>
              <a:tabLst>
                <a:tab pos="331133" algn="l"/>
              </a:tabLst>
            </a:pPr>
            <a:r>
              <a:rPr lang="en-US" dirty="0">
                <a:latin typeface="Calibri" panose="020F0502020204030204" pitchFamily="34" charset="0"/>
                <a:ea typeface="Calibri" panose="020F0502020204030204" pitchFamily="34" charset="0"/>
                <a:cs typeface="Calibri" panose="020F0502020204030204" pitchFamily="34" charset="0"/>
              </a:rPr>
              <a:t>This mock set up is provided within 30 </a:t>
            </a:r>
            <a:r>
              <a:rPr lang="en-US" spc="-14" dirty="0">
                <a:latin typeface="Calibri" panose="020F0502020204030204" pitchFamily="34" charset="0"/>
                <a:ea typeface="Calibri" panose="020F0502020204030204" pitchFamily="34" charset="0"/>
                <a:cs typeface="Calibri" panose="020F0502020204030204" pitchFamily="34" charset="0"/>
              </a:rPr>
              <a:t>days </a:t>
            </a:r>
            <a:r>
              <a:rPr lang="en-US" dirty="0">
                <a:latin typeface="Calibri" panose="020F0502020204030204" pitchFamily="34" charset="0"/>
                <a:ea typeface="Calibri" panose="020F0502020204030204" pitchFamily="34" charset="0"/>
                <a:cs typeface="Calibri" panose="020F0502020204030204" pitchFamily="34" charset="0"/>
              </a:rPr>
              <a:t>of the D‐B project</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execution.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30521" marR="1139686" indent="-330521">
              <a:lnSpc>
                <a:spcPts val="1311"/>
              </a:lnSpc>
              <a:buClr>
                <a:srgbClr val="4471C4"/>
              </a:buClr>
              <a:buSzPts val="1000"/>
              <a:buFont typeface="Arial" panose="020B0604020202020204" pitchFamily="34" charset="0"/>
              <a:buChar char="•"/>
              <a:tabLst>
                <a:tab pos="331133" algn="l"/>
              </a:tabLst>
            </a:pPr>
            <a:r>
              <a:rPr lang="en-US" dirty="0">
                <a:latin typeface="Calibri" panose="020F0502020204030204" pitchFamily="34" charset="0"/>
                <a:ea typeface="Arial" panose="020B0604020202020204" pitchFamily="34" charset="0"/>
                <a:cs typeface="Times New Roman" panose="02020603050405020304" pitchFamily="18" charset="0"/>
              </a:rPr>
              <a:t>The vendor provided software support to aid in the development of the</a:t>
            </a:r>
            <a:r>
              <a:rPr lang="en-US" spc="-116" dirty="0">
                <a:latin typeface="Calibri" panose="020F0502020204030204" pitchFamily="34" charset="0"/>
                <a:ea typeface="Arial" panose="020B0604020202020204" pitchFamily="34" charset="0"/>
                <a:cs typeface="Times New Roman" panose="02020603050405020304" pitchFamily="18" charset="0"/>
              </a:rPr>
              <a:t> </a:t>
            </a:r>
            <a:r>
              <a:rPr lang="en-US" dirty="0" err="1">
                <a:latin typeface="Calibri" panose="020F0502020204030204" pitchFamily="34" charset="0"/>
                <a:ea typeface="Arial" panose="020B0604020202020204" pitchFamily="34" charset="0"/>
                <a:cs typeface="Times New Roman" panose="02020603050405020304" pitchFamily="18" charset="0"/>
              </a:rPr>
              <a:t>SunGuide</a:t>
            </a:r>
            <a:r>
              <a:rPr lang="en-US" dirty="0">
                <a:latin typeface="Calibri" panose="020F0502020204030204" pitchFamily="34" charset="0"/>
                <a:ea typeface="Arial" panose="020B0604020202020204" pitchFamily="34" charset="0"/>
                <a:cs typeface="Times New Roman" panose="02020603050405020304" pitchFamily="18" charset="0"/>
              </a:rPr>
              <a:t>®</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software</a:t>
            </a:r>
            <a:r>
              <a:rPr lang="en-US" spc="-10"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interface.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30521" marR="1285973" indent="-330521" algn="just">
              <a:lnSpc>
                <a:spcPct val="88000"/>
              </a:lnSpc>
              <a:buClr>
                <a:srgbClr val="4471C4"/>
              </a:buClr>
              <a:buSzPts val="1000"/>
              <a:buFont typeface="Arial" panose="020B0604020202020204" pitchFamily="34" charset="0"/>
              <a:buChar char="•"/>
              <a:tabLst>
                <a:tab pos="331133" algn="l"/>
              </a:tabLst>
            </a:pPr>
            <a:r>
              <a:rPr lang="en-US" dirty="0">
                <a:latin typeface="Calibri" panose="020F0502020204030204" pitchFamily="34" charset="0"/>
                <a:ea typeface="Arial" panose="020B0604020202020204" pitchFamily="34" charset="0"/>
                <a:cs typeface="Times New Roman" panose="02020603050405020304" pitchFamily="18" charset="0"/>
              </a:rPr>
              <a:t>The each inground sensor vendor submitted an interface control document</a:t>
            </a:r>
            <a:r>
              <a:rPr lang="en-US" spc="-130"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(ICD)</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detailing how the truck parking availability </a:t>
            </a:r>
            <a:r>
              <a:rPr lang="en-US" spc="-14" dirty="0">
                <a:latin typeface="Calibri" panose="020F0502020204030204" pitchFamily="34" charset="0"/>
                <a:ea typeface="Arial" panose="020B0604020202020204" pitchFamily="34" charset="0"/>
                <a:cs typeface="Times New Roman" panose="02020603050405020304" pitchFamily="18" charset="0"/>
              </a:rPr>
              <a:t>system </a:t>
            </a:r>
            <a:r>
              <a:rPr lang="en-US" dirty="0">
                <a:latin typeface="Calibri" panose="020F0502020204030204" pitchFamily="34" charset="0"/>
                <a:ea typeface="Arial" panose="020B0604020202020204" pitchFamily="34" charset="0"/>
                <a:cs typeface="Times New Roman" panose="02020603050405020304" pitchFamily="18" charset="0"/>
              </a:rPr>
              <a:t>interfaces with external</a:t>
            </a:r>
            <a:r>
              <a:rPr lang="en-US" spc="-67" dirty="0">
                <a:latin typeface="Calibri" panose="020F0502020204030204" pitchFamily="34" charset="0"/>
                <a:ea typeface="Arial" panose="020B0604020202020204" pitchFamily="34" charset="0"/>
                <a:cs typeface="Times New Roman" panose="02020603050405020304" pitchFamily="18" charset="0"/>
              </a:rPr>
              <a:t> </a:t>
            </a:r>
            <a:r>
              <a:rPr lang="en-US" spc="-14" dirty="0">
                <a:latin typeface="Calibri" panose="020F0502020204030204" pitchFamily="34" charset="0"/>
                <a:ea typeface="Arial" panose="020B0604020202020204" pitchFamily="34" charset="0"/>
                <a:cs typeface="Times New Roman" panose="02020603050405020304" pitchFamily="18" charset="0"/>
              </a:rPr>
              <a:t>FDOT</a:t>
            </a:r>
            <a:r>
              <a:rPr lang="en-US" dirty="0">
                <a:latin typeface="Calibri" panose="020F0502020204030204" pitchFamily="34" charset="0"/>
                <a:ea typeface="Arial" panose="020B0604020202020204" pitchFamily="34" charset="0"/>
                <a:cs typeface="Times New Roman" panose="02020603050405020304" pitchFamily="18" charset="0"/>
              </a:rPr>
              <a:t> </a:t>
            </a:r>
            <a:r>
              <a:rPr lang="en-US" spc="-10" dirty="0">
                <a:latin typeface="Calibri" panose="020F0502020204030204" pitchFamily="34" charset="0"/>
                <a:ea typeface="Arial" panose="020B0604020202020204" pitchFamily="34" charset="0"/>
                <a:cs typeface="Times New Roman" panose="02020603050405020304" pitchFamily="18" charset="0"/>
              </a:rPr>
              <a:t>systems.</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330521" marR="760811" indent="-330521">
              <a:spcBef>
                <a:spcPts val="164"/>
              </a:spcBef>
              <a:buSzPts val="1000"/>
              <a:buFont typeface="Arial" panose="020B0604020202020204" pitchFamily="34" charset="0"/>
              <a:buChar char="•"/>
              <a:tabLst>
                <a:tab pos="242994" algn="l"/>
              </a:tabLst>
            </a:pPr>
            <a:r>
              <a:rPr lang="en-US" dirty="0">
                <a:latin typeface="Calibri" panose="020F0502020204030204" pitchFamily="34" charset="0"/>
                <a:ea typeface="Arial" panose="020B0604020202020204" pitchFamily="34" charset="0"/>
                <a:cs typeface="Times New Roman" panose="02020603050405020304" pitchFamily="18" charset="0"/>
              </a:rPr>
              <a:t>These external </a:t>
            </a:r>
            <a:r>
              <a:rPr lang="en-US" spc="-14" dirty="0">
                <a:latin typeface="Calibri" panose="020F0502020204030204" pitchFamily="34" charset="0"/>
                <a:ea typeface="Arial" panose="020B0604020202020204" pitchFamily="34" charset="0"/>
                <a:cs typeface="Times New Roman" panose="02020603050405020304" pitchFamily="18" charset="0"/>
              </a:rPr>
              <a:t>FDOT systems</a:t>
            </a:r>
            <a:r>
              <a:rPr lang="en-US" spc="43"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include</a:t>
            </a:r>
            <a:endParaRPr lang="en-US" sz="1000" dirty="0">
              <a:latin typeface="Calibri" panose="020F0502020204030204" pitchFamily="34" charset="0"/>
              <a:ea typeface="Arial" panose="020B0604020202020204" pitchFamily="34" charset="0"/>
              <a:cs typeface="Times New Roman" panose="02020603050405020304" pitchFamily="18" charset="0"/>
            </a:endParaRPr>
          </a:p>
          <a:p>
            <a:pPr marL="716130" marR="760811" lvl="1" indent="-275434">
              <a:spcBef>
                <a:spcPts val="646"/>
              </a:spcBef>
              <a:buSzPts val="1000"/>
              <a:buFont typeface="Courier New" panose="02070309020205020404" pitchFamily="49" charset="0"/>
              <a:buChar char="o"/>
              <a:tabLst>
                <a:tab pos="746121" algn="l"/>
              </a:tabLst>
            </a:pPr>
            <a:r>
              <a:rPr lang="en-US" dirty="0" err="1">
                <a:latin typeface="Calibri" panose="020F0502020204030204" pitchFamily="34" charset="0"/>
                <a:ea typeface="Courier New" panose="02070309020205020404" pitchFamily="49" charset="0"/>
                <a:cs typeface="Times New Roman" panose="02020603050405020304" pitchFamily="18" charset="0"/>
              </a:rPr>
              <a:t>SunGuide</a:t>
            </a:r>
            <a:r>
              <a:rPr lang="en-US" dirty="0">
                <a:latin typeface="Calibri" panose="020F0502020204030204" pitchFamily="34" charset="0"/>
                <a:ea typeface="Courier New" panose="02070309020205020404" pitchFamily="49" charset="0"/>
                <a:cs typeface="Times New Roman" panose="02020603050405020304" pitchFamily="18" charset="0"/>
              </a:rPr>
              <a:t>®</a:t>
            </a:r>
            <a:r>
              <a:rPr lang="en-US" spc="-10" dirty="0">
                <a:latin typeface="Calibri" panose="020F0502020204030204" pitchFamily="34" charset="0"/>
                <a:ea typeface="Courier New" panose="02070309020205020404" pitchFamily="49" charset="0"/>
                <a:cs typeface="Times New Roman" panose="02020603050405020304" pitchFamily="18" charset="0"/>
              </a:rPr>
              <a:t> </a:t>
            </a:r>
            <a:r>
              <a:rPr lang="en-US" dirty="0">
                <a:latin typeface="Calibri" panose="020F0502020204030204" pitchFamily="34" charset="0"/>
                <a:ea typeface="Courier New" panose="02070309020205020404" pitchFamily="49" charset="0"/>
                <a:cs typeface="Times New Roman" panose="02020603050405020304" pitchFamily="18" charset="0"/>
              </a:rPr>
              <a:t>software</a:t>
            </a:r>
            <a:endParaRPr lang="en-US" sz="1000" dirty="0">
              <a:latin typeface="Calibri" panose="020F0502020204030204" pitchFamily="34" charset="0"/>
              <a:ea typeface="Courier New" panose="02070309020205020404" pitchFamily="49" charset="0"/>
              <a:cs typeface="Times New Roman" panose="02020603050405020304" pitchFamily="18" charset="0"/>
            </a:endParaRPr>
          </a:p>
          <a:p>
            <a:pPr marL="716130" marR="760811" lvl="1" indent="-275434">
              <a:spcBef>
                <a:spcPts val="646"/>
              </a:spcBef>
              <a:buSzPts val="1000"/>
              <a:buFont typeface="Courier New" panose="02070309020205020404" pitchFamily="49" charset="0"/>
              <a:buChar char="o"/>
              <a:tabLst>
                <a:tab pos="746121" algn="l"/>
              </a:tabLst>
            </a:pPr>
            <a:r>
              <a:rPr lang="en-US" dirty="0">
                <a:latin typeface="Calibri" panose="020F0502020204030204" pitchFamily="34" charset="0"/>
                <a:ea typeface="Courier New" panose="02070309020205020404" pitchFamily="49" charset="0"/>
                <a:cs typeface="Times New Roman" panose="02020603050405020304" pitchFamily="18" charset="0"/>
              </a:rPr>
              <a:t>Existing fiber optic</a:t>
            </a:r>
            <a:r>
              <a:rPr lang="en-US" spc="-14" dirty="0">
                <a:latin typeface="Calibri" panose="020F0502020204030204" pitchFamily="34" charset="0"/>
                <a:ea typeface="Courier New" panose="02070309020205020404" pitchFamily="49" charset="0"/>
                <a:cs typeface="Times New Roman" panose="02020603050405020304" pitchFamily="18" charset="0"/>
              </a:rPr>
              <a:t> </a:t>
            </a:r>
            <a:r>
              <a:rPr lang="en-US" dirty="0">
                <a:latin typeface="Calibri" panose="020F0502020204030204" pitchFamily="34" charset="0"/>
                <a:ea typeface="Courier New" panose="02070309020205020404" pitchFamily="49" charset="0"/>
                <a:cs typeface="Times New Roman" panose="02020603050405020304" pitchFamily="18" charset="0"/>
              </a:rPr>
              <a:t>network</a:t>
            </a:r>
            <a:endParaRPr lang="en-US" sz="1000" dirty="0">
              <a:latin typeface="Calibri" panose="020F0502020204030204" pitchFamily="34" charset="0"/>
              <a:ea typeface="Courier New" panose="02070309020205020404" pitchFamily="49" charset="0"/>
              <a:cs typeface="Times New Roman" panose="02020603050405020304" pitchFamily="18" charset="0"/>
            </a:endParaRPr>
          </a:p>
          <a:p>
            <a:pPr marL="716130" marR="760811" lvl="1" indent="-275434">
              <a:spcBef>
                <a:spcPts val="646"/>
              </a:spcBef>
              <a:buSzPts val="1000"/>
              <a:buFont typeface="Courier New" panose="02070309020205020404" pitchFamily="49" charset="0"/>
              <a:buChar char="o"/>
              <a:tabLst>
                <a:tab pos="746121" algn="l"/>
              </a:tabLst>
            </a:pPr>
            <a:r>
              <a:rPr lang="en-US" dirty="0">
                <a:latin typeface="Calibri" panose="020F0502020204030204" pitchFamily="34" charset="0"/>
                <a:ea typeface="Courier New" panose="02070309020205020404" pitchFamily="49" charset="0"/>
                <a:cs typeface="Times New Roman" panose="02020603050405020304" pitchFamily="18" charset="0"/>
              </a:rPr>
              <a:t>Wireless</a:t>
            </a:r>
            <a:r>
              <a:rPr lang="en-US" spc="5" dirty="0">
                <a:latin typeface="Calibri" panose="020F0502020204030204" pitchFamily="34" charset="0"/>
                <a:ea typeface="Courier New" panose="02070309020205020404" pitchFamily="49" charset="0"/>
                <a:cs typeface="Times New Roman" panose="02020603050405020304" pitchFamily="18" charset="0"/>
              </a:rPr>
              <a:t> </a:t>
            </a:r>
            <a:r>
              <a:rPr lang="en-US" dirty="0">
                <a:latin typeface="Calibri" panose="020F0502020204030204" pitchFamily="34" charset="0"/>
                <a:ea typeface="Courier New" panose="02070309020205020404" pitchFamily="49" charset="0"/>
                <a:cs typeface="Times New Roman" panose="02020603050405020304" pitchFamily="18" charset="0"/>
              </a:rPr>
              <a:t>interface</a:t>
            </a:r>
            <a:endParaRPr lang="en-US" sz="1000" dirty="0">
              <a:latin typeface="Calibri" panose="020F0502020204030204" pitchFamily="34" charset="0"/>
              <a:ea typeface="Courier New" panose="02070309020205020404" pitchFamily="49" charset="0"/>
              <a:cs typeface="Times New Roman" panose="02020603050405020304" pitchFamily="18" charset="0"/>
            </a:endParaRPr>
          </a:p>
          <a:p>
            <a:pPr marL="716130" marR="760811" lvl="1" indent="-275434">
              <a:spcBef>
                <a:spcPts val="646"/>
              </a:spcBef>
              <a:buSzPts val="1000"/>
              <a:buFont typeface="Courier New" panose="02070309020205020404" pitchFamily="49" charset="0"/>
              <a:buChar char="o"/>
              <a:tabLst>
                <a:tab pos="746121" algn="l"/>
              </a:tabLst>
            </a:pPr>
            <a:r>
              <a:rPr lang="en-US" dirty="0">
                <a:latin typeface="Calibri" panose="020F0502020204030204" pitchFamily="34" charset="0"/>
                <a:ea typeface="Courier New" panose="02070309020205020404" pitchFamily="49" charset="0"/>
                <a:cs typeface="Times New Roman" panose="02020603050405020304" pitchFamily="18" charset="0"/>
              </a:rPr>
              <a:t>All media-to-media conversions</a:t>
            </a:r>
            <a:endParaRPr lang="en-US" sz="1000" dirty="0">
              <a:latin typeface="Calibri" panose="020F0502020204030204" pitchFamily="34" charset="0"/>
              <a:ea typeface="Courier New" panose="02070309020205020404" pitchFamily="49" charset="0"/>
              <a:cs typeface="Times New Roman" panose="02020603050405020304" pitchFamily="18" charset="0"/>
            </a:endParaRPr>
          </a:p>
          <a:p>
            <a:pPr marL="716130" marR="1009926" lvl="1" indent="-275434">
              <a:lnSpc>
                <a:spcPts val="1311"/>
              </a:lnSpc>
              <a:spcBef>
                <a:spcPts val="742"/>
              </a:spcBef>
              <a:buSzPts val="1000"/>
              <a:buFont typeface="Courier New" panose="02070309020205020404" pitchFamily="49" charset="0"/>
              <a:buChar char="o"/>
              <a:tabLst>
                <a:tab pos="746121" algn="l"/>
              </a:tabLst>
            </a:pPr>
            <a:r>
              <a:rPr lang="en-US" dirty="0">
                <a:latin typeface="Calibri" panose="020F0502020204030204" pitchFamily="34" charset="0"/>
                <a:ea typeface="Courier New" panose="02070309020205020404" pitchFamily="49" charset="0"/>
                <a:cs typeface="Times New Roman" panose="02020603050405020304" pitchFamily="18" charset="0"/>
              </a:rPr>
              <a:t>Detector software and interface with the </a:t>
            </a:r>
            <a:r>
              <a:rPr lang="en-US" spc="-14" dirty="0">
                <a:latin typeface="Calibri" panose="020F0502020204030204" pitchFamily="34" charset="0"/>
                <a:ea typeface="Courier New" panose="02070309020205020404" pitchFamily="49" charset="0"/>
                <a:cs typeface="Times New Roman" panose="02020603050405020304" pitchFamily="18" charset="0"/>
              </a:rPr>
              <a:t>FDOT </a:t>
            </a:r>
            <a:r>
              <a:rPr lang="en-US" dirty="0">
                <a:latin typeface="Calibri" panose="020F0502020204030204" pitchFamily="34" charset="0"/>
                <a:ea typeface="Courier New" panose="02070309020205020404" pitchFamily="49" charset="0"/>
                <a:cs typeface="Times New Roman" panose="02020603050405020304" pitchFamily="18" charset="0"/>
              </a:rPr>
              <a:t>District Network</a:t>
            </a:r>
            <a:r>
              <a:rPr lang="en-US" spc="-24" dirty="0">
                <a:latin typeface="Calibri" panose="020F0502020204030204" pitchFamily="34" charset="0"/>
                <a:ea typeface="Courier New" panose="02070309020205020404" pitchFamily="49" charset="0"/>
                <a:cs typeface="Times New Roman" panose="02020603050405020304" pitchFamily="18" charset="0"/>
              </a:rPr>
              <a:t> </a:t>
            </a:r>
            <a:r>
              <a:rPr lang="en-US" dirty="0">
                <a:latin typeface="Calibri" panose="020F0502020204030204" pitchFamily="34" charset="0"/>
                <a:ea typeface="Courier New" panose="02070309020205020404" pitchFamily="49" charset="0"/>
                <a:cs typeface="Times New Roman" panose="02020603050405020304" pitchFamily="18" charset="0"/>
              </a:rPr>
              <a:t>Management Software</a:t>
            </a:r>
            <a:r>
              <a:rPr lang="en-US" spc="-5" dirty="0">
                <a:latin typeface="Calibri" panose="020F0502020204030204" pitchFamily="34" charset="0"/>
                <a:ea typeface="Courier New" panose="02070309020205020404" pitchFamily="49" charset="0"/>
                <a:cs typeface="Times New Roman" panose="02020603050405020304" pitchFamily="18" charset="0"/>
              </a:rPr>
              <a:t> </a:t>
            </a:r>
            <a:r>
              <a:rPr lang="en-US" dirty="0">
                <a:latin typeface="Calibri" panose="020F0502020204030204" pitchFamily="34" charset="0"/>
                <a:ea typeface="Courier New" panose="02070309020205020404" pitchFamily="49" charset="0"/>
                <a:cs typeface="Times New Roman" panose="02020603050405020304" pitchFamily="18" charset="0"/>
              </a:rPr>
              <a:t>(NMS)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30521" marR="1344120" indent="-330521">
              <a:lnSpc>
                <a:spcPts val="1311"/>
              </a:lnSpc>
              <a:buSzPts val="1000"/>
              <a:buFont typeface="Arial" panose="020B0604020202020204" pitchFamily="34" charset="0"/>
              <a:buChar char="•"/>
              <a:tabLst>
                <a:tab pos="242994" algn="l"/>
              </a:tabLst>
            </a:pPr>
            <a:r>
              <a:rPr lang="en-US" dirty="0">
                <a:latin typeface="Calibri" panose="020F0502020204030204" pitchFamily="34" charset="0"/>
                <a:ea typeface="Arial" panose="020B0604020202020204" pitchFamily="34" charset="0"/>
                <a:cs typeface="Times New Roman" panose="02020603050405020304" pitchFamily="18" charset="0"/>
              </a:rPr>
              <a:t>Each ICD contains protocol information used by the </a:t>
            </a:r>
            <a:r>
              <a:rPr lang="en-US" dirty="0" err="1">
                <a:latin typeface="Calibri" panose="020F0502020204030204" pitchFamily="34" charset="0"/>
                <a:ea typeface="Arial" panose="020B0604020202020204" pitchFamily="34" charset="0"/>
                <a:cs typeface="Times New Roman" panose="02020603050405020304" pitchFamily="18" charset="0"/>
              </a:rPr>
              <a:t>SunGuide</a:t>
            </a:r>
            <a:r>
              <a:rPr lang="en-US" dirty="0">
                <a:latin typeface="Calibri" panose="020F0502020204030204" pitchFamily="34" charset="0"/>
                <a:ea typeface="Arial" panose="020B0604020202020204" pitchFamily="34" charset="0"/>
                <a:cs typeface="Times New Roman" panose="02020603050405020304" pitchFamily="18" charset="0"/>
              </a:rPr>
              <a:t>® software team</a:t>
            </a:r>
            <a:r>
              <a:rPr lang="en-US" spc="-116"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to communicate with the truck parking availability </a:t>
            </a:r>
            <a:r>
              <a:rPr lang="en-US" spc="-14" dirty="0">
                <a:latin typeface="Calibri" panose="020F0502020204030204" pitchFamily="34" charset="0"/>
                <a:ea typeface="Arial" panose="020B0604020202020204" pitchFamily="34" charset="0"/>
                <a:cs typeface="Times New Roman" panose="02020603050405020304" pitchFamily="18" charset="0"/>
              </a:rPr>
              <a:t>system</a:t>
            </a:r>
            <a:r>
              <a:rPr lang="en-US" spc="-39"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/devices.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30521" marR="760811" indent="-330521">
              <a:lnSpc>
                <a:spcPts val="1451"/>
              </a:lnSpc>
              <a:spcBef>
                <a:spcPts val="747"/>
              </a:spcBef>
              <a:buSzPts val="1000"/>
              <a:buFont typeface="Arial" panose="020B0604020202020204" pitchFamily="34" charset="0"/>
              <a:buChar char="•"/>
              <a:tabLst>
                <a:tab pos="242994" algn="l"/>
              </a:tabLst>
            </a:pPr>
            <a:r>
              <a:rPr lang="en-US" dirty="0" err="1">
                <a:latin typeface="Calibri" panose="020F0502020204030204" pitchFamily="34" charset="0"/>
                <a:ea typeface="Arial" panose="020B0604020202020204" pitchFamily="34" charset="0"/>
                <a:cs typeface="Times New Roman" panose="02020603050405020304" pitchFamily="18" charset="0"/>
              </a:rPr>
              <a:t>SunGuide</a:t>
            </a:r>
            <a:r>
              <a:rPr lang="en-US" dirty="0">
                <a:latin typeface="Calibri" panose="020F0502020204030204" pitchFamily="34" charset="0"/>
                <a:ea typeface="Arial" panose="020B0604020202020204" pitchFamily="34" charset="0"/>
                <a:cs typeface="Times New Roman" panose="02020603050405020304" pitchFamily="18" charset="0"/>
              </a:rPr>
              <a:t>® Release</a:t>
            </a:r>
            <a:r>
              <a:rPr lang="en-US" spc="10"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7.0</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marL="716130" marR="1062565" lvl="1" indent="-275434">
              <a:lnSpc>
                <a:spcPct val="95000"/>
              </a:lnSpc>
              <a:spcBef>
                <a:spcPts val="53"/>
              </a:spcBef>
              <a:buSzPts val="1000"/>
              <a:buFont typeface="Courier New" panose="02070309020205020404" pitchFamily="49" charset="0"/>
              <a:buChar char="o"/>
              <a:tabLst>
                <a:tab pos="862416" algn="l"/>
              </a:tabLst>
            </a:pPr>
            <a:r>
              <a:rPr lang="en-US" dirty="0">
                <a:latin typeface="Calibri" panose="020F0502020204030204" pitchFamily="34" charset="0"/>
                <a:ea typeface="Courier New" panose="02070309020205020404" pitchFamily="49" charset="0"/>
                <a:cs typeface="Times New Roman" panose="02020603050405020304" pitchFamily="18" charset="0"/>
              </a:rPr>
              <a:t>Display truck parking availability at </a:t>
            </a:r>
            <a:r>
              <a:rPr lang="en-US" spc="-14" dirty="0">
                <a:latin typeface="Calibri" panose="020F0502020204030204" pitchFamily="34" charset="0"/>
                <a:ea typeface="Courier New" panose="02070309020205020404" pitchFamily="49" charset="0"/>
                <a:cs typeface="Times New Roman" panose="02020603050405020304" pitchFamily="18" charset="0"/>
              </a:rPr>
              <a:t>rest</a:t>
            </a:r>
            <a:r>
              <a:rPr lang="en-US" spc="-207" dirty="0">
                <a:latin typeface="Calibri" panose="020F0502020204030204" pitchFamily="34" charset="0"/>
                <a:ea typeface="Courier New" panose="02070309020205020404" pitchFamily="49" charset="0"/>
                <a:cs typeface="Times New Roman" panose="02020603050405020304" pitchFamily="18" charset="0"/>
              </a:rPr>
              <a:t> </a:t>
            </a:r>
            <a:r>
              <a:rPr lang="en-US" dirty="0">
                <a:latin typeface="Calibri" panose="020F0502020204030204" pitchFamily="34" charset="0"/>
                <a:ea typeface="Courier New" panose="02070309020205020404" pitchFamily="49" charset="0"/>
                <a:cs typeface="Times New Roman" panose="02020603050405020304" pitchFamily="18" charset="0"/>
              </a:rPr>
              <a:t>areas and weigh</a:t>
            </a:r>
            <a:r>
              <a:rPr lang="en-US" spc="-14" dirty="0">
                <a:latin typeface="Calibri" panose="020F0502020204030204" pitchFamily="34" charset="0"/>
                <a:ea typeface="Courier New" panose="02070309020205020404" pitchFamily="49" charset="0"/>
                <a:cs typeface="Times New Roman" panose="02020603050405020304" pitchFamily="18" charset="0"/>
              </a:rPr>
              <a:t> stations</a:t>
            </a:r>
          </a:p>
          <a:p>
            <a:pPr marL="716130" marR="760811" lvl="1" indent="-275434">
              <a:lnSpc>
                <a:spcPts val="2511"/>
              </a:lnSpc>
              <a:buSzPts val="1000"/>
              <a:buFont typeface="Courier New" panose="02070309020205020404" pitchFamily="49" charset="0"/>
              <a:buChar char="o"/>
              <a:tabLst>
                <a:tab pos="862416" algn="l"/>
              </a:tabLst>
            </a:pPr>
            <a:r>
              <a:rPr lang="en-US" spc="-29" dirty="0">
                <a:latin typeface="Calibri" panose="020F0502020204030204" pitchFamily="34" charset="0"/>
                <a:ea typeface="Courier New" panose="02070309020205020404" pitchFamily="49" charset="0"/>
                <a:cs typeface="Times New Roman" panose="02020603050405020304" pitchFamily="18" charset="0"/>
              </a:rPr>
              <a:t>Truck </a:t>
            </a:r>
            <a:r>
              <a:rPr lang="en-US" dirty="0">
                <a:latin typeface="Calibri" panose="020F0502020204030204" pitchFamily="34" charset="0"/>
                <a:ea typeface="Courier New" panose="02070309020205020404" pitchFamily="49" charset="0"/>
                <a:cs typeface="Times New Roman" panose="02020603050405020304" pitchFamily="18" charset="0"/>
              </a:rPr>
              <a:t>parking availability posted on DMS</a:t>
            </a:r>
            <a:r>
              <a:rPr lang="en-US" spc="-5" dirty="0">
                <a:latin typeface="Calibri" panose="020F0502020204030204" pitchFamily="34" charset="0"/>
                <a:ea typeface="Courier New" panose="02070309020205020404" pitchFamily="49" charset="0"/>
                <a:cs typeface="Times New Roman" panose="02020603050405020304" pitchFamily="18" charset="0"/>
              </a:rPr>
              <a:t> </a:t>
            </a:r>
            <a:r>
              <a:rPr lang="en-US" dirty="0">
                <a:latin typeface="Calibri" panose="020F0502020204030204" pitchFamily="34" charset="0"/>
                <a:ea typeface="Courier New" panose="02070309020205020404" pitchFamily="49" charset="0"/>
                <a:cs typeface="Times New Roman" panose="02020603050405020304" pitchFamily="18" charset="0"/>
              </a:rPr>
              <a:t>signs</a:t>
            </a:r>
            <a:endParaRPr lang="en-US" sz="1100" dirty="0">
              <a:latin typeface="Calibri" panose="020F0502020204030204" pitchFamily="34" charset="0"/>
              <a:ea typeface="Courier New" panose="02070309020205020404" pitchFamily="49" charset="0"/>
              <a:cs typeface="Times New Roman" panose="02020603050405020304" pitchFamily="18" charset="0"/>
            </a:endParaRPr>
          </a:p>
          <a:p>
            <a:pPr marL="26695" defTabSz="533895">
              <a:lnSpc>
                <a:spcPct val="90000"/>
              </a:lnSpc>
              <a:spcBef>
                <a:spcPts val="777"/>
              </a:spcBef>
              <a:buClr>
                <a:srgbClr val="4472C4"/>
              </a:buClr>
              <a:buSzPct val="80000"/>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045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97" defTabSz="533895">
              <a:lnSpc>
                <a:spcPct val="90000"/>
              </a:lnSpc>
              <a:spcBef>
                <a:spcPts val="777"/>
              </a:spcBef>
              <a:buClr>
                <a:srgbClr val="4472C4"/>
              </a:buClr>
              <a:buSzPct val="80000"/>
              <a:defRPr/>
            </a:pPr>
            <a:r>
              <a:rPr lang="en-US" u="sng" dirty="0"/>
              <a:t>SCRIPT</a:t>
            </a:r>
            <a:r>
              <a:rPr lang="en-US" dirty="0"/>
              <a:t>:</a:t>
            </a:r>
          </a:p>
          <a:p>
            <a:pPr marL="26697" defTabSz="533895">
              <a:lnSpc>
                <a:spcPct val="90000"/>
              </a:lnSpc>
              <a:spcBef>
                <a:spcPts val="777"/>
              </a:spcBef>
              <a:buClr>
                <a:srgbClr val="4472C4"/>
              </a:buClr>
              <a:buSzPct val="80000"/>
              <a:defRPr/>
            </a:pPr>
            <a:endParaRPr lang="en-US" dirty="0"/>
          </a:p>
          <a:p>
            <a:pPr marL="198147" indent="-171450" defTabSz="533895">
              <a:lnSpc>
                <a:spcPct val="90000"/>
              </a:lnSpc>
              <a:spcBef>
                <a:spcPts val="777"/>
              </a:spcBef>
              <a:buClr>
                <a:srgbClr val="4472C4"/>
              </a:buClr>
              <a:buSzPct val="80000"/>
              <a:buFont typeface="Arial" panose="020B0604020202020204" pitchFamily="34" charset="0"/>
              <a:buChar char="•"/>
              <a:defRPr/>
            </a:pPr>
            <a:r>
              <a:rPr lang="en-US" dirty="0"/>
              <a:t>TPAS uses FL 511 to disseminate truck parking information messages via FL 511 website and smartphone application. </a:t>
            </a:r>
          </a:p>
          <a:p>
            <a:pPr marL="198147" indent="-171450" defTabSz="533895">
              <a:lnSpc>
                <a:spcPct val="90000"/>
              </a:lnSpc>
              <a:spcBef>
                <a:spcPts val="777"/>
              </a:spcBef>
              <a:buClr>
                <a:srgbClr val="4472C4"/>
              </a:buClr>
              <a:buSzPct val="80000"/>
              <a:buFont typeface="Arial" panose="020B0604020202020204" pitchFamily="34" charset="0"/>
              <a:buChar char="•"/>
              <a:defRPr/>
            </a:pPr>
            <a:r>
              <a:rPr lang="en-US" dirty="0"/>
              <a:t>Above two picture show </a:t>
            </a:r>
          </a:p>
          <a:p>
            <a:pPr marL="655347" lvl="1" indent="-171450" defTabSz="533895">
              <a:lnSpc>
                <a:spcPct val="90000"/>
              </a:lnSpc>
              <a:spcBef>
                <a:spcPts val="777"/>
              </a:spcBef>
              <a:buClr>
                <a:srgbClr val="4472C4"/>
              </a:buClr>
              <a:buSzPct val="80000"/>
              <a:buFont typeface="Arial" panose="020B0604020202020204" pitchFamily="34" charset="0"/>
              <a:buChar char="•"/>
              <a:defRPr/>
            </a:pPr>
            <a:r>
              <a:rPr lang="en-US" dirty="0"/>
              <a:t>FL 511 Website Truck Parking Facility Map and Detailed View, and </a:t>
            </a:r>
          </a:p>
          <a:p>
            <a:pPr marL="655347" lvl="1" indent="-171450" defTabSz="533895">
              <a:lnSpc>
                <a:spcPct val="90000"/>
              </a:lnSpc>
              <a:spcBef>
                <a:spcPts val="777"/>
              </a:spcBef>
              <a:buClr>
                <a:srgbClr val="4472C4"/>
              </a:buClr>
              <a:buSzPct val="80000"/>
              <a:buFont typeface="Arial" panose="020B0604020202020204" pitchFamily="34" charset="0"/>
              <a:buChar char="•"/>
              <a:defRPr/>
            </a:pPr>
            <a:r>
              <a:rPr lang="en-US" dirty="0"/>
              <a:t>FL 511 Mobile App Truck Parking Facilities List View</a:t>
            </a:r>
          </a:p>
          <a:p>
            <a:pPr marL="198147" lvl="0" indent="-171450" defTabSz="533895">
              <a:lnSpc>
                <a:spcPct val="90000"/>
              </a:lnSpc>
              <a:spcBef>
                <a:spcPts val="777"/>
              </a:spcBef>
              <a:buClr>
                <a:srgbClr val="4472C4"/>
              </a:buClr>
              <a:buSzPct val="80000"/>
              <a:buFont typeface="Arial" panose="020B0604020202020204" pitchFamily="34" charset="0"/>
              <a:buChar char="•"/>
              <a:defRPr/>
            </a:pPr>
            <a:r>
              <a:rPr lang="en-US" dirty="0"/>
              <a:t>It’s crucial that truckers know ahead of time the available parking spaces they should come to expect at Public Parking Facilities in order to plan their trip in advance. </a:t>
            </a:r>
          </a:p>
          <a:p>
            <a:pPr marL="198147" lvl="0" indent="-171450" defTabSz="533895">
              <a:lnSpc>
                <a:spcPct val="90000"/>
              </a:lnSpc>
              <a:spcBef>
                <a:spcPts val="777"/>
              </a:spcBef>
              <a:buClr>
                <a:srgbClr val="4472C4"/>
              </a:buClr>
              <a:buSzPct val="80000"/>
              <a:buFont typeface="Arial" panose="020B0604020202020204" pitchFamily="34" charset="0"/>
              <a:buChar char="•"/>
              <a:defRPr/>
            </a:pPr>
            <a:r>
              <a:rPr lang="en-US" dirty="0" err="1"/>
              <a:t>SunGuide</a:t>
            </a:r>
            <a:r>
              <a:rPr lang="en-US" dirty="0"/>
              <a:t>® system will be used for recording, storing, and analyzing truck parking data, and in turn use the data to predict parking spaces at any time of day.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699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147">
              <a:defRPr/>
            </a:pPr>
            <a:r>
              <a:rPr lang="en-US" u="sng" dirty="0"/>
              <a:t>SCRIPT:</a:t>
            </a:r>
          </a:p>
          <a:p>
            <a:pPr defTabSz="949147">
              <a:defRPr/>
            </a:pPr>
            <a:endParaRPr lang="en-US" dirty="0"/>
          </a:p>
          <a:p>
            <a:pPr marL="171450" indent="-171450" defTabSz="949147">
              <a:buFont typeface="Arial" panose="020B0604020202020204" pitchFamily="34" charset="0"/>
              <a:buChar char="•"/>
              <a:defRPr/>
            </a:pPr>
            <a:r>
              <a:rPr lang="en-US" spc="-14" dirty="0">
                <a:latin typeface="Calibri" panose="020F0502020204030204" pitchFamily="34" charset="0"/>
                <a:ea typeface="Calibri" panose="020F0502020204030204" pitchFamily="34" charset="0"/>
                <a:cs typeface="Calibri" panose="020F0502020204030204" pitchFamily="34" charset="0"/>
              </a:rPr>
              <a:t>FDOT worked </a:t>
            </a:r>
            <a:r>
              <a:rPr lang="en-US" dirty="0">
                <a:latin typeface="Calibri" panose="020F0502020204030204" pitchFamily="34" charset="0"/>
                <a:ea typeface="Calibri" panose="020F0502020204030204" pitchFamily="34" charset="0"/>
                <a:cs typeface="Calibri" panose="020F0502020204030204" pitchFamily="34" charset="0"/>
              </a:rPr>
              <a:t>with </a:t>
            </a:r>
            <a:r>
              <a:rPr lang="en-US" spc="-19" dirty="0">
                <a:latin typeface="Calibri" panose="020F0502020204030204" pitchFamily="34" charset="0"/>
                <a:ea typeface="Calibri" panose="020F0502020204030204" pitchFamily="34" charset="0"/>
                <a:cs typeface="Calibri" panose="020F0502020204030204" pitchFamily="34" charset="0"/>
              </a:rPr>
              <a:t>FHWA </a:t>
            </a:r>
            <a:r>
              <a:rPr lang="en-US" dirty="0">
                <a:latin typeface="Calibri" panose="020F0502020204030204" pitchFamily="34" charset="0"/>
                <a:ea typeface="Calibri" panose="020F0502020204030204" pitchFamily="34" charset="0"/>
                <a:cs typeface="Calibri" panose="020F0502020204030204" pitchFamily="34" charset="0"/>
              </a:rPr>
              <a:t>to secure sponsorship approval to support</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on‐going</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maintenance funding. Currently </a:t>
            </a:r>
            <a:r>
              <a:rPr lang="en-US" spc="-14" dirty="0">
                <a:latin typeface="Calibri" panose="020F0502020204030204" pitchFamily="34" charset="0"/>
                <a:ea typeface="Calibri" panose="020F0502020204030204" pitchFamily="34" charset="0"/>
                <a:cs typeface="Calibri" panose="020F0502020204030204" pitchFamily="34" charset="0"/>
              </a:rPr>
              <a:t>FDOT is </a:t>
            </a:r>
            <a:r>
              <a:rPr lang="en-US" dirty="0">
                <a:latin typeface="Calibri" panose="020F0502020204030204" pitchFamily="34" charset="0"/>
                <a:ea typeface="Calibri" panose="020F0502020204030204" pitchFamily="34" charset="0"/>
                <a:cs typeface="Calibri" panose="020F0502020204030204" pitchFamily="34" charset="0"/>
              </a:rPr>
              <a:t>in the process of procuring a vendor for</a:t>
            </a:r>
            <a:r>
              <a:rPr lang="en-US" spc="-77"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the</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sponsorship</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signs.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628650" lvl="1" indent="-171450" defTabSz="949147">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Each </a:t>
            </a:r>
            <a:r>
              <a:rPr lang="en-US" spc="-24" dirty="0">
                <a:latin typeface="Calibri" panose="020F0502020204030204" pitchFamily="34" charset="0"/>
                <a:ea typeface="Arial" panose="020B0604020202020204" pitchFamily="34" charset="0"/>
                <a:cs typeface="Times New Roman" panose="02020603050405020304" pitchFamily="18" charset="0"/>
              </a:rPr>
              <a:t>TPAS </a:t>
            </a:r>
            <a:r>
              <a:rPr lang="en-US" dirty="0">
                <a:latin typeface="Calibri" panose="020F0502020204030204" pitchFamily="34" charset="0"/>
                <a:ea typeface="Arial" panose="020B0604020202020204" pitchFamily="34" charset="0"/>
                <a:cs typeface="Times New Roman" panose="02020603050405020304" pitchFamily="18" charset="0"/>
              </a:rPr>
              <a:t>sign will have a supplemental sponsorship sign, these sponsorship signs will</a:t>
            </a:r>
            <a:r>
              <a:rPr lang="en-US" spc="-43"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be</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installed in near</a:t>
            </a:r>
            <a:r>
              <a:rPr lang="en-US" spc="-19"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future.</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marL="628650" lvl="1" indent="-171450" defTabSz="949147">
              <a:buFont typeface="Arial" panose="020B0604020202020204" pitchFamily="34" charset="0"/>
              <a:buChar char="•"/>
              <a:defRPr/>
            </a:pPr>
            <a:r>
              <a:rPr lang="en-US" dirty="0">
                <a:latin typeface="Calibri" panose="020F0502020204030204" pitchFamily="34" charset="0"/>
                <a:ea typeface="Calibri" panose="020F0502020204030204" pitchFamily="34" charset="0"/>
                <a:cs typeface="Calibri" panose="020F0502020204030204" pitchFamily="34" charset="0"/>
              </a:rPr>
              <a:t>The </a:t>
            </a:r>
            <a:r>
              <a:rPr lang="en-US" spc="-24" dirty="0">
                <a:latin typeface="Calibri" panose="020F0502020204030204" pitchFamily="34" charset="0"/>
                <a:ea typeface="Calibri" panose="020F0502020204030204" pitchFamily="34" charset="0"/>
                <a:cs typeface="Calibri" panose="020F0502020204030204" pitchFamily="34" charset="0"/>
              </a:rPr>
              <a:t>TPAS </a:t>
            </a:r>
            <a:r>
              <a:rPr lang="en-US" dirty="0">
                <a:latin typeface="Calibri" panose="020F0502020204030204" pitchFamily="34" charset="0"/>
                <a:ea typeface="Calibri" panose="020F0502020204030204" pitchFamily="34" charset="0"/>
                <a:cs typeface="Calibri" panose="020F0502020204030204" pitchFamily="34" charset="0"/>
              </a:rPr>
              <a:t>sign supplemental sponsorship sign will have a width of six </a:t>
            </a:r>
            <a:r>
              <a:rPr lang="en-US" spc="-14" dirty="0">
                <a:latin typeface="Calibri" panose="020F0502020204030204" pitchFamily="34" charset="0"/>
                <a:ea typeface="Calibri" panose="020F0502020204030204" pitchFamily="34" charset="0"/>
                <a:cs typeface="Calibri" panose="020F0502020204030204" pitchFamily="34" charset="0"/>
              </a:rPr>
              <a:t>(6) feet </a:t>
            </a:r>
            <a:r>
              <a:rPr lang="en-US" dirty="0">
                <a:latin typeface="Calibri" panose="020F0502020204030204" pitchFamily="34" charset="0"/>
                <a:ea typeface="Calibri" panose="020F0502020204030204" pitchFamily="34" charset="0"/>
                <a:cs typeface="Calibri" panose="020F0502020204030204" pitchFamily="34" charset="0"/>
              </a:rPr>
              <a:t>and</a:t>
            </a:r>
            <a:r>
              <a:rPr lang="en-US" spc="-96"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 height of four</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spc="-14" dirty="0">
                <a:latin typeface="Calibri" panose="020F0502020204030204" pitchFamily="34" charset="0"/>
                <a:ea typeface="Calibri" panose="020F0502020204030204" pitchFamily="34" charset="0"/>
                <a:cs typeface="Calibri" panose="020F0502020204030204" pitchFamily="34" charset="0"/>
              </a:rPr>
              <a:t>(4) feet.</a:t>
            </a:r>
            <a:endParaRPr lang="en-US" sz="1100" spc="-14" dirty="0">
              <a:latin typeface="Calibri" panose="020F0502020204030204" pitchFamily="34" charset="0"/>
              <a:ea typeface="Calibri" panose="020F0502020204030204" pitchFamily="34" charset="0"/>
              <a:cs typeface="Times New Roman" panose="02020603050405020304" pitchFamily="18" charset="0"/>
            </a:endParaRPr>
          </a:p>
          <a:p>
            <a:pPr marL="628650" lvl="1" indent="-171450" defTabSz="949147">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The </a:t>
            </a:r>
            <a:r>
              <a:rPr lang="en-US" spc="-24" dirty="0">
                <a:latin typeface="Calibri" panose="020F0502020204030204" pitchFamily="34" charset="0"/>
                <a:ea typeface="Arial" panose="020B0604020202020204" pitchFamily="34" charset="0"/>
                <a:cs typeface="Times New Roman" panose="02020603050405020304" pitchFamily="18" charset="0"/>
              </a:rPr>
              <a:t>TPAS </a:t>
            </a:r>
            <a:r>
              <a:rPr lang="en-US" dirty="0">
                <a:latin typeface="Calibri" panose="020F0502020204030204" pitchFamily="34" charset="0"/>
                <a:ea typeface="Arial" panose="020B0604020202020204" pitchFamily="34" charset="0"/>
                <a:cs typeface="Times New Roman" panose="02020603050405020304" pitchFamily="18" charset="0"/>
              </a:rPr>
              <a:t>Sign is designed with all sign support structures to allow for the</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future installation.</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marL="628650" lvl="1" indent="-171450" defTabSz="949147">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Supplemental sponsorship sign is located immediately below the bottom of the</a:t>
            </a:r>
            <a:r>
              <a:rPr lang="en-US" spc="-82"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proposed</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sign.</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marL="628650" lvl="1" indent="-171450" defTabSz="949147">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Supplemental sponsorship sign right-justified with the proposed</a:t>
            </a:r>
            <a:r>
              <a:rPr lang="en-US" spc="-53"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sign.</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marL="628650" lvl="1" indent="-171450" defTabSz="949147">
              <a:buFont typeface="Arial" panose="020B0604020202020204" pitchFamily="34" charset="0"/>
              <a:buChar char="•"/>
              <a:defRPr/>
            </a:pPr>
            <a:r>
              <a:rPr lang="en-US" dirty="0">
                <a:latin typeface="Calibri" panose="020F0502020204030204" pitchFamily="34" charset="0"/>
                <a:ea typeface="Arial" panose="020B0604020202020204" pitchFamily="34" charset="0"/>
                <a:cs typeface="Times New Roman" panose="02020603050405020304" pitchFamily="18" charset="0"/>
              </a:rPr>
              <a:t>For supplemental sponsorship sign, </a:t>
            </a:r>
            <a:r>
              <a:rPr lang="en-US" spc="-14" dirty="0">
                <a:latin typeface="Calibri" panose="020F0502020204030204" pitchFamily="34" charset="0"/>
                <a:ea typeface="Arial" panose="020B0604020202020204" pitchFamily="34" charset="0"/>
                <a:cs typeface="Times New Roman" panose="02020603050405020304" pitchFamily="18" charset="0"/>
              </a:rPr>
              <a:t>FDOT </a:t>
            </a:r>
            <a:r>
              <a:rPr lang="en-US" dirty="0">
                <a:latin typeface="Calibri" panose="020F0502020204030204" pitchFamily="34" charset="0"/>
                <a:ea typeface="Arial" panose="020B0604020202020204" pitchFamily="34" charset="0"/>
                <a:cs typeface="Times New Roman" panose="02020603050405020304" pitchFamily="18" charset="0"/>
              </a:rPr>
              <a:t>requested </a:t>
            </a:r>
            <a:r>
              <a:rPr lang="en-US" spc="-19" dirty="0">
                <a:latin typeface="Calibri" panose="020F0502020204030204" pitchFamily="34" charset="0"/>
                <a:ea typeface="Arial" panose="020B0604020202020204" pitchFamily="34" charset="0"/>
                <a:cs typeface="Times New Roman" panose="02020603050405020304" pitchFamily="18" charset="0"/>
              </a:rPr>
              <a:t>FHWA </a:t>
            </a:r>
            <a:r>
              <a:rPr lang="en-US" dirty="0">
                <a:latin typeface="Calibri" panose="020F0502020204030204" pitchFamily="34" charset="0"/>
                <a:ea typeface="Arial" panose="020B0604020202020204" pitchFamily="34" charset="0"/>
                <a:cs typeface="Times New Roman" panose="02020603050405020304" pitchFamily="18" charset="0"/>
              </a:rPr>
              <a:t>for</a:t>
            </a:r>
            <a:r>
              <a:rPr lang="en-US" spc="5"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approval.</a:t>
            </a:r>
            <a:endParaRPr lang="en-US" sz="1100" spc="0" dirty="0">
              <a:latin typeface="Calibri" panose="020F0502020204030204" pitchFamily="34" charset="0"/>
              <a:ea typeface="Arial" panose="020B0604020202020204" pitchFamily="34" charset="0"/>
              <a:cs typeface="Times New Roman" panose="02020603050405020304" pitchFamily="18" charset="0"/>
            </a:endParaRPr>
          </a:p>
          <a:p>
            <a:pPr marL="628650" lvl="1" indent="-171450" defTabSz="949147">
              <a:buFont typeface="Arial" panose="020B0604020202020204" pitchFamily="34" charset="0"/>
              <a:buChar char="•"/>
              <a:defRPr/>
            </a:pPr>
            <a:r>
              <a:rPr lang="en-US" spc="-19" dirty="0">
                <a:latin typeface="Calibri" panose="020F0502020204030204" pitchFamily="34" charset="0"/>
                <a:ea typeface="Arial" panose="020B0604020202020204" pitchFamily="34" charset="0"/>
                <a:cs typeface="Times New Roman" panose="02020603050405020304" pitchFamily="18" charset="0"/>
              </a:rPr>
              <a:t>FHWA </a:t>
            </a:r>
            <a:r>
              <a:rPr lang="en-US" dirty="0">
                <a:latin typeface="Calibri" panose="020F0502020204030204" pitchFamily="34" charset="0"/>
                <a:ea typeface="Arial" panose="020B0604020202020204" pitchFamily="34" charset="0"/>
                <a:cs typeface="Times New Roman" panose="02020603050405020304" pitchFamily="18" charset="0"/>
              </a:rPr>
              <a:t>acknowledged and approved the </a:t>
            </a:r>
            <a:r>
              <a:rPr lang="en-US" spc="-14" dirty="0">
                <a:latin typeface="Calibri" panose="020F0502020204030204" pitchFamily="34" charset="0"/>
                <a:ea typeface="Arial" panose="020B0604020202020204" pitchFamily="34" charset="0"/>
                <a:cs typeface="Times New Roman" panose="02020603050405020304" pitchFamily="18" charset="0"/>
              </a:rPr>
              <a:t>FDOT </a:t>
            </a:r>
            <a:r>
              <a:rPr lang="en-US" dirty="0">
                <a:latin typeface="Calibri" panose="020F0502020204030204" pitchFamily="34" charset="0"/>
                <a:ea typeface="Arial" panose="020B0604020202020204" pitchFamily="34" charset="0"/>
                <a:cs typeface="Times New Roman" panose="02020603050405020304" pitchFamily="18" charset="0"/>
              </a:rPr>
              <a:t>supplemental sponsorship</a:t>
            </a:r>
            <a:r>
              <a:rPr lang="en-US" spc="14" dirty="0">
                <a:latin typeface="Calibri" panose="020F0502020204030204" pitchFamily="34" charset="0"/>
                <a:ea typeface="Arial" panose="020B0604020202020204" pitchFamily="34" charset="0"/>
                <a:cs typeface="Times New Roman" panose="02020603050405020304" pitchFamily="18" charset="0"/>
              </a:rPr>
              <a:t> </a:t>
            </a:r>
            <a:r>
              <a:rPr lang="en-US" dirty="0">
                <a:latin typeface="Calibri" panose="020F0502020204030204" pitchFamily="34" charset="0"/>
                <a:ea typeface="Arial" panose="020B0604020202020204" pitchFamily="34" charset="0"/>
                <a:cs typeface="Times New Roman" panose="02020603050405020304" pitchFamily="18" charset="0"/>
              </a:rPr>
              <a:t>sign. </a:t>
            </a:r>
          </a:p>
          <a:p>
            <a:pPr marL="628650" lvl="1" indent="-171450" defTabSz="949147">
              <a:buFont typeface="Arial" panose="020B0604020202020204" pitchFamily="34" charset="0"/>
              <a:buChar char="•"/>
              <a:defRPr/>
            </a:pPr>
            <a:r>
              <a:rPr lang="en-US" spc="-19" dirty="0">
                <a:latin typeface="Calibri" panose="020F0502020204030204" pitchFamily="34" charset="0"/>
                <a:ea typeface="Calibri" panose="020F0502020204030204" pitchFamily="34" charset="0"/>
                <a:cs typeface="Calibri" panose="020F0502020204030204" pitchFamily="34" charset="0"/>
              </a:rPr>
              <a:t>FHWA </a:t>
            </a:r>
            <a:r>
              <a:rPr lang="en-US" dirty="0">
                <a:latin typeface="Calibri" panose="020F0502020204030204" pitchFamily="34" charset="0"/>
                <a:ea typeface="Calibri" panose="020F0502020204030204" pitchFamily="34" charset="0"/>
                <a:cs typeface="Calibri" panose="020F0502020204030204" pitchFamily="34" charset="0"/>
              </a:rPr>
              <a:t>approved </a:t>
            </a:r>
            <a:r>
              <a:rPr lang="en-US" spc="-19" dirty="0">
                <a:latin typeface="Calibri" panose="020F0502020204030204" pitchFamily="34" charset="0"/>
                <a:ea typeface="Calibri" panose="020F0502020204030204" pitchFamily="34" charset="0"/>
                <a:cs typeface="Calibri" panose="020F0502020204030204" pitchFamily="34" charset="0"/>
              </a:rPr>
              <a:t>FDOT’s </a:t>
            </a:r>
            <a:r>
              <a:rPr lang="en-US" dirty="0">
                <a:latin typeface="Calibri" panose="020F0502020204030204" pitchFamily="34" charset="0"/>
                <a:ea typeface="Calibri" panose="020F0502020204030204" pitchFamily="34" charset="0"/>
                <a:cs typeface="Calibri" panose="020F0502020204030204" pitchFamily="34" charset="0"/>
              </a:rPr>
              <a:t>supplemental sponsorship sign with </a:t>
            </a:r>
            <a:r>
              <a:rPr lang="en-US" spc="-29" dirty="0">
                <a:latin typeface="Calibri" panose="020F0502020204030204" pitchFamily="34" charset="0"/>
                <a:ea typeface="Calibri" panose="020F0502020204030204" pitchFamily="34" charset="0"/>
                <a:cs typeface="Calibri" panose="020F0502020204030204" pitchFamily="34" charset="0"/>
              </a:rPr>
              <a:t>TPAS </a:t>
            </a:r>
            <a:r>
              <a:rPr lang="en-US" dirty="0">
                <a:latin typeface="Calibri" panose="020F0502020204030204" pitchFamily="34" charset="0"/>
                <a:ea typeface="Calibri" panose="020F0502020204030204" pitchFamily="34" charset="0"/>
                <a:cs typeface="Calibri" panose="020F0502020204030204" pitchFamily="34" charset="0"/>
              </a:rPr>
              <a:t>sign for all public</a:t>
            </a:r>
            <a:r>
              <a:rPr lang="en-US" spc="67"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truck</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parking</a:t>
            </a:r>
            <a:r>
              <a:rPr lang="en-US" spc="-1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location.</a:t>
            </a:r>
            <a:endParaRPr lang="en-US" sz="1100" dirty="0">
              <a:latin typeface="Calibri" panose="020F0502020204030204" pitchFamily="34" charset="0"/>
              <a:ea typeface="Arial" panose="020B0604020202020204" pitchFamily="34" charset="0"/>
              <a:cs typeface="Times New Roman" panose="02020603050405020304" pitchFamily="18" charset="0"/>
            </a:endParaRPr>
          </a:p>
          <a:p>
            <a:pPr defTabSz="881390">
              <a:defRPr/>
            </a:pPr>
            <a:br>
              <a:rPr lang="en-US" dirty="0">
                <a:latin typeface="Calibri" panose="020F0502020204030204" pitchFamily="34" charset="0"/>
                <a:ea typeface="Calibri" panose="020F0502020204030204" pitchFamily="34" charset="0"/>
              </a:rPr>
            </a:br>
            <a:endParaRPr lang="en-US" dirty="0"/>
          </a:p>
          <a:p>
            <a:pPr defTabSz="881390">
              <a:defRPr/>
            </a:pPr>
            <a:endParaRPr lang="en-US" dirty="0"/>
          </a:p>
        </p:txBody>
      </p:sp>
      <p:sp>
        <p:nvSpPr>
          <p:cNvPr id="4" name="Slide Number Placeholder 3"/>
          <p:cNvSpPr>
            <a:spLocks noGrp="1"/>
          </p:cNvSpPr>
          <p:nvPr>
            <p:ph type="sldNum" sz="quarter" idx="10"/>
          </p:nvPr>
        </p:nvSpPr>
        <p:spPr/>
        <p:txBody>
          <a:bodyPr/>
          <a:lstStyle/>
          <a:p>
            <a:fld id="{AFC9C89F-BD6B-46A5-8176-FF90490BB762}" type="slidenum">
              <a:rPr lang="en-US" smtClean="0"/>
              <a:t>19</a:t>
            </a:fld>
            <a:endParaRPr lang="en-US" dirty="0"/>
          </a:p>
        </p:txBody>
      </p:sp>
    </p:spTree>
    <p:extLst>
      <p:ext uri="{BB962C8B-B14F-4D97-AF65-F5344CB8AC3E}">
        <p14:creationId xmlns:p14="http://schemas.microsoft.com/office/powerpoint/2010/main" val="7579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96" defTabSz="533895">
              <a:lnSpc>
                <a:spcPct val="90000"/>
              </a:lnSpc>
              <a:spcBef>
                <a:spcPts val="777"/>
              </a:spcBef>
              <a:buClr>
                <a:srgbClr val="4472C4"/>
              </a:buClr>
              <a:buSzPct val="80000"/>
              <a:defRPr/>
            </a:pPr>
            <a:r>
              <a:rPr lang="en-US" u="sng" dirty="0">
                <a:solidFill>
                  <a:schemeClr val="tx1"/>
                </a:solidFill>
              </a:rPr>
              <a:t>SCRIPT</a:t>
            </a:r>
            <a:r>
              <a:rPr lang="en-US" dirty="0">
                <a:solidFill>
                  <a:schemeClr val="tx1"/>
                </a:solidFill>
              </a:rPr>
              <a:t>: </a:t>
            </a:r>
          </a:p>
          <a:p>
            <a:pPr marL="26696" defTabSz="533895">
              <a:lnSpc>
                <a:spcPct val="90000"/>
              </a:lnSpc>
              <a:spcBef>
                <a:spcPts val="777"/>
              </a:spcBef>
              <a:buClr>
                <a:srgbClr val="4472C4"/>
              </a:buClr>
              <a:buSzPct val="80000"/>
              <a:defRPr/>
            </a:pPr>
            <a:endParaRPr lang="en-US" spc="-29"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198146" indent="-171450" defTabSz="533895">
              <a:lnSpc>
                <a:spcPct val="90000"/>
              </a:lnSpc>
              <a:spcBef>
                <a:spcPts val="777"/>
              </a:spcBef>
              <a:buClr>
                <a:srgbClr val="4472C4"/>
              </a:buClr>
              <a:buSzPct val="80000"/>
              <a:buFont typeface="Arial" panose="020B0604020202020204" pitchFamily="34" charset="0"/>
              <a:buChar char="•"/>
              <a:defRPr/>
            </a:pPr>
            <a:r>
              <a:rPr lang="en-US" spc="-29" dirty="0">
                <a:latin typeface="Calibri" panose="020F0502020204030204" pitchFamily="34" charset="0"/>
                <a:ea typeface="Calibri" panose="020F0502020204030204" pitchFamily="34" charset="0"/>
                <a:cs typeface="Times New Roman" panose="02020603050405020304" pitchFamily="18" charset="0"/>
              </a:rPr>
              <a:t>TPAS </a:t>
            </a:r>
            <a:r>
              <a:rPr lang="en-US" dirty="0">
                <a:latin typeface="Calibri" panose="020F0502020204030204" pitchFamily="34" charset="0"/>
                <a:ea typeface="Calibri" panose="020F0502020204030204" pitchFamily="34" charset="0"/>
                <a:cs typeface="Times New Roman" panose="02020603050405020304" pitchFamily="18" charset="0"/>
              </a:rPr>
              <a:t>project will be delivered in three</a:t>
            </a:r>
            <a:r>
              <a:rPr lang="en-US" spc="-1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stages:</a:t>
            </a:r>
          </a:p>
          <a:p>
            <a:pPr marL="655346" lvl="1" indent="-171450" defTabSz="533895">
              <a:lnSpc>
                <a:spcPct val="90000"/>
              </a:lnSpc>
              <a:spcBef>
                <a:spcPts val="777"/>
              </a:spcBef>
              <a:buClr>
                <a:srgbClr val="4472C4"/>
              </a:buClr>
              <a:buSzPct val="80000"/>
              <a:buFont typeface="Arial" panose="020B0604020202020204" pitchFamily="34" charset="0"/>
              <a:buChar char="•"/>
              <a:defRPr/>
            </a:pPr>
            <a:r>
              <a:rPr lang="en-US" b="1" dirty="0">
                <a:latin typeface="Calibri" panose="020F0502020204030204" pitchFamily="34" charset="0"/>
                <a:ea typeface="Calibri" panose="020F0502020204030204" pitchFamily="34" charset="0"/>
                <a:cs typeface="Times New Roman" panose="02020603050405020304" pitchFamily="18" charset="0"/>
              </a:rPr>
              <a:t>Stage 1: </a:t>
            </a:r>
            <a:r>
              <a:rPr lang="en-US" dirty="0">
                <a:latin typeface="Calibri" panose="020F0502020204030204" pitchFamily="34" charset="0"/>
                <a:ea typeface="Calibri" panose="020F0502020204030204" pitchFamily="34" charset="0"/>
                <a:cs typeface="Times New Roman" panose="02020603050405020304" pitchFamily="18" charset="0"/>
              </a:rPr>
              <a:t>Implementation of technology to accurately assess and disseminate</a:t>
            </a:r>
            <a:r>
              <a:rPr lang="en-US" spc="-11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availability of truck</a:t>
            </a:r>
            <a:r>
              <a:rPr lang="en-US" spc="-67"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parking.</a:t>
            </a:r>
          </a:p>
          <a:p>
            <a:pPr marL="1112546" lvl="2" indent="-171450" defTabSz="533895">
              <a:lnSpc>
                <a:spcPct val="90000"/>
              </a:lnSpc>
              <a:spcBef>
                <a:spcPts val="777"/>
              </a:spcBef>
              <a:buClr>
                <a:srgbClr val="4472C4"/>
              </a:buClr>
              <a:buSzPct val="80000"/>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This </a:t>
            </a:r>
            <a:r>
              <a:rPr lang="en-US" spc="-14" dirty="0">
                <a:latin typeface="Calibri" panose="020F0502020204030204" pitchFamily="34" charset="0"/>
                <a:ea typeface="Calibri" panose="020F0502020204030204" pitchFamily="34" charset="0"/>
                <a:cs typeface="Times New Roman" panose="02020603050405020304" pitchFamily="18" charset="0"/>
              </a:rPr>
              <a:t>stage </a:t>
            </a:r>
            <a:r>
              <a:rPr lang="en-US" dirty="0">
                <a:latin typeface="Calibri" panose="020F0502020204030204" pitchFamily="34" charset="0"/>
                <a:ea typeface="Calibri" panose="020F0502020204030204" pitchFamily="34" charset="0"/>
                <a:cs typeface="Times New Roman" panose="02020603050405020304" pitchFamily="18" charset="0"/>
              </a:rPr>
              <a:t>was completed through a series of design‐build projects led by </a:t>
            </a:r>
            <a:r>
              <a:rPr lang="en-US" spc="-14" dirty="0">
                <a:latin typeface="Calibri" panose="020F0502020204030204" pitchFamily="34" charset="0"/>
                <a:ea typeface="Calibri" panose="020F0502020204030204" pitchFamily="34" charset="0"/>
                <a:cs typeface="Times New Roman" panose="02020603050405020304" pitchFamily="18" charset="0"/>
              </a:rPr>
              <a:t>FDOT </a:t>
            </a:r>
            <a:r>
              <a:rPr lang="en-US" dirty="0">
                <a:latin typeface="Calibri" panose="020F0502020204030204" pitchFamily="34" charset="0"/>
                <a:ea typeface="Calibri" panose="020F0502020204030204" pitchFamily="34" charset="0"/>
                <a:cs typeface="Times New Roman" panose="02020603050405020304" pitchFamily="18" charset="0"/>
              </a:rPr>
              <a:t>Districts</a:t>
            </a:r>
            <a:r>
              <a:rPr lang="en-US" spc="-17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to deploy </a:t>
            </a:r>
            <a:r>
              <a:rPr lang="en-US" spc="-24" dirty="0">
                <a:latin typeface="Calibri" panose="020F0502020204030204" pitchFamily="34" charset="0"/>
                <a:ea typeface="Calibri" panose="020F0502020204030204" pitchFamily="34" charset="0"/>
                <a:cs typeface="Times New Roman" panose="02020603050405020304" pitchFamily="18" charset="0"/>
              </a:rPr>
              <a:t>TPAS </a:t>
            </a:r>
            <a:r>
              <a:rPr lang="en-US" spc="-14" dirty="0">
                <a:latin typeface="Calibri" panose="020F0502020204030204" pitchFamily="34" charset="0"/>
                <a:ea typeface="Calibri" panose="020F0502020204030204" pitchFamily="34" charset="0"/>
                <a:cs typeface="Times New Roman" panose="02020603050405020304" pitchFamily="18" charset="0"/>
              </a:rPr>
              <a:t>system </a:t>
            </a:r>
            <a:r>
              <a:rPr lang="en-US" dirty="0">
                <a:latin typeface="Calibri" panose="020F0502020204030204" pitchFamily="34" charset="0"/>
                <a:ea typeface="Calibri" panose="020F0502020204030204" pitchFamily="34" charset="0"/>
                <a:cs typeface="Times New Roman" panose="02020603050405020304" pitchFamily="18" charset="0"/>
              </a:rPr>
              <a:t>at </a:t>
            </a:r>
            <a:r>
              <a:rPr lang="en-US" spc="-14" dirty="0">
                <a:latin typeface="Calibri" panose="020F0502020204030204" pitchFamily="34" charset="0"/>
                <a:ea typeface="Calibri" panose="020F0502020204030204" pitchFamily="34" charset="0"/>
                <a:cs typeface="Times New Roman" panose="02020603050405020304" pitchFamily="18" charset="0"/>
              </a:rPr>
              <a:t>FDOT </a:t>
            </a:r>
            <a:r>
              <a:rPr lang="en-US" dirty="0">
                <a:latin typeface="Calibri" panose="020F0502020204030204" pitchFamily="34" charset="0"/>
                <a:ea typeface="Calibri" panose="020F0502020204030204" pitchFamily="34" charset="0"/>
                <a:cs typeface="Times New Roman" panose="02020603050405020304" pitchFamily="18" charset="0"/>
              </a:rPr>
              <a:t>facilities (rest areas, welcome centers, and weigh</a:t>
            </a:r>
            <a:r>
              <a:rPr lang="en-US" spc="2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stations).</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543050" lvl="3" indent="-171450" algn="just">
              <a:buClr>
                <a:srgbClr val="4471C4"/>
              </a:buClr>
              <a:buSzPts val="1000"/>
              <a:buFont typeface="Arial" panose="020B0604020202020204" pitchFamily="34" charset="0"/>
              <a:buChar char="•"/>
              <a:tabLst>
                <a:tab pos="340927" algn="l"/>
              </a:tabLst>
            </a:pPr>
            <a:r>
              <a:rPr lang="en-US" dirty="0">
                <a:latin typeface="Calibri" panose="020F0502020204030204" pitchFamily="34" charset="0"/>
                <a:ea typeface="Calibri" panose="020F0502020204030204" pitchFamily="34" charset="0"/>
                <a:cs typeface="Calibri" panose="020F0502020204030204" pitchFamily="34" charset="0"/>
              </a:rPr>
              <a:t>The </a:t>
            </a:r>
            <a:r>
              <a:rPr lang="en-US" spc="-14" dirty="0">
                <a:latin typeface="Calibri" panose="020F0502020204030204" pitchFamily="34" charset="0"/>
                <a:ea typeface="Calibri" panose="020F0502020204030204" pitchFamily="34" charset="0"/>
                <a:cs typeface="Calibri" panose="020F0502020204030204" pitchFamily="34" charset="0"/>
              </a:rPr>
              <a:t>system </a:t>
            </a:r>
            <a:r>
              <a:rPr lang="en-US" dirty="0">
                <a:latin typeface="Calibri" panose="020F0502020204030204" pitchFamily="34" charset="0"/>
                <a:ea typeface="Calibri" panose="020F0502020204030204" pitchFamily="34" charset="0"/>
                <a:cs typeface="Calibri" panose="020F0502020204030204" pitchFamily="34" charset="0"/>
              </a:rPr>
              <a:t>will provide real‐time truck parking information along</a:t>
            </a:r>
            <a:r>
              <a:rPr lang="en-US" spc="-34" dirty="0">
                <a:latin typeface="Calibri" panose="020F0502020204030204" pitchFamily="34" charset="0"/>
                <a:ea typeface="Calibri" panose="020F0502020204030204" pitchFamily="34" charset="0"/>
                <a:cs typeface="Calibri" panose="020F0502020204030204" pitchFamily="34" charset="0"/>
              </a:rPr>
              <a:t> </a:t>
            </a:r>
            <a:r>
              <a:rPr lang="en-US" spc="-14" dirty="0">
                <a:latin typeface="Calibri" panose="020F0502020204030204" pitchFamily="34" charset="0"/>
                <a:ea typeface="Calibri" panose="020F0502020204030204" pitchFamily="34" charset="0"/>
                <a:cs typeface="Calibri" panose="020F0502020204030204" pitchFamily="34" charset="0"/>
              </a:rPr>
              <a:t>interstates.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543050" lvl="3" indent="-171450" algn="just">
              <a:spcBef>
                <a:spcPts val="646"/>
              </a:spcBef>
              <a:buClr>
                <a:srgbClr val="4471C4"/>
              </a:buClr>
              <a:buSzPts val="1000"/>
              <a:buFont typeface="Arial" panose="020B0604020202020204" pitchFamily="34" charset="0"/>
              <a:buChar char="•"/>
              <a:tabLst>
                <a:tab pos="340927" algn="l"/>
              </a:tabLst>
            </a:pPr>
            <a:r>
              <a:rPr lang="en-US" spc="-29" dirty="0">
                <a:latin typeface="Calibri" panose="020F0502020204030204" pitchFamily="34" charset="0"/>
                <a:ea typeface="Calibri" panose="020F0502020204030204" pitchFamily="34" charset="0"/>
                <a:cs typeface="Times New Roman" panose="02020603050405020304" pitchFamily="18" charset="0"/>
              </a:rPr>
              <a:t>TPAS </a:t>
            </a:r>
            <a:r>
              <a:rPr lang="en-US" dirty="0">
                <a:latin typeface="Calibri" panose="020F0502020204030204" pitchFamily="34" charset="0"/>
                <a:ea typeface="Calibri" panose="020F0502020204030204" pitchFamily="34" charset="0"/>
                <a:cs typeface="Times New Roman" panose="02020603050405020304" pitchFamily="18" charset="0"/>
              </a:rPr>
              <a:t>will detect parking availability through sensors embedded in the parking areas</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as well as through vehicle detection counters.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543050" marR="1277404" lvl="3" indent="-171450">
              <a:lnSpc>
                <a:spcPts val="1311"/>
              </a:lnSpc>
              <a:spcBef>
                <a:spcPts val="742"/>
              </a:spcBef>
              <a:buFont typeface="Arial" panose="020B0604020202020204" pitchFamily="34" charset="0"/>
              <a:buChar char="•"/>
              <a:tabLst>
                <a:tab pos="252788" algn="l"/>
              </a:tabLst>
            </a:pPr>
            <a:r>
              <a:rPr lang="en-US" dirty="0">
                <a:latin typeface="Calibri" panose="020F0502020204030204" pitchFamily="34" charset="0"/>
                <a:ea typeface="Calibri" panose="020F0502020204030204" pitchFamily="34" charset="0"/>
                <a:cs typeface="Times New Roman" panose="02020603050405020304" pitchFamily="18" charset="0"/>
              </a:rPr>
              <a:t>The information will be aggregated through the existing Intelligent</a:t>
            </a:r>
            <a:r>
              <a:rPr lang="en-US" spc="-111" dirty="0">
                <a:latin typeface="Calibri" panose="020F0502020204030204" pitchFamily="34" charset="0"/>
                <a:ea typeface="Calibri" panose="020F0502020204030204" pitchFamily="34" charset="0"/>
                <a:cs typeface="Times New Roman" panose="02020603050405020304" pitchFamily="18" charset="0"/>
              </a:rPr>
              <a:t> </a:t>
            </a:r>
            <a:r>
              <a:rPr lang="en-US" spc="-14" dirty="0">
                <a:latin typeface="Calibri" panose="020F0502020204030204" pitchFamily="34" charset="0"/>
                <a:ea typeface="Calibri" panose="020F0502020204030204" pitchFamily="34" charset="0"/>
                <a:cs typeface="Times New Roman" panose="02020603050405020304" pitchFamily="18" charset="0"/>
              </a:rPr>
              <a:t>Transportation</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spc="-14" dirty="0">
                <a:latin typeface="Calibri" panose="020F0502020204030204" pitchFamily="34" charset="0"/>
                <a:ea typeface="Calibri" panose="020F0502020204030204" pitchFamily="34" charset="0"/>
                <a:cs typeface="Times New Roman" panose="02020603050405020304" pitchFamily="18" charset="0"/>
              </a:rPr>
              <a:t>Systems</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(ITS)</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fiber</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optic</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network</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at each</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of</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District</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Regional</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spc="-14" dirty="0">
                <a:latin typeface="Calibri" panose="020F0502020204030204" pitchFamily="34" charset="0"/>
                <a:ea typeface="Calibri" panose="020F0502020204030204" pitchFamily="34" charset="0"/>
                <a:cs typeface="Times New Roman" panose="02020603050405020304" pitchFamily="18" charset="0"/>
              </a:rPr>
              <a:t>Transportation</a:t>
            </a:r>
            <a:r>
              <a:rPr lang="en-US" spc="-246"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Management Centers</a:t>
            </a:r>
            <a:r>
              <a:rPr lang="en-US" spc="-1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(RTMC).</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543050" marR="956676" lvl="3" indent="-171450">
              <a:lnSpc>
                <a:spcPct val="88000"/>
              </a:lnSpc>
              <a:spcBef>
                <a:spcPts val="834"/>
              </a:spcBef>
              <a:buFont typeface="Arial" panose="020B0604020202020204" pitchFamily="34" charset="0"/>
              <a:buChar char="•"/>
              <a:tabLst>
                <a:tab pos="252788" algn="l"/>
              </a:tabLst>
            </a:pPr>
            <a:r>
              <a:rPr lang="en-US" dirty="0">
                <a:latin typeface="Calibri" panose="020F0502020204030204" pitchFamily="34" charset="0"/>
                <a:ea typeface="Calibri" panose="020F0502020204030204" pitchFamily="34" charset="0"/>
                <a:cs typeface="Calibri" panose="020F0502020204030204" pitchFamily="34" charset="0"/>
              </a:rPr>
              <a:t>The truck parking information will be disseminated to the public via roadside signs,</a:t>
            </a:r>
            <a:r>
              <a:rPr lang="en-US" spc="-92"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FL</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511,</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and</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third‐party</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data</a:t>
            </a:r>
            <a:r>
              <a:rPr lang="en-US" spc="-3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feeds</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such</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as</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Data</a:t>
            </a:r>
            <a:r>
              <a:rPr lang="en-US" spc="-2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Integration</a:t>
            </a:r>
            <a:r>
              <a:rPr lang="en-US" spc="-3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and</a:t>
            </a:r>
            <a:r>
              <a:rPr lang="en-US" spc="-3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Video</a:t>
            </a:r>
            <a:r>
              <a:rPr lang="en-US" spc="-2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Aggregation</a:t>
            </a:r>
            <a:r>
              <a:rPr lang="en-US" spc="-39" dirty="0">
                <a:latin typeface="Calibri" panose="020F0502020204030204" pitchFamily="34" charset="0"/>
                <a:ea typeface="Calibri" panose="020F0502020204030204" pitchFamily="34" charset="0"/>
                <a:cs typeface="Calibri" panose="020F0502020204030204" pitchFamily="34" charset="0"/>
              </a:rPr>
              <a:t> </a:t>
            </a:r>
            <a:r>
              <a:rPr lang="en-US" spc="-14" dirty="0">
                <a:latin typeface="Calibri" panose="020F0502020204030204" pitchFamily="34" charset="0"/>
                <a:ea typeface="Calibri" panose="020F0502020204030204" pitchFamily="34" charset="0"/>
                <a:cs typeface="Calibri" panose="020F0502020204030204" pitchFamily="34" charset="0"/>
              </a:rPr>
              <a:t>System</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(DIVAS).</a:t>
            </a:r>
            <a:endParaRPr lang="en-US" sz="1000" b="0" dirty="0">
              <a:latin typeface="Calibri" panose="020F0502020204030204" pitchFamily="34" charset="0"/>
              <a:ea typeface="Calibri" panose="020F0502020204030204" pitchFamily="34" charset="0"/>
              <a:cs typeface="Times New Roman" panose="02020603050405020304" pitchFamily="18" charset="0"/>
            </a:endParaRPr>
          </a:p>
          <a:p>
            <a:pPr marL="628650" marR="956676" lvl="1" indent="-171450">
              <a:lnSpc>
                <a:spcPct val="88000"/>
              </a:lnSpc>
              <a:spcBef>
                <a:spcPts val="834"/>
              </a:spcBef>
              <a:buFont typeface="Arial" panose="020B0604020202020204" pitchFamily="34" charset="0"/>
              <a:buChar char="•"/>
              <a:tabLst>
                <a:tab pos="252788" algn="l"/>
              </a:tabLst>
            </a:pPr>
            <a:r>
              <a:rPr lang="en-US" b="1" dirty="0">
                <a:latin typeface="Calibri" panose="020F0502020204030204" pitchFamily="34" charset="0"/>
                <a:ea typeface="Calibri" panose="020F0502020204030204" pitchFamily="34" charset="0"/>
                <a:cs typeface="Times New Roman" panose="02020603050405020304" pitchFamily="18" charset="0"/>
              </a:rPr>
              <a:t>Stage 2: </a:t>
            </a:r>
            <a:r>
              <a:rPr lang="en-US" dirty="0">
                <a:latin typeface="Calibri" panose="020F0502020204030204" pitchFamily="34" charset="0"/>
                <a:ea typeface="Calibri" panose="020F0502020204030204" pitchFamily="34" charset="0"/>
                <a:cs typeface="Times New Roman" panose="02020603050405020304" pitchFamily="18" charset="0"/>
              </a:rPr>
              <a:t>Development of predictive analysis for future parking</a:t>
            </a:r>
            <a:r>
              <a:rPr lang="en-US" spc="-101" dirty="0">
                <a:latin typeface="Calibri" panose="020F0502020204030204" pitchFamily="34" charset="0"/>
                <a:ea typeface="Calibri" panose="020F0502020204030204" pitchFamily="34" charset="0"/>
                <a:cs typeface="Times New Roman" panose="02020603050405020304" pitchFamily="18" charset="0"/>
              </a:rPr>
              <a:t> </a:t>
            </a:r>
            <a:r>
              <a:rPr lang="en-US" spc="-14" dirty="0">
                <a:latin typeface="Calibri" panose="020F0502020204030204" pitchFamily="34" charset="0"/>
                <a:ea typeface="Calibri" panose="020F0502020204030204" pitchFamily="34" charset="0"/>
                <a:cs typeface="Times New Roman" panose="02020603050405020304" pitchFamily="18" charset="0"/>
              </a:rPr>
              <a:t>availability.</a:t>
            </a:r>
          </a:p>
          <a:p>
            <a:pPr marL="1085850" marR="956676" lvl="2" indent="-171450">
              <a:lnSpc>
                <a:spcPct val="88000"/>
              </a:lnSpc>
              <a:spcBef>
                <a:spcPts val="834"/>
              </a:spcBef>
              <a:buFont typeface="Arial" panose="020B0604020202020204" pitchFamily="34" charset="0"/>
              <a:buChar char="•"/>
              <a:tabLst>
                <a:tab pos="252788" algn="l"/>
              </a:tabLst>
            </a:pPr>
            <a:r>
              <a:rPr lang="en-US" dirty="0">
                <a:latin typeface="Calibri" panose="020F0502020204030204" pitchFamily="34" charset="0"/>
                <a:ea typeface="Calibri" panose="020F0502020204030204" pitchFamily="34" charset="0"/>
                <a:cs typeface="Times New Roman" panose="02020603050405020304" pitchFamily="18" charset="0"/>
              </a:rPr>
              <a:t>This </a:t>
            </a:r>
            <a:r>
              <a:rPr lang="en-US" spc="-14" dirty="0">
                <a:latin typeface="Calibri" panose="020F0502020204030204" pitchFamily="34" charset="0"/>
                <a:ea typeface="Calibri" panose="020F0502020204030204" pitchFamily="34" charset="0"/>
                <a:cs typeface="Times New Roman" panose="02020603050405020304" pitchFamily="18" charset="0"/>
              </a:rPr>
              <a:t>stage </a:t>
            </a:r>
            <a:r>
              <a:rPr lang="en-US" dirty="0">
                <a:latin typeface="Calibri" panose="020F0502020204030204" pitchFamily="34" charset="0"/>
                <a:ea typeface="Calibri" panose="020F0502020204030204" pitchFamily="34" charset="0"/>
                <a:cs typeface="Times New Roman" panose="02020603050405020304" pitchFamily="18" charset="0"/>
              </a:rPr>
              <a:t>will follow immediately after the Stage 1 completion </a:t>
            </a:r>
            <a:r>
              <a:rPr lang="en-US" u="sng" dirty="0">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and </a:t>
            </a:r>
            <a:r>
              <a:rPr lang="en-US" dirty="0">
                <a:latin typeface="Calibri" panose="020F0502020204030204" pitchFamily="34" charset="0"/>
                <a:ea typeface="Calibri" panose="020F0502020204030204" pitchFamily="34" charset="0"/>
                <a:cs typeface="Times New Roman" panose="02020603050405020304" pitchFamily="18" charset="0"/>
              </a:rPr>
              <a:t>once adequate</a:t>
            </a:r>
            <a:r>
              <a:rPr lang="en-US" spc="-1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parking</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data is aggregated from the</a:t>
            </a:r>
            <a:r>
              <a:rPr lang="en-US" spc="-29" dirty="0">
                <a:latin typeface="Calibri" panose="020F0502020204030204" pitchFamily="34" charset="0"/>
                <a:ea typeface="Calibri" panose="020F0502020204030204" pitchFamily="34" charset="0"/>
                <a:cs typeface="Times New Roman" panose="02020603050405020304" pitchFamily="18" charset="0"/>
              </a:rPr>
              <a:t> </a:t>
            </a:r>
            <a:r>
              <a:rPr lang="en-US" spc="-14" dirty="0">
                <a:latin typeface="Calibri" panose="020F0502020204030204" pitchFamily="34" charset="0"/>
                <a:ea typeface="Calibri" panose="020F0502020204030204" pitchFamily="34" charset="0"/>
                <a:cs typeface="Times New Roman" panose="02020603050405020304" pitchFamily="18" charset="0"/>
              </a:rPr>
              <a:t>system.</a:t>
            </a:r>
          </a:p>
          <a:p>
            <a:pPr marL="1543050" marR="956676" lvl="3" indent="-171450">
              <a:lnSpc>
                <a:spcPct val="88000"/>
              </a:lnSpc>
              <a:spcBef>
                <a:spcPts val="834"/>
              </a:spcBef>
              <a:buFont typeface="Arial" panose="020B0604020202020204" pitchFamily="34" charset="0"/>
              <a:buChar char="•"/>
              <a:tabLst>
                <a:tab pos="252788" algn="l"/>
              </a:tabLst>
            </a:pPr>
            <a:r>
              <a:rPr lang="en-US" dirty="0">
                <a:latin typeface="Calibri" panose="020F0502020204030204" pitchFamily="34" charset="0"/>
                <a:ea typeface="Calibri" panose="020F0502020204030204" pitchFamily="34" charset="0"/>
                <a:cs typeface="Times New Roman" panose="02020603050405020304" pitchFamily="18" charset="0"/>
              </a:rPr>
              <a:t>As</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statistically</a:t>
            </a:r>
            <a:r>
              <a:rPr lang="en-US" spc="-1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sufficient</a:t>
            </a:r>
            <a:r>
              <a:rPr lang="en-US" spc="-1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data</a:t>
            </a:r>
            <a:r>
              <a:rPr lang="en-US" spc="-2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is</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aggregated,</a:t>
            </a:r>
            <a:r>
              <a:rPr lang="en-US" spc="-3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algorithms</a:t>
            </a:r>
            <a:r>
              <a:rPr lang="en-US" spc="-2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will</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predict</a:t>
            </a:r>
            <a:r>
              <a:rPr lang="en-US" spc="-2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parking</a:t>
            </a:r>
            <a:r>
              <a:rPr lang="en-US" spc="-3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availability</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based on trends in parking</a:t>
            </a:r>
            <a:r>
              <a:rPr lang="en-US" spc="-3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utilization.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543050" marR="956676" lvl="3" indent="-171450">
              <a:lnSpc>
                <a:spcPct val="88000"/>
              </a:lnSpc>
              <a:spcBef>
                <a:spcPts val="834"/>
              </a:spcBef>
              <a:buFont typeface="Arial" panose="020B0604020202020204" pitchFamily="34" charset="0"/>
              <a:buChar char="•"/>
              <a:tabLst>
                <a:tab pos="252788" algn="l"/>
              </a:tabLst>
            </a:pPr>
            <a:r>
              <a:rPr lang="en-US" dirty="0">
                <a:latin typeface="Calibri" panose="020F0502020204030204" pitchFamily="34" charset="0"/>
                <a:ea typeface="Calibri" panose="020F0502020204030204" pitchFamily="34" charset="0"/>
                <a:cs typeface="Times New Roman" panose="02020603050405020304" pitchFamily="18" charset="0"/>
              </a:rPr>
              <a:t>This information will be made available through data</a:t>
            </a:r>
            <a:r>
              <a:rPr lang="en-US" spc="-48" dirty="0">
                <a:latin typeface="Calibri" panose="020F0502020204030204" pitchFamily="34" charset="0"/>
                <a:ea typeface="Calibri" panose="020F0502020204030204" pitchFamily="34" charset="0"/>
                <a:cs typeface="Times New Roman" panose="02020603050405020304" pitchFamily="18" charset="0"/>
              </a:rPr>
              <a:t> </a:t>
            </a:r>
            <a:r>
              <a:rPr lang="en-US" spc="-14" dirty="0">
                <a:latin typeface="Calibri" panose="020F0502020204030204" pitchFamily="34" charset="0"/>
                <a:ea typeface="Calibri" panose="020F0502020204030204" pitchFamily="34" charset="0"/>
                <a:cs typeface="Times New Roman" panose="02020603050405020304" pitchFamily="18" charset="0"/>
              </a:rPr>
              <a:t>feeds</a:t>
            </a:r>
            <a:endParaRPr lang="en-US" sz="1000" spc="-14" dirty="0">
              <a:latin typeface="Calibri" panose="020F0502020204030204" pitchFamily="34" charset="0"/>
              <a:ea typeface="Calibri" panose="020F0502020204030204" pitchFamily="34" charset="0"/>
              <a:cs typeface="Times New Roman" panose="02020603050405020304" pitchFamily="18" charset="0"/>
            </a:endParaRPr>
          </a:p>
          <a:p>
            <a:pPr marL="1543050" marR="956676" lvl="3" indent="-171450">
              <a:lnSpc>
                <a:spcPct val="88000"/>
              </a:lnSpc>
              <a:spcBef>
                <a:spcPts val="834"/>
              </a:spcBef>
              <a:buFont typeface="Arial" panose="020B0604020202020204" pitchFamily="34" charset="0"/>
              <a:buChar char="•"/>
              <a:tabLst>
                <a:tab pos="252788" algn="l"/>
              </a:tabLst>
            </a:pPr>
            <a:r>
              <a:rPr lang="en-US" dirty="0">
                <a:latin typeface="Calibri" panose="020F0502020204030204" pitchFamily="34" charset="0"/>
                <a:ea typeface="Calibri" panose="020F0502020204030204" pitchFamily="34" charset="0"/>
                <a:cs typeface="Times New Roman" panose="02020603050405020304" pitchFamily="18" charset="0"/>
              </a:rPr>
              <a:t>This information will allow motor carrier </a:t>
            </a:r>
            <a:r>
              <a:rPr lang="en-US" spc="-14" dirty="0">
                <a:latin typeface="Calibri" panose="020F0502020204030204" pitchFamily="34" charset="0"/>
                <a:ea typeface="Calibri" panose="020F0502020204030204" pitchFamily="34" charset="0"/>
                <a:cs typeface="Times New Roman" panose="02020603050405020304" pitchFamily="18" charset="0"/>
              </a:rPr>
              <a:t>operators </a:t>
            </a:r>
            <a:r>
              <a:rPr lang="en-US" dirty="0">
                <a:latin typeface="Calibri" panose="020F0502020204030204" pitchFamily="34" charset="0"/>
                <a:ea typeface="Calibri" panose="020F0502020204030204" pitchFamily="34" charset="0"/>
                <a:cs typeface="Times New Roman" panose="02020603050405020304" pitchFamily="18" charset="0"/>
              </a:rPr>
              <a:t>to carry out educated trip</a:t>
            </a:r>
            <a:r>
              <a:rPr lang="en-US" spc="-3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logistics</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planning to optimize </a:t>
            </a:r>
            <a:r>
              <a:rPr lang="en-US" spc="-14" dirty="0">
                <a:latin typeface="Calibri" panose="020F0502020204030204" pitchFamily="34" charset="0"/>
                <a:ea typeface="Calibri" panose="020F0502020204030204" pitchFamily="34" charset="0"/>
                <a:cs typeface="Times New Roman" panose="02020603050405020304" pitchFamily="18" charset="0"/>
              </a:rPr>
              <a:t>safe </a:t>
            </a:r>
            <a:r>
              <a:rPr lang="en-US" dirty="0">
                <a:latin typeface="Calibri" panose="020F0502020204030204" pitchFamily="34" charset="0"/>
                <a:ea typeface="Calibri" panose="020F0502020204030204" pitchFamily="34" charset="0"/>
                <a:cs typeface="Times New Roman" panose="02020603050405020304" pitchFamily="18" charset="0"/>
              </a:rPr>
              <a:t>and efficient freight movement throughout</a:t>
            </a:r>
            <a:r>
              <a:rPr lang="en-US" spc="-82"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Florida.</a:t>
            </a:r>
            <a:endParaRPr lang="en-US" sz="1000" b="0" dirty="0">
              <a:latin typeface="Calibri" panose="020F0502020204030204" pitchFamily="34" charset="0"/>
              <a:ea typeface="Calibri" panose="020F0502020204030204" pitchFamily="34" charset="0"/>
              <a:cs typeface="Times New Roman" panose="02020603050405020304" pitchFamily="18" charset="0"/>
            </a:endParaRPr>
          </a:p>
          <a:p>
            <a:pPr marL="628650" marR="956676" lvl="1" indent="-171450">
              <a:lnSpc>
                <a:spcPct val="88000"/>
              </a:lnSpc>
              <a:spcBef>
                <a:spcPts val="834"/>
              </a:spcBef>
              <a:buFont typeface="Arial" panose="020B0604020202020204" pitchFamily="34" charset="0"/>
              <a:buChar char="•"/>
              <a:tabLst>
                <a:tab pos="252788" algn="l"/>
              </a:tabLst>
            </a:pPr>
            <a:r>
              <a:rPr lang="en-US" b="1" dirty="0">
                <a:latin typeface="Calibri" panose="020F0502020204030204" pitchFamily="34" charset="0"/>
                <a:ea typeface="Calibri" panose="020F0502020204030204" pitchFamily="34" charset="0"/>
                <a:cs typeface="Times New Roman" panose="02020603050405020304" pitchFamily="18" charset="0"/>
              </a:rPr>
              <a:t>Stage</a:t>
            </a:r>
            <a:r>
              <a:rPr lang="en-US" b="1" spc="-24"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3</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spc="-2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Incorporation</a:t>
            </a:r>
            <a:r>
              <a:rPr lang="en-US" spc="-3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of</a:t>
            </a:r>
            <a:r>
              <a:rPr lang="en-US" spc="-2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private</a:t>
            </a:r>
            <a:r>
              <a:rPr lang="en-US" spc="-3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parking</a:t>
            </a:r>
            <a:r>
              <a:rPr lang="en-US" spc="-3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locations</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for</a:t>
            </a:r>
            <a:r>
              <a:rPr lang="en-US" spc="-3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systemwide</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resource</a:t>
            </a:r>
            <a:r>
              <a:rPr lang="en-US" spc="-2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utilization.</a:t>
            </a:r>
          </a:p>
          <a:p>
            <a:pPr marL="1085850" marR="956676" lvl="2" indent="-171450">
              <a:lnSpc>
                <a:spcPct val="88000"/>
              </a:lnSpc>
              <a:spcBef>
                <a:spcPts val="834"/>
              </a:spcBef>
              <a:buFont typeface="Arial" panose="020B0604020202020204" pitchFamily="34" charset="0"/>
              <a:buChar char="•"/>
              <a:tabLst>
                <a:tab pos="252788" algn="l"/>
              </a:tabLst>
            </a:pPr>
            <a:r>
              <a:rPr lang="en-US" dirty="0">
                <a:latin typeface="Calibri" panose="020F0502020204030204" pitchFamily="34" charset="0"/>
                <a:ea typeface="Calibri" panose="020F0502020204030204" pitchFamily="34" charset="0"/>
                <a:cs typeface="Times New Roman" panose="02020603050405020304" pitchFamily="18" charset="0"/>
              </a:rPr>
              <a:t>This </a:t>
            </a:r>
            <a:r>
              <a:rPr lang="en-US" spc="-14" dirty="0">
                <a:latin typeface="Calibri" panose="020F0502020204030204" pitchFamily="34" charset="0"/>
                <a:ea typeface="Calibri" panose="020F0502020204030204" pitchFamily="34" charset="0"/>
                <a:cs typeface="Times New Roman" panose="02020603050405020304" pitchFamily="18" charset="0"/>
              </a:rPr>
              <a:t>stage </a:t>
            </a:r>
            <a:r>
              <a:rPr lang="en-US" dirty="0">
                <a:latin typeface="Calibri" panose="020F0502020204030204" pitchFamily="34" charset="0"/>
                <a:ea typeface="Calibri" panose="020F0502020204030204" pitchFamily="34" charset="0"/>
                <a:cs typeface="Times New Roman" panose="02020603050405020304" pitchFamily="18" charset="0"/>
              </a:rPr>
              <a:t>will involve private party (such as gas stations with truck parking at exists)</a:t>
            </a:r>
            <a:r>
              <a:rPr lang="en-US" spc="-10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parking</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spc="-10" dirty="0">
                <a:latin typeface="Calibri" panose="020F0502020204030204" pitchFamily="34" charset="0"/>
                <a:ea typeface="Calibri" panose="020F0502020204030204" pitchFamily="34" charset="0"/>
                <a:cs typeface="Times New Roman" panose="02020603050405020304" pitchFamily="18" charset="0"/>
              </a:rPr>
              <a:t>information</a:t>
            </a:r>
            <a:r>
              <a:rPr lang="en-US" spc="116" dirty="0">
                <a:latin typeface="Calibri" panose="020F0502020204030204" pitchFamily="34" charset="0"/>
                <a:ea typeface="Calibri" panose="020F0502020204030204" pitchFamily="34" charset="0"/>
                <a:cs typeface="Times New Roman" panose="02020603050405020304" pitchFamily="18" charset="0"/>
              </a:rPr>
              <a:t> </a:t>
            </a:r>
            <a:r>
              <a:rPr lang="en-US" spc="-10" dirty="0">
                <a:latin typeface="Calibri" panose="020F0502020204030204" pitchFamily="34" charset="0"/>
                <a:ea typeface="Calibri" panose="020F0502020204030204" pitchFamily="34" charset="0"/>
                <a:cs typeface="Times New Roman" panose="02020603050405020304" pitchFamily="18" charset="0"/>
              </a:rPr>
              <a:t>integration.</a:t>
            </a:r>
            <a:endParaRPr lang="en-US" spc="0" dirty="0">
              <a:latin typeface="Calibri" panose="020F0502020204030204" pitchFamily="34" charset="0"/>
              <a:ea typeface="Calibri" panose="020F0502020204030204" pitchFamily="34" charset="0"/>
              <a:cs typeface="Times New Roman" panose="02020603050405020304" pitchFamily="18" charset="0"/>
            </a:endParaRPr>
          </a:p>
          <a:p>
            <a:pPr marL="1543050" marR="956676" lvl="3" indent="-171450">
              <a:lnSpc>
                <a:spcPct val="88000"/>
              </a:lnSpc>
              <a:spcBef>
                <a:spcPts val="834"/>
              </a:spcBef>
              <a:buFont typeface="Arial" panose="020B0604020202020204" pitchFamily="34" charset="0"/>
              <a:buChar char="•"/>
              <a:tabLst>
                <a:tab pos="252788" algn="l"/>
              </a:tabLst>
            </a:pPr>
            <a:r>
              <a:rPr lang="en-US" spc="-14" dirty="0">
                <a:latin typeface="Calibri" panose="020F0502020204030204" pitchFamily="34" charset="0"/>
                <a:ea typeface="Calibri" panose="020F0502020204030204" pitchFamily="34" charset="0"/>
                <a:cs typeface="Calibri" panose="020F0502020204030204" pitchFamily="34" charset="0"/>
              </a:rPr>
              <a:t>Public‐private </a:t>
            </a:r>
            <a:r>
              <a:rPr lang="en-US" dirty="0">
                <a:latin typeface="Calibri" panose="020F0502020204030204" pitchFamily="34" charset="0"/>
                <a:ea typeface="Calibri" panose="020F0502020204030204" pitchFamily="34" charset="0"/>
                <a:cs typeface="Calibri" panose="020F0502020204030204" pitchFamily="34" charset="0"/>
              </a:rPr>
              <a:t>partnerships may be </a:t>
            </a:r>
            <a:r>
              <a:rPr lang="en-US" spc="-10" dirty="0">
                <a:latin typeface="Calibri" panose="020F0502020204030204" pitchFamily="34" charset="0"/>
                <a:ea typeface="Calibri" panose="020F0502020204030204" pitchFamily="34" charset="0"/>
                <a:cs typeface="Calibri" panose="020F0502020204030204" pitchFamily="34" charset="0"/>
              </a:rPr>
              <a:t>leveraged </a:t>
            </a:r>
            <a:r>
              <a:rPr lang="en-US" dirty="0">
                <a:latin typeface="Calibri" panose="020F0502020204030204" pitchFamily="34" charset="0"/>
                <a:ea typeface="Calibri" panose="020F0502020204030204" pitchFamily="34" charset="0"/>
                <a:cs typeface="Calibri" panose="020F0502020204030204" pitchFamily="34" charset="0"/>
              </a:rPr>
              <a:t>to deploy technology at private</a:t>
            </a:r>
            <a:r>
              <a:rPr lang="en-US" spc="-130" dirty="0">
                <a:latin typeface="Calibri" panose="020F0502020204030204" pitchFamily="34" charset="0"/>
                <a:ea typeface="Calibri" panose="020F0502020204030204" pitchFamily="34" charset="0"/>
                <a:cs typeface="Calibri" panose="020F0502020204030204" pitchFamily="34" charset="0"/>
              </a:rPr>
              <a:t> </a:t>
            </a:r>
            <a:r>
              <a:rPr lang="en-US" spc="-14" dirty="0">
                <a:latin typeface="Calibri" panose="020F0502020204030204" pitchFamily="34" charset="0"/>
                <a:ea typeface="Calibri" panose="020F0502020204030204" pitchFamily="34" charset="0"/>
                <a:cs typeface="Calibri" panose="020F0502020204030204" pitchFamily="34" charset="0"/>
              </a:rPr>
              <a:t>system</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parking</a:t>
            </a:r>
            <a:r>
              <a:rPr lang="en-US" spc="-1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facilities.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543050" marR="956676" lvl="3" indent="-171450">
              <a:lnSpc>
                <a:spcPct val="88000"/>
              </a:lnSpc>
              <a:spcBef>
                <a:spcPts val="834"/>
              </a:spcBef>
              <a:buFont typeface="Arial" panose="020B0604020202020204" pitchFamily="34" charset="0"/>
              <a:buChar char="•"/>
              <a:tabLst>
                <a:tab pos="252788" algn="l"/>
              </a:tabLst>
            </a:pPr>
            <a:r>
              <a:rPr lang="en-US" dirty="0">
                <a:latin typeface="Calibri" panose="020F0502020204030204" pitchFamily="34" charset="0"/>
                <a:ea typeface="Calibri" panose="020F0502020204030204" pitchFamily="34" charset="0"/>
                <a:cs typeface="Times New Roman" panose="02020603050405020304" pitchFamily="18" charset="0"/>
              </a:rPr>
              <a:t>Private parking data will then be aggregated and disseminated along with public</a:t>
            </a:r>
            <a:r>
              <a:rPr lang="en-US" spc="-92"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parking information to provide full </a:t>
            </a:r>
            <a:r>
              <a:rPr lang="en-US" spc="-14" dirty="0">
                <a:latin typeface="Calibri" panose="020F0502020204030204" pitchFamily="34" charset="0"/>
                <a:ea typeface="Calibri" panose="020F0502020204030204" pitchFamily="34" charset="0"/>
                <a:cs typeface="Times New Roman" panose="02020603050405020304" pitchFamily="18" charset="0"/>
              </a:rPr>
              <a:t>system availability.</a:t>
            </a:r>
          </a:p>
          <a:p>
            <a:pPr marL="1543050" marR="956676" lvl="3" indent="-171450">
              <a:lnSpc>
                <a:spcPct val="88000"/>
              </a:lnSpc>
              <a:spcBef>
                <a:spcPts val="834"/>
              </a:spcBef>
              <a:buFont typeface="Arial" panose="020B0604020202020204" pitchFamily="34" charset="0"/>
              <a:buChar char="•"/>
              <a:tabLst>
                <a:tab pos="252788" algn="l"/>
              </a:tabLst>
            </a:pPr>
            <a:r>
              <a:rPr lang="en-US" dirty="0">
                <a:latin typeface="Calibri" panose="020F0502020204030204" pitchFamily="34" charset="0"/>
                <a:ea typeface="Calibri" panose="020F0502020204030204" pitchFamily="34" charset="0"/>
                <a:cs typeface="Times New Roman" panose="02020603050405020304" pitchFamily="18" charset="0"/>
              </a:rPr>
              <a:t>Predictive analysis is provided to commercial vehicle </a:t>
            </a:r>
            <a:r>
              <a:rPr lang="en-US" spc="-14" dirty="0">
                <a:latin typeface="Calibri" panose="020F0502020204030204" pitchFamily="34" charset="0"/>
                <a:ea typeface="Calibri" panose="020F0502020204030204" pitchFamily="34" charset="0"/>
                <a:cs typeface="Times New Roman" panose="02020603050405020304" pitchFamily="18" charset="0"/>
              </a:rPr>
              <a:t>operators </a:t>
            </a:r>
            <a:r>
              <a:rPr lang="en-US" dirty="0">
                <a:latin typeface="Calibri" panose="020F0502020204030204" pitchFamily="34" charset="0"/>
                <a:ea typeface="Calibri" panose="020F0502020204030204" pitchFamily="34" charset="0"/>
                <a:cs typeface="Times New Roman" panose="02020603050405020304" pitchFamily="18" charset="0"/>
              </a:rPr>
              <a:t>and dispatchers, maximizing use</a:t>
            </a:r>
            <a:r>
              <a:rPr lang="en-US" spc="-3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of</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 parking</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network.</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26696" defTabSz="533895">
              <a:lnSpc>
                <a:spcPct val="90000"/>
              </a:lnSpc>
              <a:spcBef>
                <a:spcPts val="777"/>
              </a:spcBef>
              <a:buClr>
                <a:srgbClr val="4472C4"/>
              </a:buClr>
              <a:buSzPct val="80000"/>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258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6697" defTabSz="533895">
              <a:lnSpc>
                <a:spcPct val="90000"/>
              </a:lnSpc>
              <a:spcBef>
                <a:spcPts val="777"/>
              </a:spcBef>
              <a:buClr>
                <a:srgbClr val="4472C4"/>
              </a:buClr>
              <a:buSzPct val="80000"/>
              <a:defRPr/>
            </a:pPr>
            <a:r>
              <a:rPr lang="en-US" u="sng" dirty="0"/>
              <a:t>SCRIPT</a:t>
            </a:r>
            <a:r>
              <a:rPr lang="en-US" dirty="0"/>
              <a:t>:</a:t>
            </a:r>
          </a:p>
          <a:p>
            <a:pPr>
              <a:spcBef>
                <a:spcPts val="289"/>
              </a:spcBef>
            </a:pPr>
            <a:endParaRPr lang="en-US" dirty="0">
              <a:cs typeface="Arial" pitchFamily="34" charset="0"/>
            </a:endParaRPr>
          </a:p>
          <a:p>
            <a:pPr marL="171450" indent="-171450">
              <a:lnSpc>
                <a:spcPct val="100000"/>
              </a:lnSpc>
              <a:buFont typeface="Arial" panose="020B0604020202020204" pitchFamily="34" charset="0"/>
              <a:buChar char="•"/>
            </a:pPr>
            <a:r>
              <a:rPr lang="en-US" sz="1200" dirty="0">
                <a:solidFill>
                  <a:srgbClr val="1F6582"/>
                </a:solidFill>
                <a:latin typeface="+mn-lt"/>
                <a:cs typeface="+mn-cs"/>
              </a:rPr>
              <a:t>Internal Parking Layout – Additional Directional Signs</a:t>
            </a:r>
          </a:p>
          <a:p>
            <a:pPr marL="171450" indent="-171450">
              <a:lnSpc>
                <a:spcPct val="100000"/>
              </a:lnSpc>
              <a:buFont typeface="Arial" panose="020B0604020202020204" pitchFamily="34" charset="0"/>
              <a:buChar char="•"/>
            </a:pPr>
            <a:r>
              <a:rPr lang="en-US" sz="1200" dirty="0">
                <a:solidFill>
                  <a:srgbClr val="1F6582"/>
                </a:solidFill>
                <a:latin typeface="+mn-lt"/>
                <a:cs typeface="+mn-cs"/>
              </a:rPr>
              <a:t>API for Interface with other states</a:t>
            </a:r>
          </a:p>
          <a:p>
            <a:pPr marL="171450" indent="-171450">
              <a:lnSpc>
                <a:spcPct val="100000"/>
              </a:lnSpc>
              <a:buFont typeface="Arial" panose="020B0604020202020204" pitchFamily="34" charset="0"/>
              <a:buChar char="•"/>
            </a:pPr>
            <a:r>
              <a:rPr lang="en-US" sz="1200" dirty="0">
                <a:solidFill>
                  <a:srgbClr val="1F6582"/>
                </a:solidFill>
                <a:latin typeface="+mn-lt"/>
                <a:cs typeface="+mn-cs"/>
              </a:rPr>
              <a:t>Power service for remote sign locations</a:t>
            </a:r>
          </a:p>
          <a:p>
            <a:pPr marL="171450" indent="-171450">
              <a:lnSpc>
                <a:spcPct val="100000"/>
              </a:lnSpc>
              <a:buFont typeface="Arial" panose="020B0604020202020204" pitchFamily="34" charset="0"/>
              <a:buChar char="•"/>
            </a:pPr>
            <a:r>
              <a:rPr lang="en-US" sz="1200" dirty="0">
                <a:solidFill>
                  <a:srgbClr val="1F6582"/>
                </a:solidFill>
                <a:latin typeface="+mn-lt"/>
                <a:cs typeface="+mn-cs"/>
              </a:rPr>
              <a:t>Systems Engineering documents with well-defined validation</a:t>
            </a:r>
          </a:p>
          <a:p>
            <a:pPr marL="171450" indent="-171450">
              <a:lnSpc>
                <a:spcPct val="100000"/>
              </a:lnSpc>
              <a:buFont typeface="Arial" panose="020B0604020202020204" pitchFamily="34" charset="0"/>
              <a:buChar char="•"/>
            </a:pPr>
            <a:r>
              <a:rPr lang="en-US" sz="1200" dirty="0">
                <a:solidFill>
                  <a:srgbClr val="1F6582"/>
                </a:solidFill>
                <a:latin typeface="+mn-lt"/>
                <a:cs typeface="+mn-cs"/>
              </a:rPr>
              <a:t>Include future sponsorship opportunity in signpost design</a:t>
            </a:r>
          </a:p>
          <a:p>
            <a:pPr>
              <a:spcBef>
                <a:spcPts val="289"/>
              </a:spcBef>
            </a:pPr>
            <a:endParaRPr lang="en-US" dirty="0">
              <a:cs typeface="Arial" pitchFamily="34" charset="0"/>
            </a:endParaRPr>
          </a:p>
          <a:p>
            <a:pPr marL="171450" indent="-171450">
              <a:lnSpc>
                <a:spcPct val="80000"/>
              </a:lnSpc>
              <a:buFont typeface="Arial" panose="020B0604020202020204" pitchFamily="34" charset="0"/>
              <a:buChar char="•"/>
            </a:pPr>
            <a:r>
              <a:rPr lang="en-US" sz="1200" dirty="0">
                <a:solidFill>
                  <a:srgbClr val="1F6582"/>
                </a:solidFill>
                <a:latin typeface="+mn-lt"/>
                <a:cs typeface="+mn-cs"/>
              </a:rPr>
              <a:t>Led by Districts due to funding resulted in different vendors</a:t>
            </a:r>
          </a:p>
          <a:p>
            <a:pPr marL="171450" indent="-171450">
              <a:lnSpc>
                <a:spcPct val="80000"/>
              </a:lnSpc>
              <a:buFont typeface="Arial" panose="020B0604020202020204" pitchFamily="34" charset="0"/>
              <a:buChar char="•"/>
            </a:pPr>
            <a:r>
              <a:rPr lang="en-US" sz="1200" dirty="0">
                <a:solidFill>
                  <a:srgbClr val="1F6582"/>
                </a:solidFill>
                <a:latin typeface="+mn-lt"/>
                <a:cs typeface="+mn-cs"/>
              </a:rPr>
              <a:t>Early coordination with other projects</a:t>
            </a:r>
          </a:p>
          <a:p>
            <a:pPr marL="171450" indent="-171450">
              <a:lnSpc>
                <a:spcPct val="80000"/>
              </a:lnSpc>
              <a:buFont typeface="Arial" panose="020B0604020202020204" pitchFamily="34" charset="0"/>
              <a:buChar char="•"/>
            </a:pPr>
            <a:r>
              <a:rPr lang="en-US" sz="1200" dirty="0">
                <a:solidFill>
                  <a:srgbClr val="1F6582"/>
                </a:solidFill>
                <a:latin typeface="+mn-lt"/>
                <a:cs typeface="+mn-cs"/>
              </a:rPr>
              <a:t>Single oversight team from concept through construction</a:t>
            </a:r>
          </a:p>
          <a:p>
            <a:pPr>
              <a:spcBef>
                <a:spcPts val="289"/>
              </a:spcBef>
            </a:pPr>
            <a:endParaRPr lang="en-US" dirty="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CC9B4117-59AD-48F2-A104-C6B4C82FBFB5}" type="slidenum">
              <a:rPr kumimoji="0" lang="en-US" sz="17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20</a:t>
            </a:fld>
            <a:endParaRPr kumimoji="0" lang="en-US" sz="17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9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SCRIPT</a:t>
            </a:r>
            <a:r>
              <a:rPr lang="en-US" dirty="0"/>
              <a:t>:</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2D6A85"/>
                </a:solidFill>
              </a:rPr>
              <a:t>Weigh station parking perception by truck drivers – afraid of enforcement while parked at comfort station</a:t>
            </a:r>
            <a:endParaRPr lang="en-US" dirty="0"/>
          </a:p>
          <a:p>
            <a:pPr marL="171450" indent="-171450">
              <a:buFont typeface="Arial" panose="020B0604020202020204" pitchFamily="34" charset="0"/>
              <a:buChar char="•"/>
            </a:pPr>
            <a:r>
              <a:rPr lang="en-US" dirty="0">
                <a:solidFill>
                  <a:srgbClr val="2D6A85"/>
                </a:solidFill>
              </a:rPr>
              <a:t>Open/Closed signs at weigh stations causing confusion – if weigh station is closed, is truck parking open or closed?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2D6A85"/>
                </a:solidFill>
              </a:rPr>
              <a:t>Not collecting truck parking data at rest areas before TPAS deployment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2D6A85"/>
                </a:solidFill>
              </a:rPr>
              <a:t>Protocol not in place to share truck parking event data from district to central office</a:t>
            </a:r>
          </a:p>
          <a:p>
            <a:endParaRPr lang="en-US" dirty="0"/>
          </a:p>
        </p:txBody>
      </p:sp>
      <p:sp>
        <p:nvSpPr>
          <p:cNvPr id="4" name="Slide Number Placeholder 3"/>
          <p:cNvSpPr>
            <a:spLocks noGrp="1"/>
          </p:cNvSpPr>
          <p:nvPr>
            <p:ph type="sldNum" sz="quarter" idx="5"/>
          </p:nvPr>
        </p:nvSpPr>
        <p:spPr/>
        <p:txBody>
          <a:bodyPr/>
          <a:lstStyle/>
          <a:p>
            <a:fld id="{ED37C5FC-AD92-2744-A55D-2BD1BEFAFFD3}" type="slidenum">
              <a:rPr lang="en-US" smtClean="0"/>
              <a:t>21</a:t>
            </a:fld>
            <a:endParaRPr lang="en-US"/>
          </a:p>
        </p:txBody>
      </p:sp>
    </p:spTree>
    <p:extLst>
      <p:ext uri="{BB962C8B-B14F-4D97-AF65-F5344CB8AC3E}">
        <p14:creationId xmlns:p14="http://schemas.microsoft.com/office/powerpoint/2010/main" val="1765538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37C5FC-AD92-2744-A55D-2BD1BEFAFFD3}" type="slidenum">
              <a:rPr lang="en-US" smtClean="0"/>
              <a:t>22</a:t>
            </a:fld>
            <a:endParaRPr lang="en-US"/>
          </a:p>
        </p:txBody>
      </p:sp>
    </p:spTree>
    <p:extLst>
      <p:ext uri="{BB962C8B-B14F-4D97-AF65-F5344CB8AC3E}">
        <p14:creationId xmlns:p14="http://schemas.microsoft.com/office/powerpoint/2010/main" val="150420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260" marR="0" lvl="0" indent="0" algn="l" defTabSz="505174" rtl="0" eaLnBrk="1" fontAlgn="auto" latinLnBrk="0" hangingPunct="1">
              <a:lnSpc>
                <a:spcPct val="90000"/>
              </a:lnSpc>
              <a:spcBef>
                <a:spcPts val="736"/>
              </a:spcBef>
              <a:spcAft>
                <a:spcPts val="0"/>
              </a:spcAft>
              <a:buClr>
                <a:srgbClr val="4472C4"/>
              </a:buClr>
              <a:buSzPct val="80000"/>
              <a:buFontTx/>
              <a:buNone/>
              <a:tabLst/>
              <a:defRPr/>
            </a:pPr>
            <a:r>
              <a:rPr lang="en-US" sz="2000" u="sng" dirty="0">
                <a:solidFill>
                  <a:schemeClr val="tx1"/>
                </a:solidFill>
              </a:rPr>
              <a:t>SCRIPT</a:t>
            </a:r>
            <a:r>
              <a:rPr lang="en-US" sz="2000" dirty="0">
                <a:solidFill>
                  <a:schemeClr val="tx1"/>
                </a:solidFill>
              </a:rPr>
              <a:t>: </a:t>
            </a:r>
          </a:p>
          <a:p>
            <a:pPr marL="25260" marR="0" lvl="0" indent="0" algn="l" defTabSz="505174" rtl="0" eaLnBrk="1" fontAlgn="auto" latinLnBrk="0" hangingPunct="1">
              <a:lnSpc>
                <a:spcPct val="90000"/>
              </a:lnSpc>
              <a:spcBef>
                <a:spcPts val="736"/>
              </a:spcBef>
              <a:spcAft>
                <a:spcPts val="0"/>
              </a:spcAft>
              <a:buClr>
                <a:srgbClr val="4472C4"/>
              </a:buClr>
              <a:buSzPct val="80000"/>
              <a:buFontTx/>
              <a:buNone/>
              <a:tabLst/>
              <a:defRPr/>
            </a:pPr>
            <a:endParaRPr lang="en-US" sz="2000" dirty="0">
              <a:solidFill>
                <a:schemeClr val="tx1"/>
              </a:solidFill>
            </a:endParaRPr>
          </a:p>
          <a:p>
            <a:pPr marL="368160" marR="0" lvl="0"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sz="1200" kern="1200" dirty="0">
                <a:solidFill>
                  <a:schemeClr val="tx1"/>
                </a:solidFill>
                <a:latin typeface="+mn-lt"/>
                <a:ea typeface="+mn-ea"/>
                <a:cs typeface="+mn-cs"/>
              </a:rPr>
              <a:t>FDOT Completed a two-part </a:t>
            </a:r>
            <a:r>
              <a:rPr lang="en-US" sz="1900" dirty="0">
                <a:solidFill>
                  <a:srgbClr val="0070C0"/>
                </a:solidFill>
              </a:rPr>
              <a:t>research project to study Truck Parking:</a:t>
            </a:r>
          </a:p>
          <a:p>
            <a:pPr marL="825360" marR="0" lvl="1" indent="-342900" algn="l" defTabSz="505174" rtl="0" eaLnBrk="1" fontAlgn="auto" latinLnBrk="0" hangingPunct="1">
              <a:lnSpc>
                <a:spcPct val="90000"/>
              </a:lnSpc>
              <a:spcBef>
                <a:spcPts val="736"/>
              </a:spcBef>
              <a:spcAft>
                <a:spcPts val="0"/>
              </a:spcAft>
              <a:buClr>
                <a:srgbClr val="4472C4"/>
              </a:buClr>
              <a:buSzPct val="80000"/>
              <a:buFont typeface="+mj-lt"/>
              <a:buAutoNum type="arabicPeriod"/>
              <a:tabLst/>
              <a:defRPr/>
            </a:pPr>
            <a:r>
              <a:rPr lang="en-US" sz="1300" b="0" dirty="0">
                <a:solidFill>
                  <a:srgbClr val="0070C0"/>
                </a:solidFill>
              </a:rPr>
              <a:t>Determine the supply and demand of public truck parking across the State.</a:t>
            </a:r>
          </a:p>
          <a:p>
            <a:pPr marL="1282560" marR="0" lvl="2"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b="0" dirty="0">
                <a:solidFill>
                  <a:srgbClr val="0070C0"/>
                </a:solidFill>
              </a:rPr>
              <a:t>Limited initial source data</a:t>
            </a:r>
          </a:p>
          <a:p>
            <a:pPr marL="1282560" marR="0" lvl="2"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b="0" dirty="0">
                <a:solidFill>
                  <a:srgbClr val="0070C0"/>
                </a:solidFill>
              </a:rPr>
              <a:t>Duration of individual parking session</a:t>
            </a:r>
          </a:p>
          <a:p>
            <a:pPr marL="1282560" marR="0" lvl="2"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b="0" dirty="0">
                <a:solidFill>
                  <a:srgbClr val="0070C0"/>
                </a:solidFill>
              </a:rPr>
              <a:t>Peak time</a:t>
            </a:r>
          </a:p>
          <a:p>
            <a:pPr marL="1282560" marR="0" lvl="2"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dirty="0">
                <a:solidFill>
                  <a:srgbClr val="0070C0"/>
                </a:solidFill>
              </a:rPr>
              <a:t>Over-crowding evident by parking on ramp shoulders, especially in urban areas</a:t>
            </a:r>
          </a:p>
          <a:p>
            <a:pPr marL="1282560" marR="0" lvl="2"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dirty="0">
                <a:solidFill>
                  <a:srgbClr val="0070C0"/>
                </a:solidFill>
              </a:rPr>
              <a:t>FIU Research on Supply/Demand Indicated that:  </a:t>
            </a:r>
          </a:p>
          <a:p>
            <a:pPr marL="1739760" marR="0" lvl="3"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dirty="0">
                <a:solidFill>
                  <a:srgbClr val="0070C0"/>
                </a:solidFill>
              </a:rPr>
              <a:t>Parking use is unbalanced, some over-utilized while others under-utilized</a:t>
            </a:r>
          </a:p>
          <a:p>
            <a:pPr marL="1739760" marR="0" lvl="3"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dirty="0">
                <a:solidFill>
                  <a:srgbClr val="0070C0"/>
                </a:solidFill>
              </a:rPr>
              <a:t>Baseline truck parking data based on FIU research report</a:t>
            </a:r>
          </a:p>
          <a:p>
            <a:pPr marL="1739760" marR="0" lvl="3"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dirty="0">
                <a:solidFill>
                  <a:srgbClr val="0070C0"/>
                </a:solidFill>
              </a:rPr>
              <a:t>Categorized study areas based on level of truck parking capacity problem</a:t>
            </a:r>
          </a:p>
          <a:p>
            <a:pPr marL="2196960" marR="0" lvl="4"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dirty="0">
                <a:solidFill>
                  <a:srgbClr val="0070C0"/>
                </a:solidFill>
              </a:rPr>
              <a:t>Low, medium, high</a:t>
            </a:r>
          </a:p>
          <a:p>
            <a:pPr marL="2196960" marR="0" lvl="4"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dirty="0">
                <a:solidFill>
                  <a:srgbClr val="0070C0"/>
                </a:solidFill>
              </a:rPr>
              <a:t>Based unavailability of parking resulted in overparking, pass-through due to no parkin</a:t>
            </a:r>
          </a:p>
          <a:p>
            <a:pPr marL="825360" marR="0" lvl="1" indent="-342900" algn="l" defTabSz="505174" rtl="0" eaLnBrk="1" fontAlgn="auto" latinLnBrk="0" hangingPunct="1">
              <a:lnSpc>
                <a:spcPct val="90000"/>
              </a:lnSpc>
              <a:spcBef>
                <a:spcPts val="736"/>
              </a:spcBef>
              <a:spcAft>
                <a:spcPts val="0"/>
              </a:spcAft>
              <a:buClr>
                <a:srgbClr val="4472C4"/>
              </a:buClr>
              <a:buSzPct val="80000"/>
              <a:buFont typeface="+mj-lt"/>
              <a:buAutoNum type="arabicPeriod"/>
              <a:tabLst/>
              <a:defRPr/>
            </a:pPr>
            <a:r>
              <a:rPr lang="en-US" sz="1300" dirty="0">
                <a:solidFill>
                  <a:srgbClr val="0070C0"/>
                </a:solidFill>
              </a:rPr>
              <a:t>Assess technology to improve parking management</a:t>
            </a:r>
          </a:p>
          <a:p>
            <a:pPr marL="1282560" marR="0" lvl="2"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dirty="0">
                <a:solidFill>
                  <a:srgbClr val="0070C0"/>
                </a:solidFill>
              </a:rPr>
              <a:t>Provide advanced notification of parking availability</a:t>
            </a:r>
            <a:endParaRPr lang="en-US" dirty="0">
              <a:solidFill>
                <a:srgbClr val="0070C0"/>
              </a:solidFill>
              <a:latin typeface="+mn-lt"/>
              <a:ea typeface="+mn-ea"/>
              <a:cs typeface="+mn-cs"/>
            </a:endParaRPr>
          </a:p>
          <a:p>
            <a:pPr marL="1282560" marR="0" lvl="2"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Times New Roman" panose="02020603050405020304" pitchFamily="18" charset="0"/>
              </a:rPr>
              <a:t>Part 2 involved deploying a pilot project to assess the technology to improve</a:t>
            </a:r>
            <a:r>
              <a:rPr lang="en-US" spc="-10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parking</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management. </a:t>
            </a:r>
            <a:r>
              <a:rPr lang="en-US" spc="-24" dirty="0">
                <a:latin typeface="Calibri" panose="020F0502020204030204" pitchFamily="34" charset="0"/>
                <a:ea typeface="Calibri" panose="020F0502020204030204" pitchFamily="34" charset="0"/>
                <a:cs typeface="Times New Roman" panose="02020603050405020304" pitchFamily="18" charset="0"/>
              </a:rPr>
              <a:t>The part 2 </a:t>
            </a:r>
            <a:r>
              <a:rPr lang="en-US" dirty="0">
                <a:latin typeface="Calibri" panose="020F0502020204030204" pitchFamily="34" charset="0"/>
                <a:ea typeface="Calibri" panose="020F0502020204030204" pitchFamily="34" charset="0"/>
                <a:cs typeface="Times New Roman" panose="02020603050405020304" pitchFamily="18" charset="0"/>
              </a:rPr>
              <a:t>tested use of individual</a:t>
            </a:r>
            <a:r>
              <a:rPr lang="en-US" spc="-34" dirty="0">
                <a:latin typeface="Calibri" panose="020F0502020204030204" pitchFamily="34" charset="0"/>
                <a:ea typeface="Calibri" panose="020F0502020204030204" pitchFamily="34" charset="0"/>
                <a:cs typeface="Times New Roman" panose="02020603050405020304" pitchFamily="18" charset="0"/>
              </a:rPr>
              <a:t> </a:t>
            </a:r>
            <a:r>
              <a:rPr lang="en-US" spc="-14" dirty="0">
                <a:latin typeface="Calibri" panose="020F0502020204030204" pitchFamily="34" charset="0"/>
                <a:ea typeface="Calibri" panose="020F0502020204030204" pitchFamily="34" charset="0"/>
                <a:cs typeface="Times New Roman" panose="02020603050405020304" pitchFamily="18" charset="0"/>
              </a:rPr>
              <a:t>in‐pavement</a:t>
            </a:r>
            <a:r>
              <a:rPr lang="en-US" dirty="0">
                <a:latin typeface="Calibri" panose="020F0502020204030204" pitchFamily="34" charset="0"/>
                <a:ea typeface="Calibri" panose="020F0502020204030204" pitchFamily="34" charset="0"/>
                <a:cs typeface="Times New Roman" panose="02020603050405020304" pitchFamily="18" charset="0"/>
              </a:rPr>
              <a:t> sensors technology to detect presence and occupancy.</a:t>
            </a:r>
          </a:p>
          <a:p>
            <a:pPr marL="1739760" marR="0" lvl="3" indent="-342900" algn="l" defTabSz="505174" rtl="0" eaLnBrk="1" fontAlgn="auto" latinLnBrk="0" hangingPunct="1">
              <a:lnSpc>
                <a:spcPct val="90000"/>
              </a:lnSpc>
              <a:spcBef>
                <a:spcPts val="736"/>
              </a:spcBef>
              <a:spcAft>
                <a:spcPts val="0"/>
              </a:spcAft>
              <a:buClr>
                <a:srgbClr val="4472C4"/>
              </a:buClr>
              <a:buSzPct val="80000"/>
              <a:buFont typeface="Arial" panose="020B0604020202020204" pitchFamily="34" charset="0"/>
              <a:buChar char="•"/>
              <a:tabLst/>
              <a:defRPr/>
            </a:pPr>
            <a:r>
              <a:rPr lang="en-US" spc="-14" dirty="0">
                <a:latin typeface="Calibri" panose="020F0502020204030204" pitchFamily="34" charset="0"/>
                <a:ea typeface="Calibri" panose="020F0502020204030204" pitchFamily="34" charset="0"/>
                <a:cs typeface="Times New Roman" panose="02020603050405020304" pitchFamily="18" charset="0"/>
              </a:rPr>
              <a:t>FIU‐FDOT </a:t>
            </a:r>
            <a:r>
              <a:rPr lang="en-US" dirty="0">
                <a:latin typeface="Calibri" panose="020F0502020204030204" pitchFamily="34" charset="0"/>
                <a:ea typeface="Calibri" panose="020F0502020204030204" pitchFamily="34" charset="0"/>
                <a:cs typeface="Times New Roman" panose="02020603050405020304" pitchFamily="18" charset="0"/>
              </a:rPr>
              <a:t>research also included an assessment of technology that can be used to</a:t>
            </a:r>
            <a:r>
              <a:rPr lang="en-US" spc="-14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improve truck parking management at rest areas in Florida and deployment of a pilot project to</a:t>
            </a:r>
            <a:r>
              <a:rPr lang="en-US" spc="-14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test implementation. The vehicle detection technology chosen for the pilot project at the</a:t>
            </a:r>
            <a:r>
              <a:rPr lang="en-US" spc="-77"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Leon</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County rest areas (eastbound and westbound) on I‐10 </a:t>
            </a:r>
            <a:r>
              <a:rPr lang="en-US" spc="-14" dirty="0">
                <a:latin typeface="Calibri" panose="020F0502020204030204" pitchFamily="34" charset="0"/>
                <a:ea typeface="Calibri" panose="020F0502020204030204" pitchFamily="34" charset="0"/>
                <a:cs typeface="Times New Roman" panose="02020603050405020304" pitchFamily="18" charset="0"/>
              </a:rPr>
              <a:t>features </a:t>
            </a:r>
            <a:r>
              <a:rPr lang="en-US" dirty="0">
                <a:latin typeface="Calibri" panose="020F0502020204030204" pitchFamily="34" charset="0"/>
                <a:ea typeface="Calibri" panose="020F0502020204030204" pitchFamily="34" charset="0"/>
                <a:cs typeface="Times New Roman" panose="02020603050405020304" pitchFamily="18" charset="0"/>
              </a:rPr>
              <a:t>wireless ground</a:t>
            </a:r>
            <a:r>
              <a:rPr lang="en-US" spc="-16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sensors, which detect the presence of a vehicle as it comes to a stop above</a:t>
            </a:r>
            <a:r>
              <a:rPr lang="en-US" spc="19"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B78D5-D327-4059-B195-A3401751A40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222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96" defTabSz="533895">
              <a:lnSpc>
                <a:spcPct val="90000"/>
              </a:lnSpc>
              <a:spcBef>
                <a:spcPts val="777"/>
              </a:spcBef>
              <a:buClr>
                <a:srgbClr val="4472C4"/>
              </a:buClr>
              <a:buSzPct val="80000"/>
              <a:defRPr/>
            </a:pPr>
            <a:r>
              <a:rPr lang="en-US" u="sng" dirty="0"/>
              <a:t>SCRIPT</a:t>
            </a:r>
            <a:r>
              <a:rPr lang="en-US" dirty="0"/>
              <a:t>:</a:t>
            </a:r>
          </a:p>
          <a:p>
            <a:pPr marL="440695" marR="860580" lvl="1">
              <a:buSzPts val="1250"/>
              <a:tabLst>
                <a:tab pos="1248024" algn="l"/>
              </a:tabLst>
            </a:pPr>
            <a:endParaRPr lang="en-US" spc="0" dirty="0">
              <a:latin typeface="+mn-lt"/>
              <a:ea typeface="+mn-ea"/>
              <a:cs typeface="+mn-cs"/>
            </a:endParaRPr>
          </a:p>
          <a:p>
            <a:pPr marL="154945" marR="860580" lvl="0" indent="-171450">
              <a:buSzPts val="1250"/>
              <a:buFont typeface="Arial" panose="020B0604020202020204" pitchFamily="34" charset="0"/>
              <a:buChar char="•"/>
              <a:tabLst>
                <a:tab pos="1248024" algn="l"/>
              </a:tabLst>
            </a:pPr>
            <a:r>
              <a:rPr lang="en-US" spc="-5" dirty="0">
                <a:latin typeface="Calibri" panose="020F0502020204030204" pitchFamily="34" charset="0"/>
                <a:ea typeface="Calibri" panose="020F0502020204030204" pitchFamily="34" charset="0"/>
                <a:cs typeface="Calibri" panose="020F0502020204030204" pitchFamily="34" charset="0"/>
              </a:rPr>
              <a:t>Leon County on I‐10 </a:t>
            </a:r>
            <a:r>
              <a:rPr lang="en-US" spc="-14" dirty="0">
                <a:latin typeface="Calibri" panose="020F0502020204030204" pitchFamily="34" charset="0"/>
                <a:ea typeface="Calibri" panose="020F0502020204030204" pitchFamily="34" charset="0"/>
                <a:cs typeface="Calibri" panose="020F0502020204030204" pitchFamily="34" charset="0"/>
              </a:rPr>
              <a:t>(in‐pavement </a:t>
            </a:r>
            <a:r>
              <a:rPr lang="en-US" spc="-5" dirty="0">
                <a:latin typeface="Calibri" panose="020F0502020204030204" pitchFamily="34" charset="0"/>
                <a:ea typeface="Calibri" panose="020F0502020204030204" pitchFamily="34" charset="0"/>
                <a:cs typeface="Calibri" panose="020F0502020204030204" pitchFamily="34" charset="0"/>
              </a:rPr>
              <a:t>sensors)</a:t>
            </a:r>
            <a:r>
              <a:rPr lang="en-US" spc="-14" dirty="0">
                <a:latin typeface="Calibri" panose="020F0502020204030204" pitchFamily="34" charset="0"/>
                <a:ea typeface="Calibri" panose="020F0502020204030204" pitchFamily="34" charset="0"/>
                <a:cs typeface="Calibri" panose="020F0502020204030204" pitchFamily="34" charset="0"/>
              </a:rPr>
              <a:t> </a:t>
            </a:r>
            <a:r>
              <a:rPr lang="en-US" spc="-5" dirty="0">
                <a:latin typeface="Calibri" panose="020F0502020204030204" pitchFamily="34" charset="0"/>
                <a:ea typeface="Calibri" panose="020F0502020204030204" pitchFamily="34" charset="0"/>
                <a:cs typeface="Calibri" panose="020F0502020204030204" pitchFamily="34" charset="0"/>
              </a:rPr>
              <a:t>and</a:t>
            </a:r>
            <a:endParaRPr lang="en-US" sz="1000" spc="-5" dirty="0">
              <a:latin typeface="Calibri" panose="020F0502020204030204" pitchFamily="34" charset="0"/>
              <a:ea typeface="Calibri" panose="020F0502020204030204" pitchFamily="34" charset="0"/>
              <a:cs typeface="Times New Roman" panose="02020603050405020304" pitchFamily="18" charset="0"/>
            </a:endParaRPr>
          </a:p>
          <a:p>
            <a:pPr marL="595640" marR="1260266" lvl="1" indent="-171450" defTabSz="881390">
              <a:lnSpc>
                <a:spcPts val="1311"/>
              </a:lnSpc>
              <a:spcBef>
                <a:spcPts val="260"/>
              </a:spcBef>
              <a:buSzPts val="1000"/>
              <a:buFont typeface="Arial" panose="020B0604020202020204" pitchFamily="34" charset="0"/>
              <a:buChar char="•"/>
              <a:tabLst>
                <a:tab pos="1339835" algn="l"/>
              </a:tabLst>
            </a:pPr>
            <a:r>
              <a:rPr lang="en-US" dirty="0">
                <a:latin typeface="Calibri" panose="020F0502020204030204" pitchFamily="34" charset="0"/>
                <a:ea typeface="Calibri" panose="020F0502020204030204" pitchFamily="34" charset="0"/>
                <a:cs typeface="Times New Roman" panose="02020603050405020304" pitchFamily="18" charset="0"/>
              </a:rPr>
              <a:t>Space‐by‐Space detection</a:t>
            </a:r>
            <a:endParaRPr lang="en-US" dirty="0">
              <a:latin typeface="Calibri" panose="020F0502020204030204" pitchFamily="34" charset="0"/>
              <a:ea typeface="Corbel" panose="020B0503020204020204" pitchFamily="34" charset="0"/>
              <a:cs typeface="Times New Roman" panose="02020603050405020304" pitchFamily="18" charset="0"/>
            </a:endParaRPr>
          </a:p>
          <a:p>
            <a:pPr marL="595640" marR="1260266" lvl="1" indent="-171450">
              <a:lnSpc>
                <a:spcPts val="1311"/>
              </a:lnSpc>
              <a:spcBef>
                <a:spcPts val="260"/>
              </a:spcBef>
              <a:buSzPts val="1000"/>
              <a:buFont typeface="Arial" panose="020B0604020202020204" pitchFamily="34" charset="0"/>
              <a:buChar char="•"/>
              <a:tabLst>
                <a:tab pos="1339835" algn="l"/>
              </a:tabLst>
            </a:pPr>
            <a:r>
              <a:rPr lang="en-US" dirty="0">
                <a:latin typeface="Calibri" panose="020F0502020204030204" pitchFamily="34" charset="0"/>
                <a:ea typeface="Corbel" panose="020B0503020204020204" pitchFamily="34" charset="0"/>
                <a:cs typeface="Times New Roman" panose="02020603050405020304" pitchFamily="18" charset="0"/>
              </a:rPr>
              <a:t>Applicable at mixed use facilities such as rest areas and</a:t>
            </a:r>
            <a:r>
              <a:rPr lang="en-US" spc="-43" dirty="0">
                <a:latin typeface="Calibri" panose="020F0502020204030204" pitchFamily="34" charset="0"/>
                <a:ea typeface="Corbel" panose="020B0503020204020204" pitchFamily="34" charset="0"/>
                <a:cs typeface="Times New Roman" panose="02020603050405020304" pitchFamily="18" charset="0"/>
              </a:rPr>
              <a:t> </a:t>
            </a:r>
            <a:r>
              <a:rPr lang="en-US" dirty="0">
                <a:latin typeface="Calibri" panose="020F0502020204030204" pitchFamily="34" charset="0"/>
                <a:ea typeface="Corbel" panose="020B0503020204020204" pitchFamily="34" charset="0"/>
                <a:cs typeface="Times New Roman" panose="02020603050405020304" pitchFamily="18" charset="0"/>
              </a:rPr>
              <a:t>welcome</a:t>
            </a:r>
            <a:r>
              <a:rPr lang="en-US" spc="-5" dirty="0">
                <a:latin typeface="Calibri" panose="020F0502020204030204" pitchFamily="34" charset="0"/>
                <a:ea typeface="Corbel" panose="020B0503020204020204" pitchFamily="34" charset="0"/>
                <a:cs typeface="Times New Roman" panose="02020603050405020304" pitchFamily="18" charset="0"/>
              </a:rPr>
              <a:t> </a:t>
            </a:r>
            <a:r>
              <a:rPr lang="en-US" spc="-14" dirty="0">
                <a:latin typeface="Calibri" panose="020F0502020204030204" pitchFamily="34" charset="0"/>
                <a:ea typeface="Corbel" panose="020B0503020204020204" pitchFamily="34" charset="0"/>
                <a:cs typeface="Times New Roman" panose="02020603050405020304" pitchFamily="18" charset="0"/>
              </a:rPr>
              <a:t>centers.</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95640" marR="808553" lvl="1" indent="-171450">
              <a:spcBef>
                <a:spcPts val="202"/>
              </a:spcBef>
              <a:buSzPts val="1000"/>
              <a:buFont typeface="Arial" panose="020B0604020202020204" pitchFamily="34" charset="0"/>
              <a:buChar char="•"/>
              <a:tabLst>
                <a:tab pos="1339835" algn="l"/>
              </a:tabLst>
            </a:pPr>
            <a:r>
              <a:rPr lang="en-US" dirty="0">
                <a:latin typeface="Calibri" panose="020F0502020204030204" pitchFamily="34" charset="0"/>
                <a:ea typeface="Calibri" panose="020F0502020204030204" pitchFamily="34" charset="0"/>
                <a:cs typeface="Calibri" panose="020F0502020204030204" pitchFamily="34" charset="0"/>
              </a:rPr>
              <a:t>Mixed use‐ facilities use trucks, recreational vehicles, passenger</a:t>
            </a:r>
            <a:r>
              <a:rPr lang="en-US" spc="-29" dirty="0">
                <a:latin typeface="Calibri" panose="020F0502020204030204" pitchFamily="34" charset="0"/>
                <a:ea typeface="Calibri" panose="020F0502020204030204" pitchFamily="34" charset="0"/>
                <a:cs typeface="Calibri" panose="020F0502020204030204" pitchFamily="34" charset="0"/>
              </a:rPr>
              <a:t> </a:t>
            </a:r>
            <a:r>
              <a:rPr lang="en-US" spc="-14" dirty="0">
                <a:latin typeface="Calibri" panose="020F0502020204030204" pitchFamily="34" charset="0"/>
                <a:ea typeface="Calibri" panose="020F0502020204030204" pitchFamily="34" charset="0"/>
                <a:cs typeface="Calibri" panose="020F0502020204030204" pitchFamily="34" charset="0"/>
              </a:rPr>
              <a:t>cars</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95640" marR="1333103" lvl="1" indent="-171450">
              <a:lnSpc>
                <a:spcPts val="1311"/>
              </a:lnSpc>
              <a:spcBef>
                <a:spcPts val="236"/>
              </a:spcBef>
              <a:buSzPts val="1000"/>
              <a:buFont typeface="Arial" panose="020B0604020202020204" pitchFamily="34" charset="0"/>
              <a:buChar char="•"/>
              <a:tabLst>
                <a:tab pos="1339835" algn="l"/>
              </a:tabLst>
            </a:pPr>
            <a:r>
              <a:rPr lang="en-US" spc="-14" dirty="0">
                <a:latin typeface="Calibri" panose="020F0502020204030204" pitchFamily="34" charset="0"/>
                <a:ea typeface="Calibri" panose="020F0502020204030204" pitchFamily="34" charset="0"/>
                <a:cs typeface="Calibri" panose="020F0502020204030204" pitchFamily="34" charset="0"/>
              </a:rPr>
              <a:t>In‐pavement </a:t>
            </a:r>
            <a:r>
              <a:rPr lang="en-US" dirty="0">
                <a:latin typeface="Calibri" panose="020F0502020204030204" pitchFamily="34" charset="0"/>
                <a:ea typeface="Calibri" panose="020F0502020204030204" pitchFamily="34" charset="0"/>
                <a:cs typeface="Calibri" panose="020F0502020204030204" pitchFamily="34" charset="0"/>
              </a:rPr>
              <a:t>“pucks” will collect and automatically provide</a:t>
            </a:r>
            <a:r>
              <a:rPr lang="en-US" spc="-140"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high</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accuracy truck parking event</a:t>
            </a:r>
            <a:r>
              <a:rPr lang="en-US" spc="-39"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data</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95640" marR="808553" lvl="1" indent="-171450">
              <a:spcBef>
                <a:spcPts val="198"/>
              </a:spcBef>
              <a:buSzPts val="1000"/>
              <a:buFont typeface="Arial" panose="020B0604020202020204" pitchFamily="34" charset="0"/>
              <a:buChar char="•"/>
              <a:tabLst>
                <a:tab pos="1339835" algn="l"/>
              </a:tabLst>
            </a:pPr>
            <a:r>
              <a:rPr lang="en-US" dirty="0">
                <a:latin typeface="Calibri" panose="020F0502020204030204" pitchFamily="34" charset="0"/>
                <a:ea typeface="Calibri" panose="020F0502020204030204" pitchFamily="34" charset="0"/>
                <a:cs typeface="Calibri" panose="020F0502020204030204" pitchFamily="34" charset="0"/>
              </a:rPr>
              <a:t>“Pucks” will communicate parking events wirelessly with “relay</a:t>
            </a:r>
            <a:r>
              <a:rPr lang="en-US" spc="-19" dirty="0">
                <a:latin typeface="Calibri" panose="020F0502020204030204" pitchFamily="34" charset="0"/>
                <a:ea typeface="Calibri" panose="020F0502020204030204" pitchFamily="34" charset="0"/>
                <a:cs typeface="Calibri" panose="020F0502020204030204" pitchFamily="34" charset="0"/>
              </a:rPr>
              <a:t> </a:t>
            </a:r>
            <a:r>
              <a:rPr lang="en-US" spc="-24" dirty="0">
                <a:latin typeface="Calibri" panose="020F0502020204030204" pitchFamily="34" charset="0"/>
                <a:ea typeface="Calibri" panose="020F0502020204030204" pitchFamily="34" charset="0"/>
                <a:cs typeface="Calibri" panose="020F0502020204030204" pitchFamily="34" charset="0"/>
              </a:rPr>
              <a:t>node”.</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95640" marR="1036246" lvl="1" indent="-171450">
              <a:lnSpc>
                <a:spcPts val="1311"/>
              </a:lnSpc>
              <a:spcBef>
                <a:spcPts val="241"/>
              </a:spcBef>
              <a:buSzPts val="1000"/>
              <a:buFont typeface="Arial" panose="020B0604020202020204" pitchFamily="34" charset="0"/>
              <a:buChar char="•"/>
              <a:tabLst>
                <a:tab pos="1339835" algn="l"/>
              </a:tabLst>
            </a:pPr>
            <a:r>
              <a:rPr lang="en-US" dirty="0">
                <a:latin typeface="Calibri" panose="020F0502020204030204" pitchFamily="34" charset="0"/>
                <a:ea typeface="Calibri" panose="020F0502020204030204" pitchFamily="34" charset="0"/>
                <a:cs typeface="Calibri" panose="020F0502020204030204" pitchFamily="34" charset="0"/>
              </a:rPr>
              <a:t>““relay node” will communicate parking events wirelessly with</a:t>
            </a:r>
            <a:r>
              <a:rPr lang="en-US" spc="-82" dirty="0">
                <a:latin typeface="Calibri" panose="020F0502020204030204" pitchFamily="34" charset="0"/>
                <a:ea typeface="Calibri" panose="020F0502020204030204" pitchFamily="34" charset="0"/>
                <a:cs typeface="Calibri" panose="020F0502020204030204" pitchFamily="34" charset="0"/>
              </a:rPr>
              <a:t> </a:t>
            </a:r>
            <a:r>
              <a:rPr lang="en-US" spc="-19" dirty="0">
                <a:latin typeface="Calibri" panose="020F0502020204030204" pitchFamily="34" charset="0"/>
                <a:ea typeface="Calibri" panose="020F0502020204030204" pitchFamily="34" charset="0"/>
                <a:cs typeface="Calibri" panose="020F0502020204030204" pitchFamily="34" charset="0"/>
              </a:rPr>
              <a:t>“data</a:t>
            </a:r>
            <a:r>
              <a:rPr lang="en-US" dirty="0">
                <a:latin typeface="Calibri" panose="020F0502020204030204" pitchFamily="34" charset="0"/>
                <a:ea typeface="Calibri" panose="020F0502020204030204" pitchFamily="34" charset="0"/>
                <a:cs typeface="Calibri" panose="020F0502020204030204" pitchFamily="34" charset="0"/>
              </a:rPr>
              <a:t> </a:t>
            </a:r>
            <a:r>
              <a:rPr lang="en-US" spc="-19" dirty="0">
                <a:latin typeface="Calibri" panose="020F0502020204030204" pitchFamily="34" charset="0"/>
                <a:ea typeface="Calibri" panose="020F0502020204030204" pitchFamily="34" charset="0"/>
                <a:cs typeface="Calibri" panose="020F0502020204030204" pitchFamily="34" charset="0"/>
              </a:rPr>
              <a:t>collectors”.</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95640" marR="787130" lvl="1" indent="-171450">
              <a:lnSpc>
                <a:spcPts val="1311"/>
              </a:lnSpc>
              <a:spcBef>
                <a:spcPts val="299"/>
              </a:spcBef>
              <a:buSzPts val="1000"/>
              <a:buFont typeface="Arial" panose="020B0604020202020204" pitchFamily="34" charset="0"/>
              <a:buChar char="•"/>
              <a:tabLst>
                <a:tab pos="1339835" algn="l"/>
              </a:tabLst>
            </a:pPr>
            <a:r>
              <a:rPr lang="en-US" dirty="0">
                <a:latin typeface="Calibri" panose="020F0502020204030204" pitchFamily="34" charset="0"/>
                <a:ea typeface="Calibri" panose="020F0502020204030204" pitchFamily="34" charset="0"/>
                <a:cs typeface="Calibri" panose="020F0502020204030204" pitchFamily="34" charset="0"/>
              </a:rPr>
              <a:t>Both “pucks” and “relay node” are battery powered and </a:t>
            </a:r>
            <a:r>
              <a:rPr lang="en-US" spc="-19" dirty="0">
                <a:latin typeface="Calibri" panose="020F0502020204030204" pitchFamily="34" charset="0"/>
                <a:ea typeface="Calibri" panose="020F0502020204030204" pitchFamily="34" charset="0"/>
                <a:cs typeface="Calibri" panose="020F0502020204030204" pitchFamily="34" charset="0"/>
              </a:rPr>
              <a:t>“data</a:t>
            </a:r>
            <a:r>
              <a:rPr lang="en-US" spc="-58"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collector” is regular commercial</a:t>
            </a:r>
            <a:r>
              <a:rPr lang="en-US" spc="-5" dirty="0">
                <a:latin typeface="Calibri" panose="020F0502020204030204" pitchFamily="34" charset="0"/>
                <a:ea typeface="Calibri" panose="020F0502020204030204" pitchFamily="34" charset="0"/>
                <a:cs typeface="Calibri" panose="020F0502020204030204" pitchFamily="34" charset="0"/>
              </a:rPr>
              <a:t> </a:t>
            </a:r>
            <a:r>
              <a:rPr lang="en-US" spc="-29" dirty="0">
                <a:latin typeface="Calibri" panose="020F0502020204030204" pitchFamily="34" charset="0"/>
                <a:ea typeface="Calibri" panose="020F0502020204030204" pitchFamily="34" charset="0"/>
                <a:cs typeface="Calibri" panose="020F0502020204030204" pitchFamily="34" charset="0"/>
              </a:rPr>
              <a:t>power.</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95640" marR="808553" lvl="1" indent="-171450">
              <a:spcBef>
                <a:spcPts val="202"/>
              </a:spcBef>
              <a:buSzPts val="1000"/>
              <a:buFont typeface="Arial" panose="020B0604020202020204" pitchFamily="34" charset="0"/>
              <a:buChar char="•"/>
              <a:tabLst>
                <a:tab pos="1339835" algn="l"/>
              </a:tabLst>
            </a:pPr>
            <a:r>
              <a:rPr lang="en-US" dirty="0">
                <a:latin typeface="Calibri" panose="020F0502020204030204" pitchFamily="34" charset="0"/>
                <a:ea typeface="Corbel" panose="020B0503020204020204" pitchFamily="34" charset="0"/>
                <a:cs typeface="Times New Roman" panose="02020603050405020304" pitchFamily="18" charset="0"/>
              </a:rPr>
              <a:t>The parking data is communicated to RTMC through Data</a:t>
            </a:r>
            <a:r>
              <a:rPr lang="en-US" spc="-34" dirty="0">
                <a:latin typeface="Calibri" panose="020F0502020204030204" pitchFamily="34" charset="0"/>
                <a:ea typeface="Corbel" panose="020B0503020204020204" pitchFamily="34" charset="0"/>
                <a:cs typeface="Times New Roman" panose="02020603050405020304" pitchFamily="18" charset="0"/>
              </a:rPr>
              <a:t> </a:t>
            </a:r>
            <a:r>
              <a:rPr lang="en-US" spc="-19" dirty="0">
                <a:latin typeface="Calibri" panose="020F0502020204030204" pitchFamily="34" charset="0"/>
                <a:ea typeface="Corbel" panose="020B0503020204020204" pitchFamily="34" charset="0"/>
                <a:cs typeface="Times New Roman" panose="02020603050405020304" pitchFamily="18" charset="0"/>
              </a:rPr>
              <a:t>collector.</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95640" marR="1419405" lvl="1" indent="-171450">
              <a:lnSpc>
                <a:spcPts val="1311"/>
              </a:lnSpc>
              <a:spcBef>
                <a:spcPts val="236"/>
              </a:spcBef>
              <a:buSzPts val="1000"/>
              <a:buFont typeface="Arial" panose="020B0604020202020204" pitchFamily="34" charset="0"/>
              <a:buChar char="•"/>
              <a:tabLst>
                <a:tab pos="1339835" algn="l"/>
              </a:tabLst>
            </a:pPr>
            <a:r>
              <a:rPr lang="en-US" dirty="0">
                <a:latin typeface="Calibri" panose="020F0502020204030204" pitchFamily="34" charset="0"/>
                <a:ea typeface="Calibri" panose="020F0502020204030204" pitchFamily="34" charset="0"/>
                <a:cs typeface="Calibri" panose="020F0502020204030204" pitchFamily="34" charset="0"/>
              </a:rPr>
              <a:t>Using </a:t>
            </a:r>
            <a:r>
              <a:rPr lang="en-US" spc="-14" dirty="0">
                <a:latin typeface="Calibri" panose="020F0502020204030204" pitchFamily="34" charset="0"/>
                <a:ea typeface="Calibri" panose="020F0502020204030204" pitchFamily="34" charset="0"/>
                <a:cs typeface="Calibri" panose="020F0502020204030204" pitchFamily="34" charset="0"/>
              </a:rPr>
              <a:t>In‐pavement </a:t>
            </a:r>
            <a:r>
              <a:rPr lang="en-US" dirty="0">
                <a:latin typeface="Calibri" panose="020F0502020204030204" pitchFamily="34" charset="0"/>
                <a:ea typeface="Calibri" panose="020F0502020204030204" pitchFamily="34" charset="0"/>
                <a:cs typeface="Calibri" panose="020F0502020204030204" pitchFamily="34" charset="0"/>
              </a:rPr>
              <a:t>sensor will result in limited RTMC</a:t>
            </a:r>
            <a:r>
              <a:rPr lang="en-US" spc="-120"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operator involvement.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38440" marR="1419405" lvl="0" indent="-171450">
              <a:lnSpc>
                <a:spcPts val="1311"/>
              </a:lnSpc>
              <a:spcBef>
                <a:spcPts val="236"/>
              </a:spcBef>
              <a:buSzPts val="1000"/>
              <a:buFont typeface="Arial" panose="020B0604020202020204" pitchFamily="34" charset="0"/>
              <a:buChar char="•"/>
              <a:tabLst>
                <a:tab pos="1339835" algn="l"/>
              </a:tabLst>
            </a:pPr>
            <a:r>
              <a:rPr lang="en-US" sz="1100" dirty="0">
                <a:latin typeface="Calibri" panose="020F0502020204030204" pitchFamily="34" charset="0"/>
                <a:ea typeface="Calibri" panose="020F0502020204030204" pitchFamily="34" charset="0"/>
                <a:cs typeface="Times New Roman" panose="02020603050405020304" pitchFamily="18" charset="0"/>
              </a:rPr>
              <a:t>The truck parking management </a:t>
            </a:r>
            <a:r>
              <a:rPr lang="en-US" sz="1100" spc="-14" dirty="0">
                <a:latin typeface="Calibri" panose="020F0502020204030204" pitchFamily="34" charset="0"/>
                <a:ea typeface="Calibri" panose="020F0502020204030204" pitchFamily="34" charset="0"/>
                <a:cs typeface="Times New Roman" panose="02020603050405020304" pitchFamily="18" charset="0"/>
              </a:rPr>
              <a:t>system </a:t>
            </a:r>
            <a:r>
              <a:rPr lang="en-US" sz="1100" dirty="0">
                <a:latin typeface="Calibri" panose="020F0502020204030204" pitchFamily="34" charset="0"/>
                <a:ea typeface="Calibri" panose="020F0502020204030204" pitchFamily="34" charset="0"/>
                <a:cs typeface="Times New Roman" panose="02020603050405020304" pitchFamily="18" charset="0"/>
              </a:rPr>
              <a:t>for commercial motor vehicles should </a:t>
            </a:r>
            <a:r>
              <a:rPr lang="en-US" sz="1100" spc="-14" dirty="0">
                <a:latin typeface="Calibri" panose="020F0502020204030204" pitchFamily="34" charset="0"/>
                <a:ea typeface="Calibri" panose="020F0502020204030204" pitchFamily="34" charset="0"/>
                <a:cs typeface="Times New Roman" panose="02020603050405020304" pitchFamily="18" charset="0"/>
              </a:rPr>
              <a:t>have</a:t>
            </a:r>
            <a:r>
              <a:rPr lang="en-US" sz="1100" spc="-5" dirty="0">
                <a:latin typeface="Calibri" panose="020F0502020204030204" pitchFamily="34" charset="0"/>
                <a:ea typeface="Calibri" panose="020F0502020204030204" pitchFamily="34" charset="0"/>
                <a:cs typeface="Times New Roman" panose="02020603050405020304" pitchFamily="18" charset="0"/>
              </a:rPr>
              <a:t> the </a:t>
            </a:r>
            <a:r>
              <a:rPr lang="en-US" sz="1100" dirty="0">
                <a:latin typeface="Calibri" panose="020F0502020204030204" pitchFamily="34" charset="0"/>
                <a:ea typeface="Calibri" panose="020F0502020204030204" pitchFamily="34" charset="0"/>
                <a:cs typeface="Times New Roman" panose="02020603050405020304" pitchFamily="18" charset="0"/>
              </a:rPr>
              <a:t>following</a:t>
            </a:r>
            <a:r>
              <a:rPr lang="en-US" sz="1100" spc="-5"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rPr>
              <a:t>items based on FIU</a:t>
            </a:r>
            <a:r>
              <a:rPr lang="en-US" sz="1100" spc="-24"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rPr>
              <a:t>research:</a:t>
            </a:r>
          </a:p>
          <a:p>
            <a:pPr marL="595640" marR="1419405" lvl="1" indent="-171450">
              <a:lnSpc>
                <a:spcPts val="1311"/>
              </a:lnSpc>
              <a:spcBef>
                <a:spcPts val="236"/>
              </a:spcBef>
              <a:buSzPts val="1000"/>
              <a:buFont typeface="Arial" panose="020B0604020202020204" pitchFamily="34" charset="0"/>
              <a:buChar char="•"/>
              <a:tabLst>
                <a:tab pos="1339835" algn="l"/>
              </a:tabLst>
            </a:pPr>
            <a:r>
              <a:rPr lang="en-US" sz="1100" dirty="0">
                <a:latin typeface="Calibri" panose="020F0502020204030204" pitchFamily="34" charset="0"/>
                <a:ea typeface="Calibri" panose="020F0502020204030204" pitchFamily="34" charset="0"/>
                <a:cs typeface="Calibri" panose="020F0502020204030204" pitchFamily="34" charset="0"/>
              </a:rPr>
              <a:t>The </a:t>
            </a:r>
            <a:r>
              <a:rPr lang="en-US" sz="1100" spc="-14" dirty="0">
                <a:latin typeface="Calibri" panose="020F0502020204030204" pitchFamily="34" charset="0"/>
                <a:ea typeface="Calibri" panose="020F0502020204030204" pitchFamily="34" charset="0"/>
                <a:cs typeface="Calibri" panose="020F0502020204030204" pitchFamily="34" charset="0"/>
              </a:rPr>
              <a:t>system </a:t>
            </a:r>
            <a:r>
              <a:rPr lang="en-US" sz="1100" dirty="0">
                <a:latin typeface="Calibri" panose="020F0502020204030204" pitchFamily="34" charset="0"/>
                <a:ea typeface="Calibri" panose="020F0502020204030204" pitchFamily="34" charset="0"/>
                <a:cs typeface="Calibri" panose="020F0502020204030204" pitchFamily="34" charset="0"/>
              </a:rPr>
              <a:t>must accurately and reliably “know” whether a parking area</a:t>
            </a:r>
            <a:r>
              <a:rPr lang="en-US" sz="1100" spc="10"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is full, and if it is not full, the number of spaces</a:t>
            </a:r>
            <a:r>
              <a:rPr lang="en-US" sz="1100" spc="-10"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remaining.</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595640" marR="1419405" lvl="1" indent="-171450">
              <a:lnSpc>
                <a:spcPts val="1311"/>
              </a:lnSpc>
              <a:spcBef>
                <a:spcPts val="236"/>
              </a:spcBef>
              <a:buSzPts val="1000"/>
              <a:buFont typeface="Arial" panose="020B0604020202020204" pitchFamily="34" charset="0"/>
              <a:buChar char="•"/>
              <a:tabLst>
                <a:tab pos="1339835" algn="l"/>
              </a:tabLst>
            </a:pPr>
            <a:r>
              <a:rPr lang="en-US" sz="1100" dirty="0">
                <a:latin typeface="Calibri" panose="020F0502020204030204" pitchFamily="34" charset="0"/>
                <a:ea typeface="Calibri" panose="020F0502020204030204" pitchFamily="34" charset="0"/>
                <a:cs typeface="Times New Roman" panose="02020603050405020304" pitchFamily="18" charset="0"/>
              </a:rPr>
              <a:t>The </a:t>
            </a:r>
            <a:r>
              <a:rPr lang="en-US" sz="1100" spc="-14" dirty="0">
                <a:latin typeface="Calibri" panose="020F0502020204030204" pitchFamily="34" charset="0"/>
                <a:ea typeface="Calibri" panose="020F0502020204030204" pitchFamily="34" charset="0"/>
                <a:cs typeface="Times New Roman" panose="02020603050405020304" pitchFamily="18" charset="0"/>
              </a:rPr>
              <a:t>system </a:t>
            </a:r>
            <a:r>
              <a:rPr lang="en-US" sz="1100" dirty="0">
                <a:latin typeface="Calibri" panose="020F0502020204030204" pitchFamily="34" charset="0"/>
                <a:ea typeface="Calibri" panose="020F0502020204030204" pitchFamily="34" charset="0"/>
                <a:cs typeface="Times New Roman" panose="02020603050405020304" pitchFamily="18" charset="0"/>
              </a:rPr>
              <a:t>must include the capability to archive data, so that</a:t>
            </a:r>
            <a:r>
              <a:rPr lang="en-US" sz="1100" spc="-43"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rPr>
              <a:t>historical</a:t>
            </a:r>
            <a:r>
              <a:rPr lang="en-US" sz="1100" spc="-5"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rPr>
              <a:t>information on parking occupancy can be assembled and</a:t>
            </a:r>
            <a:r>
              <a:rPr lang="en-US" sz="1100" spc="-53"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rPr>
              <a:t>monitored.</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595640" marR="1419405" lvl="1" indent="-171450">
              <a:lnSpc>
                <a:spcPts val="1311"/>
              </a:lnSpc>
              <a:spcBef>
                <a:spcPts val="236"/>
              </a:spcBef>
              <a:buSzPts val="1000"/>
              <a:buFont typeface="Arial" panose="020B0604020202020204" pitchFamily="34" charset="0"/>
              <a:buChar char="•"/>
              <a:tabLst>
                <a:tab pos="1339835" algn="l"/>
              </a:tabLst>
            </a:pPr>
            <a:r>
              <a:rPr lang="en-US" sz="1100" dirty="0">
                <a:latin typeface="Calibri" panose="020F0502020204030204" pitchFamily="34" charset="0"/>
                <a:ea typeface="Calibri" panose="020F0502020204030204" pitchFamily="34" charset="0"/>
                <a:cs typeface="Calibri" panose="020F0502020204030204" pitchFamily="34" charset="0"/>
              </a:rPr>
              <a:t>The </a:t>
            </a:r>
            <a:r>
              <a:rPr lang="en-US" sz="1100" spc="-14" dirty="0">
                <a:latin typeface="Calibri" panose="020F0502020204030204" pitchFamily="34" charset="0"/>
                <a:ea typeface="Calibri" panose="020F0502020204030204" pitchFamily="34" charset="0"/>
                <a:cs typeface="Calibri" panose="020F0502020204030204" pitchFamily="34" charset="0"/>
              </a:rPr>
              <a:t>system </a:t>
            </a:r>
            <a:r>
              <a:rPr lang="en-US" sz="1100" dirty="0">
                <a:latin typeface="Calibri" panose="020F0502020204030204" pitchFamily="34" charset="0"/>
                <a:ea typeface="Calibri" panose="020F0502020204030204" pitchFamily="34" charset="0"/>
                <a:cs typeface="Calibri" panose="020F0502020204030204" pitchFamily="34" charset="0"/>
              </a:rPr>
              <a:t>must </a:t>
            </a:r>
            <a:r>
              <a:rPr lang="en-US" sz="1100" spc="-14" dirty="0">
                <a:latin typeface="Calibri" panose="020F0502020204030204" pitchFamily="34" charset="0"/>
                <a:ea typeface="Calibri" panose="020F0502020204030204" pitchFamily="34" charset="0"/>
                <a:cs typeface="Calibri" panose="020F0502020204030204" pitchFamily="34" charset="0"/>
              </a:rPr>
              <a:t>forecast </a:t>
            </a:r>
            <a:r>
              <a:rPr lang="en-US" sz="1100" dirty="0">
                <a:latin typeface="Calibri" panose="020F0502020204030204" pitchFamily="34" charset="0"/>
                <a:ea typeface="Calibri" panose="020F0502020204030204" pitchFamily="34" charset="0"/>
                <a:cs typeface="Calibri" panose="020F0502020204030204" pitchFamily="34" charset="0"/>
              </a:rPr>
              <a:t>space availability for approaching drivers at</a:t>
            </a:r>
            <a:r>
              <a:rPr lang="en-US" sz="1100" spc="19"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a micro‐level</a:t>
            </a:r>
            <a:r>
              <a:rPr lang="en-US" sz="1100" spc="-29"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by</a:t>
            </a:r>
            <a:r>
              <a:rPr lang="en-US" sz="1100" spc="-39"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combining</a:t>
            </a:r>
            <a:r>
              <a:rPr lang="en-US" sz="1100" spc="-39"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the</a:t>
            </a:r>
            <a:r>
              <a:rPr lang="en-US" sz="1100" spc="-29" dirty="0">
                <a:latin typeface="Calibri" panose="020F0502020204030204" pitchFamily="34" charset="0"/>
                <a:ea typeface="Calibri" panose="020F0502020204030204" pitchFamily="34" charset="0"/>
                <a:cs typeface="Calibri" panose="020F0502020204030204" pitchFamily="34" charset="0"/>
              </a:rPr>
              <a:t> </a:t>
            </a:r>
            <a:r>
              <a:rPr lang="en-US" sz="1100" spc="-10" dirty="0">
                <a:latin typeface="Calibri" panose="020F0502020204030204" pitchFamily="34" charset="0"/>
                <a:ea typeface="Calibri" panose="020F0502020204030204" pitchFamily="34" charset="0"/>
                <a:cs typeface="Calibri" panose="020F0502020204030204" pitchFamily="34" charset="0"/>
              </a:rPr>
              <a:t>real‐time</a:t>
            </a:r>
            <a:r>
              <a:rPr lang="en-US" sz="1100" spc="-29"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parking</a:t>
            </a:r>
            <a:r>
              <a:rPr lang="en-US" sz="1100" spc="-29"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space</a:t>
            </a:r>
            <a:r>
              <a:rPr lang="en-US" sz="1100" spc="-29"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occupancy</a:t>
            </a:r>
            <a:r>
              <a:rPr lang="en-US" sz="1100" spc="-43"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information</a:t>
            </a:r>
            <a:r>
              <a:rPr lang="en-US" sz="1100" spc="-34"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with</a:t>
            </a:r>
            <a:r>
              <a:rPr lang="en-US" sz="1100" spc="-39"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the</a:t>
            </a:r>
            <a:r>
              <a:rPr lang="en-US" sz="1100" spc="-5"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historical parking trend</a:t>
            </a:r>
            <a:r>
              <a:rPr lang="en-US" sz="1100" spc="-29"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information.</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br>
              <a:rPr lang="en-US" dirty="0">
                <a:latin typeface="Calibri" panose="020F0502020204030204" pitchFamily="34" charset="0"/>
                <a:ea typeface="Calibri" panose="020F0502020204030204" pitchFamily="34" charset="0"/>
              </a:rPr>
            </a:br>
            <a:endParaRPr lang="en-US" dirty="0"/>
          </a:p>
          <a:p>
            <a:endParaRPr lang="en-US" dirty="0"/>
          </a:p>
        </p:txBody>
      </p:sp>
      <p:sp>
        <p:nvSpPr>
          <p:cNvPr id="4" name="Slide Number Placeholder 3"/>
          <p:cNvSpPr>
            <a:spLocks noGrp="1"/>
          </p:cNvSpPr>
          <p:nvPr>
            <p:ph type="sldNum" sz="quarter" idx="10"/>
          </p:nvPr>
        </p:nvSpPr>
        <p:spPr/>
        <p:txBody>
          <a:bodyPr/>
          <a:lstStyle/>
          <a:p>
            <a:fld id="{AFC9C89F-BD6B-46A5-8176-FF90490BB762}" type="slidenum">
              <a:rPr lang="en-US" smtClean="0"/>
              <a:t>4</a:t>
            </a:fld>
            <a:endParaRPr lang="en-US" dirty="0"/>
          </a:p>
        </p:txBody>
      </p:sp>
    </p:spTree>
    <p:extLst>
      <p:ext uri="{BB962C8B-B14F-4D97-AF65-F5344CB8AC3E}">
        <p14:creationId xmlns:p14="http://schemas.microsoft.com/office/powerpoint/2010/main" val="388727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96" defTabSz="533895">
              <a:lnSpc>
                <a:spcPct val="90000"/>
              </a:lnSpc>
              <a:spcBef>
                <a:spcPts val="777"/>
              </a:spcBef>
              <a:buClr>
                <a:srgbClr val="4472C4"/>
              </a:buClr>
              <a:buSzPct val="80000"/>
              <a:defRPr/>
            </a:pPr>
            <a:r>
              <a:rPr lang="en-US" u="sng" dirty="0"/>
              <a:t>SCRIPT</a:t>
            </a:r>
            <a:r>
              <a:rPr lang="en-US" dirty="0"/>
              <a:t>:</a:t>
            </a:r>
          </a:p>
          <a:p>
            <a:pPr marL="716130" marR="1099901" lvl="1" indent="-275434">
              <a:lnSpc>
                <a:spcPts val="1311"/>
              </a:lnSpc>
              <a:spcBef>
                <a:spcPts val="236"/>
              </a:spcBef>
              <a:buClr>
                <a:srgbClr val="4471C4"/>
              </a:buClr>
              <a:buSzPts val="1000"/>
              <a:buFont typeface="Corbel" panose="020B0503020204020204" pitchFamily="34" charset="0"/>
              <a:buChar char="•"/>
              <a:tabLst>
                <a:tab pos="576576" algn="l"/>
              </a:tabLst>
            </a:pP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171450" indent="-171450">
              <a:spcBef>
                <a:spcPts val="53"/>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 </a:t>
            </a:r>
            <a:r>
              <a:rPr lang="en-US" spc="-5" dirty="0">
                <a:latin typeface="Calibri" panose="020F0502020204030204" pitchFamily="34" charset="0"/>
                <a:ea typeface="Calibri" panose="020F0502020204030204" pitchFamily="34" charset="0"/>
                <a:cs typeface="Times New Roman" panose="02020603050405020304" pitchFamily="18" charset="0"/>
              </a:rPr>
              <a:t>St. Johns County (ingress/egress counts with</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spc="-5" dirty="0">
                <a:latin typeface="Calibri" panose="020F0502020204030204" pitchFamily="34" charset="0"/>
                <a:ea typeface="Calibri" panose="020F0502020204030204" pitchFamily="34" charset="0"/>
                <a:cs typeface="Times New Roman" panose="02020603050405020304" pitchFamily="18" charset="0"/>
              </a:rPr>
              <a:t>MVDS)</a:t>
            </a:r>
            <a:endParaRPr lang="en-US" sz="1000" spc="-5" dirty="0">
              <a:latin typeface="Calibri" panose="020F0502020204030204" pitchFamily="34" charset="0"/>
              <a:ea typeface="Calibri" panose="020F0502020204030204" pitchFamily="34" charset="0"/>
              <a:cs typeface="Times New Roman" panose="02020603050405020304" pitchFamily="18" charset="0"/>
            </a:endParaRPr>
          </a:p>
          <a:p>
            <a:pPr marL="579135" marR="3556777" lvl="1" indent="-171450">
              <a:spcBef>
                <a:spcPts val="164"/>
              </a:spcBef>
              <a:buSzPts val="1000"/>
              <a:buFont typeface="Arial" panose="020B0604020202020204" pitchFamily="34" charset="0"/>
              <a:buChar char="•"/>
              <a:tabLst>
                <a:tab pos="1339835" algn="l"/>
              </a:tabLst>
            </a:pPr>
            <a:r>
              <a:rPr lang="en-US" dirty="0">
                <a:latin typeface="Calibri" panose="020F0502020204030204" pitchFamily="34" charset="0"/>
                <a:ea typeface="Corbel" panose="020B0503020204020204" pitchFamily="34" charset="0"/>
                <a:cs typeface="Times New Roman" panose="02020603050405020304" pitchFamily="18" charset="0"/>
              </a:rPr>
              <a:t>Ingress/Egress</a:t>
            </a:r>
            <a:r>
              <a:rPr lang="en-US" spc="-5" dirty="0">
                <a:latin typeface="Calibri" panose="020F0502020204030204" pitchFamily="34" charset="0"/>
                <a:ea typeface="Corbel" panose="020B0503020204020204" pitchFamily="34" charset="0"/>
                <a:cs typeface="Times New Roman" panose="02020603050405020304" pitchFamily="18" charset="0"/>
              </a:rPr>
              <a:t> </a:t>
            </a:r>
            <a:r>
              <a:rPr lang="en-US" dirty="0">
                <a:latin typeface="Calibri" panose="020F0502020204030204" pitchFamily="34" charset="0"/>
                <a:ea typeface="Corbel" panose="020B0503020204020204" pitchFamily="34" charset="0"/>
                <a:cs typeface="Times New Roman" panose="02020603050405020304" pitchFamily="18" charset="0"/>
              </a:rPr>
              <a:t>Monitoring</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79135" marR="759587" lvl="1" indent="-171450">
              <a:lnSpc>
                <a:spcPts val="1311"/>
              </a:lnSpc>
              <a:spcBef>
                <a:spcPts val="241"/>
              </a:spcBef>
              <a:buSzPts val="1000"/>
              <a:buFont typeface="Arial" panose="020B0604020202020204" pitchFamily="34" charset="0"/>
              <a:buChar char="•"/>
              <a:tabLst>
                <a:tab pos="1339835" algn="l"/>
              </a:tabLst>
            </a:pPr>
            <a:r>
              <a:rPr lang="en-US" dirty="0">
                <a:latin typeface="Calibri" panose="020F0502020204030204" pitchFamily="34" charset="0"/>
                <a:ea typeface="Corbel" panose="020B0503020204020204" pitchFamily="34" charset="0"/>
                <a:cs typeface="Times New Roman" panose="02020603050405020304" pitchFamily="18" charset="0"/>
              </a:rPr>
              <a:t>Microwave </a:t>
            </a:r>
            <a:r>
              <a:rPr lang="en-US" spc="-14" dirty="0">
                <a:latin typeface="Calibri" panose="020F0502020204030204" pitchFamily="34" charset="0"/>
                <a:ea typeface="Corbel" panose="020B0503020204020204" pitchFamily="34" charset="0"/>
                <a:cs typeface="Times New Roman" panose="02020603050405020304" pitchFamily="18" charset="0"/>
              </a:rPr>
              <a:t>Vehicle </a:t>
            </a:r>
            <a:r>
              <a:rPr lang="en-US" dirty="0">
                <a:latin typeface="Calibri" panose="020F0502020204030204" pitchFamily="34" charset="0"/>
                <a:ea typeface="Corbel" panose="020B0503020204020204" pitchFamily="34" charset="0"/>
                <a:cs typeface="Times New Roman" panose="02020603050405020304" pitchFamily="18" charset="0"/>
              </a:rPr>
              <a:t>Detection </a:t>
            </a:r>
            <a:r>
              <a:rPr lang="en-US" spc="-14" dirty="0">
                <a:latin typeface="Calibri" panose="020F0502020204030204" pitchFamily="34" charset="0"/>
                <a:ea typeface="Corbel" panose="020B0503020204020204" pitchFamily="34" charset="0"/>
                <a:cs typeface="Times New Roman" panose="02020603050405020304" pitchFamily="18" charset="0"/>
              </a:rPr>
              <a:t>Systems </a:t>
            </a:r>
            <a:r>
              <a:rPr lang="en-US" dirty="0">
                <a:latin typeface="Calibri" panose="020F0502020204030204" pitchFamily="34" charset="0"/>
                <a:ea typeface="Corbel" panose="020B0503020204020204" pitchFamily="34" charset="0"/>
                <a:cs typeface="Times New Roman" panose="02020603050405020304" pitchFamily="18" charset="0"/>
              </a:rPr>
              <a:t>(MVDS) at each Ingress and</a:t>
            </a:r>
            <a:r>
              <a:rPr lang="en-US" spc="29" dirty="0">
                <a:latin typeface="Calibri" panose="020F0502020204030204" pitchFamily="34" charset="0"/>
                <a:ea typeface="Corbel" panose="020B0503020204020204" pitchFamily="34" charset="0"/>
                <a:cs typeface="Times New Roman" panose="02020603050405020304" pitchFamily="18" charset="0"/>
              </a:rPr>
              <a:t> </a:t>
            </a:r>
            <a:r>
              <a:rPr lang="en-US" dirty="0">
                <a:latin typeface="Calibri" panose="020F0502020204030204" pitchFamily="34" charset="0"/>
                <a:ea typeface="Corbel" panose="020B0503020204020204" pitchFamily="34" charset="0"/>
                <a:cs typeface="Times New Roman" panose="02020603050405020304" pitchFamily="18" charset="0"/>
              </a:rPr>
              <a:t>egress</a:t>
            </a:r>
            <a:r>
              <a:rPr lang="en-US" spc="-5" dirty="0">
                <a:latin typeface="Calibri" panose="020F0502020204030204" pitchFamily="34" charset="0"/>
                <a:ea typeface="Corbel" panose="020B0503020204020204" pitchFamily="34" charset="0"/>
                <a:cs typeface="Times New Roman" panose="02020603050405020304" pitchFamily="18" charset="0"/>
              </a:rPr>
              <a:t> </a:t>
            </a:r>
            <a:r>
              <a:rPr lang="en-US" dirty="0">
                <a:latin typeface="Calibri" panose="020F0502020204030204" pitchFamily="34" charset="0"/>
                <a:ea typeface="Corbel" panose="020B0503020204020204" pitchFamily="34" charset="0"/>
                <a:cs typeface="Times New Roman" panose="02020603050405020304" pitchFamily="18" charset="0"/>
              </a:rPr>
              <a:t>point of a truck only parking</a:t>
            </a:r>
            <a:r>
              <a:rPr lang="en-US" spc="-34" dirty="0">
                <a:latin typeface="Calibri" panose="020F0502020204030204" pitchFamily="34" charset="0"/>
                <a:ea typeface="Corbel" panose="020B0503020204020204" pitchFamily="34" charset="0"/>
                <a:cs typeface="Times New Roman" panose="02020603050405020304" pitchFamily="18" charset="0"/>
              </a:rPr>
              <a:t> </a:t>
            </a:r>
            <a:r>
              <a:rPr lang="en-US" dirty="0">
                <a:latin typeface="Calibri" panose="020F0502020204030204" pitchFamily="34" charset="0"/>
                <a:ea typeface="Corbel" panose="020B0503020204020204" pitchFamily="34" charset="0"/>
                <a:cs typeface="Times New Roman" panose="02020603050405020304" pitchFamily="18" charset="0"/>
              </a:rPr>
              <a:t>lot.</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79135" marR="808553" lvl="1" indent="-171450">
              <a:spcBef>
                <a:spcPts val="198"/>
              </a:spcBef>
              <a:buSzPts val="1000"/>
              <a:buFont typeface="Arial" panose="020B0604020202020204" pitchFamily="34" charset="0"/>
              <a:buChar char="•"/>
              <a:tabLst>
                <a:tab pos="1339835" algn="l"/>
              </a:tabLst>
            </a:pPr>
            <a:r>
              <a:rPr lang="en-US" dirty="0">
                <a:latin typeface="Calibri" panose="020F0502020204030204" pitchFamily="34" charset="0"/>
                <a:ea typeface="Corbel" panose="020B0503020204020204" pitchFamily="34" charset="0"/>
                <a:cs typeface="Times New Roman" panose="02020603050405020304" pitchFamily="18" charset="0"/>
              </a:rPr>
              <a:t>One Closed Circuit </a:t>
            </a:r>
            <a:r>
              <a:rPr lang="en-US" spc="-19" dirty="0">
                <a:latin typeface="Calibri" panose="020F0502020204030204" pitchFamily="34" charset="0"/>
                <a:ea typeface="Corbel" panose="020B0503020204020204" pitchFamily="34" charset="0"/>
                <a:cs typeface="Times New Roman" panose="02020603050405020304" pitchFamily="18" charset="0"/>
              </a:rPr>
              <a:t>Television </a:t>
            </a:r>
            <a:r>
              <a:rPr lang="en-US" dirty="0">
                <a:latin typeface="Calibri" panose="020F0502020204030204" pitchFamily="34" charset="0"/>
                <a:ea typeface="Corbel" panose="020B0503020204020204" pitchFamily="34" charset="0"/>
                <a:cs typeface="Times New Roman" panose="02020603050405020304" pitchFamily="18" charset="0"/>
              </a:rPr>
              <a:t>(CCTV) for parking</a:t>
            </a:r>
            <a:r>
              <a:rPr lang="en-US" spc="-10" dirty="0">
                <a:latin typeface="Calibri" panose="020F0502020204030204" pitchFamily="34" charset="0"/>
                <a:ea typeface="Corbel" panose="020B0503020204020204" pitchFamily="34" charset="0"/>
                <a:cs typeface="Times New Roman" panose="02020603050405020304" pitchFamily="18" charset="0"/>
              </a:rPr>
              <a:t> </a:t>
            </a:r>
            <a:r>
              <a:rPr lang="en-US" dirty="0">
                <a:latin typeface="Calibri" panose="020F0502020204030204" pitchFamily="34" charset="0"/>
                <a:ea typeface="Corbel" panose="020B0503020204020204" pitchFamily="34" charset="0"/>
                <a:cs typeface="Times New Roman" panose="02020603050405020304" pitchFamily="18" charset="0"/>
              </a:rPr>
              <a:t>verification</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79135" marR="759587" lvl="1" indent="-171450">
              <a:lnSpc>
                <a:spcPts val="1311"/>
              </a:lnSpc>
              <a:spcBef>
                <a:spcPts val="241"/>
              </a:spcBef>
              <a:buSzPts val="1000"/>
              <a:buFont typeface="Arial" panose="020B0604020202020204" pitchFamily="34" charset="0"/>
              <a:buChar char="•"/>
              <a:tabLst>
                <a:tab pos="1339835" algn="l"/>
              </a:tabLst>
            </a:pPr>
            <a:r>
              <a:rPr lang="en-US" dirty="0">
                <a:latin typeface="Calibri" panose="020F0502020204030204" pitchFamily="34" charset="0"/>
                <a:ea typeface="Corbel" panose="020B0503020204020204" pitchFamily="34" charset="0"/>
                <a:cs typeface="Times New Roman" panose="02020603050405020304" pitchFamily="18" charset="0"/>
              </a:rPr>
              <a:t>One static sign with variable message panel to display number of</a:t>
            </a:r>
            <a:r>
              <a:rPr lang="en-US" spc="-63" dirty="0">
                <a:latin typeface="Calibri" panose="020F0502020204030204" pitchFamily="34" charset="0"/>
                <a:ea typeface="Corbel" panose="020B0503020204020204" pitchFamily="34" charset="0"/>
                <a:cs typeface="Times New Roman" panose="02020603050405020304" pitchFamily="18" charset="0"/>
              </a:rPr>
              <a:t> </a:t>
            </a:r>
            <a:r>
              <a:rPr lang="en-US" dirty="0">
                <a:latin typeface="Calibri" panose="020F0502020204030204" pitchFamily="34" charset="0"/>
                <a:ea typeface="Corbel" panose="020B0503020204020204" pitchFamily="34" charset="0"/>
                <a:cs typeface="Times New Roman" panose="02020603050405020304" pitchFamily="18" charset="0"/>
              </a:rPr>
              <a:t>parking spots</a:t>
            </a:r>
            <a:r>
              <a:rPr lang="en-US" spc="5" dirty="0">
                <a:latin typeface="Calibri" panose="020F0502020204030204" pitchFamily="34" charset="0"/>
                <a:ea typeface="Corbel" panose="020B0503020204020204" pitchFamily="34" charset="0"/>
                <a:cs typeface="Times New Roman" panose="02020603050405020304" pitchFamily="18" charset="0"/>
              </a:rPr>
              <a:t> </a:t>
            </a:r>
            <a:r>
              <a:rPr lang="en-US" dirty="0">
                <a:latin typeface="Calibri" panose="020F0502020204030204" pitchFamily="34" charset="0"/>
                <a:ea typeface="Corbel" panose="020B0503020204020204" pitchFamily="34" charset="0"/>
                <a:cs typeface="Times New Roman" panose="02020603050405020304" pitchFamily="18" charset="0"/>
              </a:rPr>
              <a:t>available.</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79135" marR="1023392" lvl="1" indent="-171450">
              <a:lnSpc>
                <a:spcPts val="1311"/>
              </a:lnSpc>
              <a:spcBef>
                <a:spcPts val="299"/>
              </a:spcBef>
              <a:buSzPts val="1000"/>
              <a:buFont typeface="Arial" panose="020B0604020202020204" pitchFamily="34" charset="0"/>
              <a:buChar char="•"/>
              <a:tabLst>
                <a:tab pos="1339835" algn="l"/>
              </a:tabLst>
            </a:pPr>
            <a:r>
              <a:rPr lang="en-US" dirty="0">
                <a:latin typeface="Calibri" panose="020F0502020204030204" pitchFamily="34" charset="0"/>
                <a:ea typeface="Calibri" panose="020F0502020204030204" pitchFamily="34" charset="0"/>
                <a:cs typeface="Calibri" panose="020F0502020204030204" pitchFamily="34" charset="0"/>
              </a:rPr>
              <a:t>Pilot </a:t>
            </a:r>
            <a:r>
              <a:rPr lang="en-US" spc="-29" dirty="0">
                <a:latin typeface="Calibri" panose="020F0502020204030204" pitchFamily="34" charset="0"/>
                <a:ea typeface="Calibri" panose="020F0502020204030204" pitchFamily="34" charset="0"/>
                <a:cs typeface="Calibri" panose="020F0502020204030204" pitchFamily="34" charset="0"/>
              </a:rPr>
              <a:t>TPAS </a:t>
            </a:r>
            <a:r>
              <a:rPr lang="en-US" dirty="0">
                <a:latin typeface="Calibri" panose="020F0502020204030204" pitchFamily="34" charset="0"/>
                <a:ea typeface="Calibri" panose="020F0502020204030204" pitchFamily="34" charset="0"/>
                <a:cs typeface="Calibri" panose="020F0502020204030204" pitchFamily="34" charset="0"/>
              </a:rPr>
              <a:t>static sign on I‐95 in St. Johns County shown here. In</a:t>
            </a:r>
            <a:r>
              <a:rPr lang="en-US" spc="-96"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all</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subsequent </a:t>
            </a:r>
            <a:r>
              <a:rPr lang="en-US" spc="-24" dirty="0">
                <a:latin typeface="Calibri" panose="020F0502020204030204" pitchFamily="34" charset="0"/>
                <a:ea typeface="Calibri" panose="020F0502020204030204" pitchFamily="34" charset="0"/>
                <a:cs typeface="Calibri" panose="020F0502020204030204" pitchFamily="34" charset="0"/>
              </a:rPr>
              <a:t>TPAS </a:t>
            </a:r>
            <a:r>
              <a:rPr lang="en-US" dirty="0">
                <a:latin typeface="Calibri" panose="020F0502020204030204" pitchFamily="34" charset="0"/>
                <a:ea typeface="Calibri" panose="020F0502020204030204" pitchFamily="34" charset="0"/>
                <a:cs typeface="Calibri" panose="020F0502020204030204" pitchFamily="34" charset="0"/>
              </a:rPr>
              <a:t>installations each sign meets MUTCD guidelines</a:t>
            </a:r>
            <a:r>
              <a:rPr lang="en-US" spc="1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on white color letter color on embedded</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DMSs.</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pPr marL="579135" lvl="1" indent="-171450">
              <a:spcBef>
                <a:spcPts val="202"/>
              </a:spcBef>
              <a:buSzPts val="1000"/>
              <a:buFont typeface="Arial" panose="020B0604020202020204" pitchFamily="34" charset="0"/>
              <a:buChar char="•"/>
              <a:tabLst>
                <a:tab pos="1339835" algn="l"/>
              </a:tabLst>
            </a:pPr>
            <a:r>
              <a:rPr lang="en-US" dirty="0">
                <a:latin typeface="Calibri" panose="020F0502020204030204" pitchFamily="34" charset="0"/>
                <a:ea typeface="Corbel" panose="020B0503020204020204" pitchFamily="34" charset="0"/>
                <a:cs typeface="Times New Roman" panose="02020603050405020304" pitchFamily="18" charset="0"/>
              </a:rPr>
              <a:t>Applicable at primary truck parking only facilities (weigh</a:t>
            </a:r>
            <a:r>
              <a:rPr lang="en-US" spc="-53" dirty="0">
                <a:latin typeface="Calibri" panose="020F0502020204030204" pitchFamily="34" charset="0"/>
                <a:ea typeface="Corbel" panose="020B0503020204020204" pitchFamily="34" charset="0"/>
                <a:cs typeface="Times New Roman" panose="02020603050405020304" pitchFamily="18" charset="0"/>
              </a:rPr>
              <a:t> </a:t>
            </a:r>
            <a:r>
              <a:rPr lang="en-US" dirty="0">
                <a:latin typeface="Calibri" panose="020F0502020204030204" pitchFamily="34" charset="0"/>
                <a:ea typeface="Corbel" panose="020B0503020204020204" pitchFamily="34" charset="0"/>
                <a:cs typeface="Times New Roman" panose="02020603050405020304" pitchFamily="18" charset="0"/>
              </a:rPr>
              <a:t>stations)</a:t>
            </a:r>
            <a:endParaRPr lang="en-US" sz="1000" dirty="0">
              <a:latin typeface="Calibri" panose="020F0502020204030204" pitchFamily="34" charset="0"/>
              <a:ea typeface="Corbel" panose="020B050302020402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p>
          <a:p>
            <a:endParaRPr lang="en-US" dirty="0"/>
          </a:p>
        </p:txBody>
      </p:sp>
      <p:sp>
        <p:nvSpPr>
          <p:cNvPr id="4" name="Slide Number Placeholder 3"/>
          <p:cNvSpPr>
            <a:spLocks noGrp="1"/>
          </p:cNvSpPr>
          <p:nvPr>
            <p:ph type="sldNum" sz="quarter" idx="10"/>
          </p:nvPr>
        </p:nvSpPr>
        <p:spPr/>
        <p:txBody>
          <a:bodyPr/>
          <a:lstStyle/>
          <a:p>
            <a:fld id="{AFC9C89F-BD6B-46A5-8176-FF90490BB762}" type="slidenum">
              <a:rPr lang="en-US" smtClean="0"/>
              <a:t>5</a:t>
            </a:fld>
            <a:endParaRPr lang="en-US" dirty="0"/>
          </a:p>
        </p:txBody>
      </p:sp>
    </p:spTree>
    <p:extLst>
      <p:ext uri="{BB962C8B-B14F-4D97-AF65-F5344CB8AC3E}">
        <p14:creationId xmlns:p14="http://schemas.microsoft.com/office/powerpoint/2010/main" val="213749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96" defTabSz="533895">
              <a:lnSpc>
                <a:spcPct val="90000"/>
              </a:lnSpc>
              <a:spcBef>
                <a:spcPts val="777"/>
              </a:spcBef>
              <a:buClr>
                <a:srgbClr val="4472C4"/>
              </a:buClr>
              <a:buSzPct val="80000"/>
              <a:defRPr/>
            </a:pPr>
            <a:r>
              <a:rPr lang="en-US" u="sng" dirty="0"/>
              <a:t>SCRIPT</a:t>
            </a:r>
            <a:r>
              <a:rPr lang="en-US" dirty="0"/>
              <a:t>:</a:t>
            </a:r>
          </a:p>
          <a:p>
            <a:pPr marL="26696" defTabSz="533895">
              <a:lnSpc>
                <a:spcPct val="90000"/>
              </a:lnSpc>
              <a:spcBef>
                <a:spcPts val="777"/>
              </a:spcBef>
              <a:buClr>
                <a:srgbClr val="4472C4"/>
              </a:buClr>
              <a:buSzPct val="8000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98146" indent="-171450" defTabSz="533895">
              <a:lnSpc>
                <a:spcPct val="90000"/>
              </a:lnSpc>
              <a:spcBef>
                <a:spcPts val="777"/>
              </a:spcBef>
              <a:buClr>
                <a:srgbClr val="4472C4"/>
              </a:buClr>
              <a:buSzPct val="80000"/>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In 2016 a commercial truck parking detection technology evaluation research work</a:t>
            </a:r>
            <a:r>
              <a:rPr lang="en-US" spc="-87"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funded</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by </a:t>
            </a:r>
            <a:r>
              <a:rPr lang="en-US" spc="-14" dirty="0">
                <a:latin typeface="Calibri" panose="020F0502020204030204" pitchFamily="34" charset="0"/>
                <a:ea typeface="Calibri" panose="020F0502020204030204" pitchFamily="34" charset="0"/>
                <a:cs typeface="Times New Roman" panose="02020603050405020304" pitchFamily="18" charset="0"/>
              </a:rPr>
              <a:t>FDOT </a:t>
            </a:r>
            <a:r>
              <a:rPr lang="en-US" dirty="0">
                <a:latin typeface="Calibri" panose="020F0502020204030204" pitchFamily="34" charset="0"/>
                <a:ea typeface="Calibri" panose="020F0502020204030204" pitchFamily="34" charset="0"/>
                <a:cs typeface="Times New Roman" panose="02020603050405020304" pitchFamily="18" charset="0"/>
              </a:rPr>
              <a:t>was conducted by the University of Florida at two rest areas to test multiple</a:t>
            </a:r>
            <a:r>
              <a:rPr lang="en-US" spc="-169" dirty="0">
                <a:latin typeface="Calibri" panose="020F0502020204030204" pitchFamily="34" charset="0"/>
                <a:ea typeface="Calibri" panose="020F0502020204030204" pitchFamily="34" charset="0"/>
                <a:cs typeface="Times New Roman" panose="02020603050405020304" pitchFamily="18" charset="0"/>
              </a:rPr>
              <a:t> </a:t>
            </a:r>
            <a:r>
              <a:rPr lang="en-US" spc="-14" dirty="0">
                <a:latin typeface="Calibri" panose="020F0502020204030204" pitchFamily="34" charset="0"/>
                <a:ea typeface="Calibri" panose="020F0502020204030204" pitchFamily="34" charset="0"/>
                <a:cs typeface="Times New Roman" panose="02020603050405020304" pitchFamily="18" charset="0"/>
              </a:rPr>
              <a:t>in‐ground</a:t>
            </a:r>
            <a:r>
              <a:rPr lang="en-US" spc="-1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sensors.</a:t>
            </a:r>
          </a:p>
          <a:p>
            <a:pPr marL="171450" indent="-171450">
              <a:spcBef>
                <a:spcPts val="39"/>
              </a:spcBef>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research project examines technology capabilities and integration with</a:t>
            </a:r>
            <a:r>
              <a:rPr lang="en-US" spc="-188"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existing</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infrastructure.</a:t>
            </a:r>
          </a:p>
          <a:p>
            <a:pPr marL="171450" indent="-171450">
              <a:spcBef>
                <a:spcPts val="39"/>
              </a:spcBef>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research tested the performance of available technology at two rest areas in</a:t>
            </a:r>
            <a:r>
              <a:rPr lang="en-US" spc="-13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Columbia </a:t>
            </a:r>
            <a:r>
              <a:rPr lang="en-US" spc="-19" dirty="0">
                <a:latin typeface="Calibri" panose="020F0502020204030204" pitchFamily="34" charset="0"/>
                <a:ea typeface="Calibri" panose="020F0502020204030204" pitchFamily="34" charset="0"/>
                <a:cs typeface="Times New Roman" panose="02020603050405020304" pitchFamily="18" charset="0"/>
              </a:rPr>
              <a:t>County, </a:t>
            </a:r>
            <a:r>
              <a:rPr lang="en-US" dirty="0">
                <a:latin typeface="Calibri" panose="020F0502020204030204" pitchFamily="34" charset="0"/>
                <a:ea typeface="Calibri" panose="020F0502020204030204" pitchFamily="34" charset="0"/>
                <a:cs typeface="Times New Roman" panose="02020603050405020304" pitchFamily="18" charset="0"/>
              </a:rPr>
              <a:t>I‐75, to further define the </a:t>
            </a:r>
            <a:r>
              <a:rPr lang="en-US" spc="-14" dirty="0">
                <a:latin typeface="Calibri" panose="020F0502020204030204" pitchFamily="34" charset="0"/>
                <a:ea typeface="Calibri" panose="020F0502020204030204" pitchFamily="34" charset="0"/>
                <a:cs typeface="Times New Roman" panose="02020603050405020304" pitchFamily="18" charset="0"/>
              </a:rPr>
              <a:t>parameters </a:t>
            </a:r>
            <a:r>
              <a:rPr lang="en-US" dirty="0">
                <a:latin typeface="Calibri" panose="020F0502020204030204" pitchFamily="34" charset="0"/>
                <a:ea typeface="Calibri" panose="020F0502020204030204" pitchFamily="34" charset="0"/>
                <a:cs typeface="Times New Roman" panose="02020603050405020304" pitchFamily="18" charset="0"/>
              </a:rPr>
              <a:t>of the new WDS</a:t>
            </a:r>
            <a:r>
              <a:rPr lang="en-US" spc="-10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deployment.</a:t>
            </a:r>
          </a:p>
          <a:p>
            <a:pPr marL="171450" indent="-171450">
              <a:spcBef>
                <a:spcPts val="39"/>
              </a:spcBef>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Four vendors participated in the evaluation process. All vendor</a:t>
            </a:r>
            <a:r>
              <a:rPr lang="en-US" spc="-14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technologies</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supported wireless detection </a:t>
            </a:r>
            <a:r>
              <a:rPr lang="en-US" spc="-14" dirty="0">
                <a:latin typeface="Calibri" panose="020F0502020204030204" pitchFamily="34" charset="0"/>
                <a:ea typeface="Calibri" panose="020F0502020204030204" pitchFamily="34" charset="0"/>
                <a:cs typeface="Times New Roman" panose="02020603050405020304" pitchFamily="18" charset="0"/>
              </a:rPr>
              <a:t>system</a:t>
            </a:r>
            <a:r>
              <a:rPr lang="en-US" spc="14"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(WDS).</a:t>
            </a:r>
          </a:p>
          <a:p>
            <a:pPr marL="171450" indent="-171450">
              <a:spcBef>
                <a:spcPts val="39"/>
              </a:spcBef>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Ground‐truth</a:t>
            </a:r>
            <a:r>
              <a:rPr lang="en-US" spc="-77"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in‐ground</a:t>
            </a:r>
            <a:r>
              <a:rPr lang="en-US" spc="-63"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sensor</a:t>
            </a:r>
            <a:r>
              <a:rPr lang="en-US" spc="-63"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vendor</a:t>
            </a:r>
            <a:r>
              <a:rPr lang="en-US" spc="-63"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data</a:t>
            </a:r>
            <a:r>
              <a:rPr lang="en-US" spc="-63"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verified</a:t>
            </a:r>
            <a:r>
              <a:rPr lang="en-US" spc="-67"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through</a:t>
            </a:r>
            <a:r>
              <a:rPr lang="en-US" spc="-67"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video</a:t>
            </a:r>
            <a:r>
              <a:rPr lang="en-US" spc="-67"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logs.</a:t>
            </a:r>
          </a:p>
          <a:p>
            <a:pPr marL="171450" indent="-171450">
              <a:spcBef>
                <a:spcPts val="39"/>
              </a:spcBef>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Three (3) vendors were selected for inclusion on the Innovative Product List (IPL) based</a:t>
            </a:r>
            <a:r>
              <a:rPr lang="en-US" sz="1000" spc="-135"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on</a:t>
            </a:r>
            <a:r>
              <a:rPr lang="en-US" sz="1000" spc="-5"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performance of sensors. </a:t>
            </a:r>
          </a:p>
          <a:p>
            <a:pPr marL="171450" indent="-171450">
              <a:spcBef>
                <a:spcPts val="39"/>
              </a:spcBef>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Those selected for IPL were </a:t>
            </a:r>
            <a:r>
              <a:rPr lang="en-US" sz="1000" spc="-24" dirty="0" err="1">
                <a:latin typeface="Calibri" panose="020F0502020204030204" pitchFamily="34" charset="0"/>
                <a:ea typeface="Calibri" panose="020F0502020204030204" pitchFamily="34" charset="0"/>
                <a:cs typeface="Times New Roman" panose="02020603050405020304" pitchFamily="18" charset="0"/>
              </a:rPr>
              <a:t>SensIT</a:t>
            </a:r>
            <a:r>
              <a:rPr lang="en-US" sz="1000" spc="-24" dirty="0">
                <a:latin typeface="Calibri" panose="020F0502020204030204" pitchFamily="34" charset="0"/>
                <a:ea typeface="Calibri" panose="020F0502020204030204" pitchFamily="34" charset="0"/>
                <a:cs typeface="Times New Roman" panose="02020603050405020304" pitchFamily="18" charset="0"/>
              </a:rPr>
              <a:t>, </a:t>
            </a:r>
            <a:r>
              <a:rPr lang="en-US" sz="1000" dirty="0" err="1">
                <a:latin typeface="Calibri" panose="020F0502020204030204" pitchFamily="34" charset="0"/>
                <a:ea typeface="Calibri" panose="020F0502020204030204" pitchFamily="34" charset="0"/>
                <a:cs typeface="Times New Roman" panose="02020603050405020304" pitchFamily="18" charset="0"/>
              </a:rPr>
              <a:t>Sensys</a:t>
            </a:r>
            <a:r>
              <a:rPr lang="en-US" sz="1000" dirty="0">
                <a:latin typeface="Calibri" panose="020F0502020204030204" pitchFamily="34" charset="0"/>
                <a:ea typeface="Calibri" panose="020F0502020204030204" pitchFamily="34" charset="0"/>
                <a:cs typeface="Times New Roman" panose="02020603050405020304" pitchFamily="18" charset="0"/>
              </a:rPr>
              <a:t> and </a:t>
            </a:r>
            <a:r>
              <a:rPr lang="en-US" sz="1000" dirty="0" err="1">
                <a:latin typeface="Calibri" panose="020F0502020204030204" pitchFamily="34" charset="0"/>
                <a:ea typeface="Calibri" panose="020F0502020204030204" pitchFamily="34" charset="0"/>
                <a:cs typeface="Times New Roman" panose="02020603050405020304" pitchFamily="18" charset="0"/>
              </a:rPr>
              <a:t>CivicSmart</a:t>
            </a:r>
            <a:r>
              <a:rPr lang="en-US" sz="1000" dirty="0">
                <a:latin typeface="Calibri" panose="020F0502020204030204" pitchFamily="34" charset="0"/>
                <a:ea typeface="Calibri" panose="020F0502020204030204" pitchFamily="34" charset="0"/>
                <a:cs typeface="Times New Roman" panose="02020603050405020304" pitchFamily="18" charset="0"/>
              </a:rPr>
              <a:t>.</a:t>
            </a:r>
            <a:r>
              <a:rPr lang="en-US" sz="1000" spc="5"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This</a:t>
            </a:r>
            <a:r>
              <a:rPr lang="en-US" sz="1000" spc="-5"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slide shows two </a:t>
            </a:r>
            <a:r>
              <a:rPr lang="en-US" sz="1000" dirty="0" err="1">
                <a:latin typeface="Calibri" panose="020F0502020204030204" pitchFamily="34" charset="0"/>
                <a:ea typeface="Calibri" panose="020F0502020204030204" pitchFamily="34" charset="0"/>
                <a:cs typeface="Times New Roman" panose="02020603050405020304" pitchFamily="18" charset="0"/>
              </a:rPr>
              <a:t>SensIT</a:t>
            </a:r>
            <a:r>
              <a:rPr lang="en-US" sz="1000" dirty="0">
                <a:latin typeface="Calibri" panose="020F0502020204030204" pitchFamily="34" charset="0"/>
                <a:ea typeface="Calibri" panose="020F0502020204030204" pitchFamily="34" charset="0"/>
                <a:cs typeface="Times New Roman" panose="02020603050405020304" pitchFamily="18" charset="0"/>
              </a:rPr>
              <a:t> inground sensors and related above ground</a:t>
            </a:r>
            <a:r>
              <a:rPr lang="en-US" sz="1000" spc="-96"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devices.</a:t>
            </a:r>
          </a:p>
          <a:p>
            <a:pPr marL="171450" indent="-171450">
              <a:spcBef>
                <a:spcPts val="39"/>
              </a:spcBef>
              <a:buFont typeface="Arial" panose="020B0604020202020204" pitchFamily="34" charset="0"/>
              <a:buChar char="•"/>
            </a:pPr>
            <a:r>
              <a:rPr lang="en-US" sz="1000" dirty="0" err="1">
                <a:latin typeface="Calibri" panose="020F0502020204030204" pitchFamily="34" charset="0"/>
                <a:ea typeface="Calibri" panose="020F0502020204030204" pitchFamily="34" charset="0"/>
                <a:cs typeface="Times New Roman" panose="02020603050405020304" pitchFamily="18" charset="0"/>
              </a:rPr>
              <a:t>SensIT</a:t>
            </a:r>
            <a:r>
              <a:rPr lang="en-US" sz="1000" dirty="0">
                <a:latin typeface="Calibri" panose="020F0502020204030204" pitchFamily="34" charset="0"/>
                <a:ea typeface="Calibri" panose="020F0502020204030204" pitchFamily="34" charset="0"/>
                <a:cs typeface="Times New Roman" panose="02020603050405020304" pitchFamily="18" charset="0"/>
              </a:rPr>
              <a:t> uses magnetic and </a:t>
            </a:r>
            <a:r>
              <a:rPr lang="en-US" sz="1000" spc="-14" dirty="0">
                <a:latin typeface="Calibri" panose="020F0502020204030204" pitchFamily="34" charset="0"/>
                <a:ea typeface="Calibri" panose="020F0502020204030204" pitchFamily="34" charset="0"/>
                <a:cs typeface="Times New Roman" panose="02020603050405020304" pitchFamily="18" charset="0"/>
              </a:rPr>
              <a:t>infrared </a:t>
            </a:r>
            <a:r>
              <a:rPr lang="en-US" sz="1000" dirty="0">
                <a:latin typeface="Calibri" panose="020F0502020204030204" pitchFamily="34" charset="0"/>
                <a:ea typeface="Calibri" panose="020F0502020204030204" pitchFamily="34" charset="0"/>
                <a:cs typeface="Times New Roman" panose="02020603050405020304" pitchFamily="18" charset="0"/>
              </a:rPr>
              <a:t>detection while both the </a:t>
            </a:r>
            <a:r>
              <a:rPr lang="en-US" sz="1000" dirty="0" err="1">
                <a:latin typeface="Calibri" panose="020F0502020204030204" pitchFamily="34" charset="0"/>
                <a:ea typeface="Calibri" panose="020F0502020204030204" pitchFamily="34" charset="0"/>
                <a:cs typeface="Times New Roman" panose="02020603050405020304" pitchFamily="18" charset="0"/>
              </a:rPr>
              <a:t>Sensys</a:t>
            </a:r>
            <a:r>
              <a:rPr lang="en-US" sz="1000" dirty="0">
                <a:latin typeface="Calibri" panose="020F0502020204030204" pitchFamily="34" charset="0"/>
                <a:ea typeface="Calibri" panose="020F0502020204030204" pitchFamily="34" charset="0"/>
                <a:cs typeface="Times New Roman" panose="02020603050405020304" pitchFamily="18" charset="0"/>
              </a:rPr>
              <a:t> and </a:t>
            </a:r>
            <a:r>
              <a:rPr lang="en-US" sz="1000" dirty="0" err="1">
                <a:latin typeface="Calibri" panose="020F0502020204030204" pitchFamily="34" charset="0"/>
                <a:ea typeface="Calibri" panose="020F0502020204030204" pitchFamily="34" charset="0"/>
                <a:cs typeface="Times New Roman" panose="02020603050405020304" pitchFamily="18" charset="0"/>
              </a:rPr>
              <a:t>CivicSmart</a:t>
            </a:r>
            <a:r>
              <a:rPr lang="en-US" sz="1000" dirty="0">
                <a:latin typeface="Calibri" panose="020F0502020204030204" pitchFamily="34" charset="0"/>
                <a:ea typeface="Calibri" panose="020F0502020204030204" pitchFamily="34" charset="0"/>
                <a:cs typeface="Times New Roman" panose="02020603050405020304" pitchFamily="18" charset="0"/>
              </a:rPr>
              <a:t> use</a:t>
            </a:r>
            <a:r>
              <a:rPr lang="en-US" sz="1000" spc="-260"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microwave </a:t>
            </a:r>
            <a:r>
              <a:rPr lang="en-US" sz="1000" spc="-29" dirty="0">
                <a:latin typeface="Calibri" panose="020F0502020204030204" pitchFamily="34" charset="0"/>
                <a:ea typeface="Calibri" panose="020F0502020204030204" pitchFamily="34" charset="0"/>
                <a:cs typeface="Times New Roman" panose="02020603050405020304" pitchFamily="18" charset="0"/>
              </a:rPr>
              <a:t>radar. </a:t>
            </a:r>
          </a:p>
          <a:p>
            <a:pPr marL="171450" indent="-171450">
              <a:spcBef>
                <a:spcPts val="39"/>
              </a:spcBef>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Both methods involve sensors which are placed in or under the</a:t>
            </a:r>
            <a:r>
              <a:rPr lang="en-US" sz="1000" spc="-101"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monitored</a:t>
            </a:r>
            <a:r>
              <a:rPr lang="en-US" sz="1000" spc="-5"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parking spaces. </a:t>
            </a:r>
          </a:p>
          <a:p>
            <a:pPr marL="171450" indent="-171450">
              <a:spcBef>
                <a:spcPts val="39"/>
              </a:spcBef>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These sensors communicate wirelessly with an electronic “relay node”</a:t>
            </a:r>
            <a:r>
              <a:rPr lang="en-US" sz="1000" spc="-72"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then</a:t>
            </a:r>
            <a:r>
              <a:rPr lang="en-US" sz="1000" spc="-5"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to a “Data collector” or directly to a data </a:t>
            </a:r>
            <a:r>
              <a:rPr lang="en-US" sz="1000" spc="-19" dirty="0">
                <a:latin typeface="Calibri" panose="020F0502020204030204" pitchFamily="34" charset="0"/>
                <a:ea typeface="Calibri" panose="020F0502020204030204" pitchFamily="34" charset="0"/>
                <a:cs typeface="Times New Roman" panose="02020603050405020304" pitchFamily="18" charset="0"/>
              </a:rPr>
              <a:t>collector. </a:t>
            </a:r>
          </a:p>
          <a:p>
            <a:pPr marL="171450" indent="-171450">
              <a:spcBef>
                <a:spcPts val="39"/>
              </a:spcBef>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The ‘Data Collector’ aggregates</a:t>
            </a:r>
            <a:r>
              <a:rPr lang="en-US" sz="1000" spc="48"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the</a:t>
            </a:r>
            <a:r>
              <a:rPr lang="en-US" sz="1000" spc="-5"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information and </a:t>
            </a:r>
            <a:r>
              <a:rPr lang="en-US" sz="1000" spc="-14" dirty="0">
                <a:latin typeface="Calibri" panose="020F0502020204030204" pitchFamily="34" charset="0"/>
                <a:ea typeface="Calibri" panose="020F0502020204030204" pitchFamily="34" charset="0"/>
                <a:cs typeface="Times New Roman" panose="02020603050405020304" pitchFamily="18" charset="0"/>
              </a:rPr>
              <a:t>relays </a:t>
            </a:r>
            <a:r>
              <a:rPr lang="en-US" sz="1000" dirty="0">
                <a:latin typeface="Calibri" panose="020F0502020204030204" pitchFamily="34" charset="0"/>
                <a:ea typeface="Calibri" panose="020F0502020204030204" pitchFamily="34" charset="0"/>
                <a:cs typeface="Times New Roman" panose="02020603050405020304" pitchFamily="18" charset="0"/>
              </a:rPr>
              <a:t>it to a central location. </a:t>
            </a:r>
          </a:p>
          <a:p>
            <a:pPr marL="171450" indent="-171450">
              <a:spcBef>
                <a:spcPts val="39"/>
              </a:spcBef>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For study purposes, this location was</a:t>
            </a:r>
            <a:r>
              <a:rPr lang="en-US" sz="1000" spc="-10"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a company </a:t>
            </a:r>
            <a:r>
              <a:rPr lang="en-US" sz="1000" spc="-19" dirty="0">
                <a:latin typeface="Calibri" panose="020F0502020204030204" pitchFamily="34" charset="0"/>
                <a:ea typeface="Calibri" panose="020F0502020204030204" pitchFamily="34" charset="0"/>
                <a:cs typeface="Times New Roman" panose="02020603050405020304" pitchFamily="18" charset="0"/>
              </a:rPr>
              <a:t>server, </a:t>
            </a:r>
            <a:r>
              <a:rPr lang="en-US" sz="1000" dirty="0">
                <a:latin typeface="Calibri" panose="020F0502020204030204" pitchFamily="34" charset="0"/>
                <a:ea typeface="Calibri" panose="020F0502020204030204" pitchFamily="34" charset="0"/>
                <a:cs typeface="Times New Roman" panose="02020603050405020304" pitchFamily="18" charset="0"/>
              </a:rPr>
              <a:t>but in </a:t>
            </a:r>
            <a:r>
              <a:rPr lang="en-US" sz="1000" spc="-24" dirty="0">
                <a:latin typeface="Calibri" panose="020F0502020204030204" pitchFamily="34" charset="0"/>
                <a:ea typeface="Calibri" panose="020F0502020204030204" pitchFamily="34" charset="0"/>
                <a:cs typeface="Times New Roman" panose="02020603050405020304" pitchFamily="18" charset="0"/>
              </a:rPr>
              <a:t>TPAS </a:t>
            </a:r>
            <a:r>
              <a:rPr lang="en-US" sz="1000" dirty="0">
                <a:latin typeface="Calibri" panose="020F0502020204030204" pitchFamily="34" charset="0"/>
                <a:ea typeface="Calibri" panose="020F0502020204030204" pitchFamily="34" charset="0"/>
                <a:cs typeface="Times New Roman" panose="02020603050405020304" pitchFamily="18" charset="0"/>
              </a:rPr>
              <a:t>deployment, the information would be sent to </a:t>
            </a:r>
            <a:r>
              <a:rPr lang="en-US" sz="1000" dirty="0" err="1">
                <a:latin typeface="Calibri" panose="020F0502020204030204" pitchFamily="34" charset="0"/>
                <a:ea typeface="Calibri" panose="020F0502020204030204" pitchFamily="34" charset="0"/>
                <a:cs typeface="Times New Roman" panose="02020603050405020304" pitchFamily="18" charset="0"/>
              </a:rPr>
              <a:t>SunGuide</a:t>
            </a:r>
            <a:r>
              <a:rPr lang="en-US" sz="1000" dirty="0">
                <a:latin typeface="Calibri" panose="020F0502020204030204" pitchFamily="34" charset="0"/>
                <a:ea typeface="Calibri" panose="020F0502020204030204" pitchFamily="34" charset="0"/>
                <a:cs typeface="Times New Roman" panose="02020603050405020304" pitchFamily="18" charset="0"/>
              </a:rPr>
              <a:t>®</a:t>
            </a:r>
            <a:r>
              <a:rPr lang="en-US" sz="1000" spc="-29"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to </a:t>
            </a:r>
            <a:r>
              <a:rPr lang="en-US" sz="1000" spc="-14" dirty="0">
                <a:latin typeface="Calibri" panose="020F0502020204030204" pitchFamily="34" charset="0"/>
                <a:ea typeface="Calibri" panose="020F0502020204030204" pitchFamily="34" charset="0"/>
                <a:cs typeface="Times New Roman" panose="02020603050405020304" pitchFamily="18" charset="0"/>
              </a:rPr>
              <a:t>make </a:t>
            </a:r>
            <a:r>
              <a:rPr lang="en-US" sz="1000" dirty="0">
                <a:latin typeface="Calibri" panose="020F0502020204030204" pitchFamily="34" charset="0"/>
                <a:ea typeface="Calibri" panose="020F0502020204030204" pitchFamily="34" charset="0"/>
                <a:cs typeface="Times New Roman" panose="02020603050405020304" pitchFamily="18" charset="0"/>
              </a:rPr>
              <a:t>it accessible to users of the </a:t>
            </a:r>
            <a:r>
              <a:rPr lang="en-US" sz="1000" dirty="0" err="1">
                <a:latin typeface="Calibri" panose="020F0502020204030204" pitchFamily="34" charset="0"/>
                <a:ea typeface="Calibri" panose="020F0502020204030204" pitchFamily="34" charset="0"/>
                <a:cs typeface="Times New Roman" panose="02020603050405020304" pitchFamily="18" charset="0"/>
              </a:rPr>
              <a:t>SunGuide</a:t>
            </a:r>
            <a:r>
              <a:rPr lang="en-US" sz="1000" dirty="0">
                <a:latin typeface="Calibri" panose="020F0502020204030204" pitchFamily="34" charset="0"/>
                <a:ea typeface="Calibri" panose="020F0502020204030204" pitchFamily="34" charset="0"/>
                <a:cs typeface="Times New Roman" panose="02020603050405020304" pitchFamily="18" charset="0"/>
              </a:rPr>
              <a:t>®</a:t>
            </a:r>
            <a:r>
              <a:rPr lang="en-US" sz="1000" spc="43"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app.</a:t>
            </a:r>
          </a:p>
          <a:p>
            <a:pPr marL="234425" marR="842829" indent="-165261">
              <a:lnSpc>
                <a:spcPts val="1311"/>
              </a:lnSpc>
              <a:spcBef>
                <a:spcPts val="260"/>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250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32" defTabSz="514621">
              <a:lnSpc>
                <a:spcPct val="90000"/>
              </a:lnSpc>
              <a:spcBef>
                <a:spcPts val="749"/>
              </a:spcBef>
              <a:buClr>
                <a:srgbClr val="4472C4"/>
              </a:buClr>
              <a:buSzPct val="80000"/>
              <a:defRPr/>
            </a:pPr>
            <a:r>
              <a:rPr lang="en-US" u="sng" dirty="0"/>
              <a:t>SCRIPT</a:t>
            </a:r>
            <a:r>
              <a:rPr lang="en-US" dirty="0"/>
              <a:t>:</a:t>
            </a:r>
          </a:p>
          <a:p>
            <a:pPr marL="25732" defTabSz="514621">
              <a:lnSpc>
                <a:spcPct val="90000"/>
              </a:lnSpc>
              <a:spcBef>
                <a:spcPts val="749"/>
              </a:spcBef>
              <a:buClr>
                <a:srgbClr val="4472C4"/>
              </a:buClr>
              <a:buSzPct val="80000"/>
              <a:defRPr/>
            </a:pPr>
            <a:endParaRPr lang="en-US" dirty="0"/>
          </a:p>
          <a:p>
            <a:pPr marL="171450" marR="794704" indent="-171450">
              <a:lnSpc>
                <a:spcPts val="1264"/>
              </a:lnSpc>
              <a:spcBef>
                <a:spcPts val="943"/>
              </a:spcBef>
              <a:buClr>
                <a:srgbClr val="4471C4"/>
              </a:buClr>
              <a:buSzPts val="1000"/>
              <a:buFont typeface="Arial" panose="020B0604020202020204" pitchFamily="34" charset="0"/>
              <a:buChar char="•"/>
              <a:tabLst>
                <a:tab pos="395287" algn="l"/>
              </a:tabLst>
            </a:pPr>
            <a:r>
              <a:rPr lang="en-US" dirty="0">
                <a:latin typeface="Calibri" panose="020F0502020204030204" pitchFamily="34" charset="0"/>
                <a:ea typeface="Calibri" panose="020F0502020204030204" pitchFamily="34" charset="0"/>
                <a:cs typeface="Calibri" panose="020F0502020204030204" pitchFamily="34" charset="0"/>
              </a:rPr>
              <a:t>The study resulted in the establishment of a Developmental Specification 660</a:t>
            </a:r>
            <a:r>
              <a:rPr lang="en-US" spc="-84"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outlining</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the requirements of the WDS for use in deployment documents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71450" marR="794704" indent="-171450">
              <a:lnSpc>
                <a:spcPts val="1264"/>
              </a:lnSpc>
              <a:spcBef>
                <a:spcPts val="943"/>
              </a:spcBef>
              <a:buClr>
                <a:srgbClr val="4471C4"/>
              </a:buClr>
              <a:buSzPts val="1000"/>
              <a:buFont typeface="Arial" panose="020B0604020202020204" pitchFamily="34" charset="0"/>
              <a:buChar char="•"/>
              <a:tabLst>
                <a:tab pos="395287" algn="l"/>
              </a:tabLst>
            </a:pPr>
            <a:r>
              <a:rPr lang="en-US" dirty="0">
                <a:latin typeface="Calibri" panose="020F0502020204030204" pitchFamily="34" charset="0"/>
                <a:ea typeface="Calibri" panose="020F0502020204030204" pitchFamily="34" charset="0"/>
                <a:cs typeface="Calibri" panose="020F0502020204030204" pitchFamily="34" charset="0"/>
              </a:rPr>
              <a:t>Each detection </a:t>
            </a:r>
            <a:r>
              <a:rPr lang="en-US" spc="-13" dirty="0">
                <a:latin typeface="Calibri" panose="020F0502020204030204" pitchFamily="34" charset="0"/>
                <a:ea typeface="Calibri" panose="020F0502020204030204" pitchFamily="34" charset="0"/>
                <a:cs typeface="Calibri" panose="020F0502020204030204" pitchFamily="34" charset="0"/>
              </a:rPr>
              <a:t>system </a:t>
            </a:r>
            <a:r>
              <a:rPr lang="en-US" dirty="0">
                <a:latin typeface="Calibri" panose="020F0502020204030204" pitchFamily="34" charset="0"/>
                <a:ea typeface="Calibri" panose="020F0502020204030204" pitchFamily="34" charset="0"/>
                <a:cs typeface="Calibri" panose="020F0502020204030204" pitchFamily="34" charset="0"/>
              </a:rPr>
              <a:t>must be tested to meet the following</a:t>
            </a:r>
            <a:r>
              <a:rPr lang="en-US" spc="-28"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Developmental</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Specification 660 accuracy minimum performance</a:t>
            </a:r>
            <a:r>
              <a:rPr lang="en-US" spc="-97"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requirements,</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conducted over two 15‐hour (6:00p.m. to 9:00 a.m.)</a:t>
            </a:r>
            <a:r>
              <a:rPr lang="en-US" spc="-28"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sessions.</a:t>
            </a:r>
          </a:p>
          <a:p>
            <a:pPr marL="628650" marR="794704" lvl="1" indent="-171450">
              <a:lnSpc>
                <a:spcPts val="1264"/>
              </a:lnSpc>
              <a:spcBef>
                <a:spcPts val="943"/>
              </a:spcBef>
              <a:buClr>
                <a:srgbClr val="4471C4"/>
              </a:buClr>
              <a:buSzPts val="1000"/>
              <a:buFont typeface="Arial" panose="020B0604020202020204" pitchFamily="34" charset="0"/>
              <a:buChar char="•"/>
              <a:tabLst>
                <a:tab pos="395287" algn="l"/>
              </a:tabLst>
            </a:pPr>
            <a:r>
              <a:rPr lang="en-US" dirty="0"/>
              <a:t>Truck parking Turnover Accuracy – 90%</a:t>
            </a:r>
          </a:p>
          <a:p>
            <a:pPr marL="628650" marR="794704" lvl="1" indent="-171450">
              <a:lnSpc>
                <a:spcPts val="1264"/>
              </a:lnSpc>
              <a:spcBef>
                <a:spcPts val="943"/>
              </a:spcBef>
              <a:buClr>
                <a:srgbClr val="4471C4"/>
              </a:buClr>
              <a:buSzPts val="1000"/>
              <a:buFont typeface="Arial" panose="020B0604020202020204" pitchFamily="34" charset="0"/>
              <a:buChar char="•"/>
              <a:tabLst>
                <a:tab pos="395287" algn="l"/>
              </a:tabLst>
            </a:pPr>
            <a:r>
              <a:rPr lang="en-US" dirty="0"/>
              <a:t>Truck parking Occupancy Accuracy  – 95%</a:t>
            </a:r>
          </a:p>
          <a:p>
            <a:pPr marL="25732" defTabSz="514621">
              <a:lnSpc>
                <a:spcPct val="90000"/>
              </a:lnSpc>
              <a:spcBef>
                <a:spcPts val="749"/>
              </a:spcBef>
              <a:buClr>
                <a:srgbClr val="4472C4"/>
              </a:buClr>
              <a:buSzPct val="80000"/>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601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6202" defTabSz="524017">
              <a:lnSpc>
                <a:spcPct val="90000"/>
              </a:lnSpc>
              <a:spcBef>
                <a:spcPts val="763"/>
              </a:spcBef>
              <a:buClr>
                <a:srgbClr val="4472C4"/>
              </a:buClr>
              <a:buSzPct val="80000"/>
              <a:defRPr/>
            </a:pPr>
            <a:r>
              <a:rPr lang="en-US" u="sng" dirty="0"/>
              <a:t>SCRIPT</a:t>
            </a:r>
            <a:r>
              <a:rPr lang="en-US" dirty="0"/>
              <a:t>:</a:t>
            </a:r>
          </a:p>
          <a:p>
            <a:pPr marL="26202" defTabSz="524017">
              <a:lnSpc>
                <a:spcPct val="90000"/>
              </a:lnSpc>
              <a:spcBef>
                <a:spcPts val="763"/>
              </a:spcBef>
              <a:buClr>
                <a:srgbClr val="4472C4"/>
              </a:buClr>
              <a:buSzPct val="80000"/>
              <a:defRPr/>
            </a:pPr>
            <a:endParaRPr lang="en-US" dirty="0"/>
          </a:p>
          <a:p>
            <a:pPr marL="171450" indent="-171450">
              <a:spcBef>
                <a:spcPts val="39"/>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Three (3) vendors were selected for inclusion on the Innovative Product List (IPL) based</a:t>
            </a:r>
            <a:r>
              <a:rPr lang="en-US" sz="1200" spc="-135"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on</a:t>
            </a:r>
            <a:r>
              <a:rPr lang="en-US" sz="1200" spc="-5"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performance of sensors. </a:t>
            </a:r>
          </a:p>
          <a:p>
            <a:pPr marL="171450" indent="-171450">
              <a:spcBef>
                <a:spcPts val="39"/>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Those selected for IPL were </a:t>
            </a:r>
            <a:r>
              <a:rPr lang="en-US" sz="1200" spc="-24" dirty="0" err="1">
                <a:latin typeface="Calibri" panose="020F0502020204030204" pitchFamily="34" charset="0"/>
                <a:ea typeface="Calibri" panose="020F0502020204030204" pitchFamily="34" charset="0"/>
                <a:cs typeface="Times New Roman" panose="02020603050405020304" pitchFamily="18" charset="0"/>
              </a:rPr>
              <a:t>SensIT</a:t>
            </a:r>
            <a:r>
              <a:rPr lang="en-US" sz="1200" spc="-24" dirty="0">
                <a:latin typeface="Calibri" panose="020F0502020204030204" pitchFamily="34" charset="0"/>
                <a:ea typeface="Calibri" panose="020F0502020204030204" pitchFamily="34" charset="0"/>
                <a:cs typeface="Times New Roman" panose="02020603050405020304" pitchFamily="18" charset="0"/>
              </a:rPr>
              <a:t>, </a:t>
            </a:r>
            <a:r>
              <a:rPr lang="en-US" sz="1200" dirty="0" err="1">
                <a:latin typeface="Calibri" panose="020F0502020204030204" pitchFamily="34" charset="0"/>
                <a:ea typeface="Calibri" panose="020F0502020204030204" pitchFamily="34" charset="0"/>
                <a:cs typeface="Times New Roman" panose="02020603050405020304" pitchFamily="18" charset="0"/>
              </a:rPr>
              <a:t>Sensys</a:t>
            </a:r>
            <a:r>
              <a:rPr lang="en-US" sz="1200" dirty="0">
                <a:latin typeface="Calibri" panose="020F0502020204030204" pitchFamily="34" charset="0"/>
                <a:ea typeface="Calibri" panose="020F0502020204030204" pitchFamily="34" charset="0"/>
                <a:cs typeface="Times New Roman" panose="02020603050405020304" pitchFamily="18" charset="0"/>
              </a:rPr>
              <a:t> and </a:t>
            </a:r>
            <a:r>
              <a:rPr lang="en-US" sz="1200" dirty="0" err="1">
                <a:latin typeface="Calibri" panose="020F0502020204030204" pitchFamily="34" charset="0"/>
                <a:ea typeface="Calibri" panose="020F0502020204030204" pitchFamily="34" charset="0"/>
                <a:cs typeface="Times New Roman" panose="02020603050405020304" pitchFamily="18" charset="0"/>
              </a:rPr>
              <a:t>CivicSmart</a:t>
            </a:r>
            <a:r>
              <a:rPr lang="en-US" sz="1200" dirty="0">
                <a:latin typeface="Calibri" panose="020F0502020204030204" pitchFamily="34" charset="0"/>
                <a:ea typeface="Calibri" panose="020F0502020204030204" pitchFamily="34" charset="0"/>
                <a:cs typeface="Times New Roman" panose="02020603050405020304" pitchFamily="18" charset="0"/>
              </a:rPr>
              <a:t>.</a:t>
            </a:r>
            <a:r>
              <a:rPr lang="en-US" sz="1200" spc="5"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This</a:t>
            </a:r>
            <a:r>
              <a:rPr lang="en-US" sz="1200" spc="-5"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slide shows two </a:t>
            </a:r>
            <a:r>
              <a:rPr lang="en-US" sz="1200" dirty="0" err="1">
                <a:latin typeface="Calibri" panose="020F0502020204030204" pitchFamily="34" charset="0"/>
                <a:ea typeface="Calibri" panose="020F0502020204030204" pitchFamily="34" charset="0"/>
                <a:cs typeface="Times New Roman" panose="02020603050405020304" pitchFamily="18" charset="0"/>
              </a:rPr>
              <a:t>SensIT</a:t>
            </a:r>
            <a:r>
              <a:rPr lang="en-US" sz="1200" dirty="0">
                <a:latin typeface="Calibri" panose="020F0502020204030204" pitchFamily="34" charset="0"/>
                <a:ea typeface="Calibri" panose="020F0502020204030204" pitchFamily="34" charset="0"/>
                <a:cs typeface="Times New Roman" panose="02020603050405020304" pitchFamily="18" charset="0"/>
              </a:rPr>
              <a:t> inground sensors and related above ground</a:t>
            </a:r>
            <a:r>
              <a:rPr lang="en-US" sz="1200" spc="-96"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devices.</a:t>
            </a:r>
          </a:p>
          <a:p>
            <a:pPr marL="171450" indent="-171450">
              <a:spcBef>
                <a:spcPts val="39"/>
              </a:spcBef>
              <a:buFont typeface="Arial" panose="020B0604020202020204" pitchFamily="34" charset="0"/>
              <a:buChar char="•"/>
            </a:pPr>
            <a:r>
              <a:rPr lang="en-US" sz="1200" dirty="0" err="1">
                <a:latin typeface="Calibri" panose="020F0502020204030204" pitchFamily="34" charset="0"/>
                <a:ea typeface="Calibri" panose="020F0502020204030204" pitchFamily="34" charset="0"/>
                <a:cs typeface="Times New Roman" panose="02020603050405020304" pitchFamily="18" charset="0"/>
              </a:rPr>
              <a:t>SensIT</a:t>
            </a:r>
            <a:r>
              <a:rPr lang="en-US" sz="1200" dirty="0">
                <a:latin typeface="Calibri" panose="020F0502020204030204" pitchFamily="34" charset="0"/>
                <a:ea typeface="Calibri" panose="020F0502020204030204" pitchFamily="34" charset="0"/>
                <a:cs typeface="Times New Roman" panose="02020603050405020304" pitchFamily="18" charset="0"/>
              </a:rPr>
              <a:t> uses magnetic and </a:t>
            </a:r>
            <a:r>
              <a:rPr lang="en-US" sz="1200" spc="-14" dirty="0">
                <a:latin typeface="Calibri" panose="020F0502020204030204" pitchFamily="34" charset="0"/>
                <a:ea typeface="Calibri" panose="020F0502020204030204" pitchFamily="34" charset="0"/>
                <a:cs typeface="Times New Roman" panose="02020603050405020304" pitchFamily="18" charset="0"/>
              </a:rPr>
              <a:t>infrared </a:t>
            </a:r>
            <a:r>
              <a:rPr lang="en-US" sz="1200" dirty="0">
                <a:latin typeface="Calibri" panose="020F0502020204030204" pitchFamily="34" charset="0"/>
                <a:ea typeface="Calibri" panose="020F0502020204030204" pitchFamily="34" charset="0"/>
                <a:cs typeface="Times New Roman" panose="02020603050405020304" pitchFamily="18" charset="0"/>
              </a:rPr>
              <a:t>detection while both the </a:t>
            </a:r>
            <a:r>
              <a:rPr lang="en-US" sz="1200" dirty="0" err="1">
                <a:latin typeface="Calibri" panose="020F0502020204030204" pitchFamily="34" charset="0"/>
                <a:ea typeface="Calibri" panose="020F0502020204030204" pitchFamily="34" charset="0"/>
                <a:cs typeface="Times New Roman" panose="02020603050405020304" pitchFamily="18" charset="0"/>
              </a:rPr>
              <a:t>Sensys</a:t>
            </a:r>
            <a:r>
              <a:rPr lang="en-US" sz="1200" dirty="0">
                <a:latin typeface="Calibri" panose="020F0502020204030204" pitchFamily="34" charset="0"/>
                <a:ea typeface="Calibri" panose="020F0502020204030204" pitchFamily="34" charset="0"/>
                <a:cs typeface="Times New Roman" panose="02020603050405020304" pitchFamily="18" charset="0"/>
              </a:rPr>
              <a:t> and </a:t>
            </a:r>
            <a:r>
              <a:rPr lang="en-US" sz="1200" dirty="0" err="1">
                <a:latin typeface="Calibri" panose="020F0502020204030204" pitchFamily="34" charset="0"/>
                <a:ea typeface="Calibri" panose="020F0502020204030204" pitchFamily="34" charset="0"/>
                <a:cs typeface="Times New Roman" panose="02020603050405020304" pitchFamily="18" charset="0"/>
              </a:rPr>
              <a:t>CivicSmart</a:t>
            </a:r>
            <a:r>
              <a:rPr lang="en-US" sz="1200" dirty="0">
                <a:latin typeface="Calibri" panose="020F0502020204030204" pitchFamily="34" charset="0"/>
                <a:ea typeface="Calibri" panose="020F0502020204030204" pitchFamily="34" charset="0"/>
                <a:cs typeface="Times New Roman" panose="02020603050405020304" pitchFamily="18" charset="0"/>
              </a:rPr>
              <a:t> use</a:t>
            </a:r>
            <a:r>
              <a:rPr lang="en-US" sz="1200" spc="-260"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microwave </a:t>
            </a:r>
            <a:r>
              <a:rPr lang="en-US" sz="1200" spc="-29" dirty="0">
                <a:latin typeface="Calibri" panose="020F0502020204030204" pitchFamily="34" charset="0"/>
                <a:ea typeface="Calibri" panose="020F0502020204030204" pitchFamily="34" charset="0"/>
                <a:cs typeface="Times New Roman" panose="02020603050405020304" pitchFamily="18" charset="0"/>
              </a:rPr>
              <a:t>radar. </a:t>
            </a:r>
          </a:p>
          <a:p>
            <a:pPr marL="171450" indent="-171450">
              <a:spcBef>
                <a:spcPts val="39"/>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Both methods involve sensors which are placed in or under the</a:t>
            </a:r>
            <a:r>
              <a:rPr lang="en-US" sz="1200" spc="-101"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monitored</a:t>
            </a:r>
            <a:r>
              <a:rPr lang="en-US" sz="1200" spc="-5"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parking spaces. </a:t>
            </a:r>
          </a:p>
          <a:p>
            <a:pPr marL="171450" indent="-171450">
              <a:spcBef>
                <a:spcPts val="39"/>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These sensors communicate wirelessly with an electronic “relay node”</a:t>
            </a:r>
            <a:r>
              <a:rPr lang="en-US" sz="1200" spc="-72"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then</a:t>
            </a:r>
            <a:r>
              <a:rPr lang="en-US" sz="1200" spc="-5"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to a “Data collector” or directly to a data </a:t>
            </a:r>
            <a:r>
              <a:rPr lang="en-US" sz="1200" spc="-19" dirty="0">
                <a:latin typeface="Calibri" panose="020F0502020204030204" pitchFamily="34" charset="0"/>
                <a:ea typeface="Calibri" panose="020F0502020204030204" pitchFamily="34" charset="0"/>
                <a:cs typeface="Times New Roman" panose="02020603050405020304" pitchFamily="18" charset="0"/>
              </a:rPr>
              <a:t>collector. </a:t>
            </a:r>
          </a:p>
          <a:p>
            <a:pPr marL="171450" indent="-171450">
              <a:spcBef>
                <a:spcPts val="39"/>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The ‘Data Collector’ aggregates</a:t>
            </a:r>
            <a:r>
              <a:rPr lang="en-US" sz="1200" spc="48"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the</a:t>
            </a:r>
            <a:r>
              <a:rPr lang="en-US" sz="1200" spc="-5"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information and </a:t>
            </a:r>
            <a:r>
              <a:rPr lang="en-US" sz="1200" spc="-14" dirty="0">
                <a:latin typeface="Calibri" panose="020F0502020204030204" pitchFamily="34" charset="0"/>
                <a:ea typeface="Calibri" panose="020F0502020204030204" pitchFamily="34" charset="0"/>
                <a:cs typeface="Times New Roman" panose="02020603050405020304" pitchFamily="18" charset="0"/>
              </a:rPr>
              <a:t>relays </a:t>
            </a:r>
            <a:r>
              <a:rPr lang="en-US" sz="1200" dirty="0">
                <a:latin typeface="Calibri" panose="020F0502020204030204" pitchFamily="34" charset="0"/>
                <a:ea typeface="Calibri" panose="020F0502020204030204" pitchFamily="34" charset="0"/>
                <a:cs typeface="Times New Roman" panose="02020603050405020304" pitchFamily="18" charset="0"/>
              </a:rPr>
              <a:t>it to a central location. </a:t>
            </a:r>
          </a:p>
          <a:p>
            <a:pPr defTabSz="914266">
              <a:defRPr/>
            </a:pPr>
            <a:endParaRPr lang="en-US" i="0" dirty="0"/>
          </a:p>
          <a:p>
            <a:pPr defTabSz="914266">
              <a:defRPr/>
            </a:pPr>
            <a:endParaRPr lang="en-US" i="0" dirty="0"/>
          </a:p>
          <a:p>
            <a:pPr defTabSz="914266">
              <a:defRPr/>
            </a:pPr>
            <a:endParaRPr lang="en-US" i="0" dirty="0"/>
          </a:p>
          <a:p>
            <a:pPr defTabSz="914266">
              <a:defRPr/>
            </a:pPr>
            <a:endParaRPr lang="en-US" i="0" dirty="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CC9B4117-59AD-48F2-A104-C6B4C82FBFB5}" type="slidenum">
              <a:rPr kumimoji="0" lang="en-US" sz="17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8</a:t>
            </a:fld>
            <a:endParaRPr kumimoji="0" lang="en-US" sz="17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29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r>
              <a:rPr lang="en-US" dirty="0"/>
              <a:t>:</a:t>
            </a:r>
          </a:p>
          <a:p>
            <a:endParaRPr lang="en-US" dirty="0"/>
          </a:p>
          <a:p>
            <a:pPr marL="165261" indent="-165261">
              <a:buFont typeface="Arial" panose="020B0604020202020204" pitchFamily="34" charset="0"/>
              <a:buChar char="•"/>
            </a:pPr>
            <a:r>
              <a:rPr lang="en-US" dirty="0"/>
              <a:t>FDOT received two federal grants for this project. </a:t>
            </a:r>
          </a:p>
          <a:p>
            <a:pPr marL="165261" indent="-165261">
              <a:buFont typeface="Arial" panose="020B0604020202020204" pitchFamily="34" charset="0"/>
              <a:buChar char="•"/>
            </a:pPr>
            <a:r>
              <a:rPr lang="en-US" dirty="0"/>
              <a:t>As discussed earlier, the Federal Accelerated Innovation Deployment (AID) grant supported the initial statewide study and technology evaluations. The Federal AID grant award was $1.0M.</a:t>
            </a:r>
          </a:p>
          <a:p>
            <a:pPr marL="165261" indent="-165261">
              <a:buFont typeface="Arial" panose="020B0604020202020204" pitchFamily="34" charset="0"/>
              <a:buChar char="•"/>
            </a:pPr>
            <a:r>
              <a:rPr lang="en-US" dirty="0"/>
              <a:t>FDOT applied for the second grant in 2016 under FAST Act (FASTLANE) that brought nearly $11 M (10.7M) in federal funding for the statewide deployment on public facilities along interstates. This grant award catapulted the project from pilot to systemic deployment. This project formally named as Truck Parking Availability System or TPAS.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9C89F-BD6B-46A5-8176-FF90490BB7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879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8E7F24-9E07-8F4B-BD99-42FDB2236D1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524" y="0"/>
            <a:ext cx="12182475" cy="6874124"/>
          </a:xfrm>
          <a:prstGeom prst="rect">
            <a:avLst/>
          </a:prstGeom>
        </p:spPr>
      </p:pic>
      <p:sp>
        <p:nvSpPr>
          <p:cNvPr id="2" name="Title 1">
            <a:extLst>
              <a:ext uri="{FF2B5EF4-FFF2-40B4-BE49-F238E27FC236}">
                <a16:creationId xmlns:a16="http://schemas.microsoft.com/office/drawing/2014/main" id="{736E0D1F-CE70-480B-A30F-466AC480D9E4}"/>
              </a:ext>
            </a:extLst>
          </p:cNvPr>
          <p:cNvSpPr>
            <a:spLocks noGrp="1"/>
          </p:cNvSpPr>
          <p:nvPr>
            <p:ph type="ctrTitle"/>
          </p:nvPr>
        </p:nvSpPr>
        <p:spPr>
          <a:xfrm>
            <a:off x="800099" y="762000"/>
            <a:ext cx="10553699" cy="2009192"/>
          </a:xfrm>
        </p:spPr>
        <p:txBody>
          <a:bodyPr anchor="t" anchorCtr="0"/>
          <a:lstStyle>
            <a:lvl1pPr algn="ctr">
              <a:defRPr sz="6000" baseline="0">
                <a:solidFill>
                  <a:srgbClr val="2D6A85"/>
                </a:solidFill>
                <a:latin typeface="Avenir Black" panose="02000503020000020003"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07D65C9F-4B4E-409C-A17B-01B39C849F01}"/>
              </a:ext>
            </a:extLst>
          </p:cNvPr>
          <p:cNvSpPr>
            <a:spLocks noGrp="1"/>
          </p:cNvSpPr>
          <p:nvPr>
            <p:ph type="subTitle" idx="1"/>
          </p:nvPr>
        </p:nvSpPr>
        <p:spPr>
          <a:xfrm>
            <a:off x="1611604" y="3134570"/>
            <a:ext cx="8968791" cy="1418253"/>
          </a:xfrm>
        </p:spPr>
        <p:txBody>
          <a:bodyPr/>
          <a:lstStyle>
            <a:lvl1pPr marL="0" indent="0" algn="ctr">
              <a:buNone/>
              <a:defRPr sz="2400" baseline="0">
                <a:solidFill>
                  <a:srgbClr val="164560"/>
                </a:solidFill>
                <a:latin typeface="Avenir Medium"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BA8B-903E-4DBB-876C-6A604136A214}"/>
              </a:ext>
            </a:extLst>
          </p:cNvPr>
          <p:cNvSpPr>
            <a:spLocks noGrp="1"/>
          </p:cNvSpPr>
          <p:nvPr>
            <p:ph type="dt" sz="half" idx="10"/>
          </p:nvPr>
        </p:nvSpPr>
        <p:spPr/>
        <p:txBody>
          <a:bodyPr/>
          <a:lstStyle/>
          <a:p>
            <a:fld id="{F053BA79-7023-284F-B10A-590B3E77F93A}" type="datetime1">
              <a:rPr lang="en-US" smtClean="0"/>
              <a:t>10/21/2021</a:t>
            </a:fld>
            <a:endParaRPr lang="en-US"/>
          </a:p>
        </p:txBody>
      </p:sp>
      <p:sp>
        <p:nvSpPr>
          <p:cNvPr id="5" name="Footer Placeholder 4">
            <a:extLst>
              <a:ext uri="{FF2B5EF4-FFF2-40B4-BE49-F238E27FC236}">
                <a16:creationId xmlns:a16="http://schemas.microsoft.com/office/drawing/2014/main" id="{F49B3C2C-2C34-4A74-9FF3-25A86E6E3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078EF-FE61-4ECB-8685-6D65EA54AF2C}"/>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85426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3805A4-9E8E-C742-8A28-67C1F2946D9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0749"/>
            <a:ext cx="12192000" cy="6879498"/>
          </a:xfrm>
          <a:prstGeom prst="rect">
            <a:avLst/>
          </a:prstGeom>
        </p:spPr>
      </p:pic>
      <p:sp>
        <p:nvSpPr>
          <p:cNvPr id="2" name="Title 1">
            <a:extLst>
              <a:ext uri="{FF2B5EF4-FFF2-40B4-BE49-F238E27FC236}">
                <a16:creationId xmlns:a16="http://schemas.microsoft.com/office/drawing/2014/main" id="{3FAB85E9-0E49-472A-B071-F84FB44C0CED}"/>
              </a:ext>
            </a:extLst>
          </p:cNvPr>
          <p:cNvSpPr>
            <a:spLocks noGrp="1"/>
          </p:cNvSpPr>
          <p:nvPr>
            <p:ph type="title"/>
          </p:nvPr>
        </p:nvSpPr>
        <p:spPr>
          <a:xfrm>
            <a:off x="800100" y="762000"/>
            <a:ext cx="10555288" cy="928688"/>
          </a:xfrm>
        </p:spPr>
        <p:txBody>
          <a:bodyPr anchor="t" anchorCtr="0">
            <a:normAutofit/>
          </a:bodyPr>
          <a:lstStyle>
            <a:lvl1pPr>
              <a:defRPr sz="5400" b="1" i="0" baseline="0">
                <a:solidFill>
                  <a:srgbClr val="2D6A85"/>
                </a:solidFill>
                <a:latin typeface="Avenir Next" panose="020B05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EEAB1E5-D131-4889-ABD0-F880C852D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BB2AED-65D0-4FAC-B4C9-B32BF333C3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7970AB-5D54-489D-A0AC-D2C8D55524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78AB55-B9F2-4B47-9F80-B0EF38E344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3CBA53-9DBD-4A02-BD29-C673AECEEE5B}"/>
              </a:ext>
            </a:extLst>
          </p:cNvPr>
          <p:cNvSpPr>
            <a:spLocks noGrp="1"/>
          </p:cNvSpPr>
          <p:nvPr>
            <p:ph type="dt" sz="half" idx="10"/>
          </p:nvPr>
        </p:nvSpPr>
        <p:spPr/>
        <p:txBody>
          <a:bodyPr/>
          <a:lstStyle/>
          <a:p>
            <a:fld id="{E83C5082-1EB3-B346-A202-211DEB3A6812}" type="datetime1">
              <a:rPr lang="en-US" smtClean="0"/>
              <a:t>10/21/2021</a:t>
            </a:fld>
            <a:endParaRPr lang="en-US"/>
          </a:p>
        </p:txBody>
      </p:sp>
      <p:sp>
        <p:nvSpPr>
          <p:cNvPr id="8" name="Footer Placeholder 7">
            <a:extLst>
              <a:ext uri="{FF2B5EF4-FFF2-40B4-BE49-F238E27FC236}">
                <a16:creationId xmlns:a16="http://schemas.microsoft.com/office/drawing/2014/main" id="{F03D44B6-99C1-4B37-9303-B08D19AC3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C1F033-01A0-4496-85C7-846374E5E44B}"/>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234650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50D0E2-79BE-8246-978F-D5C78A65B9A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02" y="-1"/>
            <a:ext cx="12187698" cy="6877071"/>
          </a:xfrm>
          <a:prstGeom prst="rect">
            <a:avLst/>
          </a:prstGeom>
        </p:spPr>
      </p:pic>
      <p:sp>
        <p:nvSpPr>
          <p:cNvPr id="2" name="Title 1">
            <a:extLst>
              <a:ext uri="{FF2B5EF4-FFF2-40B4-BE49-F238E27FC236}">
                <a16:creationId xmlns:a16="http://schemas.microsoft.com/office/drawing/2014/main" id="{3FAB85E9-0E49-472A-B071-F84FB44C0CED}"/>
              </a:ext>
            </a:extLst>
          </p:cNvPr>
          <p:cNvSpPr>
            <a:spLocks noGrp="1"/>
          </p:cNvSpPr>
          <p:nvPr>
            <p:ph type="title"/>
          </p:nvPr>
        </p:nvSpPr>
        <p:spPr>
          <a:xfrm>
            <a:off x="800100" y="762000"/>
            <a:ext cx="10555288" cy="928688"/>
          </a:xfrm>
        </p:spPr>
        <p:txBody>
          <a:bodyPr anchor="t" anchorCtr="0">
            <a:normAutofit/>
          </a:bodyPr>
          <a:lstStyle>
            <a:lvl1pPr>
              <a:defRPr sz="5400" b="1" i="0" baseline="0">
                <a:solidFill>
                  <a:srgbClr val="2D6A85"/>
                </a:solidFill>
                <a:latin typeface="Avenir Next" panose="020B05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EEAB1E5-D131-4889-ABD0-F880C852D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BB2AED-65D0-4FAC-B4C9-B32BF333C3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7970AB-5D54-489D-A0AC-D2C8D55524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78AB55-B9F2-4B47-9F80-B0EF38E344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3CBA53-9DBD-4A02-BD29-C673AECEEE5B}"/>
              </a:ext>
            </a:extLst>
          </p:cNvPr>
          <p:cNvSpPr>
            <a:spLocks noGrp="1"/>
          </p:cNvSpPr>
          <p:nvPr>
            <p:ph type="dt" sz="half" idx="10"/>
          </p:nvPr>
        </p:nvSpPr>
        <p:spPr/>
        <p:txBody>
          <a:bodyPr/>
          <a:lstStyle/>
          <a:p>
            <a:fld id="{7FBDC202-BCFF-0E4A-BD75-C67B551E110D}" type="datetime1">
              <a:rPr lang="en-US" smtClean="0"/>
              <a:t>10/21/2021</a:t>
            </a:fld>
            <a:endParaRPr lang="en-US"/>
          </a:p>
        </p:txBody>
      </p:sp>
      <p:sp>
        <p:nvSpPr>
          <p:cNvPr id="8" name="Footer Placeholder 7">
            <a:extLst>
              <a:ext uri="{FF2B5EF4-FFF2-40B4-BE49-F238E27FC236}">
                <a16:creationId xmlns:a16="http://schemas.microsoft.com/office/drawing/2014/main" id="{F03D44B6-99C1-4B37-9303-B08D19AC3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C1F033-01A0-4496-85C7-846374E5E44B}"/>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6892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0B44CE-5CA6-3844-B005-E520E65B5A9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02" y="-1"/>
            <a:ext cx="12187698" cy="6877071"/>
          </a:xfrm>
          <a:prstGeom prst="rect">
            <a:avLst/>
          </a:prstGeom>
        </p:spPr>
      </p:pic>
      <p:sp>
        <p:nvSpPr>
          <p:cNvPr id="2" name="Title 1">
            <a:extLst>
              <a:ext uri="{FF2B5EF4-FFF2-40B4-BE49-F238E27FC236}">
                <a16:creationId xmlns:a16="http://schemas.microsoft.com/office/drawing/2014/main" id="{3FAB85E9-0E49-472A-B071-F84FB44C0CED}"/>
              </a:ext>
            </a:extLst>
          </p:cNvPr>
          <p:cNvSpPr>
            <a:spLocks noGrp="1"/>
          </p:cNvSpPr>
          <p:nvPr>
            <p:ph type="title"/>
          </p:nvPr>
        </p:nvSpPr>
        <p:spPr>
          <a:xfrm>
            <a:off x="800100" y="762000"/>
            <a:ext cx="10555288" cy="928688"/>
          </a:xfrm>
        </p:spPr>
        <p:txBody>
          <a:bodyPr anchor="t" anchorCtr="0">
            <a:normAutofit/>
          </a:bodyPr>
          <a:lstStyle>
            <a:lvl1pPr>
              <a:defRPr sz="5400" b="1" i="0" baseline="0">
                <a:solidFill>
                  <a:srgbClr val="2D6A85"/>
                </a:solidFill>
                <a:latin typeface="Avenir Next" panose="020B05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EEAB1E5-D131-4889-ABD0-F880C852D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BB2AED-65D0-4FAC-B4C9-B32BF333C3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7970AB-5D54-489D-A0AC-D2C8D55524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78AB55-B9F2-4B47-9F80-B0EF38E344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3CBA53-9DBD-4A02-BD29-C673AECEEE5B}"/>
              </a:ext>
            </a:extLst>
          </p:cNvPr>
          <p:cNvSpPr>
            <a:spLocks noGrp="1"/>
          </p:cNvSpPr>
          <p:nvPr>
            <p:ph type="dt" sz="half" idx="10"/>
          </p:nvPr>
        </p:nvSpPr>
        <p:spPr/>
        <p:txBody>
          <a:bodyPr/>
          <a:lstStyle/>
          <a:p>
            <a:fld id="{5D764358-5627-2247-92C1-013DA6E655B5}" type="datetime1">
              <a:rPr lang="en-US" smtClean="0"/>
              <a:t>10/21/2021</a:t>
            </a:fld>
            <a:endParaRPr lang="en-US"/>
          </a:p>
        </p:txBody>
      </p:sp>
      <p:sp>
        <p:nvSpPr>
          <p:cNvPr id="8" name="Footer Placeholder 7">
            <a:extLst>
              <a:ext uri="{FF2B5EF4-FFF2-40B4-BE49-F238E27FC236}">
                <a16:creationId xmlns:a16="http://schemas.microsoft.com/office/drawing/2014/main" id="{F03D44B6-99C1-4B37-9303-B08D19AC3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C1F033-01A0-4496-85C7-846374E5E44B}"/>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1267493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5658B7-E0DB-104B-ABF1-03C56C6A852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02" y="-1"/>
            <a:ext cx="12187698" cy="6877071"/>
          </a:xfrm>
          <a:prstGeom prst="rect">
            <a:avLst/>
          </a:prstGeom>
        </p:spPr>
      </p:pic>
      <p:sp>
        <p:nvSpPr>
          <p:cNvPr id="2" name="Title 1">
            <a:extLst>
              <a:ext uri="{FF2B5EF4-FFF2-40B4-BE49-F238E27FC236}">
                <a16:creationId xmlns:a16="http://schemas.microsoft.com/office/drawing/2014/main" id="{3FAB85E9-0E49-472A-B071-F84FB44C0CED}"/>
              </a:ext>
            </a:extLst>
          </p:cNvPr>
          <p:cNvSpPr>
            <a:spLocks noGrp="1"/>
          </p:cNvSpPr>
          <p:nvPr>
            <p:ph type="title"/>
          </p:nvPr>
        </p:nvSpPr>
        <p:spPr>
          <a:xfrm>
            <a:off x="800100" y="762000"/>
            <a:ext cx="10555288" cy="928688"/>
          </a:xfrm>
        </p:spPr>
        <p:txBody>
          <a:bodyPr anchor="t" anchorCtr="0">
            <a:normAutofit/>
          </a:bodyPr>
          <a:lstStyle>
            <a:lvl1pPr>
              <a:defRPr sz="5400" b="1" i="0" baseline="0">
                <a:solidFill>
                  <a:srgbClr val="2D6A85"/>
                </a:solidFill>
                <a:latin typeface="Avenir Next" panose="020B05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EEAB1E5-D131-4889-ABD0-F880C852D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BB2AED-65D0-4FAC-B4C9-B32BF333C3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7970AB-5D54-489D-A0AC-D2C8D55524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78AB55-B9F2-4B47-9F80-B0EF38E344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3CBA53-9DBD-4A02-BD29-C673AECEEE5B}"/>
              </a:ext>
            </a:extLst>
          </p:cNvPr>
          <p:cNvSpPr>
            <a:spLocks noGrp="1"/>
          </p:cNvSpPr>
          <p:nvPr>
            <p:ph type="dt" sz="half" idx="10"/>
          </p:nvPr>
        </p:nvSpPr>
        <p:spPr/>
        <p:txBody>
          <a:bodyPr/>
          <a:lstStyle/>
          <a:p>
            <a:fld id="{4171CBA5-A97B-C048-BC57-7787BE25ADC7}" type="datetime1">
              <a:rPr lang="en-US" smtClean="0"/>
              <a:t>10/21/2021</a:t>
            </a:fld>
            <a:endParaRPr lang="en-US"/>
          </a:p>
        </p:txBody>
      </p:sp>
      <p:sp>
        <p:nvSpPr>
          <p:cNvPr id="8" name="Footer Placeholder 7">
            <a:extLst>
              <a:ext uri="{FF2B5EF4-FFF2-40B4-BE49-F238E27FC236}">
                <a16:creationId xmlns:a16="http://schemas.microsoft.com/office/drawing/2014/main" id="{F03D44B6-99C1-4B37-9303-B08D19AC3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C1F033-01A0-4496-85C7-846374E5E44B}"/>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1651248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3D74E3-5692-5047-A3D5-102E62F6910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02" y="-1"/>
            <a:ext cx="12187698" cy="6877071"/>
          </a:xfrm>
          <a:prstGeom prst="rect">
            <a:avLst/>
          </a:prstGeom>
        </p:spPr>
      </p:pic>
      <p:sp>
        <p:nvSpPr>
          <p:cNvPr id="2" name="Title 1">
            <a:extLst>
              <a:ext uri="{FF2B5EF4-FFF2-40B4-BE49-F238E27FC236}">
                <a16:creationId xmlns:a16="http://schemas.microsoft.com/office/drawing/2014/main" id="{3FAB85E9-0E49-472A-B071-F84FB44C0CED}"/>
              </a:ext>
            </a:extLst>
          </p:cNvPr>
          <p:cNvSpPr>
            <a:spLocks noGrp="1"/>
          </p:cNvSpPr>
          <p:nvPr>
            <p:ph type="title"/>
          </p:nvPr>
        </p:nvSpPr>
        <p:spPr>
          <a:xfrm>
            <a:off x="800100" y="762000"/>
            <a:ext cx="10555288" cy="928688"/>
          </a:xfrm>
        </p:spPr>
        <p:txBody>
          <a:bodyPr anchor="t" anchorCtr="0">
            <a:normAutofit/>
          </a:bodyPr>
          <a:lstStyle>
            <a:lvl1pPr>
              <a:defRPr sz="5400" b="1" i="0" baseline="0">
                <a:solidFill>
                  <a:srgbClr val="2D6A85"/>
                </a:solidFill>
                <a:latin typeface="Avenir Next" panose="020B0503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EEAB1E5-D131-4889-ABD0-F880C852D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BB2AED-65D0-4FAC-B4C9-B32BF333C3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7970AB-5D54-489D-A0AC-D2C8D55524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78AB55-B9F2-4B47-9F80-B0EF38E344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3CBA53-9DBD-4A02-BD29-C673AECEEE5B}"/>
              </a:ext>
            </a:extLst>
          </p:cNvPr>
          <p:cNvSpPr>
            <a:spLocks noGrp="1"/>
          </p:cNvSpPr>
          <p:nvPr>
            <p:ph type="dt" sz="half" idx="10"/>
          </p:nvPr>
        </p:nvSpPr>
        <p:spPr/>
        <p:txBody>
          <a:bodyPr/>
          <a:lstStyle/>
          <a:p>
            <a:fld id="{0A7EE117-E07B-6141-BE12-414686750CC5}" type="datetime1">
              <a:rPr lang="en-US" smtClean="0"/>
              <a:t>10/21/2021</a:t>
            </a:fld>
            <a:endParaRPr lang="en-US"/>
          </a:p>
        </p:txBody>
      </p:sp>
      <p:sp>
        <p:nvSpPr>
          <p:cNvPr id="8" name="Footer Placeholder 7">
            <a:extLst>
              <a:ext uri="{FF2B5EF4-FFF2-40B4-BE49-F238E27FC236}">
                <a16:creationId xmlns:a16="http://schemas.microsoft.com/office/drawing/2014/main" id="{F03D44B6-99C1-4B37-9303-B08D19AC3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C1F033-01A0-4496-85C7-846374E5E44B}"/>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2733731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38ADCD-984A-E747-BA4F-EE88C11E79B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
        <p:nvSpPr>
          <p:cNvPr id="2" name="Title 1">
            <a:extLst>
              <a:ext uri="{FF2B5EF4-FFF2-40B4-BE49-F238E27FC236}">
                <a16:creationId xmlns:a16="http://schemas.microsoft.com/office/drawing/2014/main" id="{18E75977-AF6E-441A-8F4C-4C3B160775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590D0E-AE49-40F2-991C-6BE25925E9DD}"/>
              </a:ext>
            </a:extLst>
          </p:cNvPr>
          <p:cNvSpPr>
            <a:spLocks noGrp="1"/>
          </p:cNvSpPr>
          <p:nvPr>
            <p:ph type="dt" sz="half" idx="10"/>
          </p:nvPr>
        </p:nvSpPr>
        <p:spPr/>
        <p:txBody>
          <a:bodyPr/>
          <a:lstStyle/>
          <a:p>
            <a:fld id="{1991C98F-EB6B-4D47-9457-8C3B8BC5C602}" type="datetime1">
              <a:rPr lang="en-US" smtClean="0"/>
              <a:t>10/21/2021</a:t>
            </a:fld>
            <a:endParaRPr lang="en-US"/>
          </a:p>
        </p:txBody>
      </p:sp>
      <p:sp>
        <p:nvSpPr>
          <p:cNvPr id="4" name="Footer Placeholder 3">
            <a:extLst>
              <a:ext uri="{FF2B5EF4-FFF2-40B4-BE49-F238E27FC236}">
                <a16:creationId xmlns:a16="http://schemas.microsoft.com/office/drawing/2014/main" id="{D22AAE9B-FF48-44B4-B632-86329C109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8D1C94-D643-40D3-8883-0B6F8F32D9D8}"/>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200974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38ADCD-984A-E747-BA4F-EE88C11E79B4}"/>
              </a:ext>
            </a:extLst>
          </p:cNvPr>
          <p:cNvPicPr>
            <a:picLocks noChangeAspect="1"/>
          </p:cNvPicPr>
          <p:nvPr userDrawn="1"/>
        </p:nvPicPr>
        <p:blipFill>
          <a:blip r:embed="rId2" cstate="screen">
            <a:alphaModFix amt="2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E75977-AF6E-441A-8F4C-4C3B160775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590D0E-AE49-40F2-991C-6BE25925E9DD}"/>
              </a:ext>
            </a:extLst>
          </p:cNvPr>
          <p:cNvSpPr>
            <a:spLocks noGrp="1"/>
          </p:cNvSpPr>
          <p:nvPr>
            <p:ph type="dt" sz="half" idx="10"/>
          </p:nvPr>
        </p:nvSpPr>
        <p:spPr/>
        <p:txBody>
          <a:bodyPr/>
          <a:lstStyle/>
          <a:p>
            <a:fld id="{6B279DF8-8708-AD45-8BB0-9D5DC4D1E0E7}" type="datetime1">
              <a:rPr lang="en-US" smtClean="0"/>
              <a:t>10/21/2021</a:t>
            </a:fld>
            <a:endParaRPr lang="en-US"/>
          </a:p>
        </p:txBody>
      </p:sp>
      <p:sp>
        <p:nvSpPr>
          <p:cNvPr id="4" name="Footer Placeholder 3">
            <a:extLst>
              <a:ext uri="{FF2B5EF4-FFF2-40B4-BE49-F238E27FC236}">
                <a16:creationId xmlns:a16="http://schemas.microsoft.com/office/drawing/2014/main" id="{D22AAE9B-FF48-44B4-B632-86329C109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8D1C94-D643-40D3-8883-0B6F8F32D9D8}"/>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3682552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7FBDE6-55BE-994B-82EA-FB3F69C12DB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79498"/>
          </a:xfrm>
          <a:prstGeom prst="rect">
            <a:avLst/>
          </a:prstGeom>
        </p:spPr>
      </p:pic>
      <p:sp>
        <p:nvSpPr>
          <p:cNvPr id="2" name="Date Placeholder 1">
            <a:extLst>
              <a:ext uri="{FF2B5EF4-FFF2-40B4-BE49-F238E27FC236}">
                <a16:creationId xmlns:a16="http://schemas.microsoft.com/office/drawing/2014/main" id="{EA39BF35-5B01-4DC7-994B-3081D6BA6D44}"/>
              </a:ext>
            </a:extLst>
          </p:cNvPr>
          <p:cNvSpPr>
            <a:spLocks noGrp="1"/>
          </p:cNvSpPr>
          <p:nvPr>
            <p:ph type="dt" sz="half" idx="10"/>
          </p:nvPr>
        </p:nvSpPr>
        <p:spPr/>
        <p:txBody>
          <a:bodyPr/>
          <a:lstStyle/>
          <a:p>
            <a:fld id="{FF476642-8AB4-2046-A1EE-D375C5D5EEDD}" type="datetime1">
              <a:rPr lang="en-US" smtClean="0"/>
              <a:t>10/21/2021</a:t>
            </a:fld>
            <a:endParaRPr lang="en-US"/>
          </a:p>
        </p:txBody>
      </p:sp>
      <p:sp>
        <p:nvSpPr>
          <p:cNvPr id="3" name="Footer Placeholder 2">
            <a:extLst>
              <a:ext uri="{FF2B5EF4-FFF2-40B4-BE49-F238E27FC236}">
                <a16:creationId xmlns:a16="http://schemas.microsoft.com/office/drawing/2014/main" id="{71A9E174-7AF1-4BAD-98D1-A5DC19BC65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B079EF-54B2-416F-A59E-D1F810C7AC60}"/>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3481775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B6F5-5470-4E8F-8626-BD6321257B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BD1DD0-9A3E-4857-BDEB-24F8E2AAE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2937A7-C91D-487B-B37A-AC39A0168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F6C8B1-DA31-4AEE-BB44-91590AED1F5C}"/>
              </a:ext>
            </a:extLst>
          </p:cNvPr>
          <p:cNvSpPr>
            <a:spLocks noGrp="1"/>
          </p:cNvSpPr>
          <p:nvPr>
            <p:ph type="dt" sz="half" idx="10"/>
          </p:nvPr>
        </p:nvSpPr>
        <p:spPr/>
        <p:txBody>
          <a:bodyPr/>
          <a:lstStyle/>
          <a:p>
            <a:fld id="{617ABAE7-9474-ED4B-8D1C-5581C0D35EC7}" type="datetime1">
              <a:rPr lang="en-US" smtClean="0"/>
              <a:t>10/21/2021</a:t>
            </a:fld>
            <a:endParaRPr lang="en-US"/>
          </a:p>
        </p:txBody>
      </p:sp>
      <p:sp>
        <p:nvSpPr>
          <p:cNvPr id="6" name="Footer Placeholder 5">
            <a:extLst>
              <a:ext uri="{FF2B5EF4-FFF2-40B4-BE49-F238E27FC236}">
                <a16:creationId xmlns:a16="http://schemas.microsoft.com/office/drawing/2014/main" id="{76362CC7-F3B5-42E5-830C-C5A05A5C96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85FE4-84E1-4A6A-9ACB-A87887FBA562}"/>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2381556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DF80-0D25-4038-804D-7DFE5C473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00F24F-7025-40E2-8109-4F9A936843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CCD95B-4803-4DAF-8A4A-67363ADD8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73307F-B310-4EE0-AEDC-CB382802C7CF}"/>
              </a:ext>
            </a:extLst>
          </p:cNvPr>
          <p:cNvSpPr>
            <a:spLocks noGrp="1"/>
          </p:cNvSpPr>
          <p:nvPr>
            <p:ph type="dt" sz="half" idx="10"/>
          </p:nvPr>
        </p:nvSpPr>
        <p:spPr/>
        <p:txBody>
          <a:bodyPr/>
          <a:lstStyle/>
          <a:p>
            <a:fld id="{FAD6C92C-524D-6D44-A0DF-C59E6D8D3102}" type="datetime1">
              <a:rPr lang="en-US" smtClean="0"/>
              <a:t>10/21/2021</a:t>
            </a:fld>
            <a:endParaRPr lang="en-US"/>
          </a:p>
        </p:txBody>
      </p:sp>
      <p:sp>
        <p:nvSpPr>
          <p:cNvPr id="6" name="Footer Placeholder 5">
            <a:extLst>
              <a:ext uri="{FF2B5EF4-FFF2-40B4-BE49-F238E27FC236}">
                <a16:creationId xmlns:a16="http://schemas.microsoft.com/office/drawing/2014/main" id="{9992DDB7-F572-4BC6-8A32-F9C1C4D78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BC520-52C9-4AC2-8368-28B063B59404}"/>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3872918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0D1F-CE70-480B-A30F-466AC480D9E4}"/>
              </a:ext>
            </a:extLst>
          </p:cNvPr>
          <p:cNvSpPr>
            <a:spLocks noGrp="1"/>
          </p:cNvSpPr>
          <p:nvPr>
            <p:ph type="ctrTitle"/>
          </p:nvPr>
        </p:nvSpPr>
        <p:spPr>
          <a:xfrm>
            <a:off x="800099" y="762000"/>
            <a:ext cx="10553699" cy="2009192"/>
          </a:xfrm>
        </p:spPr>
        <p:txBody>
          <a:bodyPr anchor="t" anchorCtr="0"/>
          <a:lstStyle>
            <a:lvl1pPr algn="ctr">
              <a:defRPr sz="6000" baseline="0">
                <a:solidFill>
                  <a:srgbClr val="2D6A85"/>
                </a:solidFill>
                <a:latin typeface="Avenir Black" panose="02000503020000020003"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07D65C9F-4B4E-409C-A17B-01B39C849F01}"/>
              </a:ext>
            </a:extLst>
          </p:cNvPr>
          <p:cNvSpPr>
            <a:spLocks noGrp="1"/>
          </p:cNvSpPr>
          <p:nvPr>
            <p:ph type="subTitle" idx="1"/>
          </p:nvPr>
        </p:nvSpPr>
        <p:spPr>
          <a:xfrm>
            <a:off x="1611604" y="3134570"/>
            <a:ext cx="8968791" cy="1418253"/>
          </a:xfrm>
        </p:spPr>
        <p:txBody>
          <a:bodyPr/>
          <a:lstStyle>
            <a:lvl1pPr marL="0" indent="0" algn="ctr">
              <a:buNone/>
              <a:defRPr sz="2400" baseline="0">
                <a:solidFill>
                  <a:srgbClr val="164560"/>
                </a:solidFill>
                <a:latin typeface="Avenir Medium"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BA8B-903E-4DBB-876C-6A604136A214}"/>
              </a:ext>
            </a:extLst>
          </p:cNvPr>
          <p:cNvSpPr>
            <a:spLocks noGrp="1"/>
          </p:cNvSpPr>
          <p:nvPr>
            <p:ph type="dt" sz="half" idx="10"/>
          </p:nvPr>
        </p:nvSpPr>
        <p:spPr/>
        <p:txBody>
          <a:bodyPr/>
          <a:lstStyle/>
          <a:p>
            <a:fld id="{F053BA79-7023-284F-B10A-590B3E77F93A}" type="datetime1">
              <a:rPr lang="en-US" smtClean="0"/>
              <a:t>10/21/2021</a:t>
            </a:fld>
            <a:endParaRPr lang="en-US"/>
          </a:p>
        </p:txBody>
      </p:sp>
      <p:sp>
        <p:nvSpPr>
          <p:cNvPr id="5" name="Footer Placeholder 4">
            <a:extLst>
              <a:ext uri="{FF2B5EF4-FFF2-40B4-BE49-F238E27FC236}">
                <a16:creationId xmlns:a16="http://schemas.microsoft.com/office/drawing/2014/main" id="{F49B3C2C-2C34-4A74-9FF3-25A86E6E3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078EF-FE61-4ECB-8685-6D65EA54AF2C}"/>
              </a:ext>
            </a:extLst>
          </p:cNvPr>
          <p:cNvSpPr>
            <a:spLocks noGrp="1"/>
          </p:cNvSpPr>
          <p:nvPr>
            <p:ph type="sldNum" sz="quarter" idx="12"/>
          </p:nvPr>
        </p:nvSpPr>
        <p:spPr/>
        <p:txBody>
          <a:bodyPr/>
          <a:lstStyle/>
          <a:p>
            <a:fld id="{C4C25385-F155-4579-9CA1-F48C5460F87E}" type="slidenum">
              <a:rPr lang="en-US" smtClean="0"/>
              <a:t>‹#›</a:t>
            </a:fld>
            <a:endParaRPr lang="en-US"/>
          </a:p>
        </p:txBody>
      </p:sp>
      <p:sp>
        <p:nvSpPr>
          <p:cNvPr id="7" name="Rectangle 6">
            <a:extLst>
              <a:ext uri="{FF2B5EF4-FFF2-40B4-BE49-F238E27FC236}">
                <a16:creationId xmlns:a16="http://schemas.microsoft.com/office/drawing/2014/main" id="{97789EF4-9855-C14A-B2B9-B308F5798502}"/>
              </a:ext>
            </a:extLst>
          </p:cNvPr>
          <p:cNvSpPr/>
          <p:nvPr userDrawn="1"/>
        </p:nvSpPr>
        <p:spPr>
          <a:xfrm>
            <a:off x="-24602" y="0"/>
            <a:ext cx="12216602" cy="6858000"/>
          </a:xfrm>
          <a:prstGeom prst="rect">
            <a:avLst/>
          </a:prstGeom>
          <a:gradFill>
            <a:gsLst>
              <a:gs pos="0">
                <a:srgbClr val="4E96A9"/>
              </a:gs>
              <a:gs pos="96000">
                <a:srgbClr val="6AAFAA"/>
              </a:gs>
            </a:gsLst>
            <a:lin ang="8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07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1C09-7791-46CF-816D-82824DE2F9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B8C1B-FCCA-4044-8F16-0DD37946A4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81FDE-8E1D-4BEC-874B-9A04CE629551}"/>
              </a:ext>
            </a:extLst>
          </p:cNvPr>
          <p:cNvSpPr>
            <a:spLocks noGrp="1"/>
          </p:cNvSpPr>
          <p:nvPr>
            <p:ph type="dt" sz="half" idx="10"/>
          </p:nvPr>
        </p:nvSpPr>
        <p:spPr/>
        <p:txBody>
          <a:bodyPr/>
          <a:lstStyle/>
          <a:p>
            <a:fld id="{6E7A0E02-055C-8941-8569-443B73C1DD6C}" type="datetime1">
              <a:rPr lang="en-US" smtClean="0"/>
              <a:t>10/21/2021</a:t>
            </a:fld>
            <a:endParaRPr lang="en-US"/>
          </a:p>
        </p:txBody>
      </p:sp>
      <p:sp>
        <p:nvSpPr>
          <p:cNvPr id="5" name="Footer Placeholder 4">
            <a:extLst>
              <a:ext uri="{FF2B5EF4-FFF2-40B4-BE49-F238E27FC236}">
                <a16:creationId xmlns:a16="http://schemas.microsoft.com/office/drawing/2014/main" id="{D1BA10A6-E03F-4438-B154-358B817F0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55821-4A2F-4780-833D-AFA1CB044BEC}"/>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42914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F81A8B-8C7F-433C-863F-5ED88859B5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60041A-5F5D-48CA-9340-CDF8175A25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321B9-6D86-49BD-9F9F-BE3D1A926A20}"/>
              </a:ext>
            </a:extLst>
          </p:cNvPr>
          <p:cNvSpPr>
            <a:spLocks noGrp="1"/>
          </p:cNvSpPr>
          <p:nvPr>
            <p:ph type="dt" sz="half" idx="10"/>
          </p:nvPr>
        </p:nvSpPr>
        <p:spPr/>
        <p:txBody>
          <a:bodyPr/>
          <a:lstStyle/>
          <a:p>
            <a:fld id="{AB0BE2E4-1C36-654B-A66A-DDC8B76050FC}" type="datetime1">
              <a:rPr lang="en-US" smtClean="0"/>
              <a:t>10/21/2021</a:t>
            </a:fld>
            <a:endParaRPr lang="en-US"/>
          </a:p>
        </p:txBody>
      </p:sp>
      <p:sp>
        <p:nvSpPr>
          <p:cNvPr id="5" name="Footer Placeholder 4">
            <a:extLst>
              <a:ext uri="{FF2B5EF4-FFF2-40B4-BE49-F238E27FC236}">
                <a16:creationId xmlns:a16="http://schemas.microsoft.com/office/drawing/2014/main" id="{F6D4D8A4-AFC5-4F63-83DA-9781E83D8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5D8FF-F888-4F33-A0C6-B7CAF8C4C46D}"/>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175909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0D1F-CE70-480B-A30F-466AC480D9E4}"/>
              </a:ext>
            </a:extLst>
          </p:cNvPr>
          <p:cNvSpPr>
            <a:spLocks noGrp="1"/>
          </p:cNvSpPr>
          <p:nvPr>
            <p:ph type="ctrTitle"/>
          </p:nvPr>
        </p:nvSpPr>
        <p:spPr>
          <a:xfrm>
            <a:off x="800099" y="762000"/>
            <a:ext cx="10553699" cy="2009192"/>
          </a:xfrm>
        </p:spPr>
        <p:txBody>
          <a:bodyPr anchor="t" anchorCtr="0"/>
          <a:lstStyle>
            <a:lvl1pPr algn="ctr">
              <a:defRPr sz="6000" baseline="0">
                <a:solidFill>
                  <a:srgbClr val="2D6A85"/>
                </a:solidFill>
                <a:latin typeface="Avenir Black" panose="02000503020000020003"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07D65C9F-4B4E-409C-A17B-01B39C849F01}"/>
              </a:ext>
            </a:extLst>
          </p:cNvPr>
          <p:cNvSpPr>
            <a:spLocks noGrp="1"/>
          </p:cNvSpPr>
          <p:nvPr>
            <p:ph type="subTitle" idx="1"/>
          </p:nvPr>
        </p:nvSpPr>
        <p:spPr>
          <a:xfrm>
            <a:off x="1611604" y="3134570"/>
            <a:ext cx="8968791" cy="1418253"/>
          </a:xfrm>
        </p:spPr>
        <p:txBody>
          <a:bodyPr/>
          <a:lstStyle>
            <a:lvl1pPr marL="0" indent="0" algn="ctr">
              <a:buNone/>
              <a:defRPr sz="2400" baseline="0">
                <a:solidFill>
                  <a:srgbClr val="164560"/>
                </a:solidFill>
                <a:latin typeface="Avenir Medium"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BA8B-903E-4DBB-876C-6A604136A214}"/>
              </a:ext>
            </a:extLst>
          </p:cNvPr>
          <p:cNvSpPr>
            <a:spLocks noGrp="1"/>
          </p:cNvSpPr>
          <p:nvPr>
            <p:ph type="dt" sz="half" idx="10"/>
          </p:nvPr>
        </p:nvSpPr>
        <p:spPr/>
        <p:txBody>
          <a:bodyPr/>
          <a:lstStyle/>
          <a:p>
            <a:fld id="{F053BA79-7023-284F-B10A-590B3E77F93A}" type="datetime1">
              <a:rPr lang="en-US" smtClean="0"/>
              <a:t>10/21/2021</a:t>
            </a:fld>
            <a:endParaRPr lang="en-US"/>
          </a:p>
        </p:txBody>
      </p:sp>
      <p:sp>
        <p:nvSpPr>
          <p:cNvPr id="5" name="Footer Placeholder 4">
            <a:extLst>
              <a:ext uri="{FF2B5EF4-FFF2-40B4-BE49-F238E27FC236}">
                <a16:creationId xmlns:a16="http://schemas.microsoft.com/office/drawing/2014/main" id="{F49B3C2C-2C34-4A74-9FF3-25A86E6E3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078EF-FE61-4ECB-8685-6D65EA54AF2C}"/>
              </a:ext>
            </a:extLst>
          </p:cNvPr>
          <p:cNvSpPr>
            <a:spLocks noGrp="1"/>
          </p:cNvSpPr>
          <p:nvPr>
            <p:ph type="sldNum" sz="quarter" idx="12"/>
          </p:nvPr>
        </p:nvSpPr>
        <p:spPr/>
        <p:txBody>
          <a:bodyPr/>
          <a:lstStyle/>
          <a:p>
            <a:fld id="{C4C25385-F155-4579-9CA1-F48C5460F87E}" type="slidenum">
              <a:rPr lang="en-US" smtClean="0"/>
              <a:t>‹#›</a:t>
            </a:fld>
            <a:endParaRPr lang="en-US"/>
          </a:p>
        </p:txBody>
      </p:sp>
      <p:pic>
        <p:nvPicPr>
          <p:cNvPr id="8" name="Picture 7" descr="A truck that is driving down the road&#10;&#10;Description automatically generated">
            <a:extLst>
              <a:ext uri="{FF2B5EF4-FFF2-40B4-BE49-F238E27FC236}">
                <a16:creationId xmlns:a16="http://schemas.microsoft.com/office/drawing/2014/main" id="{6E8AC15F-2266-7D4F-A38E-C40991586C60}"/>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0" y="0"/>
            <a:ext cx="12180422" cy="6858001"/>
          </a:xfrm>
          <a:prstGeom prst="rect">
            <a:avLst/>
          </a:prstGeom>
        </p:spPr>
      </p:pic>
    </p:spTree>
    <p:extLst>
      <p:ext uri="{BB962C8B-B14F-4D97-AF65-F5344CB8AC3E}">
        <p14:creationId xmlns:p14="http://schemas.microsoft.com/office/powerpoint/2010/main" val="694389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E994ED-969E-2A41-8D0C-2D14840169D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059" y="1"/>
            <a:ext cx="12172951" cy="6858000"/>
          </a:xfrm>
          <a:prstGeom prst="rect">
            <a:avLst/>
          </a:prstGeom>
        </p:spPr>
      </p:pic>
      <p:sp>
        <p:nvSpPr>
          <p:cNvPr id="2" name="Title 1">
            <a:extLst>
              <a:ext uri="{FF2B5EF4-FFF2-40B4-BE49-F238E27FC236}">
                <a16:creationId xmlns:a16="http://schemas.microsoft.com/office/drawing/2014/main" id="{2B9DCEC7-B5E4-482E-98A5-317029117EF9}"/>
              </a:ext>
            </a:extLst>
          </p:cNvPr>
          <p:cNvSpPr>
            <a:spLocks noGrp="1"/>
          </p:cNvSpPr>
          <p:nvPr>
            <p:ph type="title"/>
          </p:nvPr>
        </p:nvSpPr>
        <p:spPr>
          <a:xfrm>
            <a:off x="838199" y="761999"/>
            <a:ext cx="7214419" cy="1715729"/>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4C9C3E01-D6C4-4318-BA19-4956FE991A47}"/>
              </a:ext>
            </a:extLst>
          </p:cNvPr>
          <p:cNvSpPr>
            <a:spLocks noGrp="1"/>
          </p:cNvSpPr>
          <p:nvPr>
            <p:ph idx="1"/>
          </p:nvPr>
        </p:nvSpPr>
        <p:spPr>
          <a:xfrm>
            <a:off x="838200" y="2873829"/>
            <a:ext cx="6290388" cy="33031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33A8E-680E-49DE-BC1B-EEB14244F6A2}"/>
              </a:ext>
            </a:extLst>
          </p:cNvPr>
          <p:cNvSpPr>
            <a:spLocks noGrp="1"/>
          </p:cNvSpPr>
          <p:nvPr>
            <p:ph type="dt" sz="half" idx="10"/>
          </p:nvPr>
        </p:nvSpPr>
        <p:spPr/>
        <p:txBody>
          <a:bodyPr/>
          <a:lstStyle/>
          <a:p>
            <a:fld id="{3A2CF9FE-0D5B-174D-8F91-5CEB4D8B2866}" type="datetime1">
              <a:rPr lang="en-US" smtClean="0"/>
              <a:t>10/21/2021</a:t>
            </a:fld>
            <a:endParaRPr lang="en-US"/>
          </a:p>
        </p:txBody>
      </p:sp>
      <p:sp>
        <p:nvSpPr>
          <p:cNvPr id="5" name="Footer Placeholder 4">
            <a:extLst>
              <a:ext uri="{FF2B5EF4-FFF2-40B4-BE49-F238E27FC236}">
                <a16:creationId xmlns:a16="http://schemas.microsoft.com/office/drawing/2014/main" id="{C67E72D7-9525-4C1D-A9CA-3B2FE201A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74995-198F-4CCE-8482-48BCA1DEFBFD}"/>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213994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92BA03-8173-A741-A95C-336A2ADC4AF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239" y="-69003"/>
            <a:ext cx="12295239" cy="6937752"/>
          </a:xfrm>
          <a:prstGeom prst="rect">
            <a:avLst/>
          </a:prstGeom>
        </p:spPr>
      </p:pic>
      <p:sp>
        <p:nvSpPr>
          <p:cNvPr id="2" name="Title 1">
            <a:extLst>
              <a:ext uri="{FF2B5EF4-FFF2-40B4-BE49-F238E27FC236}">
                <a16:creationId xmlns:a16="http://schemas.microsoft.com/office/drawing/2014/main" id="{49E25CD7-31A5-4B3B-A12D-E9EC7F2A3639}"/>
              </a:ext>
            </a:extLst>
          </p:cNvPr>
          <p:cNvSpPr>
            <a:spLocks noGrp="1"/>
          </p:cNvSpPr>
          <p:nvPr>
            <p:ph type="title"/>
          </p:nvPr>
        </p:nvSpPr>
        <p:spPr>
          <a:xfrm>
            <a:off x="831850" y="768350"/>
            <a:ext cx="6439105" cy="1768373"/>
          </a:xfrm>
        </p:spPr>
        <p:txBody>
          <a:bodyPr anchor="t" anchorCtr="0"/>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13D03-660B-4198-A284-96FE0F6CAB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9956E9-1895-44BF-9F69-CC2D2E043523}"/>
              </a:ext>
            </a:extLst>
          </p:cNvPr>
          <p:cNvSpPr>
            <a:spLocks noGrp="1"/>
          </p:cNvSpPr>
          <p:nvPr>
            <p:ph type="dt" sz="half" idx="10"/>
          </p:nvPr>
        </p:nvSpPr>
        <p:spPr/>
        <p:txBody>
          <a:bodyPr/>
          <a:lstStyle/>
          <a:p>
            <a:fld id="{2FE94BBB-609E-5F49-B130-3D697950BC91}" type="datetime1">
              <a:rPr lang="en-US" smtClean="0"/>
              <a:t>10/21/2021</a:t>
            </a:fld>
            <a:endParaRPr lang="en-US"/>
          </a:p>
        </p:txBody>
      </p:sp>
      <p:sp>
        <p:nvSpPr>
          <p:cNvPr id="5" name="Footer Placeholder 4">
            <a:extLst>
              <a:ext uri="{FF2B5EF4-FFF2-40B4-BE49-F238E27FC236}">
                <a16:creationId xmlns:a16="http://schemas.microsoft.com/office/drawing/2014/main" id="{A5B03B55-5EF4-4C48-A74C-6F58973EC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A6286-784C-4DFD-9614-BEE1CCD3595F}"/>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2003165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7582A2-B4D9-5F48-9C38-D0432F863D0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79498"/>
          </a:xfrm>
          <a:prstGeom prst="rect">
            <a:avLst/>
          </a:prstGeom>
        </p:spPr>
      </p:pic>
      <p:sp>
        <p:nvSpPr>
          <p:cNvPr id="2" name="Title 1">
            <a:extLst>
              <a:ext uri="{FF2B5EF4-FFF2-40B4-BE49-F238E27FC236}">
                <a16:creationId xmlns:a16="http://schemas.microsoft.com/office/drawing/2014/main" id="{49E25CD7-31A5-4B3B-A12D-E9EC7F2A3639}"/>
              </a:ext>
            </a:extLst>
          </p:cNvPr>
          <p:cNvSpPr>
            <a:spLocks noGrp="1"/>
          </p:cNvSpPr>
          <p:nvPr>
            <p:ph type="title"/>
          </p:nvPr>
        </p:nvSpPr>
        <p:spPr>
          <a:xfrm>
            <a:off x="831850" y="768350"/>
            <a:ext cx="6409608" cy="1768373"/>
          </a:xfrm>
        </p:spPr>
        <p:txBody>
          <a:bodyPr anchor="t" anchorCtr="0"/>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13D03-660B-4198-A284-96FE0F6CAB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9956E9-1895-44BF-9F69-CC2D2E043523}"/>
              </a:ext>
            </a:extLst>
          </p:cNvPr>
          <p:cNvSpPr>
            <a:spLocks noGrp="1"/>
          </p:cNvSpPr>
          <p:nvPr>
            <p:ph type="dt" sz="half" idx="10"/>
          </p:nvPr>
        </p:nvSpPr>
        <p:spPr/>
        <p:txBody>
          <a:bodyPr/>
          <a:lstStyle/>
          <a:p>
            <a:fld id="{C9B1C493-78EB-D84D-B1D1-8E0D6FE92FFF}" type="datetime1">
              <a:rPr lang="en-US" smtClean="0"/>
              <a:t>10/21/2021</a:t>
            </a:fld>
            <a:endParaRPr lang="en-US"/>
          </a:p>
        </p:txBody>
      </p:sp>
      <p:sp>
        <p:nvSpPr>
          <p:cNvPr id="5" name="Footer Placeholder 4">
            <a:extLst>
              <a:ext uri="{FF2B5EF4-FFF2-40B4-BE49-F238E27FC236}">
                <a16:creationId xmlns:a16="http://schemas.microsoft.com/office/drawing/2014/main" id="{A5B03B55-5EF4-4C48-A74C-6F58973EC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A6286-784C-4DFD-9614-BEE1CCD3595F}"/>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192535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CD6017-0F63-8A4A-AD24-95D53BE55A1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79498"/>
          </a:xfrm>
          <a:prstGeom prst="rect">
            <a:avLst/>
          </a:prstGeom>
        </p:spPr>
      </p:pic>
      <p:sp>
        <p:nvSpPr>
          <p:cNvPr id="2" name="Title 1">
            <a:extLst>
              <a:ext uri="{FF2B5EF4-FFF2-40B4-BE49-F238E27FC236}">
                <a16:creationId xmlns:a16="http://schemas.microsoft.com/office/drawing/2014/main" id="{49E25CD7-31A5-4B3B-A12D-E9EC7F2A3639}"/>
              </a:ext>
            </a:extLst>
          </p:cNvPr>
          <p:cNvSpPr>
            <a:spLocks noGrp="1"/>
          </p:cNvSpPr>
          <p:nvPr>
            <p:ph type="title"/>
          </p:nvPr>
        </p:nvSpPr>
        <p:spPr>
          <a:xfrm>
            <a:off x="831850" y="768350"/>
            <a:ext cx="6896305" cy="1768373"/>
          </a:xfrm>
        </p:spPr>
        <p:txBody>
          <a:bodyPr anchor="t" anchorCtr="0"/>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13D03-660B-4198-A284-96FE0F6CAB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9956E9-1895-44BF-9F69-CC2D2E043523}"/>
              </a:ext>
            </a:extLst>
          </p:cNvPr>
          <p:cNvSpPr>
            <a:spLocks noGrp="1"/>
          </p:cNvSpPr>
          <p:nvPr>
            <p:ph type="dt" sz="half" idx="10"/>
          </p:nvPr>
        </p:nvSpPr>
        <p:spPr/>
        <p:txBody>
          <a:bodyPr/>
          <a:lstStyle/>
          <a:p>
            <a:fld id="{F339339E-7826-AE46-B08A-070767C1D0D3}" type="datetime1">
              <a:rPr lang="en-US" smtClean="0"/>
              <a:t>10/21/2021</a:t>
            </a:fld>
            <a:endParaRPr lang="en-US"/>
          </a:p>
        </p:txBody>
      </p:sp>
      <p:sp>
        <p:nvSpPr>
          <p:cNvPr id="5" name="Footer Placeholder 4">
            <a:extLst>
              <a:ext uri="{FF2B5EF4-FFF2-40B4-BE49-F238E27FC236}">
                <a16:creationId xmlns:a16="http://schemas.microsoft.com/office/drawing/2014/main" id="{A5B03B55-5EF4-4C48-A74C-6F58973EC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A6286-784C-4DFD-9614-BEE1CCD3595F}"/>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869516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77595C-43AB-9347-B0AA-D249C67B94B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79498"/>
          </a:xfrm>
          <a:prstGeom prst="rect">
            <a:avLst/>
          </a:prstGeom>
        </p:spPr>
      </p:pic>
      <p:sp>
        <p:nvSpPr>
          <p:cNvPr id="2" name="Title 1">
            <a:extLst>
              <a:ext uri="{FF2B5EF4-FFF2-40B4-BE49-F238E27FC236}">
                <a16:creationId xmlns:a16="http://schemas.microsoft.com/office/drawing/2014/main" id="{49E25CD7-31A5-4B3B-A12D-E9EC7F2A3639}"/>
              </a:ext>
            </a:extLst>
          </p:cNvPr>
          <p:cNvSpPr>
            <a:spLocks noGrp="1"/>
          </p:cNvSpPr>
          <p:nvPr>
            <p:ph type="title"/>
          </p:nvPr>
        </p:nvSpPr>
        <p:spPr>
          <a:xfrm>
            <a:off x="831850" y="768350"/>
            <a:ext cx="6439105" cy="1768373"/>
          </a:xfrm>
        </p:spPr>
        <p:txBody>
          <a:bodyPr anchor="t" anchorCtr="0"/>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13D03-660B-4198-A284-96FE0F6CAB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9956E9-1895-44BF-9F69-CC2D2E043523}"/>
              </a:ext>
            </a:extLst>
          </p:cNvPr>
          <p:cNvSpPr>
            <a:spLocks noGrp="1"/>
          </p:cNvSpPr>
          <p:nvPr>
            <p:ph type="dt" sz="half" idx="10"/>
          </p:nvPr>
        </p:nvSpPr>
        <p:spPr/>
        <p:txBody>
          <a:bodyPr/>
          <a:lstStyle/>
          <a:p>
            <a:fld id="{09A6BFDB-9C26-B84C-8638-51F59E8FC792}" type="datetime1">
              <a:rPr lang="en-US" smtClean="0"/>
              <a:t>10/21/2021</a:t>
            </a:fld>
            <a:endParaRPr lang="en-US"/>
          </a:p>
        </p:txBody>
      </p:sp>
      <p:sp>
        <p:nvSpPr>
          <p:cNvPr id="5" name="Footer Placeholder 4">
            <a:extLst>
              <a:ext uri="{FF2B5EF4-FFF2-40B4-BE49-F238E27FC236}">
                <a16:creationId xmlns:a16="http://schemas.microsoft.com/office/drawing/2014/main" id="{A5B03B55-5EF4-4C48-A74C-6F58973EC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A6286-784C-4DFD-9614-BEE1CCD3595F}"/>
              </a:ext>
            </a:extLst>
          </p:cNvPr>
          <p:cNvSpPr>
            <a:spLocks noGrp="1"/>
          </p:cNvSpPr>
          <p:nvPr>
            <p:ph type="sldNum" sz="quarter" idx="12"/>
          </p:nvPr>
        </p:nvSpPr>
        <p:spPr/>
        <p:txBody>
          <a:bodyPr/>
          <a:lstStyle/>
          <a:p>
            <a:fld id="{C4C25385-F155-4579-9CA1-F48C5460F87E}" type="slidenum">
              <a:rPr lang="en-US" smtClean="0"/>
              <a:t>‹#›</a:t>
            </a:fld>
            <a:endParaRPr lang="en-US"/>
          </a:p>
        </p:txBody>
      </p:sp>
    </p:spTree>
    <p:extLst>
      <p:ext uri="{BB962C8B-B14F-4D97-AF65-F5344CB8AC3E}">
        <p14:creationId xmlns:p14="http://schemas.microsoft.com/office/powerpoint/2010/main" val="2078980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70166A-7EC1-F64E-8361-B685C767045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6893"/>
            <a:ext cx="12192000" cy="6879498"/>
          </a:xfrm>
          <a:prstGeom prst="rect">
            <a:avLst/>
          </a:prstGeom>
        </p:spPr>
      </p:pic>
      <p:sp>
        <p:nvSpPr>
          <p:cNvPr id="3" name="Content Placeholder 2">
            <a:extLst>
              <a:ext uri="{FF2B5EF4-FFF2-40B4-BE49-F238E27FC236}">
                <a16:creationId xmlns:a16="http://schemas.microsoft.com/office/drawing/2014/main" id="{5D28115F-EF16-43C5-90A1-F84B27779D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600AF-0C4F-43A2-9375-930131F8B9E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00117721-E098-4248-A1E0-7AED1251CE3B}"/>
              </a:ext>
            </a:extLst>
          </p:cNvPr>
          <p:cNvSpPr>
            <a:spLocks noGrp="1"/>
          </p:cNvSpPr>
          <p:nvPr>
            <p:ph type="dt" sz="half" idx="10"/>
          </p:nvPr>
        </p:nvSpPr>
        <p:spPr/>
        <p:txBody>
          <a:bodyPr/>
          <a:lstStyle/>
          <a:p>
            <a:fld id="{243C0D2A-8922-FC47-B1F2-A399E7B90DAE}" type="datetime1">
              <a:rPr lang="en-US" smtClean="0"/>
              <a:t>10/21/2021</a:t>
            </a:fld>
            <a:endParaRPr lang="en-US"/>
          </a:p>
        </p:txBody>
      </p:sp>
      <p:sp>
        <p:nvSpPr>
          <p:cNvPr id="14" name="Footer Placeholder 13">
            <a:extLst>
              <a:ext uri="{FF2B5EF4-FFF2-40B4-BE49-F238E27FC236}">
                <a16:creationId xmlns:a16="http://schemas.microsoft.com/office/drawing/2014/main" id="{5174886B-BF2B-D44E-AC1E-F2032B379131}"/>
              </a:ext>
            </a:extLst>
          </p:cNvPr>
          <p:cNvSpPr>
            <a:spLocks noGrp="1"/>
          </p:cNvSpPr>
          <p:nvPr>
            <p:ph type="ftr" sz="quarter" idx="11"/>
          </p:nvPr>
        </p:nvSpPr>
        <p:spPr/>
        <p:txBody>
          <a:bodyPr/>
          <a:lstStyle/>
          <a:p>
            <a:pPr algn="l"/>
            <a:endParaRPr lang="en-US"/>
          </a:p>
        </p:txBody>
      </p:sp>
      <p:sp>
        <p:nvSpPr>
          <p:cNvPr id="15" name="Slide Number Placeholder 14">
            <a:extLst>
              <a:ext uri="{FF2B5EF4-FFF2-40B4-BE49-F238E27FC236}">
                <a16:creationId xmlns:a16="http://schemas.microsoft.com/office/drawing/2014/main" id="{7448C2B6-9FA9-434E-A76D-21ADB03F8F6A}"/>
              </a:ext>
            </a:extLst>
          </p:cNvPr>
          <p:cNvSpPr>
            <a:spLocks noGrp="1"/>
          </p:cNvSpPr>
          <p:nvPr>
            <p:ph type="sldNum" sz="quarter" idx="12"/>
          </p:nvPr>
        </p:nvSpPr>
        <p:spPr/>
        <p:txBody>
          <a:bodyPr/>
          <a:lstStyle/>
          <a:p>
            <a:fld id="{C4C25385-F155-4579-9CA1-F48C5460F87E}" type="slidenum">
              <a:rPr lang="en-US" smtClean="0"/>
              <a:t>‹#›</a:t>
            </a:fld>
            <a:endParaRPr lang="en-US"/>
          </a:p>
        </p:txBody>
      </p:sp>
      <p:sp>
        <p:nvSpPr>
          <p:cNvPr id="16" name="Title 15">
            <a:extLst>
              <a:ext uri="{FF2B5EF4-FFF2-40B4-BE49-F238E27FC236}">
                <a16:creationId xmlns:a16="http://schemas.microsoft.com/office/drawing/2014/main" id="{5F377BFF-4111-FD4F-B624-D8045893DD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843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3D8E45-0FBD-410F-92E8-0536760EAC89}"/>
              </a:ext>
            </a:extLst>
          </p:cNvPr>
          <p:cNvSpPr>
            <a:spLocks noGrp="1"/>
          </p:cNvSpPr>
          <p:nvPr>
            <p:ph type="title"/>
          </p:nvPr>
        </p:nvSpPr>
        <p:spPr>
          <a:xfrm>
            <a:off x="838200" y="800100"/>
            <a:ext cx="10515600" cy="161202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B53786FD-F132-475F-95F2-A07788711548}"/>
              </a:ext>
            </a:extLst>
          </p:cNvPr>
          <p:cNvSpPr>
            <a:spLocks noGrp="1"/>
          </p:cNvSpPr>
          <p:nvPr>
            <p:ph type="body" idx="1"/>
          </p:nvPr>
        </p:nvSpPr>
        <p:spPr>
          <a:xfrm>
            <a:off x="838200" y="2554013"/>
            <a:ext cx="10515600" cy="3622949"/>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8A0C7-86BE-44A6-BD0E-EAFED52707A4}"/>
              </a:ext>
            </a:extLst>
          </p:cNvPr>
          <p:cNvSpPr>
            <a:spLocks noGrp="1"/>
          </p:cNvSpPr>
          <p:nvPr>
            <p:ph type="dt" sz="half" idx="2"/>
          </p:nvPr>
        </p:nvSpPr>
        <p:spPr>
          <a:xfrm>
            <a:off x="8620820" y="6378245"/>
            <a:ext cx="641128" cy="343230"/>
          </a:xfrm>
          <a:prstGeom prst="rect">
            <a:avLst/>
          </a:prstGeom>
        </p:spPr>
        <p:txBody>
          <a:bodyPr vert="horz" lIns="91440" tIns="45720" rIns="91440" bIns="45720" rtlCol="0" anchor="ctr"/>
          <a:lstStyle>
            <a:lvl1pPr algn="l">
              <a:defRPr sz="1200">
                <a:solidFill>
                  <a:schemeClr val="tx1">
                    <a:tint val="75000"/>
                  </a:schemeClr>
                </a:solidFill>
              </a:defRPr>
            </a:lvl1pPr>
          </a:lstStyle>
          <a:p>
            <a:fld id="{243C0D2A-8922-FC47-B1F2-A399E7B90DAE}" type="datetime1">
              <a:rPr lang="en-US" smtClean="0"/>
              <a:t>10/21/2021</a:t>
            </a:fld>
            <a:endParaRPr lang="en-US"/>
          </a:p>
        </p:txBody>
      </p:sp>
      <p:sp>
        <p:nvSpPr>
          <p:cNvPr id="5" name="Footer Placeholder 4">
            <a:extLst>
              <a:ext uri="{FF2B5EF4-FFF2-40B4-BE49-F238E27FC236}">
                <a16:creationId xmlns:a16="http://schemas.microsoft.com/office/drawing/2014/main" id="{ECD618A1-5966-4E58-A265-8A177E85075F}"/>
              </a:ext>
            </a:extLst>
          </p:cNvPr>
          <p:cNvSpPr>
            <a:spLocks noGrp="1"/>
          </p:cNvSpPr>
          <p:nvPr>
            <p:ph type="ftr" sz="quarter" idx="3"/>
          </p:nvPr>
        </p:nvSpPr>
        <p:spPr>
          <a:xfrm>
            <a:off x="800100" y="6356350"/>
            <a:ext cx="231399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a:p>
        </p:txBody>
      </p:sp>
      <p:sp>
        <p:nvSpPr>
          <p:cNvPr id="6" name="Slide Number Placeholder 5">
            <a:extLst>
              <a:ext uri="{FF2B5EF4-FFF2-40B4-BE49-F238E27FC236}">
                <a16:creationId xmlns:a16="http://schemas.microsoft.com/office/drawing/2014/main" id="{8675388C-4F02-4672-B413-54C8FB003033}"/>
              </a:ext>
            </a:extLst>
          </p:cNvPr>
          <p:cNvSpPr>
            <a:spLocks noGrp="1"/>
          </p:cNvSpPr>
          <p:nvPr>
            <p:ph type="sldNum" sz="quarter" idx="4"/>
          </p:nvPr>
        </p:nvSpPr>
        <p:spPr>
          <a:xfrm>
            <a:off x="10898154" y="6356350"/>
            <a:ext cx="4556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25385-F155-4579-9CA1-F48C5460F87E}" type="slidenum">
              <a:rPr lang="en-US" smtClean="0"/>
              <a:t>‹#›</a:t>
            </a:fld>
            <a:endParaRPr lang="en-US"/>
          </a:p>
        </p:txBody>
      </p:sp>
    </p:spTree>
    <p:extLst>
      <p:ext uri="{BB962C8B-B14F-4D97-AF65-F5344CB8AC3E}">
        <p14:creationId xmlns:p14="http://schemas.microsoft.com/office/powerpoint/2010/main" val="194059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6000" b="1" i="0" kern="1200" baseline="0">
          <a:solidFill>
            <a:srgbClr val="2D6A85"/>
          </a:solidFill>
          <a:latin typeface="Avenir Blac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65.jpe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mailto:Marie.Tucker@dot.state.fl.u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www.floridatruckinginfo.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819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B0A-F0E9-4ED1-B46F-1E60FF7781B4}"/>
              </a:ext>
            </a:extLst>
          </p:cNvPr>
          <p:cNvSpPr>
            <a:spLocks noGrp="1"/>
          </p:cNvSpPr>
          <p:nvPr>
            <p:ph type="ctrTitle"/>
          </p:nvPr>
        </p:nvSpPr>
        <p:spPr>
          <a:xfrm>
            <a:off x="670680" y="246820"/>
            <a:ext cx="11182873" cy="2667000"/>
          </a:xfrm>
        </p:spPr>
        <p:txBody>
          <a:bodyPr>
            <a:noAutofit/>
          </a:bodyPr>
          <a:lstStyle/>
          <a:p>
            <a:pPr algn="r">
              <a:lnSpc>
                <a:spcPts val="7500"/>
              </a:lnSpc>
            </a:pPr>
            <a:r>
              <a:rPr lang="en-US" sz="7200" dirty="0">
                <a:solidFill>
                  <a:schemeClr val="bg1"/>
                </a:solidFill>
                <a:effectLst>
                  <a:outerShdw blurRad="101600" dist="82649" dir="2880000" algn="tl" rotWithShape="0">
                    <a:srgbClr val="164560"/>
                  </a:outerShdw>
                </a:effectLst>
              </a:rPr>
              <a:t>Florida’s Truck Parking </a:t>
            </a:r>
            <a:br>
              <a:rPr lang="en-US" sz="7200" dirty="0">
                <a:solidFill>
                  <a:schemeClr val="bg1"/>
                </a:solidFill>
                <a:effectLst>
                  <a:outerShdw blurRad="101600" dist="82649" dir="2880000" algn="tl" rotWithShape="0">
                    <a:srgbClr val="164560"/>
                  </a:outerShdw>
                </a:effectLst>
              </a:rPr>
            </a:br>
            <a:r>
              <a:rPr lang="en-US" sz="7200" dirty="0">
                <a:solidFill>
                  <a:schemeClr val="bg1"/>
                </a:solidFill>
                <a:effectLst>
                  <a:outerShdw blurRad="101600" dist="82649" dir="2880000" algn="tl" rotWithShape="0">
                    <a:srgbClr val="164560"/>
                  </a:outerShdw>
                </a:effectLst>
              </a:rPr>
              <a:t>Availability System (TPAS)</a:t>
            </a:r>
          </a:p>
        </p:txBody>
      </p:sp>
      <p:sp>
        <p:nvSpPr>
          <p:cNvPr id="11" name="Slide Number Placeholder 10">
            <a:extLst>
              <a:ext uri="{FF2B5EF4-FFF2-40B4-BE49-F238E27FC236}">
                <a16:creationId xmlns:a16="http://schemas.microsoft.com/office/drawing/2014/main" id="{7A7E6928-D64A-D041-A895-9ECAA5F48A2D}"/>
              </a:ext>
            </a:extLst>
          </p:cNvPr>
          <p:cNvSpPr>
            <a:spLocks noGrp="1"/>
          </p:cNvSpPr>
          <p:nvPr>
            <p:ph type="sldNum" sz="quarter" idx="12"/>
          </p:nvPr>
        </p:nvSpPr>
        <p:spPr>
          <a:xfrm>
            <a:off x="10898154" y="6445558"/>
            <a:ext cx="4556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25385-F155-4579-9CA1-F48C5460F8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EE613BA-CF09-A948-969C-A25B22214D19}"/>
              </a:ext>
            </a:extLst>
          </p:cNvPr>
          <p:cNvGrpSpPr/>
          <p:nvPr/>
        </p:nvGrpSpPr>
        <p:grpSpPr>
          <a:xfrm>
            <a:off x="7035808" y="5915762"/>
            <a:ext cx="3024919" cy="768207"/>
            <a:chOff x="4389672" y="4986207"/>
            <a:chExt cx="3024919" cy="768207"/>
          </a:xfrm>
          <a:effectLst>
            <a:outerShdw blurRad="74810" dist="60325" dir="2700000" algn="tl" rotWithShape="0">
              <a:prstClr val="black">
                <a:alpha val="40000"/>
              </a:prstClr>
            </a:outerShdw>
          </a:effectLst>
        </p:grpSpPr>
        <p:sp>
          <p:nvSpPr>
            <p:cNvPr id="8" name="Rounded Rectangle 7">
              <a:extLst>
                <a:ext uri="{FF2B5EF4-FFF2-40B4-BE49-F238E27FC236}">
                  <a16:creationId xmlns:a16="http://schemas.microsoft.com/office/drawing/2014/main" id="{9DE76F7B-483E-0744-B26C-637E4085A13B}"/>
                </a:ext>
              </a:extLst>
            </p:cNvPr>
            <p:cNvSpPr/>
            <p:nvPr/>
          </p:nvSpPr>
          <p:spPr>
            <a:xfrm>
              <a:off x="4389672" y="4986207"/>
              <a:ext cx="3024919" cy="768207"/>
            </a:xfrm>
            <a:prstGeom prst="roundRect">
              <a:avLst/>
            </a:prstGeom>
            <a:solidFill>
              <a:schemeClr val="bg1"/>
            </a:solidFill>
            <a:ln w="38100">
              <a:solidFill>
                <a:srgbClr val="28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63B9C2D-808C-44E9-A7B8-EEFCEA9858E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96609" y="5065593"/>
              <a:ext cx="1193879" cy="639147"/>
            </a:xfrm>
            <a:prstGeom prst="rect">
              <a:avLst/>
            </a:prstGeom>
          </p:spPr>
        </p:pic>
        <p:pic>
          <p:nvPicPr>
            <p:cNvPr id="7" name="Picture 6">
              <a:extLst>
                <a:ext uri="{FF2B5EF4-FFF2-40B4-BE49-F238E27FC236}">
                  <a16:creationId xmlns:a16="http://schemas.microsoft.com/office/drawing/2014/main" id="{54188F29-EA61-45A7-8FAE-74BEA1F18DA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36646" y="5065593"/>
              <a:ext cx="1278294" cy="639147"/>
            </a:xfrm>
            <a:prstGeom prst="rect">
              <a:avLst/>
            </a:prstGeom>
          </p:spPr>
        </p:pic>
      </p:grpSp>
      <p:sp>
        <p:nvSpPr>
          <p:cNvPr id="10" name="Date Placeholder 9">
            <a:extLst>
              <a:ext uri="{FF2B5EF4-FFF2-40B4-BE49-F238E27FC236}">
                <a16:creationId xmlns:a16="http://schemas.microsoft.com/office/drawing/2014/main" id="{73DBF4B3-4309-4B79-BE5B-2D6079EE0FCC}"/>
              </a:ext>
            </a:extLst>
          </p:cNvPr>
          <p:cNvSpPr>
            <a:spLocks noGrp="1"/>
          </p:cNvSpPr>
          <p:nvPr>
            <p:ph type="dt" sz="half" idx="10"/>
          </p:nvPr>
        </p:nvSpPr>
        <p:spPr>
          <a:xfrm>
            <a:off x="7280096" y="5371583"/>
            <a:ext cx="2536343" cy="51117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panose="020F0502020204030204"/>
                <a:ea typeface="+mn-ea"/>
                <a:cs typeface="+mn-cs"/>
              </a:rPr>
              <a:t>October 27, 2021</a:t>
            </a:r>
          </a:p>
        </p:txBody>
      </p:sp>
    </p:spTree>
    <p:extLst>
      <p:ext uri="{BB962C8B-B14F-4D97-AF65-F5344CB8AC3E}">
        <p14:creationId xmlns:p14="http://schemas.microsoft.com/office/powerpoint/2010/main" val="1804777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C3F5-3EE9-43CF-9967-7AC4EF6ADE9D}"/>
              </a:ext>
            </a:extLst>
          </p:cNvPr>
          <p:cNvSpPr>
            <a:spLocks noGrp="1"/>
          </p:cNvSpPr>
          <p:nvPr>
            <p:ph type="title"/>
          </p:nvPr>
        </p:nvSpPr>
        <p:spPr>
          <a:xfrm>
            <a:off x="716546" y="13264"/>
            <a:ext cx="10515600" cy="1480256"/>
          </a:xfrm>
        </p:spPr>
        <p:txBody>
          <a:bodyPr/>
          <a:lstStyle/>
          <a:p>
            <a:r>
              <a:rPr lang="en-US" dirty="0"/>
              <a:t>Deployment Mechanism</a:t>
            </a:r>
          </a:p>
        </p:txBody>
      </p:sp>
      <p:pic>
        <p:nvPicPr>
          <p:cNvPr id="4" name="Picture 3">
            <a:extLst>
              <a:ext uri="{FF2B5EF4-FFF2-40B4-BE49-F238E27FC236}">
                <a16:creationId xmlns:a16="http://schemas.microsoft.com/office/drawing/2014/main" id="{06E20816-B169-4684-AF63-7072E563F5E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52995" y="1188350"/>
            <a:ext cx="11967565" cy="5315989"/>
          </a:xfrm>
          <a:prstGeom prst="rect">
            <a:avLst/>
          </a:prstGeom>
          <a:ln>
            <a:noFill/>
          </a:ln>
          <a:effectLst>
            <a:softEdge rad="112500"/>
          </a:effectLst>
        </p:spPr>
      </p:pic>
    </p:spTree>
    <p:extLst>
      <p:ext uri="{BB962C8B-B14F-4D97-AF65-F5344CB8AC3E}">
        <p14:creationId xmlns:p14="http://schemas.microsoft.com/office/powerpoint/2010/main" val="4012173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D9BD50B0-1D9E-4CF0-B4FC-C790BD08DD22}"/>
              </a:ext>
            </a:extLst>
          </p:cNvPr>
          <p:cNvGraphicFramePr>
            <a:graphicFrameLocks noGrp="1"/>
          </p:cNvGraphicFramePr>
          <p:nvPr/>
        </p:nvGraphicFramePr>
        <p:xfrm>
          <a:off x="838200" y="3555843"/>
          <a:ext cx="4813092" cy="2730909"/>
        </p:xfrm>
        <a:graphic>
          <a:graphicData uri="http://schemas.openxmlformats.org/drawingml/2006/table">
            <a:tbl>
              <a:tblPr firstRow="1" bandRow="1">
                <a:tableStyleId>{35758FB7-9AC5-4552-8A53-C91805E547FA}</a:tableStyleId>
              </a:tblPr>
              <a:tblGrid>
                <a:gridCol w="3609783">
                  <a:extLst>
                    <a:ext uri="{9D8B030D-6E8A-4147-A177-3AD203B41FA5}">
                      <a16:colId xmlns:a16="http://schemas.microsoft.com/office/drawing/2014/main" val="4159950205"/>
                    </a:ext>
                  </a:extLst>
                </a:gridCol>
                <a:gridCol w="1203309">
                  <a:extLst>
                    <a:ext uri="{9D8B030D-6E8A-4147-A177-3AD203B41FA5}">
                      <a16:colId xmlns:a16="http://schemas.microsoft.com/office/drawing/2014/main" val="2332859897"/>
                    </a:ext>
                  </a:extLst>
                </a:gridCol>
              </a:tblGrid>
              <a:tr h="808705">
                <a:tc>
                  <a:txBody>
                    <a:bodyPr/>
                    <a:lstStyle/>
                    <a:p>
                      <a:pPr algn="ctr"/>
                      <a:r>
                        <a:rPr lang="en-US" sz="2400" dirty="0"/>
                        <a:t>Number of Truck Parking Spaces Monitored</a:t>
                      </a:r>
                      <a:endParaRPr lang="en-US" sz="2400" dirty="0">
                        <a:latin typeface="Arial" panose="020B0604020202020204" pitchFamily="34" charset="0"/>
                        <a:cs typeface="Arial" panose="020B0604020202020204" pitchFamily="34" charset="0"/>
                      </a:endParaRPr>
                    </a:p>
                  </a:txBody>
                  <a:tcPr anchor="ctr">
                    <a:solidFill>
                      <a:srgbClr val="1F6582"/>
                    </a:solidFill>
                  </a:tcPr>
                </a:tc>
                <a:tc>
                  <a:txBody>
                    <a:bodyPr/>
                    <a:lstStyle/>
                    <a:p>
                      <a:pPr algn="ctr"/>
                      <a:r>
                        <a:rPr lang="en-US" sz="2400" dirty="0"/>
                        <a:t>2,352</a:t>
                      </a:r>
                      <a:endParaRPr lang="en-US" sz="2400" dirty="0">
                        <a:latin typeface="Arial" panose="020B0604020202020204" pitchFamily="34" charset="0"/>
                        <a:cs typeface="Arial" panose="020B0604020202020204" pitchFamily="34" charset="0"/>
                      </a:endParaRPr>
                    </a:p>
                  </a:txBody>
                  <a:tcPr anchor="ctr">
                    <a:solidFill>
                      <a:srgbClr val="1F6582"/>
                    </a:solidFill>
                  </a:tcPr>
                </a:tc>
                <a:extLst>
                  <a:ext uri="{0D108BD9-81ED-4DB2-BD59-A6C34878D82A}">
                    <a16:rowId xmlns:a16="http://schemas.microsoft.com/office/drawing/2014/main" val="2322155186"/>
                  </a:ext>
                </a:extLst>
              </a:tr>
              <a:tr h="756204">
                <a:tc>
                  <a:txBody>
                    <a:bodyPr/>
                    <a:lstStyle/>
                    <a:p>
                      <a:pPr algn="ctr"/>
                      <a:r>
                        <a:rPr lang="en-US" sz="2400" dirty="0">
                          <a:solidFill>
                            <a:schemeClr val="bg1"/>
                          </a:solidFill>
                        </a:rPr>
                        <a:t>Wireless Detection System (WDS)</a:t>
                      </a:r>
                      <a:endParaRPr lang="en-US" sz="2400" dirty="0">
                        <a:solidFill>
                          <a:schemeClr val="bg1"/>
                        </a:solidFill>
                        <a:latin typeface="Arial" panose="020B0604020202020204" pitchFamily="34" charset="0"/>
                        <a:cs typeface="Arial" panose="020B0604020202020204" pitchFamily="34" charset="0"/>
                      </a:endParaRPr>
                    </a:p>
                  </a:txBody>
                  <a:tcPr anchor="ctr">
                    <a:solidFill>
                      <a:srgbClr val="68ACC1"/>
                    </a:solidFill>
                  </a:tcPr>
                </a:tc>
                <a:tc>
                  <a:txBody>
                    <a:bodyPr/>
                    <a:lstStyle/>
                    <a:p>
                      <a:pPr algn="ctr"/>
                      <a:r>
                        <a:rPr lang="en-US" sz="2400" dirty="0">
                          <a:solidFill>
                            <a:schemeClr val="bg1"/>
                          </a:solidFill>
                        </a:rPr>
                        <a:t>1,875</a:t>
                      </a:r>
                      <a:endParaRPr lang="en-US" sz="2400" dirty="0">
                        <a:solidFill>
                          <a:schemeClr val="bg1"/>
                        </a:solidFill>
                        <a:latin typeface="Arial" panose="020B0604020202020204" pitchFamily="34" charset="0"/>
                        <a:cs typeface="Arial" panose="020B0604020202020204" pitchFamily="34" charset="0"/>
                      </a:endParaRPr>
                    </a:p>
                  </a:txBody>
                  <a:tcPr anchor="ctr">
                    <a:solidFill>
                      <a:srgbClr val="68ACC1"/>
                    </a:solidFill>
                  </a:tcPr>
                </a:tc>
                <a:extLst>
                  <a:ext uri="{0D108BD9-81ED-4DB2-BD59-A6C34878D82A}">
                    <a16:rowId xmlns:a16="http://schemas.microsoft.com/office/drawing/2014/main" val="1780442185"/>
                  </a:ext>
                </a:extLst>
              </a:tr>
              <a:tr h="1084989">
                <a:tc>
                  <a:txBody>
                    <a:bodyPr/>
                    <a:lstStyle/>
                    <a:p>
                      <a:pPr algn="ctr"/>
                      <a:r>
                        <a:rPr lang="en-US" sz="2400" dirty="0">
                          <a:solidFill>
                            <a:schemeClr val="bg1"/>
                          </a:solidFill>
                        </a:rPr>
                        <a:t>Microwave Vehicle Detection System (MVDS)</a:t>
                      </a:r>
                      <a:endParaRPr lang="en-US" sz="2400" dirty="0">
                        <a:solidFill>
                          <a:schemeClr val="bg1"/>
                        </a:solidFill>
                        <a:latin typeface="Arial" panose="020B0604020202020204" pitchFamily="34" charset="0"/>
                        <a:cs typeface="Arial" panose="020B0604020202020204" pitchFamily="34" charset="0"/>
                      </a:endParaRPr>
                    </a:p>
                  </a:txBody>
                  <a:tcPr anchor="ctr">
                    <a:solidFill>
                      <a:srgbClr val="68ACC1"/>
                    </a:solidFill>
                  </a:tcPr>
                </a:tc>
                <a:tc>
                  <a:txBody>
                    <a:bodyPr/>
                    <a:lstStyle/>
                    <a:p>
                      <a:pPr algn="ctr"/>
                      <a:r>
                        <a:rPr lang="en-US" sz="2400" dirty="0">
                          <a:solidFill>
                            <a:schemeClr val="bg1"/>
                          </a:solidFill>
                        </a:rPr>
                        <a:t>477</a:t>
                      </a:r>
                      <a:endParaRPr lang="en-US" sz="2400" dirty="0">
                        <a:solidFill>
                          <a:schemeClr val="bg1"/>
                        </a:solidFill>
                        <a:latin typeface="Arial" panose="020B0604020202020204" pitchFamily="34" charset="0"/>
                        <a:cs typeface="Arial" panose="020B0604020202020204" pitchFamily="34" charset="0"/>
                      </a:endParaRPr>
                    </a:p>
                  </a:txBody>
                  <a:tcPr anchor="ctr">
                    <a:solidFill>
                      <a:srgbClr val="68ACC1"/>
                    </a:solidFill>
                  </a:tcPr>
                </a:tc>
                <a:extLst>
                  <a:ext uri="{0D108BD9-81ED-4DB2-BD59-A6C34878D82A}">
                    <a16:rowId xmlns:a16="http://schemas.microsoft.com/office/drawing/2014/main" val="1109453686"/>
                  </a:ext>
                </a:extLst>
              </a:tr>
            </a:tbl>
          </a:graphicData>
        </a:graphic>
      </p:graphicFrame>
      <p:sp>
        <p:nvSpPr>
          <p:cNvPr id="3" name="Content Placeholder 2">
            <a:extLst>
              <a:ext uri="{FF2B5EF4-FFF2-40B4-BE49-F238E27FC236}">
                <a16:creationId xmlns:a16="http://schemas.microsoft.com/office/drawing/2014/main" id="{962C935E-A212-4C70-9AB5-16FF47E783E8}"/>
              </a:ext>
            </a:extLst>
          </p:cNvPr>
          <p:cNvSpPr>
            <a:spLocks noGrp="1"/>
          </p:cNvSpPr>
          <p:nvPr>
            <p:ph sz="half" idx="1"/>
          </p:nvPr>
        </p:nvSpPr>
        <p:spPr>
          <a:xfrm>
            <a:off x="761632" y="1928964"/>
            <a:ext cx="5181600" cy="1612024"/>
          </a:xfrm>
        </p:spPr>
        <p:txBody>
          <a:bodyPr/>
          <a:lstStyle/>
          <a:p>
            <a:r>
              <a:rPr lang="en-US" dirty="0">
                <a:solidFill>
                  <a:srgbClr val="164560"/>
                </a:solidFill>
              </a:rPr>
              <a:t>45 Rest Areas </a:t>
            </a:r>
          </a:p>
          <a:p>
            <a:r>
              <a:rPr lang="en-US" dirty="0">
                <a:solidFill>
                  <a:srgbClr val="164560"/>
                </a:solidFill>
              </a:rPr>
              <a:t>20 Weigh Stations</a:t>
            </a:r>
          </a:p>
          <a:p>
            <a:r>
              <a:rPr lang="en-US" dirty="0">
                <a:solidFill>
                  <a:srgbClr val="164560"/>
                </a:solidFill>
              </a:rPr>
              <a:t>3 Welcome Centers</a:t>
            </a:r>
          </a:p>
        </p:txBody>
      </p:sp>
      <p:sp>
        <p:nvSpPr>
          <p:cNvPr id="9" name="Title 1">
            <a:extLst>
              <a:ext uri="{FF2B5EF4-FFF2-40B4-BE49-F238E27FC236}">
                <a16:creationId xmlns:a16="http://schemas.microsoft.com/office/drawing/2014/main" id="{9942A2E6-71CD-429A-8DBD-E3BD9BF25C88}"/>
              </a:ext>
            </a:extLst>
          </p:cNvPr>
          <p:cNvSpPr>
            <a:spLocks noGrp="1"/>
          </p:cNvSpPr>
          <p:nvPr>
            <p:ph type="title"/>
          </p:nvPr>
        </p:nvSpPr>
        <p:spPr>
          <a:xfrm>
            <a:off x="762694" y="69099"/>
            <a:ext cx="10515600" cy="1393941"/>
          </a:xfrm>
        </p:spPr>
        <p:txBody>
          <a:bodyPr/>
          <a:lstStyle/>
          <a:p>
            <a:r>
              <a:rPr lang="en-US" dirty="0"/>
              <a:t>TPAS Initial Locations</a:t>
            </a:r>
          </a:p>
        </p:txBody>
      </p:sp>
      <p:sp>
        <p:nvSpPr>
          <p:cNvPr id="12" name="TextBox 11">
            <a:extLst>
              <a:ext uri="{FF2B5EF4-FFF2-40B4-BE49-F238E27FC236}">
                <a16:creationId xmlns:a16="http://schemas.microsoft.com/office/drawing/2014/main" id="{70D28DC0-1202-4AFD-B327-64BD82CAF344}"/>
              </a:ext>
            </a:extLst>
          </p:cNvPr>
          <p:cNvSpPr txBox="1"/>
          <p:nvPr/>
        </p:nvSpPr>
        <p:spPr>
          <a:xfrm>
            <a:off x="6036931" y="2978425"/>
            <a:ext cx="3796591" cy="1940957"/>
          </a:xfrm>
          <a:prstGeom prst="roundRect">
            <a:avLst/>
          </a:prstGeom>
          <a:solidFill>
            <a:schemeClr val="bg1">
              <a:lumMod val="95000"/>
            </a:schemeClr>
          </a:solidFill>
          <a:ln w="1905">
            <a:no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rPr>
              <a:t>4 Corridors: I-95, I-4, I-75, I-10,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rPr>
              <a:t>3 Welcome Centers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rPr>
              <a:t>20 Weigh Stations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rPr>
              <a:t>45 Rest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rPr>
              <a:t>Truck Parking Sites Located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rPr>
              <a:t>FDOT Districts: 1, 2, 3, 4, 5, and 7</a:t>
            </a:r>
          </a:p>
        </p:txBody>
      </p:sp>
      <p:pic>
        <p:nvPicPr>
          <p:cNvPr id="11" name="Picture 10">
            <a:extLst>
              <a:ext uri="{FF2B5EF4-FFF2-40B4-BE49-F238E27FC236}">
                <a16:creationId xmlns:a16="http://schemas.microsoft.com/office/drawing/2014/main" id="{A7801C1B-373B-40C3-9989-FDED52A7457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18879" y="1313659"/>
            <a:ext cx="5978643" cy="5739701"/>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42562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FD20B9-E1C2-446C-BC4D-FE8DE33D382E}"/>
              </a:ext>
            </a:extLst>
          </p:cNvPr>
          <p:cNvSpPr>
            <a:spLocks noGrp="1"/>
          </p:cNvSpPr>
          <p:nvPr>
            <p:ph sz="half" idx="1"/>
          </p:nvPr>
        </p:nvSpPr>
        <p:spPr>
          <a:xfrm>
            <a:off x="739580" y="2324242"/>
            <a:ext cx="5181600" cy="4351338"/>
          </a:xfrm>
        </p:spPr>
        <p:txBody>
          <a:bodyPr/>
          <a:lstStyle/>
          <a:p>
            <a:pPr marL="0" indent="0">
              <a:buNone/>
            </a:pPr>
            <a:r>
              <a:rPr lang="en-US" dirty="0">
                <a:solidFill>
                  <a:srgbClr val="164560"/>
                </a:solidFill>
              </a:rPr>
              <a:t>6 Additional Rest Areas:</a:t>
            </a:r>
          </a:p>
          <a:p>
            <a:pPr marL="582613" lvl="1" indent="-344488">
              <a:spcBef>
                <a:spcPts val="1100"/>
              </a:spcBef>
            </a:pPr>
            <a:r>
              <a:rPr lang="en-US" sz="2600" dirty="0">
                <a:solidFill>
                  <a:srgbClr val="164560"/>
                </a:solidFill>
              </a:rPr>
              <a:t>I-10 EB Suwannee County</a:t>
            </a:r>
          </a:p>
          <a:p>
            <a:pPr marL="582613" lvl="1" indent="-344488">
              <a:spcBef>
                <a:spcPts val="1100"/>
              </a:spcBef>
            </a:pPr>
            <a:r>
              <a:rPr lang="en-US" sz="2600" dirty="0">
                <a:solidFill>
                  <a:srgbClr val="164560"/>
                </a:solidFill>
              </a:rPr>
              <a:t>I-10 WB Columbia County</a:t>
            </a:r>
          </a:p>
          <a:p>
            <a:pPr marL="582613" lvl="1" indent="-344488">
              <a:spcBef>
                <a:spcPts val="1100"/>
              </a:spcBef>
            </a:pPr>
            <a:r>
              <a:rPr lang="en-US" sz="2600" dirty="0">
                <a:solidFill>
                  <a:srgbClr val="164560"/>
                </a:solidFill>
              </a:rPr>
              <a:t>I-75 SB Hillsborough County</a:t>
            </a:r>
          </a:p>
          <a:p>
            <a:pPr marL="582613" lvl="1" indent="-344488">
              <a:spcBef>
                <a:spcPts val="1100"/>
              </a:spcBef>
            </a:pPr>
            <a:r>
              <a:rPr lang="en-US" sz="2600" dirty="0">
                <a:solidFill>
                  <a:srgbClr val="164560"/>
                </a:solidFill>
              </a:rPr>
              <a:t>I-75 NB Hillsborough County</a:t>
            </a:r>
          </a:p>
          <a:p>
            <a:pPr marL="582613" lvl="1" indent="-344488">
              <a:spcBef>
                <a:spcPts val="1100"/>
              </a:spcBef>
            </a:pPr>
            <a:r>
              <a:rPr lang="en-US" sz="2600" dirty="0">
                <a:solidFill>
                  <a:srgbClr val="164560"/>
                </a:solidFill>
              </a:rPr>
              <a:t>I-275 SB Pinellas County</a:t>
            </a:r>
          </a:p>
          <a:p>
            <a:pPr marL="582613" lvl="1" indent="-344488">
              <a:spcBef>
                <a:spcPts val="1100"/>
              </a:spcBef>
            </a:pPr>
            <a:r>
              <a:rPr lang="en-US" sz="2600" dirty="0">
                <a:solidFill>
                  <a:srgbClr val="164560"/>
                </a:solidFill>
              </a:rPr>
              <a:t>I-275 NB Manatee County</a:t>
            </a:r>
          </a:p>
          <a:p>
            <a:endParaRPr lang="en-US" dirty="0"/>
          </a:p>
        </p:txBody>
      </p:sp>
      <p:sp>
        <p:nvSpPr>
          <p:cNvPr id="9" name="Title 1">
            <a:extLst>
              <a:ext uri="{FF2B5EF4-FFF2-40B4-BE49-F238E27FC236}">
                <a16:creationId xmlns:a16="http://schemas.microsoft.com/office/drawing/2014/main" id="{FEF827BA-0225-4BA2-8CDD-D9DDFB7FF34B}"/>
              </a:ext>
            </a:extLst>
          </p:cNvPr>
          <p:cNvSpPr>
            <a:spLocks noGrp="1"/>
          </p:cNvSpPr>
          <p:nvPr>
            <p:ph type="title"/>
          </p:nvPr>
        </p:nvSpPr>
        <p:spPr>
          <a:xfrm>
            <a:off x="754570" y="378207"/>
            <a:ext cx="10515600" cy="1612024"/>
          </a:xfrm>
        </p:spPr>
        <p:txBody>
          <a:bodyPr/>
          <a:lstStyle/>
          <a:p>
            <a:r>
              <a:rPr lang="en-US" dirty="0"/>
              <a:t>TPAS Supplemental Locations</a:t>
            </a:r>
          </a:p>
        </p:txBody>
      </p:sp>
      <p:sp>
        <p:nvSpPr>
          <p:cNvPr id="7" name="TextBox 6">
            <a:extLst>
              <a:ext uri="{FF2B5EF4-FFF2-40B4-BE49-F238E27FC236}">
                <a16:creationId xmlns:a16="http://schemas.microsoft.com/office/drawing/2014/main" id="{394AA695-610F-4B92-BF31-3B3BE45937C9}"/>
              </a:ext>
            </a:extLst>
          </p:cNvPr>
          <p:cNvSpPr txBox="1"/>
          <p:nvPr/>
        </p:nvSpPr>
        <p:spPr>
          <a:xfrm>
            <a:off x="5606321" y="3261913"/>
            <a:ext cx="4116261" cy="1328023"/>
          </a:xfrm>
          <a:prstGeom prst="roundRect">
            <a:avLst/>
          </a:prstGeom>
          <a:solidFill>
            <a:schemeClr val="bg1">
              <a:lumMod val="95000"/>
            </a:schemeClr>
          </a:solidFill>
          <a:ln w="1905">
            <a:no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rPr>
              <a:t>3 Corridors: I-75, I-10, I-275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rPr>
              <a:t>6 Rest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rPr>
              <a:t>Truck Parking Sites Located in FDOT Districts: 1, 2, and 7</a:t>
            </a:r>
          </a:p>
        </p:txBody>
      </p:sp>
      <p:pic>
        <p:nvPicPr>
          <p:cNvPr id="6" name="Picture 5">
            <a:extLst>
              <a:ext uri="{FF2B5EF4-FFF2-40B4-BE49-F238E27FC236}">
                <a16:creationId xmlns:a16="http://schemas.microsoft.com/office/drawing/2014/main" id="{473249B1-7A40-4642-996B-C97FAC6686C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21180" y="1588592"/>
            <a:ext cx="5663784" cy="5437426"/>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8776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6A5136-E6BD-6249-810D-4FB005AAA195}"/>
              </a:ext>
            </a:extLst>
          </p:cNvPr>
          <p:cNvSpPr/>
          <p:nvPr/>
        </p:nvSpPr>
        <p:spPr>
          <a:xfrm>
            <a:off x="6800746" y="115576"/>
            <a:ext cx="4831621" cy="6465106"/>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B1C3F5-3EE9-43CF-9967-7AC4EF6ADE9D}"/>
              </a:ext>
            </a:extLst>
          </p:cNvPr>
          <p:cNvSpPr>
            <a:spLocks noGrp="1"/>
          </p:cNvSpPr>
          <p:nvPr>
            <p:ph type="title"/>
          </p:nvPr>
        </p:nvSpPr>
        <p:spPr>
          <a:xfrm>
            <a:off x="765919" y="174296"/>
            <a:ext cx="5330081" cy="2029757"/>
          </a:xfrm>
        </p:spPr>
        <p:txBody>
          <a:bodyPr/>
          <a:lstStyle/>
          <a:p>
            <a:r>
              <a:rPr lang="en-US" dirty="0"/>
              <a:t>TPAS Architecture</a:t>
            </a:r>
          </a:p>
        </p:txBody>
      </p:sp>
      <p:sp>
        <p:nvSpPr>
          <p:cNvPr id="5" name="Content Placeholder 3">
            <a:extLst>
              <a:ext uri="{FF2B5EF4-FFF2-40B4-BE49-F238E27FC236}">
                <a16:creationId xmlns:a16="http://schemas.microsoft.com/office/drawing/2014/main" id="{99F4922A-1B97-439D-8DF8-67F8E8BF6FD6}"/>
              </a:ext>
            </a:extLst>
          </p:cNvPr>
          <p:cNvSpPr txBox="1">
            <a:spLocks/>
          </p:cNvSpPr>
          <p:nvPr/>
        </p:nvSpPr>
        <p:spPr>
          <a:xfrm>
            <a:off x="750929" y="2205624"/>
            <a:ext cx="5598691" cy="463564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64560"/>
                </a:solidFill>
                <a:effectLst/>
                <a:uLnTx/>
                <a:uFillTx/>
                <a:latin typeface="Calibri" panose="020F0502020204030204"/>
                <a:ea typeface="+mn-ea"/>
                <a:cs typeface="+mn-cs"/>
              </a:rPr>
              <a:t>Data Collection</a:t>
            </a:r>
          </a:p>
          <a:p>
            <a:pPr marL="522288" marR="0" lvl="1" indent="-28416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4560"/>
                </a:solidFill>
                <a:effectLst/>
                <a:uLnTx/>
                <a:uFillTx/>
                <a:latin typeface="Calibri" panose="020F0502020204030204"/>
                <a:ea typeface="+mn-ea"/>
                <a:cs typeface="+mn-cs"/>
              </a:rPr>
              <a:t>Through TPAS sensors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64560"/>
                </a:solidFill>
                <a:effectLst/>
                <a:uLnTx/>
                <a:uFillTx/>
                <a:latin typeface="Calibri" panose="020F0502020204030204"/>
                <a:ea typeface="+mn-ea"/>
                <a:cs typeface="+mn-cs"/>
              </a:rPr>
              <a:t>Data Communications </a:t>
            </a:r>
          </a:p>
          <a:p>
            <a:pPr marL="522288" marR="0" lvl="1" indent="-28416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4560"/>
                </a:solidFill>
                <a:effectLst/>
                <a:uLnTx/>
                <a:uFillTx/>
                <a:latin typeface="Calibri" panose="020F0502020204030204"/>
                <a:ea typeface="+mn-ea"/>
                <a:cs typeface="+mn-cs"/>
              </a:rPr>
              <a:t>Existing ITS SICN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64560"/>
                </a:solidFill>
                <a:effectLst/>
                <a:uLnTx/>
                <a:uFillTx/>
                <a:latin typeface="Calibri" panose="020F0502020204030204"/>
                <a:ea typeface="+mn-ea"/>
                <a:cs typeface="+mn-cs"/>
              </a:rPr>
              <a:t>Data Collection, Processing, and Storage</a:t>
            </a:r>
          </a:p>
          <a:p>
            <a:pPr marL="522288" marR="0" lvl="1" indent="-28416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4560"/>
                </a:solidFill>
                <a:effectLst/>
                <a:uLnTx/>
                <a:uFillTx/>
                <a:latin typeface="Calibri" panose="020F0502020204030204"/>
                <a:ea typeface="+mn-ea"/>
                <a:cs typeface="+mn-cs"/>
              </a:rPr>
              <a:t>RTMC using SunGuide® system</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64560"/>
                </a:solidFill>
                <a:effectLst/>
                <a:uLnTx/>
                <a:uFillTx/>
                <a:latin typeface="Calibri" panose="020F0502020204030204"/>
                <a:ea typeface="+mn-ea"/>
                <a:cs typeface="+mn-cs"/>
              </a:rPr>
              <a:t>Data Dissemination</a:t>
            </a:r>
          </a:p>
          <a:p>
            <a:pPr marL="522288" marR="0" lvl="1" indent="-28416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4560"/>
                </a:solidFill>
                <a:effectLst/>
                <a:uLnTx/>
                <a:uFillTx/>
                <a:latin typeface="Calibri" panose="020F0502020204030204"/>
                <a:ea typeface="+mn-ea"/>
                <a:cs typeface="+mn-cs"/>
              </a:rPr>
              <a:t>Embedded roadside Dynamic Message Sign (DMS)</a:t>
            </a:r>
          </a:p>
          <a:p>
            <a:pPr marL="522288" marR="0" lvl="1" indent="-28416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4560"/>
                </a:solidFill>
                <a:effectLst/>
                <a:uLnTx/>
                <a:uFillTx/>
                <a:latin typeface="Calibri" panose="020F0502020204030204"/>
                <a:ea typeface="+mn-ea"/>
                <a:cs typeface="+mn-cs"/>
              </a:rPr>
              <a:t>Connected Vehicle - Future</a:t>
            </a:r>
          </a:p>
          <a:p>
            <a:pPr marL="522288" marR="0" lvl="1" indent="-28416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4560"/>
                </a:solidFill>
                <a:effectLst/>
                <a:uLnTx/>
                <a:uFillTx/>
                <a:latin typeface="Calibri" panose="020F0502020204030204"/>
                <a:ea typeface="+mn-ea"/>
                <a:cs typeface="+mn-cs"/>
              </a:rPr>
              <a:t>Data Integration and Video Aggregation System (DIVAS)</a:t>
            </a:r>
          </a:p>
          <a:p>
            <a:pPr marL="806450" marR="0" lvl="2" indent="-28416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64560"/>
                </a:solidFill>
                <a:effectLst/>
                <a:uLnTx/>
                <a:uFillTx/>
                <a:latin typeface="Calibri" panose="020F0502020204030204"/>
                <a:ea typeface="+mn-ea"/>
                <a:cs typeface="+mn-cs"/>
              </a:rPr>
              <a:t>Florida 511, 3</a:t>
            </a:r>
            <a:r>
              <a:rPr kumimoji="0" lang="en-US" sz="2000" b="0" i="0" u="none" strike="noStrike" kern="1200" cap="none" spc="0" normalizeH="0" baseline="30000" noProof="0" dirty="0">
                <a:ln>
                  <a:noFill/>
                </a:ln>
                <a:solidFill>
                  <a:srgbClr val="164560"/>
                </a:solidFill>
                <a:effectLst/>
                <a:uLnTx/>
                <a:uFillTx/>
                <a:latin typeface="Calibri" panose="020F0502020204030204"/>
                <a:ea typeface="+mn-ea"/>
                <a:cs typeface="+mn-cs"/>
              </a:rPr>
              <a:t>rd</a:t>
            </a:r>
            <a:r>
              <a:rPr kumimoji="0" lang="en-US" sz="2000" b="0" i="0" u="none" strike="noStrike" kern="1200" cap="none" spc="0" normalizeH="0" baseline="0" noProof="0" dirty="0">
                <a:ln>
                  <a:noFill/>
                </a:ln>
                <a:solidFill>
                  <a:srgbClr val="164560"/>
                </a:solidFill>
                <a:effectLst/>
                <a:uLnTx/>
                <a:uFillTx/>
                <a:latin typeface="Calibri" panose="020F0502020204030204"/>
                <a:ea typeface="+mn-ea"/>
                <a:cs typeface="+mn-cs"/>
              </a:rPr>
              <a:t> Party Apps, Waze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BC16604-5E79-4814-812F-CB8E9662450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82921" y="-28360"/>
            <a:ext cx="5391254" cy="6752978"/>
          </a:xfrm>
          <a:prstGeom prst="rect">
            <a:avLst/>
          </a:prstGeom>
        </p:spPr>
      </p:pic>
    </p:spTree>
    <p:extLst>
      <p:ext uri="{BB962C8B-B14F-4D97-AF65-F5344CB8AC3E}">
        <p14:creationId xmlns:p14="http://schemas.microsoft.com/office/powerpoint/2010/main" val="3404443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C3F5-3EE9-43CF-9967-7AC4EF6ADE9D}"/>
              </a:ext>
            </a:extLst>
          </p:cNvPr>
          <p:cNvSpPr>
            <a:spLocks noGrp="1"/>
          </p:cNvSpPr>
          <p:nvPr>
            <p:ph type="title"/>
          </p:nvPr>
        </p:nvSpPr>
        <p:spPr>
          <a:xfrm>
            <a:off x="763250" y="127936"/>
            <a:ext cx="10515600" cy="1301698"/>
          </a:xfrm>
        </p:spPr>
        <p:txBody>
          <a:bodyPr/>
          <a:lstStyle/>
          <a:p>
            <a:r>
              <a:rPr lang="en-US" dirty="0"/>
              <a:t>TPAS Integration</a:t>
            </a:r>
          </a:p>
        </p:txBody>
      </p:sp>
      <p:sp>
        <p:nvSpPr>
          <p:cNvPr id="12" name="Content Placeholder 2">
            <a:extLst>
              <a:ext uri="{FF2B5EF4-FFF2-40B4-BE49-F238E27FC236}">
                <a16:creationId xmlns:a16="http://schemas.microsoft.com/office/drawing/2014/main" id="{CDA87A05-6F4D-4537-A606-7E5A9076A81D}"/>
              </a:ext>
            </a:extLst>
          </p:cNvPr>
          <p:cNvSpPr>
            <a:spLocks noGrp="1"/>
          </p:cNvSpPr>
          <p:nvPr>
            <p:ph sz="half" idx="4294967295"/>
          </p:nvPr>
        </p:nvSpPr>
        <p:spPr>
          <a:xfrm>
            <a:off x="763251" y="1383914"/>
            <a:ext cx="5487648" cy="5534599"/>
          </a:xfrm>
        </p:spPr>
        <p:txBody>
          <a:bodyPr>
            <a:normAutofit fontScale="92500" lnSpcReduction="20000"/>
          </a:bodyPr>
          <a:lstStyle/>
          <a:p>
            <a:pPr marL="0" indent="0">
              <a:buNone/>
            </a:pPr>
            <a:r>
              <a:rPr lang="en-US" sz="2600" b="1" dirty="0">
                <a:solidFill>
                  <a:srgbClr val="1F6582"/>
                </a:solidFill>
              </a:rPr>
              <a:t>TPAS device communication integration with existing ITS communication network</a:t>
            </a:r>
          </a:p>
          <a:p>
            <a:pPr marL="522288" lvl="1" indent="-284163">
              <a:lnSpc>
                <a:spcPct val="120000"/>
              </a:lnSpc>
            </a:pPr>
            <a:r>
              <a:rPr lang="en-US" sz="2200" dirty="0">
                <a:solidFill>
                  <a:srgbClr val="1F6582"/>
                </a:solidFill>
              </a:rPr>
              <a:t>Minimal interruption to existing ITS infrastructure and RTMC operations </a:t>
            </a:r>
          </a:p>
          <a:p>
            <a:pPr marL="522288" lvl="1" indent="-284163">
              <a:lnSpc>
                <a:spcPct val="120000"/>
              </a:lnSpc>
            </a:pPr>
            <a:r>
              <a:rPr lang="en-US" sz="2200" dirty="0">
                <a:solidFill>
                  <a:srgbClr val="1F6582"/>
                </a:solidFill>
              </a:rPr>
              <a:t>No fiber splices allowed to existing ITS fiber network</a:t>
            </a:r>
          </a:p>
          <a:p>
            <a:pPr marL="522288" lvl="1" indent="-284163">
              <a:lnSpc>
                <a:spcPct val="120000"/>
              </a:lnSpc>
            </a:pPr>
            <a:r>
              <a:rPr lang="en-US" sz="2200" dirty="0">
                <a:solidFill>
                  <a:srgbClr val="1F6582"/>
                </a:solidFill>
              </a:rPr>
              <a:t>Connect to available ports in existing MFES Switch in ITS cabinet</a:t>
            </a:r>
          </a:p>
          <a:p>
            <a:pPr marL="522288" lvl="1" indent="-284163">
              <a:lnSpc>
                <a:spcPct val="120000"/>
              </a:lnSpc>
            </a:pPr>
            <a:r>
              <a:rPr lang="en-US" sz="2200" dirty="0">
                <a:solidFill>
                  <a:srgbClr val="1F6582"/>
                </a:solidFill>
              </a:rPr>
              <a:t>Existing fiber network is untouched</a:t>
            </a:r>
          </a:p>
          <a:p>
            <a:pPr marL="0" indent="0">
              <a:buNone/>
            </a:pPr>
            <a:r>
              <a:rPr lang="en-US" sz="2600" b="1" dirty="0">
                <a:solidFill>
                  <a:srgbClr val="1F6582"/>
                </a:solidFill>
              </a:rPr>
              <a:t>TPAS Device Power</a:t>
            </a:r>
          </a:p>
          <a:p>
            <a:pPr marL="522288" lvl="1" indent="-284163">
              <a:lnSpc>
                <a:spcPct val="120000"/>
              </a:lnSpc>
            </a:pPr>
            <a:r>
              <a:rPr lang="en-US" sz="2200" dirty="0">
                <a:solidFill>
                  <a:srgbClr val="1F6582"/>
                </a:solidFill>
              </a:rPr>
              <a:t>Reduce additional utility bills </a:t>
            </a:r>
          </a:p>
          <a:p>
            <a:pPr marL="806450" lvl="2" indent="-284163">
              <a:lnSpc>
                <a:spcPct val="120000"/>
              </a:lnSpc>
            </a:pPr>
            <a:r>
              <a:rPr lang="en-US" sz="1800" dirty="0">
                <a:solidFill>
                  <a:srgbClr val="1F6582"/>
                </a:solidFill>
              </a:rPr>
              <a:t>Use of Existing ITS service drops where feasible</a:t>
            </a:r>
          </a:p>
          <a:p>
            <a:pPr marL="806450" lvl="2" indent="-284163">
              <a:lnSpc>
                <a:spcPct val="120000"/>
              </a:lnSpc>
            </a:pPr>
            <a:r>
              <a:rPr lang="en-US" sz="1800" dirty="0">
                <a:solidFill>
                  <a:srgbClr val="1F6582"/>
                </a:solidFill>
              </a:rPr>
              <a:t>Connect to existing ITS cabinet to draw power for TPAS sign </a:t>
            </a:r>
          </a:p>
          <a:p>
            <a:pPr marL="522288" lvl="1" indent="-447675">
              <a:lnSpc>
                <a:spcPct val="120000"/>
              </a:lnSpc>
            </a:pPr>
            <a:r>
              <a:rPr lang="en-US" sz="2200" dirty="0">
                <a:solidFill>
                  <a:srgbClr val="1F6582"/>
                </a:solidFill>
              </a:rPr>
              <a:t>NO UPS and/or solar power provided to the TPAS cabinets</a:t>
            </a:r>
          </a:p>
        </p:txBody>
      </p:sp>
      <p:pic>
        <p:nvPicPr>
          <p:cNvPr id="4" name="Picture 3">
            <a:extLst>
              <a:ext uri="{FF2B5EF4-FFF2-40B4-BE49-F238E27FC236}">
                <a16:creationId xmlns:a16="http://schemas.microsoft.com/office/drawing/2014/main" id="{03C9EF72-3F54-4984-AE7D-211EDE68338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438967" y="1441494"/>
            <a:ext cx="3179618" cy="395214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F7DE282-C249-4151-A9F7-B2705CC384A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875379" y="4203846"/>
            <a:ext cx="2197359" cy="1790558"/>
          </a:xfrm>
          <a:prstGeom prst="ellipse">
            <a:avLst/>
          </a:prstGeom>
          <a:ln>
            <a:noFill/>
          </a:ln>
          <a:effectLst>
            <a:softEdge rad="112500"/>
          </a:effectLst>
        </p:spPr>
      </p:pic>
      <p:pic>
        <p:nvPicPr>
          <p:cNvPr id="8" name="Picture 7">
            <a:extLst>
              <a:ext uri="{FF2B5EF4-FFF2-40B4-BE49-F238E27FC236}">
                <a16:creationId xmlns:a16="http://schemas.microsoft.com/office/drawing/2014/main" id="{73032F04-F46C-42BD-A159-3D3B86D35D8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875379" y="1445538"/>
            <a:ext cx="2197359" cy="1839382"/>
          </a:xfrm>
          <a:prstGeom prst="ellipse">
            <a:avLst/>
          </a:prstGeom>
          <a:ln>
            <a:noFill/>
          </a:ln>
          <a:effectLst>
            <a:softEdge rad="112500"/>
          </a:effectLst>
        </p:spPr>
      </p:pic>
      <p:sp>
        <p:nvSpPr>
          <p:cNvPr id="9" name="TextBox 8">
            <a:extLst>
              <a:ext uri="{FF2B5EF4-FFF2-40B4-BE49-F238E27FC236}">
                <a16:creationId xmlns:a16="http://schemas.microsoft.com/office/drawing/2014/main" id="{C2574C00-9EA5-485B-89C3-F65C749F9CCA}"/>
              </a:ext>
            </a:extLst>
          </p:cNvPr>
          <p:cNvSpPr txBox="1"/>
          <p:nvPr/>
        </p:nvSpPr>
        <p:spPr>
          <a:xfrm>
            <a:off x="10016071" y="863596"/>
            <a:ext cx="191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Fiber Patch Panel</a:t>
            </a:r>
          </a:p>
        </p:txBody>
      </p:sp>
      <p:sp>
        <p:nvSpPr>
          <p:cNvPr id="10" name="TextBox 9">
            <a:extLst>
              <a:ext uri="{FF2B5EF4-FFF2-40B4-BE49-F238E27FC236}">
                <a16:creationId xmlns:a16="http://schemas.microsoft.com/office/drawing/2014/main" id="{BBAF4521-6F7F-4A20-A810-B11F73175179}"/>
              </a:ext>
            </a:extLst>
          </p:cNvPr>
          <p:cNvSpPr txBox="1"/>
          <p:nvPr/>
        </p:nvSpPr>
        <p:spPr>
          <a:xfrm>
            <a:off x="9982939" y="3632675"/>
            <a:ext cx="1982238" cy="646331"/>
          </a:xfrm>
          <a:prstGeom prst="rect">
            <a:avLst/>
          </a:prstGeom>
          <a:noFill/>
        </p:spPr>
        <p:txBody>
          <a:bodyPr wrap="square" rtlCol="0">
            <a:spAutoFit/>
          </a:bodyPr>
          <a:lstStyle>
            <a:defPPr>
              <a:defRPr lang="en-US"/>
            </a:defPPr>
            <a:lvl1pPr>
              <a:defRPr b="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Available ports in MFES Switch</a:t>
            </a:r>
          </a:p>
        </p:txBody>
      </p:sp>
      <p:sp>
        <p:nvSpPr>
          <p:cNvPr id="11" name="TextBox 10">
            <a:extLst>
              <a:ext uri="{FF2B5EF4-FFF2-40B4-BE49-F238E27FC236}">
                <a16:creationId xmlns:a16="http://schemas.microsoft.com/office/drawing/2014/main" id="{BD722CEA-C217-4571-ACCD-33A6F8AA2719}"/>
              </a:ext>
            </a:extLst>
          </p:cNvPr>
          <p:cNvSpPr txBox="1"/>
          <p:nvPr/>
        </p:nvSpPr>
        <p:spPr>
          <a:xfrm>
            <a:off x="6364017" y="5508797"/>
            <a:ext cx="3604156" cy="369332"/>
          </a:xfrm>
          <a:prstGeom prst="rect">
            <a:avLst/>
          </a:prstGeom>
          <a:noFill/>
        </p:spPr>
        <p:txBody>
          <a:bodyPr wrap="square" rtlCol="0">
            <a:spAutoFit/>
          </a:bodyPr>
          <a:lstStyle>
            <a:defPPr>
              <a:defRPr lang="en-US"/>
            </a:defPPr>
            <a:lvl1pPr>
              <a:defRPr b="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FDOT EXISTING  ITS CABINET</a:t>
            </a:r>
          </a:p>
        </p:txBody>
      </p:sp>
    </p:spTree>
    <p:extLst>
      <p:ext uri="{BB962C8B-B14F-4D97-AF65-F5344CB8AC3E}">
        <p14:creationId xmlns:p14="http://schemas.microsoft.com/office/powerpoint/2010/main" val="3080865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6DC2C2-EF51-A647-BC4C-70AC8639FE9E}"/>
              </a:ext>
            </a:extLst>
          </p:cNvPr>
          <p:cNvGrpSpPr/>
          <p:nvPr/>
        </p:nvGrpSpPr>
        <p:grpSpPr>
          <a:xfrm>
            <a:off x="838200" y="5108588"/>
            <a:ext cx="10999669" cy="1616620"/>
            <a:chOff x="194195" y="5124659"/>
            <a:chExt cx="10999669" cy="1616620"/>
          </a:xfrm>
        </p:grpSpPr>
        <p:sp>
          <p:nvSpPr>
            <p:cNvPr id="20" name="Rectangle 19">
              <a:extLst>
                <a:ext uri="{FF2B5EF4-FFF2-40B4-BE49-F238E27FC236}">
                  <a16:creationId xmlns:a16="http://schemas.microsoft.com/office/drawing/2014/main" id="{DA639C3F-211B-E748-AF90-62A049E5FB62}"/>
                </a:ext>
              </a:extLst>
            </p:cNvPr>
            <p:cNvSpPr/>
            <p:nvPr/>
          </p:nvSpPr>
          <p:spPr>
            <a:xfrm>
              <a:off x="194195" y="5124659"/>
              <a:ext cx="10999669" cy="1616620"/>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BF495851-5C70-4D9B-9DF1-28BEBC0A0881}"/>
                </a:ext>
              </a:extLst>
            </p:cNvPr>
            <p:cNvGrpSpPr/>
            <p:nvPr/>
          </p:nvGrpSpPr>
          <p:grpSpPr>
            <a:xfrm>
              <a:off x="8574392" y="5237893"/>
              <a:ext cx="2524356" cy="1438179"/>
              <a:chOff x="1284790" y="1643604"/>
              <a:chExt cx="2743202" cy="1562860"/>
            </a:xfrm>
          </p:grpSpPr>
          <p:pic>
            <p:nvPicPr>
              <p:cNvPr id="17" name="Picture 16">
                <a:extLst>
                  <a:ext uri="{FF2B5EF4-FFF2-40B4-BE49-F238E27FC236}">
                    <a16:creationId xmlns:a16="http://schemas.microsoft.com/office/drawing/2014/main" id="{1B0C3ECA-5CE3-49CA-A932-1AA951B0D84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284790" y="1643604"/>
                <a:ext cx="2743200" cy="1562860"/>
              </a:xfrm>
              <a:prstGeom prst="rect">
                <a:avLst/>
              </a:prstGeom>
            </p:spPr>
          </p:pic>
          <p:sp>
            <p:nvSpPr>
              <p:cNvPr id="18" name="TextBox 17">
                <a:extLst>
                  <a:ext uri="{FF2B5EF4-FFF2-40B4-BE49-F238E27FC236}">
                    <a16:creationId xmlns:a16="http://schemas.microsoft.com/office/drawing/2014/main" id="{756DAA9C-6562-43BC-B34C-F6FEE31A8E06}"/>
                  </a:ext>
                </a:extLst>
              </p:cNvPr>
              <p:cNvSpPr txBox="1"/>
              <p:nvPr/>
            </p:nvSpPr>
            <p:spPr>
              <a:xfrm>
                <a:off x="2777926" y="2284150"/>
                <a:ext cx="1250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XXX</a:t>
                </a:r>
              </a:p>
            </p:txBody>
          </p:sp>
          <p:sp>
            <p:nvSpPr>
              <p:cNvPr id="19" name="TextBox 18">
                <a:extLst>
                  <a:ext uri="{FF2B5EF4-FFF2-40B4-BE49-F238E27FC236}">
                    <a16:creationId xmlns:a16="http://schemas.microsoft.com/office/drawing/2014/main" id="{9C38C1DF-9E22-4FC6-8029-23DE176E080C}"/>
                  </a:ext>
                </a:extLst>
              </p:cNvPr>
              <p:cNvSpPr txBox="1"/>
              <p:nvPr/>
            </p:nvSpPr>
            <p:spPr>
              <a:xfrm>
                <a:off x="1784432" y="2644895"/>
                <a:ext cx="1250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XXX</a:t>
                </a:r>
              </a:p>
            </p:txBody>
          </p:sp>
        </p:grpSp>
        <p:grpSp>
          <p:nvGrpSpPr>
            <p:cNvPr id="4" name="Group 3">
              <a:extLst>
                <a:ext uri="{FF2B5EF4-FFF2-40B4-BE49-F238E27FC236}">
                  <a16:creationId xmlns:a16="http://schemas.microsoft.com/office/drawing/2014/main" id="{50988C39-9B22-4175-A4F1-9BDB5BC46EE7}"/>
                </a:ext>
              </a:extLst>
            </p:cNvPr>
            <p:cNvGrpSpPr/>
            <p:nvPr/>
          </p:nvGrpSpPr>
          <p:grpSpPr>
            <a:xfrm>
              <a:off x="305260" y="5234193"/>
              <a:ext cx="2548792" cy="1425402"/>
              <a:chOff x="1258234" y="3567209"/>
              <a:chExt cx="2769756" cy="1548975"/>
            </a:xfrm>
          </p:grpSpPr>
          <p:pic>
            <p:nvPicPr>
              <p:cNvPr id="21" name="Picture 20">
                <a:extLst>
                  <a:ext uri="{FF2B5EF4-FFF2-40B4-BE49-F238E27FC236}">
                    <a16:creationId xmlns:a16="http://schemas.microsoft.com/office/drawing/2014/main" id="{DB5E1486-4341-45D3-A2AC-9534CCD141D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258234" y="3567209"/>
                <a:ext cx="2769756" cy="1548975"/>
              </a:xfrm>
              <a:prstGeom prst="rect">
                <a:avLst/>
              </a:prstGeom>
            </p:spPr>
          </p:pic>
          <p:sp>
            <p:nvSpPr>
              <p:cNvPr id="23" name="TextBox 22">
                <a:extLst>
                  <a:ext uri="{FF2B5EF4-FFF2-40B4-BE49-F238E27FC236}">
                    <a16:creationId xmlns:a16="http://schemas.microsoft.com/office/drawing/2014/main" id="{9EC16334-636C-4F22-874B-699DB923C6B8}"/>
                  </a:ext>
                </a:extLst>
              </p:cNvPr>
              <p:cNvSpPr txBox="1"/>
              <p:nvPr/>
            </p:nvSpPr>
            <p:spPr>
              <a:xfrm>
                <a:off x="2330372" y="4275185"/>
                <a:ext cx="1250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XXX</a:t>
                </a:r>
              </a:p>
            </p:txBody>
          </p:sp>
        </p:grpSp>
        <p:grpSp>
          <p:nvGrpSpPr>
            <p:cNvPr id="8" name="Group 7">
              <a:extLst>
                <a:ext uri="{FF2B5EF4-FFF2-40B4-BE49-F238E27FC236}">
                  <a16:creationId xmlns:a16="http://schemas.microsoft.com/office/drawing/2014/main" id="{9EC3F3F6-F289-4FAA-B3C1-C94C69AD26BA}"/>
                </a:ext>
              </a:extLst>
            </p:cNvPr>
            <p:cNvGrpSpPr/>
            <p:nvPr/>
          </p:nvGrpSpPr>
          <p:grpSpPr>
            <a:xfrm>
              <a:off x="3006271" y="5230491"/>
              <a:ext cx="2731913" cy="1425403"/>
              <a:chOff x="4015798" y="3567209"/>
              <a:chExt cx="2968752" cy="1548976"/>
            </a:xfrm>
          </p:grpSpPr>
          <p:pic>
            <p:nvPicPr>
              <p:cNvPr id="10" name="Picture 9">
                <a:extLst>
                  <a:ext uri="{FF2B5EF4-FFF2-40B4-BE49-F238E27FC236}">
                    <a16:creationId xmlns:a16="http://schemas.microsoft.com/office/drawing/2014/main" id="{A09D22F9-2EE7-4A54-8F33-B27613D0422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015798" y="3567209"/>
                <a:ext cx="2968752" cy="1548976"/>
              </a:xfrm>
              <a:prstGeom prst="rect">
                <a:avLst/>
              </a:prstGeom>
            </p:spPr>
          </p:pic>
          <p:sp>
            <p:nvSpPr>
              <p:cNvPr id="11" name="TextBox 10">
                <a:extLst>
                  <a:ext uri="{FF2B5EF4-FFF2-40B4-BE49-F238E27FC236}">
                    <a16:creationId xmlns:a16="http://schemas.microsoft.com/office/drawing/2014/main" id="{33446961-FE6C-4C4A-9B80-4A7595B2B5D6}"/>
                  </a:ext>
                </a:extLst>
              </p:cNvPr>
              <p:cNvSpPr txBox="1"/>
              <p:nvPr/>
            </p:nvSpPr>
            <p:spPr>
              <a:xfrm>
                <a:off x="5153734" y="4267564"/>
                <a:ext cx="1250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XXX</a:t>
                </a:r>
              </a:p>
            </p:txBody>
          </p:sp>
        </p:grpSp>
        <p:grpSp>
          <p:nvGrpSpPr>
            <p:cNvPr id="6" name="Group 5">
              <a:extLst>
                <a:ext uri="{FF2B5EF4-FFF2-40B4-BE49-F238E27FC236}">
                  <a16:creationId xmlns:a16="http://schemas.microsoft.com/office/drawing/2014/main" id="{B6B66848-6767-46D2-9524-64B64C966FA4}"/>
                </a:ext>
              </a:extLst>
            </p:cNvPr>
            <p:cNvGrpSpPr/>
            <p:nvPr/>
          </p:nvGrpSpPr>
          <p:grpSpPr>
            <a:xfrm>
              <a:off x="5890403" y="5237893"/>
              <a:ext cx="2531770" cy="1414299"/>
              <a:chOff x="3964412" y="1650455"/>
              <a:chExt cx="2751259" cy="1536910"/>
            </a:xfrm>
          </p:grpSpPr>
          <p:pic>
            <p:nvPicPr>
              <p:cNvPr id="22" name="Picture 21">
                <a:extLst>
                  <a:ext uri="{FF2B5EF4-FFF2-40B4-BE49-F238E27FC236}">
                    <a16:creationId xmlns:a16="http://schemas.microsoft.com/office/drawing/2014/main" id="{AE7B3F8C-2DD2-4BF3-8CC8-F27FCF421F7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964412" y="1650455"/>
                <a:ext cx="2751259" cy="1536910"/>
              </a:xfrm>
              <a:prstGeom prst="rect">
                <a:avLst/>
              </a:prstGeom>
            </p:spPr>
          </p:pic>
          <p:sp>
            <p:nvSpPr>
              <p:cNvPr id="12" name="TextBox 11">
                <a:extLst>
                  <a:ext uri="{FF2B5EF4-FFF2-40B4-BE49-F238E27FC236}">
                    <a16:creationId xmlns:a16="http://schemas.microsoft.com/office/drawing/2014/main" id="{7C2E8652-DFEF-454C-8F35-9A163CA9E98F}"/>
                  </a:ext>
                </a:extLst>
              </p:cNvPr>
              <p:cNvSpPr txBox="1"/>
              <p:nvPr/>
            </p:nvSpPr>
            <p:spPr>
              <a:xfrm>
                <a:off x="5146114" y="2353102"/>
                <a:ext cx="1250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XXX</a:t>
                </a:r>
              </a:p>
            </p:txBody>
          </p:sp>
        </p:grpSp>
      </p:grpSp>
      <p:pic>
        <p:nvPicPr>
          <p:cNvPr id="9" name="Picture 8">
            <a:extLst>
              <a:ext uri="{FF2B5EF4-FFF2-40B4-BE49-F238E27FC236}">
                <a16:creationId xmlns:a16="http://schemas.microsoft.com/office/drawing/2014/main" id="{43A9993B-D1BC-4231-815F-2D8932DDD423}"/>
              </a:ext>
            </a:extLst>
          </p:cNvPr>
          <p:cNvPicPr>
            <a:picLocks noChangeAspect="1"/>
          </p:cNvPicPr>
          <p:nvPr/>
        </p:nvPicPr>
        <p:blipFill>
          <a:blip r:embed="rId7"/>
          <a:stretch>
            <a:fillRect/>
          </a:stretch>
        </p:blipFill>
        <p:spPr>
          <a:xfrm rot="303474">
            <a:off x="7388429" y="1071463"/>
            <a:ext cx="4659124" cy="3482629"/>
          </a:xfrm>
          <a:prstGeom prst="rect">
            <a:avLst/>
          </a:prstGeom>
        </p:spPr>
      </p:pic>
      <p:sp>
        <p:nvSpPr>
          <p:cNvPr id="24" name="Content Placeholder 2">
            <a:extLst>
              <a:ext uri="{FF2B5EF4-FFF2-40B4-BE49-F238E27FC236}">
                <a16:creationId xmlns:a16="http://schemas.microsoft.com/office/drawing/2014/main" id="{EB7EADF5-B34E-47BA-8030-BC98DAE3A4B0}"/>
              </a:ext>
            </a:extLst>
          </p:cNvPr>
          <p:cNvSpPr txBox="1">
            <a:spLocks/>
          </p:cNvSpPr>
          <p:nvPr/>
        </p:nvSpPr>
        <p:spPr>
          <a:xfrm>
            <a:off x="745777" y="2152552"/>
            <a:ext cx="7483823" cy="35158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28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F6582"/>
                </a:solidFill>
                <a:effectLst/>
                <a:uLnTx/>
                <a:uFillTx/>
                <a:latin typeface="Calibri" panose="020F0502020204030204"/>
                <a:ea typeface="+mn-ea"/>
                <a:cs typeface="+mn-cs"/>
              </a:rPr>
              <a:t>Concept Plans Development</a:t>
            </a:r>
          </a:p>
          <a:p>
            <a:pPr marL="685800" marR="0" lvl="1" indent="-228600" algn="l" defTabSz="914400" rtl="0" eaLnBrk="1" fontAlgn="auto" latinLnBrk="0" hangingPunct="1">
              <a:lnSpc>
                <a:spcPts val="228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mn-cs"/>
              </a:rPr>
              <a:t>For each Design Build Project</a:t>
            </a:r>
          </a:p>
          <a:p>
            <a:pPr marL="685800" marR="0" lvl="1" indent="-228600" algn="l" defTabSz="914400" rtl="0" eaLnBrk="1" fontAlgn="auto" latinLnBrk="0" hangingPunct="1">
              <a:lnSpc>
                <a:spcPts val="228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mn-cs"/>
              </a:rPr>
              <a:t>Identified TPAS Sign location </a:t>
            </a:r>
          </a:p>
          <a:p>
            <a:pPr marL="685800" marR="0" lvl="1" indent="-228600" algn="l" defTabSz="914400" rtl="0" eaLnBrk="1" fontAlgn="auto" latinLnBrk="0" hangingPunct="1">
              <a:lnSpc>
                <a:spcPts val="228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mn-cs"/>
              </a:rPr>
              <a:t>TPAS system integration details</a:t>
            </a:r>
          </a:p>
          <a:p>
            <a:pPr marL="0" marR="0" lvl="0" indent="0" algn="l" defTabSz="914400" rtl="0" eaLnBrk="1" fontAlgn="auto" latinLnBrk="0" hangingPunct="1">
              <a:lnSpc>
                <a:spcPts val="228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F6582"/>
                </a:solidFill>
                <a:effectLst/>
                <a:uLnTx/>
                <a:uFillTx/>
                <a:latin typeface="Calibri" panose="020F0502020204030204"/>
                <a:ea typeface="+mn-ea"/>
                <a:cs typeface="+mn-cs"/>
              </a:rPr>
              <a:t>Guide Sign Worksheets</a:t>
            </a:r>
          </a:p>
          <a:p>
            <a:pPr marL="685800" marR="0" lvl="1" indent="-228600" algn="l" defTabSz="914400" rtl="0" eaLnBrk="1" fontAlgn="auto" latinLnBrk="0" hangingPunct="1">
              <a:lnSpc>
                <a:spcPts val="228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mn-cs"/>
              </a:rPr>
              <a:t>Rest Area, Welcome Center and Weigh Station TPAS Signs</a:t>
            </a:r>
          </a:p>
          <a:p>
            <a:pPr marL="685800" marR="0" lvl="1" indent="-228600" algn="l" defTabSz="914400" rtl="0" eaLnBrk="1" fontAlgn="auto" latinLnBrk="0" hangingPunct="1">
              <a:lnSpc>
                <a:spcPts val="228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mn-cs"/>
              </a:rPr>
              <a:t>TPAS Sign Placed Inside Rest Area to Guide  Trucks Towards Available Parking Rows</a:t>
            </a:r>
          </a:p>
        </p:txBody>
      </p:sp>
      <p:sp>
        <p:nvSpPr>
          <p:cNvPr id="2" name="Title 1">
            <a:extLst>
              <a:ext uri="{FF2B5EF4-FFF2-40B4-BE49-F238E27FC236}">
                <a16:creationId xmlns:a16="http://schemas.microsoft.com/office/drawing/2014/main" id="{59B1C3F5-3EE9-43CF-9967-7AC4EF6ADE9D}"/>
              </a:ext>
            </a:extLst>
          </p:cNvPr>
          <p:cNvSpPr>
            <a:spLocks noGrp="1"/>
          </p:cNvSpPr>
          <p:nvPr>
            <p:ph type="title"/>
          </p:nvPr>
        </p:nvSpPr>
        <p:spPr>
          <a:xfrm>
            <a:off x="763250" y="503680"/>
            <a:ext cx="8293317" cy="1357288"/>
          </a:xfrm>
        </p:spPr>
        <p:txBody>
          <a:bodyPr/>
          <a:lstStyle/>
          <a:p>
            <a:r>
              <a:rPr lang="en-US" dirty="0"/>
              <a:t>TPAS Concept Plans and Guide Sign</a:t>
            </a:r>
          </a:p>
        </p:txBody>
      </p:sp>
    </p:spTree>
    <p:extLst>
      <p:ext uri="{BB962C8B-B14F-4D97-AF65-F5344CB8AC3E}">
        <p14:creationId xmlns:p14="http://schemas.microsoft.com/office/powerpoint/2010/main" val="3355519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F3C9321-2DF6-F248-8878-76017653CFA3}"/>
              </a:ext>
            </a:extLst>
          </p:cNvPr>
          <p:cNvSpPr/>
          <p:nvPr/>
        </p:nvSpPr>
        <p:spPr>
          <a:xfrm>
            <a:off x="838200" y="1058607"/>
            <a:ext cx="8150817" cy="3126297"/>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B1C3F5-3EE9-43CF-9967-7AC4EF6ADE9D}"/>
              </a:ext>
            </a:extLst>
          </p:cNvPr>
          <p:cNvSpPr>
            <a:spLocks noGrp="1"/>
          </p:cNvSpPr>
          <p:nvPr>
            <p:ph type="title"/>
          </p:nvPr>
        </p:nvSpPr>
        <p:spPr>
          <a:xfrm>
            <a:off x="723898" y="214315"/>
            <a:ext cx="11468102" cy="1028700"/>
          </a:xfrm>
        </p:spPr>
        <p:txBody>
          <a:bodyPr>
            <a:normAutofit/>
          </a:bodyPr>
          <a:lstStyle/>
          <a:p>
            <a:r>
              <a:rPr lang="en-US" dirty="0"/>
              <a:t>Information Dissemination - Signs</a:t>
            </a:r>
          </a:p>
        </p:txBody>
      </p:sp>
      <p:sp>
        <p:nvSpPr>
          <p:cNvPr id="7" name="Content Placeholder 6">
            <a:extLst>
              <a:ext uri="{FF2B5EF4-FFF2-40B4-BE49-F238E27FC236}">
                <a16:creationId xmlns:a16="http://schemas.microsoft.com/office/drawing/2014/main" id="{30FC9806-F794-48D4-972C-F3C79C886170}"/>
              </a:ext>
            </a:extLst>
          </p:cNvPr>
          <p:cNvSpPr>
            <a:spLocks noGrp="1"/>
          </p:cNvSpPr>
          <p:nvPr>
            <p:ph type="body" idx="4294967295"/>
          </p:nvPr>
        </p:nvSpPr>
        <p:spPr>
          <a:xfrm>
            <a:off x="749026" y="4236244"/>
            <a:ext cx="11166749" cy="2433637"/>
          </a:xfrm>
        </p:spPr>
        <p:txBody>
          <a:bodyPr>
            <a:normAutofit fontScale="92500" lnSpcReduction="20000"/>
          </a:bodyPr>
          <a:lstStyle/>
          <a:p>
            <a:r>
              <a:rPr lang="en-US" sz="3000" dirty="0">
                <a:solidFill>
                  <a:srgbClr val="1F6582"/>
                </a:solidFill>
              </a:rPr>
              <a:t>Criteria used for roadside signs</a:t>
            </a:r>
          </a:p>
          <a:p>
            <a:pPr marL="342900" indent="-342900">
              <a:buFont typeface="Arial" panose="020B0604020202020204" pitchFamily="34" charset="0"/>
              <a:buChar char="•"/>
            </a:pPr>
            <a:r>
              <a:rPr lang="en-US" b="0" dirty="0">
                <a:solidFill>
                  <a:srgbClr val="1F6582"/>
                </a:solidFill>
              </a:rPr>
              <a:t>Two to three miles upstream of the parking facility preferably prior to an upstream exit ramp for better decision-making</a:t>
            </a:r>
          </a:p>
          <a:p>
            <a:pPr marL="342900" indent="-342900">
              <a:buFont typeface="Arial" panose="020B0604020202020204" pitchFamily="34" charset="0"/>
              <a:buChar char="•"/>
            </a:pPr>
            <a:r>
              <a:rPr lang="en-US" b="0" dirty="0">
                <a:solidFill>
                  <a:srgbClr val="1F6582"/>
                </a:solidFill>
              </a:rPr>
              <a:t>Manual of Uniform Traffic Control Devices (MUTCD) compliant</a:t>
            </a:r>
          </a:p>
          <a:p>
            <a:pPr marL="342900" indent="-342900">
              <a:buFont typeface="Arial" panose="020B0604020202020204" pitchFamily="34" charset="0"/>
              <a:buChar char="•"/>
            </a:pPr>
            <a:r>
              <a:rPr lang="en-US" b="0" dirty="0">
                <a:solidFill>
                  <a:srgbClr val="1F6582"/>
                </a:solidFill>
              </a:rPr>
              <a:t>Near existing ITS communication and power source</a:t>
            </a:r>
          </a:p>
          <a:p>
            <a:pPr marL="342900" indent="-342900">
              <a:buFont typeface="Arial" panose="020B0604020202020204" pitchFamily="34" charset="0"/>
              <a:buChar char="•"/>
            </a:pPr>
            <a:r>
              <a:rPr lang="en-US" b="0" dirty="0">
                <a:solidFill>
                  <a:srgbClr val="1F6582"/>
                </a:solidFill>
              </a:rPr>
              <a:t>Near an existing CCTV for message verification</a:t>
            </a:r>
          </a:p>
          <a:p>
            <a:endParaRPr lang="en-US" dirty="0"/>
          </a:p>
        </p:txBody>
      </p:sp>
      <p:pic>
        <p:nvPicPr>
          <p:cNvPr id="6" name="Picture 5" descr="A picture containing tree&#10;&#10;Description generated with very high confidence">
            <a:extLst>
              <a:ext uri="{FF2B5EF4-FFF2-40B4-BE49-F238E27FC236}">
                <a16:creationId xmlns:a16="http://schemas.microsoft.com/office/drawing/2014/main" id="{78781ABD-0C79-4F96-8FDE-6302EB9321B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71226" y="1122020"/>
            <a:ext cx="7856350" cy="2997818"/>
          </a:xfrm>
          <a:prstGeom prst="rect">
            <a:avLst/>
          </a:prstGeom>
        </p:spPr>
      </p:pic>
    </p:spTree>
    <p:extLst>
      <p:ext uri="{BB962C8B-B14F-4D97-AF65-F5344CB8AC3E}">
        <p14:creationId xmlns:p14="http://schemas.microsoft.com/office/powerpoint/2010/main" val="989609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8598A3-9C7D-6143-B3AF-D511DDA9B0C5}"/>
              </a:ext>
            </a:extLst>
          </p:cNvPr>
          <p:cNvSpPr/>
          <p:nvPr/>
        </p:nvSpPr>
        <p:spPr>
          <a:xfrm>
            <a:off x="838199" y="1185574"/>
            <a:ext cx="6457545" cy="5487600"/>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Content Placeholder 16">
            <a:extLst>
              <a:ext uri="{FF2B5EF4-FFF2-40B4-BE49-F238E27FC236}">
                <a16:creationId xmlns:a16="http://schemas.microsoft.com/office/drawing/2014/main" id="{9122C908-19B0-4BBE-94F3-C9068A629134}"/>
              </a:ext>
            </a:extLst>
          </p:cNvPr>
          <p:cNvSpPr>
            <a:spLocks noGrp="1"/>
          </p:cNvSpPr>
          <p:nvPr>
            <p:ph sz="half" idx="1"/>
          </p:nvPr>
        </p:nvSpPr>
        <p:spPr>
          <a:xfrm>
            <a:off x="7370693" y="1445949"/>
            <a:ext cx="4591160" cy="5126012"/>
          </a:xfrm>
        </p:spPr>
        <p:txBody>
          <a:bodyPr>
            <a:normAutofit fontScale="85000" lnSpcReduction="10000"/>
          </a:bodyPr>
          <a:lstStyle/>
          <a:p>
            <a:r>
              <a:rPr lang="en-US" dirty="0">
                <a:solidFill>
                  <a:srgbClr val="164560"/>
                </a:solidFill>
              </a:rPr>
              <a:t>TPAS </a:t>
            </a:r>
            <a:r>
              <a:rPr lang="en-US" dirty="0" err="1">
                <a:solidFill>
                  <a:srgbClr val="164560"/>
                </a:solidFill>
              </a:rPr>
              <a:t>SunGuide</a:t>
            </a:r>
            <a:r>
              <a:rPr lang="en-US" dirty="0">
                <a:solidFill>
                  <a:srgbClr val="164560"/>
                </a:solidFill>
              </a:rPr>
              <a:t>® Interface</a:t>
            </a:r>
          </a:p>
          <a:p>
            <a:r>
              <a:rPr lang="en-US" dirty="0">
                <a:solidFill>
                  <a:srgbClr val="164560"/>
                </a:solidFill>
              </a:rPr>
              <a:t>Each in-ground sensor vendor </a:t>
            </a:r>
          </a:p>
          <a:p>
            <a:r>
              <a:rPr lang="en-US" dirty="0">
                <a:solidFill>
                  <a:srgbClr val="164560"/>
                </a:solidFill>
              </a:rPr>
              <a:t>Mock set up at Traffic Engineering Research Lab (TERL)</a:t>
            </a:r>
          </a:p>
          <a:p>
            <a:r>
              <a:rPr lang="en-US" dirty="0">
                <a:solidFill>
                  <a:srgbClr val="164560"/>
                </a:solidFill>
              </a:rPr>
              <a:t>Interface Control Document (ICD) using TPAS </a:t>
            </a:r>
            <a:r>
              <a:rPr lang="en-US" dirty="0" err="1">
                <a:solidFill>
                  <a:srgbClr val="164560"/>
                </a:solidFill>
              </a:rPr>
              <a:t>ConOps</a:t>
            </a:r>
            <a:r>
              <a:rPr lang="en-US" dirty="0">
                <a:solidFill>
                  <a:srgbClr val="164560"/>
                </a:solidFill>
              </a:rPr>
              <a:t> Companion </a:t>
            </a:r>
          </a:p>
          <a:p>
            <a:r>
              <a:rPr lang="en-US" dirty="0">
                <a:solidFill>
                  <a:srgbClr val="164560"/>
                </a:solidFill>
              </a:rPr>
              <a:t>In-ground sensor data interface with </a:t>
            </a:r>
            <a:r>
              <a:rPr lang="en-US" dirty="0" err="1">
                <a:solidFill>
                  <a:srgbClr val="164560"/>
                </a:solidFill>
              </a:rPr>
              <a:t>SunGuide</a:t>
            </a:r>
            <a:r>
              <a:rPr lang="en-US" dirty="0">
                <a:solidFill>
                  <a:srgbClr val="164560"/>
                </a:solidFill>
              </a:rPr>
              <a:t>® is adopted during mock set up</a:t>
            </a:r>
          </a:p>
          <a:p>
            <a:r>
              <a:rPr lang="en-US" dirty="0" err="1">
                <a:solidFill>
                  <a:srgbClr val="164560"/>
                </a:solidFill>
              </a:rPr>
              <a:t>SunGuide</a:t>
            </a:r>
            <a:r>
              <a:rPr lang="en-US" dirty="0">
                <a:solidFill>
                  <a:srgbClr val="164560"/>
                </a:solidFill>
              </a:rPr>
              <a:t>® Release 7.0 </a:t>
            </a:r>
          </a:p>
          <a:p>
            <a:r>
              <a:rPr lang="en-US" dirty="0">
                <a:solidFill>
                  <a:srgbClr val="164560"/>
                </a:solidFill>
              </a:rPr>
              <a:t>Display truck parking availability </a:t>
            </a:r>
          </a:p>
          <a:p>
            <a:pPr marL="290513" indent="-58738">
              <a:spcBef>
                <a:spcPts val="0"/>
              </a:spcBef>
              <a:buNone/>
            </a:pPr>
            <a:r>
              <a:rPr lang="en-US" dirty="0">
                <a:solidFill>
                  <a:srgbClr val="164560"/>
                </a:solidFill>
              </a:rPr>
              <a:t>at rest areas and weigh stations</a:t>
            </a:r>
          </a:p>
          <a:p>
            <a:r>
              <a:rPr lang="en-US" dirty="0">
                <a:solidFill>
                  <a:srgbClr val="164560"/>
                </a:solidFill>
              </a:rPr>
              <a:t>Truck parking availability posted on DMS signs</a:t>
            </a:r>
          </a:p>
          <a:p>
            <a:endParaRPr lang="en-US" dirty="0"/>
          </a:p>
        </p:txBody>
      </p:sp>
      <p:pic>
        <p:nvPicPr>
          <p:cNvPr id="19" name="Content Placeholder 18">
            <a:extLst>
              <a:ext uri="{FF2B5EF4-FFF2-40B4-BE49-F238E27FC236}">
                <a16:creationId xmlns:a16="http://schemas.microsoft.com/office/drawing/2014/main" id="{3B35C54A-627E-472C-950C-9345E7A2ACAF}"/>
              </a:ext>
            </a:extLst>
          </p:cNvPr>
          <p:cNvPicPr>
            <a:picLocks noGrp="1" noChangeAspect="1"/>
          </p:cNvPicPr>
          <p:nvPr>
            <p:ph sz="half" idx="2"/>
          </p:nvPr>
        </p:nvPicPr>
        <p:blipFill rotWithShape="1">
          <a:blip r:embed="rId3"/>
          <a:srcRect l="3970" t="6960" r="9197" b="12849"/>
          <a:stretch/>
        </p:blipFill>
        <p:spPr>
          <a:xfrm>
            <a:off x="2173810" y="1391056"/>
            <a:ext cx="3805776" cy="2276273"/>
          </a:xfrm>
          <a:prstGeom prst="rect">
            <a:avLst/>
          </a:prstGeom>
          <a:effectLst/>
        </p:spPr>
      </p:pic>
      <p:sp>
        <p:nvSpPr>
          <p:cNvPr id="2" name="Title 1">
            <a:extLst>
              <a:ext uri="{FF2B5EF4-FFF2-40B4-BE49-F238E27FC236}">
                <a16:creationId xmlns:a16="http://schemas.microsoft.com/office/drawing/2014/main" id="{59B1C3F5-3EE9-43CF-9967-7AC4EF6ADE9D}"/>
              </a:ext>
            </a:extLst>
          </p:cNvPr>
          <p:cNvSpPr>
            <a:spLocks noGrp="1"/>
          </p:cNvSpPr>
          <p:nvPr>
            <p:ph type="title"/>
          </p:nvPr>
        </p:nvSpPr>
        <p:spPr>
          <a:xfrm>
            <a:off x="763250" y="-30980"/>
            <a:ext cx="10515600" cy="1612024"/>
          </a:xfrm>
        </p:spPr>
        <p:txBody>
          <a:bodyPr/>
          <a:lstStyle/>
          <a:p>
            <a:r>
              <a:rPr lang="en-US" dirty="0"/>
              <a:t>TPAS SunGuide® Interface</a:t>
            </a:r>
          </a:p>
        </p:txBody>
      </p:sp>
      <p:pic>
        <p:nvPicPr>
          <p:cNvPr id="9" name="Picture 8">
            <a:extLst>
              <a:ext uri="{FF2B5EF4-FFF2-40B4-BE49-F238E27FC236}">
                <a16:creationId xmlns:a16="http://schemas.microsoft.com/office/drawing/2014/main" id="{DFFF30A6-C45F-4DB3-907F-C2B9952D2FB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068592" y="3666322"/>
            <a:ext cx="6016213" cy="2716019"/>
          </a:xfrm>
          <a:prstGeom prst="rect">
            <a:avLst/>
          </a:prstGeom>
          <a:ln>
            <a:noFill/>
          </a:ln>
          <a:effectLst/>
        </p:spPr>
      </p:pic>
    </p:spTree>
    <p:extLst>
      <p:ext uri="{BB962C8B-B14F-4D97-AF65-F5344CB8AC3E}">
        <p14:creationId xmlns:p14="http://schemas.microsoft.com/office/powerpoint/2010/main" val="187567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D6D5-2D43-48DD-9233-A7A78098F69D}"/>
              </a:ext>
            </a:extLst>
          </p:cNvPr>
          <p:cNvSpPr>
            <a:spLocks noGrp="1"/>
          </p:cNvSpPr>
          <p:nvPr>
            <p:ph type="title"/>
          </p:nvPr>
        </p:nvSpPr>
        <p:spPr>
          <a:xfrm>
            <a:off x="718725" y="793546"/>
            <a:ext cx="9549538" cy="1612024"/>
          </a:xfrm>
        </p:spPr>
        <p:txBody>
          <a:bodyPr/>
          <a:lstStyle/>
          <a:p>
            <a:r>
              <a:rPr lang="en-US" dirty="0"/>
              <a:t>Information Dissemination - FL511</a:t>
            </a:r>
            <a:br>
              <a:rPr lang="en-US" dirty="0"/>
            </a:br>
            <a:endParaRPr lang="en-US" dirty="0"/>
          </a:p>
        </p:txBody>
      </p:sp>
      <p:grpSp>
        <p:nvGrpSpPr>
          <p:cNvPr id="7" name="Group 6">
            <a:extLst>
              <a:ext uri="{FF2B5EF4-FFF2-40B4-BE49-F238E27FC236}">
                <a16:creationId xmlns:a16="http://schemas.microsoft.com/office/drawing/2014/main" id="{62CA0A8D-1891-4BE6-896E-1E5EF61F1A46}"/>
              </a:ext>
            </a:extLst>
          </p:cNvPr>
          <p:cNvGrpSpPr/>
          <p:nvPr/>
        </p:nvGrpSpPr>
        <p:grpSpPr>
          <a:xfrm>
            <a:off x="9306107" y="381000"/>
            <a:ext cx="2740237" cy="5738550"/>
            <a:chOff x="7578969" y="1375589"/>
            <a:chExt cx="2520550" cy="5278486"/>
          </a:xfrm>
        </p:grpSpPr>
        <p:grpSp>
          <p:nvGrpSpPr>
            <p:cNvPr id="8" name="Group 7">
              <a:extLst>
                <a:ext uri="{FF2B5EF4-FFF2-40B4-BE49-F238E27FC236}">
                  <a16:creationId xmlns:a16="http://schemas.microsoft.com/office/drawing/2014/main" id="{D2FA5B91-4DD1-4777-BD08-F125925811A4}"/>
                </a:ext>
              </a:extLst>
            </p:cNvPr>
            <p:cNvGrpSpPr/>
            <p:nvPr/>
          </p:nvGrpSpPr>
          <p:grpSpPr>
            <a:xfrm>
              <a:off x="7578969" y="1375589"/>
              <a:ext cx="2520550" cy="5278486"/>
              <a:chOff x="6607175" y="-8714195"/>
              <a:chExt cx="6858000" cy="18156221"/>
            </a:xfrm>
          </p:grpSpPr>
          <p:pic>
            <p:nvPicPr>
              <p:cNvPr id="10" name="Picture 2" descr="Image">
                <a:extLst>
                  <a:ext uri="{FF2B5EF4-FFF2-40B4-BE49-F238E27FC236}">
                    <a16:creationId xmlns:a16="http://schemas.microsoft.com/office/drawing/2014/main" id="{CE93C867-01F0-4289-9EB7-34F616DB79D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07175" y="-2749974"/>
                <a:ext cx="6858000" cy="1219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Image">
                <a:extLst>
                  <a:ext uri="{FF2B5EF4-FFF2-40B4-BE49-F238E27FC236}">
                    <a16:creationId xmlns:a16="http://schemas.microsoft.com/office/drawing/2014/main" id="{C7A14C3A-67FD-4FA4-B67D-2FA87E2200A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607175" y="-8714195"/>
                <a:ext cx="6858000" cy="6595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Content Placeholder 3">
              <a:extLst>
                <a:ext uri="{FF2B5EF4-FFF2-40B4-BE49-F238E27FC236}">
                  <a16:creationId xmlns:a16="http://schemas.microsoft.com/office/drawing/2014/main" id="{1DB9C8AF-E273-464A-9A40-3822C56EF7CB}"/>
                </a:ext>
              </a:extLst>
            </p:cNvPr>
            <p:cNvPicPr>
              <a:picLocks noChangeAspect="1"/>
            </p:cNvPicPr>
            <p:nvPr/>
          </p:nvPicPr>
          <p:blipFill rotWithShape="1">
            <a:blip r:embed="rId5"/>
            <a:srcRect l="24858" t="47763" r="50281" b="13201"/>
            <a:stretch/>
          </p:blipFill>
          <p:spPr>
            <a:xfrm>
              <a:off x="7728080" y="3357609"/>
              <a:ext cx="2266856" cy="2544925"/>
            </a:xfrm>
            <a:prstGeom prst="rect">
              <a:avLst/>
            </a:prstGeom>
            <a:ln>
              <a:noFill/>
            </a:ln>
            <a:effectLst>
              <a:outerShdw blurRad="292100" dist="139700" dir="2700000" algn="tl" rotWithShape="0">
                <a:srgbClr val="333333">
                  <a:alpha val="65000"/>
                </a:srgbClr>
              </a:outerShdw>
            </a:effectLst>
          </p:spPr>
        </p:pic>
      </p:grpSp>
      <p:pic>
        <p:nvPicPr>
          <p:cNvPr id="12" name="Picture 2" descr="image003">
            <a:extLst>
              <a:ext uri="{FF2B5EF4-FFF2-40B4-BE49-F238E27FC236}">
                <a16:creationId xmlns:a16="http://schemas.microsoft.com/office/drawing/2014/main" id="{C1E2B365-056F-42A7-808E-431A38B1728B}"/>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38200" y="2311509"/>
            <a:ext cx="7446509" cy="3752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13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02257CF-5624-4122-A4D0-E3B5BCECED4C}"/>
              </a:ext>
            </a:extLst>
          </p:cNvPr>
          <p:cNvSpPr>
            <a:spLocks noGrp="1"/>
          </p:cNvSpPr>
          <p:nvPr>
            <p:ph sz="half" idx="1"/>
          </p:nvPr>
        </p:nvSpPr>
        <p:spPr>
          <a:xfrm>
            <a:off x="4346809" y="1321833"/>
            <a:ext cx="4326136" cy="3985165"/>
          </a:xfrm>
        </p:spPr>
        <p:txBody>
          <a:bodyPr/>
          <a:lstStyle/>
          <a:p>
            <a:pPr marL="0" indent="0">
              <a:buNone/>
            </a:pPr>
            <a:r>
              <a:rPr lang="en-US" sz="4000" dirty="0">
                <a:solidFill>
                  <a:srgbClr val="164560"/>
                </a:solidFill>
              </a:rPr>
              <a:t>TPAS Supplemental Sponsorship Sign</a:t>
            </a:r>
          </a:p>
          <a:p>
            <a:pPr marL="523875" lvl="1" indent="-290513"/>
            <a:r>
              <a:rPr lang="en-US" dirty="0">
                <a:solidFill>
                  <a:srgbClr val="164560"/>
                </a:solidFill>
              </a:rPr>
              <a:t>6‘ X 4’ Size of the Supplemental Sponsorship Sign</a:t>
            </a:r>
          </a:p>
          <a:p>
            <a:pPr marL="523875" lvl="1" indent="-290513"/>
            <a:r>
              <a:rPr lang="en-US" dirty="0">
                <a:solidFill>
                  <a:srgbClr val="164560"/>
                </a:solidFill>
              </a:rPr>
              <a:t>Supplemental Sign located right justified below TPAS Sign</a:t>
            </a:r>
          </a:p>
          <a:p>
            <a:pPr marL="523875" lvl="1" indent="-290513"/>
            <a:r>
              <a:rPr lang="en-US" dirty="0">
                <a:solidFill>
                  <a:srgbClr val="164560"/>
                </a:solidFill>
              </a:rPr>
              <a:t>FDOT received FHWA Approval </a:t>
            </a:r>
          </a:p>
        </p:txBody>
      </p:sp>
      <p:sp>
        <p:nvSpPr>
          <p:cNvPr id="7" name="Title 6">
            <a:extLst>
              <a:ext uri="{FF2B5EF4-FFF2-40B4-BE49-F238E27FC236}">
                <a16:creationId xmlns:a16="http://schemas.microsoft.com/office/drawing/2014/main" id="{79B39DF6-6E2A-460B-A7CB-A51745DC5B3A}"/>
              </a:ext>
            </a:extLst>
          </p:cNvPr>
          <p:cNvSpPr>
            <a:spLocks noGrp="1"/>
          </p:cNvSpPr>
          <p:nvPr>
            <p:ph type="title"/>
          </p:nvPr>
        </p:nvSpPr>
        <p:spPr>
          <a:xfrm>
            <a:off x="753135" y="376735"/>
            <a:ext cx="10515600" cy="1612024"/>
          </a:xfrm>
        </p:spPr>
        <p:txBody>
          <a:bodyPr/>
          <a:lstStyle/>
          <a:p>
            <a:r>
              <a:rPr lang="en-US" dirty="0"/>
              <a:t>TPAS Sponsorship Sign</a:t>
            </a:r>
            <a:br>
              <a:rPr lang="en-US" dirty="0"/>
            </a:br>
            <a:endParaRPr lang="en-US" dirty="0"/>
          </a:p>
        </p:txBody>
      </p:sp>
      <p:sp>
        <p:nvSpPr>
          <p:cNvPr id="24" name="TextBox 23">
            <a:extLst>
              <a:ext uri="{FF2B5EF4-FFF2-40B4-BE49-F238E27FC236}">
                <a16:creationId xmlns:a16="http://schemas.microsoft.com/office/drawing/2014/main" id="{F8488F47-0215-4186-8D34-4D7C4325529C}"/>
              </a:ext>
            </a:extLst>
          </p:cNvPr>
          <p:cNvSpPr txBox="1"/>
          <p:nvPr/>
        </p:nvSpPr>
        <p:spPr>
          <a:xfrm>
            <a:off x="1828915" y="5529240"/>
            <a:ext cx="1885628"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Supplemental Sponsorship Sign</a:t>
            </a:r>
          </a:p>
        </p:txBody>
      </p:sp>
      <p:sp>
        <p:nvSpPr>
          <p:cNvPr id="26" name="TextBox 25">
            <a:extLst>
              <a:ext uri="{FF2B5EF4-FFF2-40B4-BE49-F238E27FC236}">
                <a16:creationId xmlns:a16="http://schemas.microsoft.com/office/drawing/2014/main" id="{0193856A-0B5F-41B3-A8ED-D9965B088CA9}"/>
              </a:ext>
            </a:extLst>
          </p:cNvPr>
          <p:cNvSpPr txBox="1"/>
          <p:nvPr/>
        </p:nvSpPr>
        <p:spPr>
          <a:xfrm>
            <a:off x="753135" y="6204629"/>
            <a:ext cx="188562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TPAS Sign Cabinet</a:t>
            </a:r>
          </a:p>
        </p:txBody>
      </p:sp>
      <p:pic>
        <p:nvPicPr>
          <p:cNvPr id="3" name="Picture 2" descr="A picture containing text, grass, sign, outdoor&#10;&#10;Description automatically generated">
            <a:extLst>
              <a:ext uri="{FF2B5EF4-FFF2-40B4-BE49-F238E27FC236}">
                <a16:creationId xmlns:a16="http://schemas.microsoft.com/office/drawing/2014/main" id="{2E1CE497-9C30-4D3E-BA74-DFDCE05C7B4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56878" y="1328760"/>
            <a:ext cx="3207262" cy="3913411"/>
          </a:xfrm>
          <a:prstGeom prst="rect">
            <a:avLst/>
          </a:prstGeom>
          <a:ln w="25400">
            <a:solidFill>
              <a:srgbClr val="164560"/>
            </a:solidFill>
          </a:ln>
        </p:spPr>
      </p:pic>
      <p:cxnSp>
        <p:nvCxnSpPr>
          <p:cNvPr id="25" name="Straight Arrow Connector 24">
            <a:extLst>
              <a:ext uri="{FF2B5EF4-FFF2-40B4-BE49-F238E27FC236}">
                <a16:creationId xmlns:a16="http://schemas.microsoft.com/office/drawing/2014/main" id="{422B35E1-34DA-4D9E-9F5D-78E290223523}"/>
              </a:ext>
            </a:extLst>
          </p:cNvPr>
          <p:cNvCxnSpPr>
            <a:cxnSpLocks/>
          </p:cNvCxnSpPr>
          <p:nvPr/>
        </p:nvCxnSpPr>
        <p:spPr>
          <a:xfrm flipV="1">
            <a:off x="1995055" y="3369181"/>
            <a:ext cx="415636" cy="2160059"/>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95FD8B8-784A-4748-AE4A-CC692408D669}"/>
              </a:ext>
            </a:extLst>
          </p:cNvPr>
          <p:cNvCxnSpPr>
            <a:cxnSpLocks/>
          </p:cNvCxnSpPr>
          <p:nvPr/>
        </p:nvCxnSpPr>
        <p:spPr>
          <a:xfrm flipV="1">
            <a:off x="1057957" y="4547162"/>
            <a:ext cx="532754" cy="164703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B9801C6-4DAB-5742-9004-C4C323BEC500}"/>
              </a:ext>
            </a:extLst>
          </p:cNvPr>
          <p:cNvGrpSpPr/>
          <p:nvPr/>
        </p:nvGrpSpPr>
        <p:grpSpPr>
          <a:xfrm rot="332124">
            <a:off x="8657506" y="1519987"/>
            <a:ext cx="3025280" cy="3879315"/>
            <a:chOff x="8539531" y="1097280"/>
            <a:chExt cx="3393388" cy="4351339"/>
          </a:xfrm>
        </p:grpSpPr>
        <p:sp>
          <p:nvSpPr>
            <p:cNvPr id="10" name="Rectangle 9">
              <a:extLst>
                <a:ext uri="{FF2B5EF4-FFF2-40B4-BE49-F238E27FC236}">
                  <a16:creationId xmlns:a16="http://schemas.microsoft.com/office/drawing/2014/main" id="{36B4779F-066E-5844-9371-60DCA1495B89}"/>
                </a:ext>
              </a:extLst>
            </p:cNvPr>
            <p:cNvSpPr/>
            <p:nvPr/>
          </p:nvSpPr>
          <p:spPr>
            <a:xfrm>
              <a:off x="8539531" y="1097280"/>
              <a:ext cx="3393388" cy="4351339"/>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C42AF37-93D4-4FBF-BAA5-DD7030E2DC6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a:off x="8150410" y="1634166"/>
              <a:ext cx="4171630" cy="3295564"/>
            </a:xfrm>
            <a:prstGeom prst="rect">
              <a:avLst/>
            </a:prstGeom>
            <a:ln>
              <a:noFill/>
            </a:ln>
            <a:effectLst/>
          </p:spPr>
        </p:pic>
      </p:grpSp>
    </p:spTree>
    <p:extLst>
      <p:ext uri="{BB962C8B-B14F-4D97-AF65-F5344CB8AC3E}">
        <p14:creationId xmlns:p14="http://schemas.microsoft.com/office/powerpoint/2010/main" val="2828217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6349ECF4-1B90-4D1A-BE9F-A2E644CAECE4}"/>
              </a:ext>
            </a:extLst>
          </p:cNvPr>
          <p:cNvSpPr txBox="1">
            <a:spLocks/>
          </p:cNvSpPr>
          <p:nvPr/>
        </p:nvSpPr>
        <p:spPr>
          <a:xfrm>
            <a:off x="633245" y="5912248"/>
            <a:ext cx="11045837" cy="5017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Three-stage approach to statewide comprehensive truck parking solution</a:t>
            </a:r>
          </a:p>
        </p:txBody>
      </p:sp>
      <p:pic>
        <p:nvPicPr>
          <p:cNvPr id="6" name="Picture 5">
            <a:extLst>
              <a:ext uri="{FF2B5EF4-FFF2-40B4-BE49-F238E27FC236}">
                <a16:creationId xmlns:a16="http://schemas.microsoft.com/office/drawing/2014/main" id="{D83AE1D9-A7D1-4A7E-8AD5-1597A2BD53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11281"/>
          <a:stretch/>
        </p:blipFill>
        <p:spPr>
          <a:xfrm>
            <a:off x="60164" y="1086544"/>
            <a:ext cx="12192000" cy="3889717"/>
          </a:xfrm>
          <a:prstGeom prst="rect">
            <a:avLst/>
          </a:prstGeom>
          <a:ln>
            <a:noFill/>
          </a:ln>
          <a:effectLst>
            <a:softEdge rad="112500"/>
          </a:effectLst>
        </p:spPr>
      </p:pic>
      <p:sp>
        <p:nvSpPr>
          <p:cNvPr id="2" name="Title 1">
            <a:extLst>
              <a:ext uri="{FF2B5EF4-FFF2-40B4-BE49-F238E27FC236}">
                <a16:creationId xmlns:a16="http://schemas.microsoft.com/office/drawing/2014/main" id="{C5C9E885-78DF-4C92-B7AB-83ED44D6D80B}"/>
              </a:ext>
            </a:extLst>
          </p:cNvPr>
          <p:cNvSpPr>
            <a:spLocks noGrp="1"/>
          </p:cNvSpPr>
          <p:nvPr>
            <p:ph type="title"/>
          </p:nvPr>
        </p:nvSpPr>
        <p:spPr>
          <a:xfrm>
            <a:off x="774539" y="-13197"/>
            <a:ext cx="10515600" cy="1567677"/>
          </a:xfrm>
        </p:spPr>
        <p:txBody>
          <a:bodyPr/>
          <a:lstStyle/>
          <a:p>
            <a:r>
              <a:rPr lang="en-US" dirty="0"/>
              <a:t>TPAS Program Delivery</a:t>
            </a:r>
          </a:p>
        </p:txBody>
      </p:sp>
    </p:spTree>
    <p:extLst>
      <p:ext uri="{BB962C8B-B14F-4D97-AF65-F5344CB8AC3E}">
        <p14:creationId xmlns:p14="http://schemas.microsoft.com/office/powerpoint/2010/main" val="2200766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9B6D16-FDFA-084D-9D4B-7F673F026932}"/>
              </a:ext>
            </a:extLst>
          </p:cNvPr>
          <p:cNvSpPr/>
          <p:nvPr/>
        </p:nvSpPr>
        <p:spPr>
          <a:xfrm>
            <a:off x="7563652" y="381001"/>
            <a:ext cx="4354027" cy="6172200"/>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BDEE40-4288-445C-A98C-BEB9FBAC2167}"/>
              </a:ext>
            </a:extLst>
          </p:cNvPr>
          <p:cNvSpPr>
            <a:spLocks noGrp="1"/>
          </p:cNvSpPr>
          <p:nvPr>
            <p:ph type="title"/>
          </p:nvPr>
        </p:nvSpPr>
        <p:spPr>
          <a:xfrm>
            <a:off x="711200" y="402547"/>
            <a:ext cx="10515600" cy="1562175"/>
          </a:xfrm>
        </p:spPr>
        <p:txBody>
          <a:bodyPr/>
          <a:lstStyle/>
          <a:p>
            <a:r>
              <a:rPr lang="en-US" dirty="0">
                <a:cs typeface="Times New Roman" panose="02020603050405020304" pitchFamily="18" charset="0"/>
              </a:rPr>
              <a:t>Lessons Learned</a:t>
            </a:r>
            <a:br>
              <a:rPr lang="en-US" dirty="0">
                <a:cs typeface="Times New Roman" panose="02020603050405020304" pitchFamily="18" charset="0"/>
              </a:rPr>
            </a:br>
            <a:endParaRPr lang="en-US" dirty="0"/>
          </a:p>
        </p:txBody>
      </p:sp>
      <p:sp>
        <p:nvSpPr>
          <p:cNvPr id="18" name="Content Placeholder 3">
            <a:extLst>
              <a:ext uri="{FF2B5EF4-FFF2-40B4-BE49-F238E27FC236}">
                <a16:creationId xmlns:a16="http://schemas.microsoft.com/office/drawing/2014/main" id="{B0F9AA28-FA3B-4F4B-B21D-A37B07CECF4A}"/>
              </a:ext>
            </a:extLst>
          </p:cNvPr>
          <p:cNvSpPr txBox="1">
            <a:spLocks/>
          </p:cNvSpPr>
          <p:nvPr/>
        </p:nvSpPr>
        <p:spPr>
          <a:xfrm>
            <a:off x="711200" y="1387341"/>
            <a:ext cx="6979452" cy="3117381"/>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Design: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Internal Parking Layout – Additional Directional Signs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API for Interface with other states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Power service for remote sign locations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Systems Engineering documents with well-defined validation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Include future sponsorship opportunity in signpost design</a:t>
            </a:r>
          </a:p>
        </p:txBody>
      </p:sp>
      <p:sp>
        <p:nvSpPr>
          <p:cNvPr id="20" name="Content Placeholder 3">
            <a:extLst>
              <a:ext uri="{FF2B5EF4-FFF2-40B4-BE49-F238E27FC236}">
                <a16:creationId xmlns:a16="http://schemas.microsoft.com/office/drawing/2014/main" id="{B5579D6D-8734-4A93-A0D4-8B3588E1115F}"/>
              </a:ext>
            </a:extLst>
          </p:cNvPr>
          <p:cNvSpPr txBox="1">
            <a:spLocks/>
          </p:cNvSpPr>
          <p:nvPr/>
        </p:nvSpPr>
        <p:spPr>
          <a:xfrm>
            <a:off x="711200" y="4557028"/>
            <a:ext cx="6852452" cy="1622099"/>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Construction:</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Let by Districts due to funding resulted in different vendors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Early coordination with other projects</a:t>
            </a:r>
          </a:p>
          <a:p>
            <a:pPr marL="228600" marR="0" lvl="0" indent="-228600" algn="l" defTabSz="914400" rtl="0" eaLnBrk="1" fontAlgn="auto" latinLnBrk="0" hangingPunct="1">
              <a:lnSpc>
                <a:spcPct val="8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6582"/>
                </a:solidFill>
                <a:effectLst/>
                <a:uLnTx/>
                <a:uFillTx/>
                <a:latin typeface="Calibri" panose="020F0502020204030204"/>
                <a:ea typeface="+mn-ea"/>
                <a:cs typeface="Arial" panose="020B0604020202020204" pitchFamily="34" charset="0"/>
              </a:rPr>
              <a:t>Single oversight team from concept through construction</a:t>
            </a:r>
          </a:p>
        </p:txBody>
      </p:sp>
      <p:pic>
        <p:nvPicPr>
          <p:cNvPr id="21" name="Picture 20">
            <a:extLst>
              <a:ext uri="{FF2B5EF4-FFF2-40B4-BE49-F238E27FC236}">
                <a16:creationId xmlns:a16="http://schemas.microsoft.com/office/drawing/2014/main" id="{E1E770FA-835F-4F03-8E18-CC567AA4103B}"/>
              </a:ext>
            </a:extLst>
          </p:cNvPr>
          <p:cNvPicPr>
            <a:picLocks noChangeAspect="1"/>
          </p:cNvPicPr>
          <p:nvPr/>
        </p:nvPicPr>
        <p:blipFill rotWithShape="1">
          <a:blip r:embed="rId3"/>
          <a:srcRect l="-19527" t="176" r="-1" b="-14062"/>
          <a:stretch/>
        </p:blipFill>
        <p:spPr>
          <a:xfrm>
            <a:off x="7023370" y="469029"/>
            <a:ext cx="4676862" cy="2540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grpSp>
        <p:nvGrpSpPr>
          <p:cNvPr id="5" name="Group 4">
            <a:extLst>
              <a:ext uri="{FF2B5EF4-FFF2-40B4-BE49-F238E27FC236}">
                <a16:creationId xmlns:a16="http://schemas.microsoft.com/office/drawing/2014/main" id="{5AA814B4-FCBF-1E49-870D-312868F21CE9}"/>
              </a:ext>
            </a:extLst>
          </p:cNvPr>
          <p:cNvGrpSpPr/>
          <p:nvPr/>
        </p:nvGrpSpPr>
        <p:grpSpPr>
          <a:xfrm>
            <a:off x="7685652" y="2818618"/>
            <a:ext cx="3541148" cy="2838833"/>
            <a:chOff x="8067083" y="3340294"/>
            <a:chExt cx="3541148" cy="2838833"/>
          </a:xfrm>
        </p:grpSpPr>
        <p:pic>
          <p:nvPicPr>
            <p:cNvPr id="4" name="Picture 3">
              <a:extLst>
                <a:ext uri="{FF2B5EF4-FFF2-40B4-BE49-F238E27FC236}">
                  <a16:creationId xmlns:a16="http://schemas.microsoft.com/office/drawing/2014/main" id="{16C02C97-7505-41A9-974A-7062078C5191}"/>
                </a:ext>
              </a:extLst>
            </p:cNvPr>
            <p:cNvPicPr>
              <a:picLocks noChangeAspect="1"/>
            </p:cNvPicPr>
            <p:nvPr/>
          </p:nvPicPr>
          <p:blipFill rotWithShape="1">
            <a:blip r:embed="rId4"/>
            <a:srcRect l="3950" r="32563" b="37765"/>
            <a:stretch/>
          </p:blipFill>
          <p:spPr>
            <a:xfrm>
              <a:off x="8067083" y="3340294"/>
              <a:ext cx="3413718" cy="2838833"/>
            </a:xfrm>
            <a:prstGeom prst="rect">
              <a:avLst/>
            </a:prstGeom>
          </p:spPr>
        </p:pic>
        <p:sp>
          <p:nvSpPr>
            <p:cNvPr id="3" name="Rectangle 2">
              <a:extLst>
                <a:ext uri="{FF2B5EF4-FFF2-40B4-BE49-F238E27FC236}">
                  <a16:creationId xmlns:a16="http://schemas.microsoft.com/office/drawing/2014/main" id="{B5D1B8AC-2CBF-F947-BD2E-08D003D051B7}"/>
                </a:ext>
              </a:extLst>
            </p:cNvPr>
            <p:cNvSpPr/>
            <p:nvPr/>
          </p:nvSpPr>
          <p:spPr>
            <a:xfrm>
              <a:off x="10993464" y="5217763"/>
              <a:ext cx="614767" cy="568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D3B395E5-045A-C447-BA9F-5783F68A427F}"/>
              </a:ext>
            </a:extLst>
          </p:cNvPr>
          <p:cNvSpPr txBox="1"/>
          <p:nvPr/>
        </p:nvSpPr>
        <p:spPr>
          <a:xfrm>
            <a:off x="10421805" y="5809795"/>
            <a:ext cx="16178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78FA0"/>
                </a:solidFill>
                <a:effectLst/>
                <a:uLnTx/>
                <a:uFillTx/>
                <a:latin typeface="Calibri" panose="020F0502020204030204"/>
                <a:ea typeface="+mn-ea"/>
                <a:cs typeface="+mn-cs"/>
              </a:rPr>
              <a:t>FUTURE SUPPLEMENTAL SIGN</a:t>
            </a:r>
          </a:p>
        </p:txBody>
      </p:sp>
      <p:cxnSp>
        <p:nvCxnSpPr>
          <p:cNvPr id="10" name="Straight Arrow Connector 9">
            <a:extLst>
              <a:ext uri="{FF2B5EF4-FFF2-40B4-BE49-F238E27FC236}">
                <a16:creationId xmlns:a16="http://schemas.microsoft.com/office/drawing/2014/main" id="{3885FF12-57A7-7041-9D98-40B55B8D517A}"/>
              </a:ext>
            </a:extLst>
          </p:cNvPr>
          <p:cNvCxnSpPr>
            <a:cxnSpLocks/>
            <a:stCxn id="6" idx="0"/>
          </p:cNvCxnSpPr>
          <p:nvPr/>
        </p:nvCxnSpPr>
        <p:spPr>
          <a:xfrm flipH="1" flipV="1">
            <a:off x="10721760" y="5324425"/>
            <a:ext cx="508982" cy="485370"/>
          </a:xfrm>
          <a:prstGeom prst="straightConnector1">
            <a:avLst/>
          </a:prstGeom>
          <a:ln w="25400">
            <a:solidFill>
              <a:srgbClr val="378FA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grass, sign, outdoor&#10;&#10;Description automatically generated">
            <a:extLst>
              <a:ext uri="{FF2B5EF4-FFF2-40B4-BE49-F238E27FC236}">
                <a16:creationId xmlns:a16="http://schemas.microsoft.com/office/drawing/2014/main" id="{ACC52858-C23E-4B42-A7AF-BCD50E850E1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038807" y="4716030"/>
            <a:ext cx="2645987" cy="1161464"/>
          </a:xfrm>
          <a:prstGeom prst="rect">
            <a:avLst/>
          </a:prstGeom>
          <a:ln w="25400">
            <a:solidFill>
              <a:srgbClr val="164560"/>
            </a:solidFill>
          </a:ln>
        </p:spPr>
      </p:pic>
    </p:spTree>
    <p:extLst>
      <p:ext uri="{BB962C8B-B14F-4D97-AF65-F5344CB8AC3E}">
        <p14:creationId xmlns:p14="http://schemas.microsoft.com/office/powerpoint/2010/main" val="962962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FFA4-7C2D-4FBB-A7ED-4ECEAA50C532}"/>
              </a:ext>
            </a:extLst>
          </p:cNvPr>
          <p:cNvSpPr>
            <a:spLocks noGrp="1"/>
          </p:cNvSpPr>
          <p:nvPr>
            <p:ph type="title"/>
          </p:nvPr>
        </p:nvSpPr>
        <p:spPr>
          <a:xfrm>
            <a:off x="710160" y="304800"/>
            <a:ext cx="10555288" cy="928688"/>
          </a:xfrm>
        </p:spPr>
        <p:txBody>
          <a:bodyPr>
            <a:noAutofit/>
          </a:bodyPr>
          <a:lstStyle/>
          <a:p>
            <a:r>
              <a:rPr lang="en-US" sz="6000" dirty="0"/>
              <a:t>Lessons Learned</a:t>
            </a:r>
          </a:p>
        </p:txBody>
      </p:sp>
      <p:sp>
        <p:nvSpPr>
          <p:cNvPr id="6" name="Content Placeholder 5">
            <a:extLst>
              <a:ext uri="{FF2B5EF4-FFF2-40B4-BE49-F238E27FC236}">
                <a16:creationId xmlns:a16="http://schemas.microsoft.com/office/drawing/2014/main" id="{6AFBD4FD-DBC6-4264-B700-665B92312039}"/>
              </a:ext>
            </a:extLst>
          </p:cNvPr>
          <p:cNvSpPr>
            <a:spLocks noGrp="1"/>
          </p:cNvSpPr>
          <p:nvPr>
            <p:ph sz="quarter" idx="4"/>
          </p:nvPr>
        </p:nvSpPr>
        <p:spPr>
          <a:xfrm>
            <a:off x="2026920" y="1301911"/>
            <a:ext cx="7741920" cy="928688"/>
          </a:xfrm>
        </p:spPr>
        <p:txBody>
          <a:bodyPr/>
          <a:lstStyle/>
          <a:p>
            <a:pPr marL="0" indent="0">
              <a:buNone/>
            </a:pPr>
            <a:r>
              <a:rPr lang="en-US" dirty="0">
                <a:solidFill>
                  <a:srgbClr val="2D6A85"/>
                </a:solidFill>
              </a:rPr>
              <a:t>Weigh station parking perception by truck drivers</a:t>
            </a:r>
            <a:endParaRPr lang="en-US" dirty="0"/>
          </a:p>
        </p:txBody>
      </p:sp>
      <p:sp>
        <p:nvSpPr>
          <p:cNvPr id="3" name="Chevron 2">
            <a:extLst>
              <a:ext uri="{FF2B5EF4-FFF2-40B4-BE49-F238E27FC236}">
                <a16:creationId xmlns:a16="http://schemas.microsoft.com/office/drawing/2014/main" id="{50D0D215-AE73-9647-9DFE-E4D698C3FDC2}"/>
              </a:ext>
            </a:extLst>
          </p:cNvPr>
          <p:cNvSpPr/>
          <p:nvPr/>
        </p:nvSpPr>
        <p:spPr>
          <a:xfrm>
            <a:off x="1584960" y="1401128"/>
            <a:ext cx="441960" cy="640080"/>
          </a:xfrm>
          <a:prstGeom prst="chevron">
            <a:avLst/>
          </a:prstGeom>
          <a:gradFill>
            <a:gsLst>
              <a:gs pos="84000">
                <a:srgbClr val="5CA3AA"/>
              </a:gs>
              <a:gs pos="16000">
                <a:srgbClr val="164560"/>
              </a:gs>
              <a:gs pos="96000">
                <a:srgbClr val="6AAFAA"/>
              </a:gs>
            </a:gsLst>
            <a:lin ang="7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a:extLst>
              <a:ext uri="{FF2B5EF4-FFF2-40B4-BE49-F238E27FC236}">
                <a16:creationId xmlns:a16="http://schemas.microsoft.com/office/drawing/2014/main" id="{DE347A88-28DB-D140-8A2E-D387D02EBD61}"/>
              </a:ext>
            </a:extLst>
          </p:cNvPr>
          <p:cNvGrpSpPr/>
          <p:nvPr/>
        </p:nvGrpSpPr>
        <p:grpSpPr>
          <a:xfrm>
            <a:off x="2697480" y="2317197"/>
            <a:ext cx="9299833" cy="959644"/>
            <a:chOff x="2697480" y="2317197"/>
            <a:chExt cx="9299833" cy="959644"/>
          </a:xfrm>
        </p:grpSpPr>
        <p:sp>
          <p:nvSpPr>
            <p:cNvPr id="5" name="Chevron 4">
              <a:extLst>
                <a:ext uri="{FF2B5EF4-FFF2-40B4-BE49-F238E27FC236}">
                  <a16:creationId xmlns:a16="http://schemas.microsoft.com/office/drawing/2014/main" id="{1ACE4F4F-9744-EF4D-8044-82353007E658}"/>
                </a:ext>
              </a:extLst>
            </p:cNvPr>
            <p:cNvSpPr/>
            <p:nvPr/>
          </p:nvSpPr>
          <p:spPr>
            <a:xfrm>
              <a:off x="2697480" y="2431256"/>
              <a:ext cx="441960" cy="640080"/>
            </a:xfrm>
            <a:prstGeom prst="chevron">
              <a:avLst/>
            </a:prstGeom>
            <a:gradFill>
              <a:gsLst>
                <a:gs pos="84000">
                  <a:srgbClr val="5CA3AA"/>
                </a:gs>
                <a:gs pos="16000">
                  <a:srgbClr val="164560"/>
                </a:gs>
                <a:gs pos="96000">
                  <a:srgbClr val="6AAFAA"/>
                </a:gs>
              </a:gsLst>
              <a:lin ang="7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ontent Placeholder 5">
              <a:extLst>
                <a:ext uri="{FF2B5EF4-FFF2-40B4-BE49-F238E27FC236}">
                  <a16:creationId xmlns:a16="http://schemas.microsoft.com/office/drawing/2014/main" id="{BAE0EFE1-B227-FE41-9DF9-7995062D34EB}"/>
                </a:ext>
              </a:extLst>
            </p:cNvPr>
            <p:cNvSpPr txBox="1">
              <a:spLocks/>
            </p:cNvSpPr>
            <p:nvPr/>
          </p:nvSpPr>
          <p:spPr>
            <a:xfrm>
              <a:off x="3181727" y="2317197"/>
              <a:ext cx="8815586" cy="9596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2D6A85"/>
                  </a:solidFill>
                </a:rPr>
                <a:t>Open/Closed signs at weigh stations causing confusion </a:t>
              </a:r>
            </a:p>
          </p:txBody>
        </p:sp>
      </p:grpSp>
      <p:grpSp>
        <p:nvGrpSpPr>
          <p:cNvPr id="12" name="Group 11">
            <a:extLst>
              <a:ext uri="{FF2B5EF4-FFF2-40B4-BE49-F238E27FC236}">
                <a16:creationId xmlns:a16="http://schemas.microsoft.com/office/drawing/2014/main" id="{F781EBEE-6E70-B24E-99B7-856F392B45CD}"/>
              </a:ext>
            </a:extLst>
          </p:cNvPr>
          <p:cNvGrpSpPr/>
          <p:nvPr/>
        </p:nvGrpSpPr>
        <p:grpSpPr>
          <a:xfrm>
            <a:off x="3779520" y="3494603"/>
            <a:ext cx="7178040" cy="811371"/>
            <a:chOff x="3779520" y="3494603"/>
            <a:chExt cx="7178040" cy="811371"/>
          </a:xfrm>
        </p:grpSpPr>
        <p:sp>
          <p:nvSpPr>
            <p:cNvPr id="7" name="Chevron 6">
              <a:extLst>
                <a:ext uri="{FF2B5EF4-FFF2-40B4-BE49-F238E27FC236}">
                  <a16:creationId xmlns:a16="http://schemas.microsoft.com/office/drawing/2014/main" id="{0500F69C-D4D2-0941-88E1-DAFFB9A82BF0}"/>
                </a:ext>
              </a:extLst>
            </p:cNvPr>
            <p:cNvSpPr/>
            <p:nvPr/>
          </p:nvSpPr>
          <p:spPr>
            <a:xfrm>
              <a:off x="3779520" y="3580249"/>
              <a:ext cx="441960" cy="640080"/>
            </a:xfrm>
            <a:prstGeom prst="chevron">
              <a:avLst/>
            </a:prstGeom>
            <a:gradFill>
              <a:gsLst>
                <a:gs pos="84000">
                  <a:srgbClr val="5CA3AA"/>
                </a:gs>
                <a:gs pos="16000">
                  <a:srgbClr val="164560"/>
                </a:gs>
                <a:gs pos="96000">
                  <a:srgbClr val="6AAFAA"/>
                </a:gs>
              </a:gsLst>
              <a:lin ang="7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ontent Placeholder 5">
              <a:extLst>
                <a:ext uri="{FF2B5EF4-FFF2-40B4-BE49-F238E27FC236}">
                  <a16:creationId xmlns:a16="http://schemas.microsoft.com/office/drawing/2014/main" id="{1841EC5C-668B-1444-9DCB-CB3E698C9E6E}"/>
                </a:ext>
              </a:extLst>
            </p:cNvPr>
            <p:cNvSpPr txBox="1">
              <a:spLocks/>
            </p:cNvSpPr>
            <p:nvPr/>
          </p:nvSpPr>
          <p:spPr>
            <a:xfrm>
              <a:off x="4221480" y="3494603"/>
              <a:ext cx="6736080" cy="811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2D6A85"/>
                  </a:solidFill>
                </a:rPr>
                <a:t>No baseline truck parking data at facilities before TPAS deployment</a:t>
              </a:r>
              <a:endParaRPr lang="en-US" dirty="0"/>
            </a:p>
          </p:txBody>
        </p:sp>
      </p:grpSp>
      <p:grpSp>
        <p:nvGrpSpPr>
          <p:cNvPr id="4" name="Group 3">
            <a:extLst>
              <a:ext uri="{FF2B5EF4-FFF2-40B4-BE49-F238E27FC236}">
                <a16:creationId xmlns:a16="http://schemas.microsoft.com/office/drawing/2014/main" id="{535715ED-8618-5F4F-9888-B31AD2192B69}"/>
              </a:ext>
            </a:extLst>
          </p:cNvPr>
          <p:cNvGrpSpPr/>
          <p:nvPr/>
        </p:nvGrpSpPr>
        <p:grpSpPr>
          <a:xfrm>
            <a:off x="4846320" y="4655025"/>
            <a:ext cx="6995160" cy="901064"/>
            <a:chOff x="4846320" y="4655025"/>
            <a:chExt cx="6995160" cy="901064"/>
          </a:xfrm>
        </p:grpSpPr>
        <p:sp>
          <p:nvSpPr>
            <p:cNvPr id="8" name="Chevron 7">
              <a:extLst>
                <a:ext uri="{FF2B5EF4-FFF2-40B4-BE49-F238E27FC236}">
                  <a16:creationId xmlns:a16="http://schemas.microsoft.com/office/drawing/2014/main" id="{7969D456-3D6A-C94E-8567-2E09BD2E4E31}"/>
                </a:ext>
              </a:extLst>
            </p:cNvPr>
            <p:cNvSpPr/>
            <p:nvPr/>
          </p:nvSpPr>
          <p:spPr>
            <a:xfrm>
              <a:off x="4846320" y="4655025"/>
              <a:ext cx="441960" cy="640080"/>
            </a:xfrm>
            <a:prstGeom prst="chevron">
              <a:avLst/>
            </a:prstGeom>
            <a:gradFill>
              <a:gsLst>
                <a:gs pos="84000">
                  <a:srgbClr val="5CA3AA"/>
                </a:gs>
                <a:gs pos="16000">
                  <a:srgbClr val="164560"/>
                </a:gs>
                <a:gs pos="96000">
                  <a:srgbClr val="6AAFAA"/>
                </a:gs>
              </a:gsLst>
              <a:lin ang="7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ontent Placeholder 5">
              <a:extLst>
                <a:ext uri="{FF2B5EF4-FFF2-40B4-BE49-F238E27FC236}">
                  <a16:creationId xmlns:a16="http://schemas.microsoft.com/office/drawing/2014/main" id="{F18BD428-F940-144C-BC06-56EBC6EBB73C}"/>
                </a:ext>
              </a:extLst>
            </p:cNvPr>
            <p:cNvSpPr txBox="1">
              <a:spLocks/>
            </p:cNvSpPr>
            <p:nvPr/>
          </p:nvSpPr>
          <p:spPr>
            <a:xfrm>
              <a:off x="5288280" y="4744717"/>
              <a:ext cx="6553200" cy="811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2D6A85"/>
                  </a:solidFill>
                </a:rPr>
                <a:t>Data sharing protocols between Districts and Central Office</a:t>
              </a:r>
            </a:p>
            <a:p>
              <a:endParaRPr lang="en-US" dirty="0"/>
            </a:p>
          </p:txBody>
        </p:sp>
      </p:grpSp>
    </p:spTree>
    <p:extLst>
      <p:ext uri="{BB962C8B-B14F-4D97-AF65-F5344CB8AC3E}">
        <p14:creationId xmlns:p14="http://schemas.microsoft.com/office/powerpoint/2010/main" val="3158207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0">
            <a:extLst>
              <a:ext uri="{FF2B5EF4-FFF2-40B4-BE49-F238E27FC236}">
                <a16:creationId xmlns:a16="http://schemas.microsoft.com/office/drawing/2014/main" id="{B377286C-B6B4-484E-BB8B-CE699CBBB78D}"/>
              </a:ext>
            </a:extLst>
          </p:cNvPr>
          <p:cNvSpPr txBox="1">
            <a:spLocks/>
          </p:cNvSpPr>
          <p:nvPr/>
        </p:nvSpPr>
        <p:spPr>
          <a:xfrm>
            <a:off x="11064842" y="6356350"/>
            <a:ext cx="29130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C25385-F155-4579-9CA1-F48C5460F87E}" type="slidenum">
              <a:rPr lang="en-US" smtClean="0"/>
              <a:pPr/>
              <a:t>22</a:t>
            </a:fld>
            <a:endParaRPr lang="en-US"/>
          </a:p>
        </p:txBody>
      </p:sp>
      <p:sp>
        <p:nvSpPr>
          <p:cNvPr id="6" name="Rectangle 5">
            <a:extLst>
              <a:ext uri="{FF2B5EF4-FFF2-40B4-BE49-F238E27FC236}">
                <a16:creationId xmlns:a16="http://schemas.microsoft.com/office/drawing/2014/main" id="{088D23A6-B917-4D44-8BBC-E712E03DFF96}"/>
              </a:ext>
            </a:extLst>
          </p:cNvPr>
          <p:cNvSpPr/>
          <p:nvPr/>
        </p:nvSpPr>
        <p:spPr>
          <a:xfrm>
            <a:off x="-2359155" y="-2013097"/>
            <a:ext cx="7156008" cy="1822773"/>
          </a:xfrm>
          <a:prstGeom prst="rect">
            <a:avLst/>
          </a:prstGeom>
          <a:gradFill>
            <a:gsLst>
              <a:gs pos="84000">
                <a:srgbClr val="5CA3AA"/>
              </a:gs>
              <a:gs pos="16000">
                <a:srgbClr val="164560"/>
              </a:gs>
              <a:gs pos="96000">
                <a:srgbClr val="6AAFAA"/>
              </a:gs>
            </a:gsLst>
            <a:lin ang="7200000" scaled="0"/>
          </a:gra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6CE18CC-B51D-4542-A12F-CEB1D01BDE37}"/>
              </a:ext>
            </a:extLst>
          </p:cNvPr>
          <p:cNvSpPr txBox="1">
            <a:spLocks/>
          </p:cNvSpPr>
          <p:nvPr/>
        </p:nvSpPr>
        <p:spPr>
          <a:xfrm>
            <a:off x="2436596" y="-66781"/>
            <a:ext cx="6834918" cy="2317136"/>
          </a:xfrm>
          <a:prstGeom prst="rect">
            <a:avLst/>
          </a:prstGeom>
          <a:effectLst>
            <a:outerShdw blurRad="111273" dist="109438" dir="2700000" algn="tl" rotWithShape="0">
              <a:srgbClr val="164560">
                <a:alpha val="8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baseline="0">
                <a:solidFill>
                  <a:srgbClr val="2D6A85"/>
                </a:solidFill>
                <a:latin typeface="Avenir Black" panose="02000503020000020003" pitchFamily="2" charset="0"/>
                <a:ea typeface="+mj-ea"/>
                <a:cs typeface="+mj-cs"/>
              </a:defRPr>
            </a:lvl1pPr>
          </a:lstStyle>
          <a:p>
            <a:pPr algn="ctr">
              <a:lnSpc>
                <a:spcPts val="7000"/>
              </a:lnSpc>
            </a:pPr>
            <a:r>
              <a:rPr lang="en-US" sz="9600" dirty="0">
                <a:solidFill>
                  <a:srgbClr val="D4EAE7"/>
                </a:solidFill>
              </a:rPr>
              <a:t>Questions?</a:t>
            </a:r>
          </a:p>
        </p:txBody>
      </p:sp>
      <p:sp>
        <p:nvSpPr>
          <p:cNvPr id="7" name="Rectangle 6">
            <a:extLst>
              <a:ext uri="{FF2B5EF4-FFF2-40B4-BE49-F238E27FC236}">
                <a16:creationId xmlns:a16="http://schemas.microsoft.com/office/drawing/2014/main" id="{43D4877F-8F69-44FF-B117-A0212302BEFC}"/>
              </a:ext>
            </a:extLst>
          </p:cNvPr>
          <p:cNvSpPr/>
          <p:nvPr/>
        </p:nvSpPr>
        <p:spPr>
          <a:xfrm>
            <a:off x="6257146" y="2158712"/>
            <a:ext cx="5593460" cy="3992705"/>
          </a:xfrm>
          <a:prstGeom prst="rect">
            <a:avLst/>
          </a:prstGeom>
          <a:gradFill>
            <a:gsLst>
              <a:gs pos="84000">
                <a:srgbClr val="5CA3AA"/>
              </a:gs>
              <a:gs pos="16000">
                <a:srgbClr val="164560"/>
              </a:gs>
              <a:gs pos="96000">
                <a:srgbClr val="6AAFAA"/>
              </a:gs>
            </a:gsLst>
            <a:lin ang="7200000" scaled="0"/>
          </a:gra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595B6D-0FF5-47C8-AA01-A690B30EA83B}"/>
              </a:ext>
            </a:extLst>
          </p:cNvPr>
          <p:cNvSpPr txBox="1"/>
          <p:nvPr/>
        </p:nvSpPr>
        <p:spPr>
          <a:xfrm>
            <a:off x="6442402" y="2455288"/>
            <a:ext cx="4913746" cy="3816429"/>
          </a:xfrm>
          <a:prstGeom prst="rect">
            <a:avLst/>
          </a:prstGeom>
          <a:noFill/>
        </p:spPr>
        <p:txBody>
          <a:bodyPr wrap="square" rtlCol="0">
            <a:spAutoFit/>
          </a:bodyPr>
          <a:lstStyle/>
          <a:p>
            <a:pPr marL="0" indent="0">
              <a:buNone/>
            </a:pPr>
            <a:r>
              <a:rPr lang="en-US" sz="2800" b="1" dirty="0">
                <a:solidFill>
                  <a:schemeClr val="bg1"/>
                </a:solidFill>
              </a:rPr>
              <a:t>Marie Tucker</a:t>
            </a:r>
          </a:p>
          <a:p>
            <a:pPr marL="0" indent="0">
              <a:buNone/>
            </a:pPr>
            <a:r>
              <a:rPr lang="en-US" sz="2800" b="1" dirty="0">
                <a:solidFill>
                  <a:schemeClr val="bg1"/>
                </a:solidFill>
              </a:rPr>
              <a:t>Commercial Vehicle </a:t>
            </a:r>
          </a:p>
          <a:p>
            <a:pPr marL="0" indent="0">
              <a:buNone/>
            </a:pPr>
            <a:r>
              <a:rPr lang="en-US" sz="2800" b="1" dirty="0">
                <a:solidFill>
                  <a:schemeClr val="bg1"/>
                </a:solidFill>
              </a:rPr>
              <a:t>Operations Manager</a:t>
            </a:r>
          </a:p>
          <a:p>
            <a:pPr marL="0" indent="0">
              <a:buNone/>
            </a:pPr>
            <a:r>
              <a:rPr lang="en-US" sz="2800" b="1" dirty="0">
                <a:solidFill>
                  <a:schemeClr val="bg1"/>
                </a:solidFill>
              </a:rPr>
              <a:t>(850) 410-5619</a:t>
            </a:r>
          </a:p>
          <a:p>
            <a:pPr marL="0" indent="0">
              <a:buNone/>
            </a:pPr>
            <a:r>
              <a:rPr lang="en-US" sz="2800" dirty="0">
                <a:solidFill>
                  <a:srgbClr val="002060"/>
                </a:solidFill>
                <a:hlinkClick r:id="rId3">
                  <a:extLst>
                    <a:ext uri="{A12FA001-AC4F-418D-AE19-62706E023703}">
                      <ahyp:hlinkClr xmlns:ahyp="http://schemas.microsoft.com/office/drawing/2018/hyperlinkcolor" val="tx"/>
                    </a:ext>
                  </a:extLst>
                </a:hlinkClick>
              </a:rPr>
              <a:t>Marie.Tucker@dot.state.fl.us</a:t>
            </a:r>
            <a:endParaRPr lang="en-US" sz="2800" dirty="0">
              <a:solidFill>
                <a:srgbClr val="002060"/>
              </a:solidFill>
            </a:endParaRPr>
          </a:p>
          <a:p>
            <a:pPr marL="0" indent="0">
              <a:buNone/>
            </a:pPr>
            <a:endParaRPr lang="en-US" sz="2800" dirty="0"/>
          </a:p>
          <a:p>
            <a:pPr marL="0" indent="0">
              <a:buNone/>
            </a:pPr>
            <a:r>
              <a:rPr lang="en-US" sz="2800" b="1" dirty="0">
                <a:solidFill>
                  <a:schemeClr val="bg1"/>
                </a:solidFill>
              </a:rPr>
              <a:t>Additional TPAS Information</a:t>
            </a:r>
            <a:r>
              <a:rPr lang="en-US" sz="2800" dirty="0">
                <a:solidFill>
                  <a:schemeClr val="bg1"/>
                </a:solidFill>
              </a:rPr>
              <a:t>:</a:t>
            </a:r>
          </a:p>
          <a:p>
            <a:pPr marL="0" indent="0">
              <a:buNone/>
            </a:pPr>
            <a:r>
              <a:rPr lang="en-US" sz="2800" dirty="0">
                <a:solidFill>
                  <a:srgbClr val="002060"/>
                </a:solidFill>
                <a:hlinkClick r:id="rId4">
                  <a:extLst>
                    <a:ext uri="{A12FA001-AC4F-418D-AE19-62706E023703}">
                      <ahyp:hlinkClr xmlns:ahyp="http://schemas.microsoft.com/office/drawing/2018/hyperlinkcolor" val="tx"/>
                    </a:ext>
                  </a:extLst>
                </a:hlinkClick>
              </a:rPr>
              <a:t>www.floridatruckinginfo.com</a:t>
            </a:r>
            <a:endParaRPr lang="en-US" sz="2800" dirty="0">
              <a:solidFill>
                <a:srgbClr val="002060"/>
              </a:solidFill>
            </a:endParaRPr>
          </a:p>
          <a:p>
            <a:endParaRPr lang="en-US" dirty="0"/>
          </a:p>
        </p:txBody>
      </p:sp>
    </p:spTree>
    <p:extLst>
      <p:ext uri="{BB962C8B-B14F-4D97-AF65-F5344CB8AC3E}">
        <p14:creationId xmlns:p14="http://schemas.microsoft.com/office/powerpoint/2010/main" val="1824670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540" y="-28217"/>
            <a:ext cx="10515600" cy="1612024"/>
          </a:xfrm>
        </p:spPr>
        <p:txBody>
          <a:bodyPr>
            <a:normAutofit/>
          </a:bodyPr>
          <a:lstStyle/>
          <a:p>
            <a:r>
              <a:rPr lang="en-US" dirty="0"/>
              <a:t>FDOT Research - FIU</a:t>
            </a:r>
          </a:p>
        </p:txBody>
      </p:sp>
      <p:sp>
        <p:nvSpPr>
          <p:cNvPr id="8" name="Rectangle 7">
            <a:extLst>
              <a:ext uri="{FF2B5EF4-FFF2-40B4-BE49-F238E27FC236}">
                <a16:creationId xmlns:a16="http://schemas.microsoft.com/office/drawing/2014/main" id="{42EB49B4-E1EC-4E4C-A4F6-DD4B36F08040}"/>
              </a:ext>
            </a:extLst>
          </p:cNvPr>
          <p:cNvSpPr/>
          <p:nvPr/>
        </p:nvSpPr>
        <p:spPr>
          <a:xfrm>
            <a:off x="5891357" y="1409414"/>
            <a:ext cx="6215062" cy="5572125"/>
          </a:xfrm>
          <a:prstGeom prst="rect">
            <a:avLst/>
          </a:prstGeom>
        </p:spPr>
        <p:txBody>
          <a:bodyPr/>
          <a:lstStyle/>
          <a:p>
            <a:pPr marL="914400" marR="0" lvl="2"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EAFC3C6-8899-4F70-82B5-60914E55EEB9}"/>
              </a:ext>
            </a:extLst>
          </p:cNvPr>
          <p:cNvPicPr>
            <a:picLocks noChangeAspect="1"/>
          </p:cNvPicPr>
          <p:nvPr/>
        </p:nvPicPr>
        <p:blipFill rotWithShape="1">
          <a:blip r:embed="rId3"/>
          <a:srcRect l="2406" t="3841" r="6216" b="9998"/>
          <a:stretch/>
        </p:blipFill>
        <p:spPr>
          <a:xfrm>
            <a:off x="858431" y="1760258"/>
            <a:ext cx="3602265" cy="2373258"/>
          </a:xfrm>
          <a:prstGeom prst="rect">
            <a:avLst/>
          </a:prstGeom>
          <a:ln w="25400">
            <a:solidFill>
              <a:schemeClr val="lt1">
                <a:hueOff val="0"/>
                <a:satOff val="0"/>
                <a:lumOff val="0"/>
              </a:schemeClr>
            </a:solidFill>
          </a:ln>
        </p:spPr>
      </p:pic>
      <p:pic>
        <p:nvPicPr>
          <p:cNvPr id="7" name="Picture 6">
            <a:extLst>
              <a:ext uri="{FF2B5EF4-FFF2-40B4-BE49-F238E27FC236}">
                <a16:creationId xmlns:a16="http://schemas.microsoft.com/office/drawing/2014/main" id="{65633A47-1CEE-4B68-9614-205F95327320}"/>
              </a:ext>
            </a:extLst>
          </p:cNvPr>
          <p:cNvPicPr>
            <a:picLocks noChangeAspect="1"/>
          </p:cNvPicPr>
          <p:nvPr/>
        </p:nvPicPr>
        <p:blipFill rotWithShape="1">
          <a:blip r:embed="rId4"/>
          <a:srcRect l="18542" t="5354" r="3575" b="3192"/>
          <a:stretch/>
        </p:blipFill>
        <p:spPr>
          <a:xfrm>
            <a:off x="858431" y="4350642"/>
            <a:ext cx="3602265" cy="2261501"/>
          </a:xfrm>
          <a:prstGeom prst="rect">
            <a:avLst/>
          </a:prstGeom>
          <a:ln w="25400">
            <a:solidFill>
              <a:schemeClr val="lt1">
                <a:hueOff val="0"/>
                <a:satOff val="0"/>
                <a:lumOff val="0"/>
              </a:schemeClr>
            </a:solidFill>
          </a:ln>
        </p:spPr>
      </p:pic>
      <p:sp>
        <p:nvSpPr>
          <p:cNvPr id="5" name="Rectangle 4">
            <a:extLst>
              <a:ext uri="{FF2B5EF4-FFF2-40B4-BE49-F238E27FC236}">
                <a16:creationId xmlns:a16="http://schemas.microsoft.com/office/drawing/2014/main" id="{6001AD8D-F602-4A4D-A293-D77EBC3B6270}"/>
              </a:ext>
            </a:extLst>
          </p:cNvPr>
          <p:cNvSpPr/>
          <p:nvPr/>
        </p:nvSpPr>
        <p:spPr>
          <a:xfrm>
            <a:off x="4897899" y="1720967"/>
            <a:ext cx="6215062" cy="443113"/>
          </a:xfrm>
          <a:prstGeom prst="rect">
            <a:avLst/>
          </a:prstGeom>
          <a:solidFill>
            <a:srgbClr val="164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8BC76C-E67A-1B48-984A-6A6FA9B3A508}"/>
              </a:ext>
            </a:extLst>
          </p:cNvPr>
          <p:cNvSpPr/>
          <p:nvPr/>
        </p:nvSpPr>
        <p:spPr>
          <a:xfrm>
            <a:off x="4897899" y="3885047"/>
            <a:ext cx="6215062" cy="443113"/>
          </a:xfrm>
          <a:prstGeom prst="rect">
            <a:avLst/>
          </a:prstGeom>
          <a:solidFill>
            <a:srgbClr val="164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777EED6-7155-43B6-BDB9-654BBFA4EE6E}"/>
              </a:ext>
            </a:extLst>
          </p:cNvPr>
          <p:cNvSpPr>
            <a:spLocks noGrp="1"/>
          </p:cNvSpPr>
          <p:nvPr>
            <p:ph sz="half" idx="1"/>
          </p:nvPr>
        </p:nvSpPr>
        <p:spPr>
          <a:xfrm>
            <a:off x="4809348" y="1736324"/>
            <a:ext cx="6215062" cy="2055020"/>
          </a:xfrm>
        </p:spPr>
        <p:txBody>
          <a:bodyPr>
            <a:normAutofit lnSpcReduction="10000"/>
          </a:bodyPr>
          <a:lstStyle/>
          <a:p>
            <a:pPr marL="0" indent="0">
              <a:buNone/>
            </a:pPr>
            <a:r>
              <a:rPr lang="en-US" b="1" cap="all" dirty="0">
                <a:solidFill>
                  <a:schemeClr val="bg1"/>
                </a:solidFill>
                <a:cs typeface="Arial" panose="020B0604020202020204" pitchFamily="34" charset="0"/>
              </a:rPr>
              <a:t> Part 1:</a:t>
            </a:r>
          </a:p>
          <a:p>
            <a:pPr marL="0" indent="0">
              <a:buNone/>
            </a:pPr>
            <a:r>
              <a:rPr lang="en-US" dirty="0">
                <a:solidFill>
                  <a:srgbClr val="2D6A85"/>
                </a:solidFill>
                <a:cs typeface="Arial" panose="020B0604020202020204" pitchFamily="34" charset="0"/>
              </a:rPr>
              <a:t>Determine current supply and demand of public parking</a:t>
            </a:r>
          </a:p>
          <a:p>
            <a:pPr marL="573088" lvl="1" indent="-287338"/>
            <a:r>
              <a:rPr lang="en-US" dirty="0">
                <a:solidFill>
                  <a:srgbClr val="2D6A85"/>
                </a:solidFill>
                <a:cs typeface="Arial" panose="020B0604020202020204" pitchFamily="34" charset="0"/>
              </a:rPr>
              <a:t>Parking use unbalanced, some over-utilized while others under-utilized</a:t>
            </a:r>
          </a:p>
          <a:p>
            <a:endParaRPr lang="en-US" dirty="0"/>
          </a:p>
        </p:txBody>
      </p:sp>
      <p:sp>
        <p:nvSpPr>
          <p:cNvPr id="4" name="Content Placeholder 3">
            <a:extLst>
              <a:ext uri="{FF2B5EF4-FFF2-40B4-BE49-F238E27FC236}">
                <a16:creationId xmlns:a16="http://schemas.microsoft.com/office/drawing/2014/main" id="{C68B4472-B780-4C55-BCBA-1092B905EC22}"/>
              </a:ext>
            </a:extLst>
          </p:cNvPr>
          <p:cNvSpPr>
            <a:spLocks noGrp="1"/>
          </p:cNvSpPr>
          <p:nvPr>
            <p:ph sz="half" idx="2"/>
          </p:nvPr>
        </p:nvSpPr>
        <p:spPr>
          <a:xfrm>
            <a:off x="4809348" y="3932704"/>
            <a:ext cx="6508980" cy="2816353"/>
          </a:xfrm>
        </p:spPr>
        <p:txBody>
          <a:bodyPr>
            <a:normAutofit fontScale="92500" lnSpcReduction="10000"/>
          </a:bodyPr>
          <a:lstStyle/>
          <a:p>
            <a:pPr marL="0" indent="0">
              <a:buNone/>
            </a:pPr>
            <a:r>
              <a:rPr lang="en-US" b="1" cap="all" dirty="0">
                <a:solidFill>
                  <a:schemeClr val="bg1"/>
                </a:solidFill>
              </a:rPr>
              <a:t> Part 2:</a:t>
            </a:r>
          </a:p>
          <a:p>
            <a:pPr marL="0" indent="0">
              <a:buNone/>
            </a:pPr>
            <a:r>
              <a:rPr lang="en-US" dirty="0">
                <a:solidFill>
                  <a:srgbClr val="2D6A85"/>
                </a:solidFill>
              </a:rPr>
              <a:t>Assess technology to improve parking management</a:t>
            </a:r>
          </a:p>
          <a:p>
            <a:pPr marL="573088" lvl="1" indent="-287338"/>
            <a:r>
              <a:rPr lang="en-US" dirty="0">
                <a:solidFill>
                  <a:srgbClr val="2D6A85"/>
                </a:solidFill>
              </a:rPr>
              <a:t>Provide advanced notification of parking availability</a:t>
            </a:r>
          </a:p>
          <a:p>
            <a:pPr marL="573088" lvl="1" indent="-287338"/>
            <a:r>
              <a:rPr lang="en-US" dirty="0">
                <a:solidFill>
                  <a:srgbClr val="2D6A85"/>
                </a:solidFill>
              </a:rPr>
              <a:t>Two pilot projects</a:t>
            </a:r>
            <a:r>
              <a:rPr lang="en-US" sz="2200" dirty="0">
                <a:solidFill>
                  <a:srgbClr val="2D6A85"/>
                </a:solidFill>
              </a:rPr>
              <a:t> </a:t>
            </a:r>
            <a:endParaRPr lang="en-US" dirty="0">
              <a:solidFill>
                <a:srgbClr val="2D6A85"/>
              </a:solidFill>
            </a:endParaRPr>
          </a:p>
          <a:p>
            <a:pPr marL="920750" lvl="2" indent="-347663"/>
            <a:r>
              <a:rPr lang="en-US" dirty="0">
                <a:solidFill>
                  <a:srgbClr val="2D6A85"/>
                </a:solidFill>
              </a:rPr>
              <a:t>Leon (in-pavement Sensors)</a:t>
            </a:r>
          </a:p>
          <a:p>
            <a:pPr marL="920750" lvl="2" indent="-347663"/>
            <a:r>
              <a:rPr lang="en-US" dirty="0">
                <a:solidFill>
                  <a:srgbClr val="2D6A85"/>
                </a:solidFill>
              </a:rPr>
              <a:t>St. Johns County (ingress/egress counts with MVDS)</a:t>
            </a:r>
          </a:p>
          <a:p>
            <a:endParaRPr lang="en-US" dirty="0"/>
          </a:p>
        </p:txBody>
      </p:sp>
    </p:spTree>
    <p:extLst>
      <p:ext uri="{BB962C8B-B14F-4D97-AF65-F5344CB8AC3E}">
        <p14:creationId xmlns:p14="http://schemas.microsoft.com/office/powerpoint/2010/main" val="3455592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AC04655-95AB-4B29-A7AC-D908C0E4E9F4}"/>
              </a:ext>
            </a:extLst>
          </p:cNvPr>
          <p:cNvSpPr>
            <a:spLocks noGrp="1"/>
          </p:cNvSpPr>
          <p:nvPr>
            <p:ph sz="half" idx="1"/>
          </p:nvPr>
        </p:nvSpPr>
        <p:spPr>
          <a:xfrm>
            <a:off x="754291" y="2283221"/>
            <a:ext cx="3662549" cy="4100162"/>
          </a:xfrm>
        </p:spPr>
        <p:txBody>
          <a:bodyPr/>
          <a:lstStyle/>
          <a:p>
            <a:r>
              <a:rPr lang="en-US" dirty="0">
                <a:solidFill>
                  <a:srgbClr val="2D6A85"/>
                </a:solidFill>
              </a:rPr>
              <a:t>Location: I-10; Leon County; FDOT District 3</a:t>
            </a:r>
          </a:p>
          <a:p>
            <a:r>
              <a:rPr lang="en-US" dirty="0">
                <a:solidFill>
                  <a:srgbClr val="2D6A85"/>
                </a:solidFill>
              </a:rPr>
              <a:t>Assess technology to improve parking management </a:t>
            </a:r>
          </a:p>
          <a:p>
            <a:r>
              <a:rPr lang="en-US" dirty="0">
                <a:solidFill>
                  <a:srgbClr val="2D6A85"/>
                </a:solidFill>
              </a:rPr>
              <a:t>In-pavement sensors to detect presence and occupancy</a:t>
            </a:r>
          </a:p>
        </p:txBody>
      </p:sp>
      <p:sp>
        <p:nvSpPr>
          <p:cNvPr id="2" name="Title 1">
            <a:extLst>
              <a:ext uri="{FF2B5EF4-FFF2-40B4-BE49-F238E27FC236}">
                <a16:creationId xmlns:a16="http://schemas.microsoft.com/office/drawing/2014/main" id="{01C97379-7887-463A-AC67-DA4645397CCF}"/>
              </a:ext>
            </a:extLst>
          </p:cNvPr>
          <p:cNvSpPr>
            <a:spLocks noGrp="1"/>
          </p:cNvSpPr>
          <p:nvPr>
            <p:ph type="title"/>
          </p:nvPr>
        </p:nvSpPr>
        <p:spPr>
          <a:xfrm>
            <a:off x="703290" y="367647"/>
            <a:ext cx="7121578" cy="1612024"/>
          </a:xfrm>
        </p:spPr>
        <p:txBody>
          <a:bodyPr/>
          <a:lstStyle/>
          <a:p>
            <a:r>
              <a:rPr lang="en-US" dirty="0"/>
              <a:t>FDOT Pilot Project  - Leon County</a:t>
            </a:r>
          </a:p>
        </p:txBody>
      </p:sp>
      <p:grpSp>
        <p:nvGrpSpPr>
          <p:cNvPr id="3" name="Group 2">
            <a:extLst>
              <a:ext uri="{FF2B5EF4-FFF2-40B4-BE49-F238E27FC236}">
                <a16:creationId xmlns:a16="http://schemas.microsoft.com/office/drawing/2014/main" id="{A412766D-E30A-4744-B8BD-A92BED266D92}"/>
              </a:ext>
            </a:extLst>
          </p:cNvPr>
          <p:cNvGrpSpPr/>
          <p:nvPr/>
        </p:nvGrpSpPr>
        <p:grpSpPr>
          <a:xfrm>
            <a:off x="4473644" y="2417059"/>
            <a:ext cx="7383075" cy="3627472"/>
            <a:chOff x="4473644" y="2142739"/>
            <a:chExt cx="7383075" cy="3627472"/>
          </a:xfrm>
        </p:grpSpPr>
        <p:sp>
          <p:nvSpPr>
            <p:cNvPr id="9" name="Rectangle 8">
              <a:extLst>
                <a:ext uri="{FF2B5EF4-FFF2-40B4-BE49-F238E27FC236}">
                  <a16:creationId xmlns:a16="http://schemas.microsoft.com/office/drawing/2014/main" id="{1C2D1A64-0D28-9648-8108-F46EAD46C0E8}"/>
                </a:ext>
              </a:extLst>
            </p:cNvPr>
            <p:cNvSpPr/>
            <p:nvPr/>
          </p:nvSpPr>
          <p:spPr>
            <a:xfrm>
              <a:off x="4490962" y="2142739"/>
              <a:ext cx="7365757" cy="3627472"/>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E933D35-DEE8-4CAE-801F-495CD8E43827}"/>
                </a:ext>
              </a:extLst>
            </p:cNvPr>
            <p:cNvPicPr>
              <a:picLocks noChangeAspect="1"/>
            </p:cNvPicPr>
            <p:nvPr/>
          </p:nvPicPr>
          <p:blipFill rotWithShape="1">
            <a:blip r:embed="rId3"/>
            <a:srcRect r="2435"/>
            <a:stretch/>
          </p:blipFill>
          <p:spPr>
            <a:xfrm>
              <a:off x="4578919" y="2286648"/>
              <a:ext cx="7186360" cy="3083340"/>
            </a:xfrm>
            <a:prstGeom prst="rect">
              <a:avLst/>
            </a:prstGeom>
          </p:spPr>
        </p:pic>
        <p:sp>
          <p:nvSpPr>
            <p:cNvPr id="19" name="TextBox 18">
              <a:extLst>
                <a:ext uri="{FF2B5EF4-FFF2-40B4-BE49-F238E27FC236}">
                  <a16:creationId xmlns:a16="http://schemas.microsoft.com/office/drawing/2014/main" id="{8392B770-EA3A-43DC-8A01-89426CBA59D4}"/>
                </a:ext>
              </a:extLst>
            </p:cNvPr>
            <p:cNvSpPr txBox="1"/>
            <p:nvPr/>
          </p:nvSpPr>
          <p:spPr>
            <a:xfrm>
              <a:off x="4473644" y="5369988"/>
              <a:ext cx="7365757" cy="369332"/>
            </a:xfrm>
            <a:prstGeom prst="rect">
              <a:avLst/>
            </a:prstGeom>
            <a:noFill/>
          </p:spPr>
          <p:txBody>
            <a:bodyPr wrap="square" rtlCol="0">
              <a:spAutoFit/>
            </a:bodyPr>
            <a:lstStyle/>
            <a:p>
              <a:pPr algn="ctr"/>
              <a:r>
                <a:rPr lang="en-US" b="1" dirty="0">
                  <a:solidFill>
                    <a:srgbClr val="164560"/>
                  </a:solidFill>
                  <a:latin typeface="Arial" panose="020B0604020202020204" pitchFamily="34" charset="0"/>
                  <a:cs typeface="Arial" panose="020B0604020202020204" pitchFamily="34" charset="0"/>
                </a:rPr>
                <a:t>Leon County Truck Parking</a:t>
              </a:r>
            </a:p>
          </p:txBody>
        </p:sp>
      </p:grpSp>
    </p:spTree>
    <p:extLst>
      <p:ext uri="{BB962C8B-B14F-4D97-AF65-F5344CB8AC3E}">
        <p14:creationId xmlns:p14="http://schemas.microsoft.com/office/powerpoint/2010/main" val="223325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C2EC71C-4A3D-6145-B849-9C3CDB9B06E7}"/>
              </a:ext>
            </a:extLst>
          </p:cNvPr>
          <p:cNvGrpSpPr/>
          <p:nvPr/>
        </p:nvGrpSpPr>
        <p:grpSpPr>
          <a:xfrm>
            <a:off x="5411566" y="3620572"/>
            <a:ext cx="6521353" cy="2750831"/>
            <a:chOff x="5411566" y="3452932"/>
            <a:chExt cx="6521353" cy="2750831"/>
          </a:xfrm>
        </p:grpSpPr>
        <p:sp>
          <p:nvSpPr>
            <p:cNvPr id="3" name="Rectangle 2">
              <a:extLst>
                <a:ext uri="{FF2B5EF4-FFF2-40B4-BE49-F238E27FC236}">
                  <a16:creationId xmlns:a16="http://schemas.microsoft.com/office/drawing/2014/main" id="{4748D322-66B4-794F-81D8-02F5D0E11662}"/>
                </a:ext>
              </a:extLst>
            </p:cNvPr>
            <p:cNvSpPr/>
            <p:nvPr/>
          </p:nvSpPr>
          <p:spPr>
            <a:xfrm>
              <a:off x="5411566" y="3452932"/>
              <a:ext cx="6521353" cy="2750831"/>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654E03AB-7A77-B94A-95F5-83FC4F0FC7E2}"/>
                </a:ext>
              </a:extLst>
            </p:cNvPr>
            <p:cNvGrpSpPr/>
            <p:nvPr/>
          </p:nvGrpSpPr>
          <p:grpSpPr>
            <a:xfrm>
              <a:off x="5545923" y="3638361"/>
              <a:ext cx="6356300" cy="2434402"/>
              <a:chOff x="5376916" y="3775521"/>
              <a:chExt cx="6356300" cy="2434402"/>
            </a:xfrm>
          </p:grpSpPr>
          <p:pic>
            <p:nvPicPr>
              <p:cNvPr id="14" name="Picture 13">
                <a:extLst>
                  <a:ext uri="{FF2B5EF4-FFF2-40B4-BE49-F238E27FC236}">
                    <a16:creationId xmlns:a16="http://schemas.microsoft.com/office/drawing/2014/main" id="{6EA5CCBF-6CC1-4D4E-BD62-B61FC6DE031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376916" y="4102691"/>
                <a:ext cx="6188877" cy="2107232"/>
              </a:xfrm>
              <a:prstGeom prst="rect">
                <a:avLst/>
              </a:prstGeom>
            </p:spPr>
          </p:pic>
          <p:sp>
            <p:nvSpPr>
              <p:cNvPr id="25" name="TextBox 24">
                <a:extLst>
                  <a:ext uri="{FF2B5EF4-FFF2-40B4-BE49-F238E27FC236}">
                    <a16:creationId xmlns:a16="http://schemas.microsoft.com/office/drawing/2014/main" id="{FB0600A8-8544-42CD-8756-F27DD9CCB032}"/>
                  </a:ext>
                </a:extLst>
              </p:cNvPr>
              <p:cNvSpPr txBox="1"/>
              <p:nvPr/>
            </p:nvSpPr>
            <p:spPr>
              <a:xfrm>
                <a:off x="10827643" y="3775521"/>
                <a:ext cx="905573"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MVDS</a:t>
                </a:r>
              </a:p>
            </p:txBody>
          </p:sp>
          <p:sp>
            <p:nvSpPr>
              <p:cNvPr id="26" name="TextBox 25">
                <a:extLst>
                  <a:ext uri="{FF2B5EF4-FFF2-40B4-BE49-F238E27FC236}">
                    <a16:creationId xmlns:a16="http://schemas.microsoft.com/office/drawing/2014/main" id="{9BF32BD0-EFFA-4CFC-AD04-F398F78948FC}"/>
                  </a:ext>
                </a:extLst>
              </p:cNvPr>
              <p:cNvSpPr txBox="1"/>
              <p:nvPr/>
            </p:nvSpPr>
            <p:spPr>
              <a:xfrm>
                <a:off x="5376916" y="3800717"/>
                <a:ext cx="1537117" cy="353416"/>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MVDS</a:t>
                </a:r>
              </a:p>
            </p:txBody>
          </p:sp>
        </p:grpSp>
      </p:grpSp>
      <p:sp>
        <p:nvSpPr>
          <p:cNvPr id="24" name="TextBox 23">
            <a:extLst>
              <a:ext uri="{FF2B5EF4-FFF2-40B4-BE49-F238E27FC236}">
                <a16:creationId xmlns:a16="http://schemas.microsoft.com/office/drawing/2014/main" id="{00FE1129-0B21-44AB-A816-F752C9F37C53}"/>
              </a:ext>
            </a:extLst>
          </p:cNvPr>
          <p:cNvSpPr txBox="1"/>
          <p:nvPr/>
        </p:nvSpPr>
        <p:spPr>
          <a:xfrm>
            <a:off x="6729580" y="6430801"/>
            <a:ext cx="3885325" cy="369332"/>
          </a:xfrm>
          <a:prstGeom prst="rect">
            <a:avLst/>
          </a:prstGeom>
          <a:noFill/>
        </p:spPr>
        <p:txBody>
          <a:bodyPr wrap="square" rtlCol="0">
            <a:spAutoFit/>
          </a:bodyPr>
          <a:lstStyle/>
          <a:p>
            <a:r>
              <a:rPr lang="en-US" b="1" dirty="0">
                <a:solidFill>
                  <a:srgbClr val="164560"/>
                </a:solidFill>
                <a:cs typeface="Arial" panose="020B0604020202020204" pitchFamily="34" charset="0"/>
              </a:rPr>
              <a:t>St. Johns County Truck Parking</a:t>
            </a:r>
          </a:p>
        </p:txBody>
      </p:sp>
      <p:sp>
        <p:nvSpPr>
          <p:cNvPr id="4" name="Content Placeholder 3">
            <a:extLst>
              <a:ext uri="{FF2B5EF4-FFF2-40B4-BE49-F238E27FC236}">
                <a16:creationId xmlns:a16="http://schemas.microsoft.com/office/drawing/2014/main" id="{308D41AE-2AAF-44C5-8294-01078620377F}"/>
              </a:ext>
            </a:extLst>
          </p:cNvPr>
          <p:cNvSpPr>
            <a:spLocks noGrp="1"/>
          </p:cNvSpPr>
          <p:nvPr>
            <p:ph sz="half" idx="2"/>
          </p:nvPr>
        </p:nvSpPr>
        <p:spPr>
          <a:xfrm>
            <a:off x="762835" y="2117178"/>
            <a:ext cx="10606370" cy="1238601"/>
          </a:xfrm>
        </p:spPr>
        <p:txBody>
          <a:bodyPr>
            <a:normAutofit fontScale="85000" lnSpcReduction="10000"/>
          </a:bodyPr>
          <a:lstStyle/>
          <a:p>
            <a:r>
              <a:rPr lang="en-US" dirty="0">
                <a:solidFill>
                  <a:srgbClr val="1F6582"/>
                </a:solidFill>
              </a:rPr>
              <a:t>Location: I-95, St. Johns County, FDOT District 2</a:t>
            </a:r>
          </a:p>
          <a:p>
            <a:r>
              <a:rPr lang="en-US" dirty="0">
                <a:solidFill>
                  <a:srgbClr val="1F6582"/>
                </a:solidFill>
              </a:rPr>
              <a:t>Project used MVDS sensors to count trucks at ingress/egress of truck parking lot</a:t>
            </a:r>
          </a:p>
          <a:p>
            <a:r>
              <a:rPr lang="en-US" dirty="0">
                <a:solidFill>
                  <a:srgbClr val="1F6582"/>
                </a:solidFill>
              </a:rPr>
              <a:t>Provide advanced notification of truck parking availability</a:t>
            </a:r>
          </a:p>
          <a:p>
            <a:endParaRPr lang="en-US" dirty="0"/>
          </a:p>
        </p:txBody>
      </p:sp>
      <p:sp>
        <p:nvSpPr>
          <p:cNvPr id="2" name="Title 1">
            <a:extLst>
              <a:ext uri="{FF2B5EF4-FFF2-40B4-BE49-F238E27FC236}">
                <a16:creationId xmlns:a16="http://schemas.microsoft.com/office/drawing/2014/main" id="{01C97379-7887-463A-AC67-DA4645397CCF}"/>
              </a:ext>
            </a:extLst>
          </p:cNvPr>
          <p:cNvSpPr>
            <a:spLocks noGrp="1"/>
          </p:cNvSpPr>
          <p:nvPr>
            <p:ph type="title"/>
          </p:nvPr>
        </p:nvSpPr>
        <p:spPr>
          <a:xfrm>
            <a:off x="715766" y="378308"/>
            <a:ext cx="7259001" cy="1612024"/>
          </a:xfrm>
        </p:spPr>
        <p:txBody>
          <a:bodyPr/>
          <a:lstStyle/>
          <a:p>
            <a:r>
              <a:rPr lang="en-US" dirty="0"/>
              <a:t>FDOT Pilot Project  - St. Johns County</a:t>
            </a:r>
          </a:p>
        </p:txBody>
      </p:sp>
      <p:pic>
        <p:nvPicPr>
          <p:cNvPr id="5" name="Picture 4">
            <a:extLst>
              <a:ext uri="{FF2B5EF4-FFF2-40B4-BE49-F238E27FC236}">
                <a16:creationId xmlns:a16="http://schemas.microsoft.com/office/drawing/2014/main" id="{527A2508-E22A-4AB6-9DA4-E219D88B626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83920" y="3605332"/>
            <a:ext cx="4329527" cy="2750831"/>
          </a:xfrm>
          <a:prstGeom prst="rect">
            <a:avLst/>
          </a:prstGeom>
          <a:ln w="25400">
            <a:solidFill>
              <a:schemeClr val="lt1">
                <a:hueOff val="0"/>
                <a:satOff val="0"/>
                <a:lumOff val="0"/>
              </a:schemeClr>
            </a:solidFill>
          </a:ln>
        </p:spPr>
      </p:pic>
      <p:sp>
        <p:nvSpPr>
          <p:cNvPr id="12" name="TextBox 11">
            <a:extLst>
              <a:ext uri="{FF2B5EF4-FFF2-40B4-BE49-F238E27FC236}">
                <a16:creationId xmlns:a16="http://schemas.microsoft.com/office/drawing/2014/main" id="{06E0C310-24C4-4247-A934-5065ABE68C6F}"/>
              </a:ext>
            </a:extLst>
          </p:cNvPr>
          <p:cNvSpPr txBox="1"/>
          <p:nvPr/>
        </p:nvSpPr>
        <p:spPr>
          <a:xfrm>
            <a:off x="746760" y="6419129"/>
            <a:ext cx="4466687" cy="369332"/>
          </a:xfrm>
          <a:prstGeom prst="rect">
            <a:avLst/>
          </a:prstGeom>
          <a:noFill/>
        </p:spPr>
        <p:txBody>
          <a:bodyPr wrap="square" rtlCol="0">
            <a:spAutoFit/>
          </a:bodyPr>
          <a:lstStyle/>
          <a:p>
            <a:pPr algn="ctr"/>
            <a:r>
              <a:rPr lang="en-US" b="1" dirty="0">
                <a:solidFill>
                  <a:srgbClr val="164560"/>
                </a:solidFill>
                <a:cs typeface="Arial" panose="020B0604020202020204" pitchFamily="34" charset="0"/>
              </a:rPr>
              <a:t>Pilot TPAS Sign on I-95 in St. Johns County</a:t>
            </a:r>
          </a:p>
        </p:txBody>
      </p:sp>
    </p:spTree>
    <p:extLst>
      <p:ext uri="{BB962C8B-B14F-4D97-AF65-F5344CB8AC3E}">
        <p14:creationId xmlns:p14="http://schemas.microsoft.com/office/powerpoint/2010/main" val="1922237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898AC7-C805-1B48-B5E5-2730960F39B5}"/>
              </a:ext>
            </a:extLst>
          </p:cNvPr>
          <p:cNvSpPr/>
          <p:nvPr/>
        </p:nvSpPr>
        <p:spPr>
          <a:xfrm>
            <a:off x="4965158" y="1885965"/>
            <a:ext cx="6952522" cy="4667235"/>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148C7F-F6B8-4CBD-A7E7-D17A07100695}"/>
              </a:ext>
            </a:extLst>
          </p:cNvPr>
          <p:cNvSpPr>
            <a:spLocks noGrp="1"/>
          </p:cNvSpPr>
          <p:nvPr>
            <p:ph sz="half" idx="1"/>
          </p:nvPr>
        </p:nvSpPr>
        <p:spPr>
          <a:xfrm>
            <a:off x="747488" y="1931948"/>
            <a:ext cx="4083592" cy="4351338"/>
          </a:xfrm>
        </p:spPr>
        <p:txBody>
          <a:bodyPr/>
          <a:lstStyle/>
          <a:p>
            <a:r>
              <a:rPr lang="en-US" dirty="0">
                <a:solidFill>
                  <a:srgbClr val="1F6582"/>
                </a:solidFill>
              </a:rPr>
              <a:t>Evaluation of in-ground sensors to examine their capabilities</a:t>
            </a:r>
          </a:p>
          <a:p>
            <a:pPr lvl="1"/>
            <a:r>
              <a:rPr lang="en-US" dirty="0">
                <a:solidFill>
                  <a:srgbClr val="1F6582"/>
                </a:solidFill>
              </a:rPr>
              <a:t>Tested four different vendors</a:t>
            </a:r>
          </a:p>
          <a:p>
            <a:r>
              <a:rPr lang="en-US" dirty="0">
                <a:solidFill>
                  <a:srgbClr val="1F6582"/>
                </a:solidFill>
              </a:rPr>
              <a:t>Ground-truth data through video logs</a:t>
            </a:r>
          </a:p>
          <a:p>
            <a:r>
              <a:rPr lang="en-US" dirty="0">
                <a:solidFill>
                  <a:srgbClr val="1F6582"/>
                </a:solidFill>
              </a:rPr>
              <a:t>Three products listed on Innovative Products List (IPL)</a:t>
            </a:r>
          </a:p>
        </p:txBody>
      </p:sp>
      <p:sp>
        <p:nvSpPr>
          <p:cNvPr id="2" name="Title 1">
            <a:extLst>
              <a:ext uri="{FF2B5EF4-FFF2-40B4-BE49-F238E27FC236}">
                <a16:creationId xmlns:a16="http://schemas.microsoft.com/office/drawing/2014/main" id="{01C97379-7887-463A-AC67-DA4645397CCF}"/>
              </a:ext>
            </a:extLst>
          </p:cNvPr>
          <p:cNvSpPr>
            <a:spLocks noGrp="1"/>
          </p:cNvSpPr>
          <p:nvPr>
            <p:ph type="title"/>
          </p:nvPr>
        </p:nvSpPr>
        <p:spPr>
          <a:xfrm>
            <a:off x="705489" y="323548"/>
            <a:ext cx="11486511" cy="890413"/>
          </a:xfrm>
        </p:spPr>
        <p:txBody>
          <a:bodyPr/>
          <a:lstStyle/>
          <a:p>
            <a:r>
              <a:rPr lang="en-US" dirty="0"/>
              <a:t>FDOT Research - UF</a:t>
            </a:r>
          </a:p>
        </p:txBody>
      </p:sp>
      <p:pic>
        <p:nvPicPr>
          <p:cNvPr id="18" name="Picture 17">
            <a:extLst>
              <a:ext uri="{FF2B5EF4-FFF2-40B4-BE49-F238E27FC236}">
                <a16:creationId xmlns:a16="http://schemas.microsoft.com/office/drawing/2014/main" id="{97D261AD-4C38-4034-8834-B39F25761A42}"/>
              </a:ext>
            </a:extLst>
          </p:cNvPr>
          <p:cNvPicPr/>
          <p:nvPr/>
        </p:nvPicPr>
        <p:blipFill>
          <a:blip r:embed="rId3"/>
          <a:stretch>
            <a:fillRect/>
          </a:stretch>
        </p:blipFill>
        <p:spPr>
          <a:xfrm>
            <a:off x="5304434" y="2004969"/>
            <a:ext cx="2623899" cy="4459705"/>
          </a:xfrm>
          <a:prstGeom prst="rect">
            <a:avLst/>
          </a:prstGeom>
        </p:spPr>
      </p:pic>
      <p:pic>
        <p:nvPicPr>
          <p:cNvPr id="20" name="Picture 19">
            <a:extLst>
              <a:ext uri="{FF2B5EF4-FFF2-40B4-BE49-F238E27FC236}">
                <a16:creationId xmlns:a16="http://schemas.microsoft.com/office/drawing/2014/main" id="{6942C0B9-E55A-42D0-B946-BF1C13D2BB23}"/>
              </a:ext>
            </a:extLst>
          </p:cNvPr>
          <p:cNvPicPr/>
          <p:nvPr/>
        </p:nvPicPr>
        <p:blipFill rotWithShape="1">
          <a:blip r:embed="rId4"/>
          <a:srcRect r="3146"/>
          <a:stretch/>
        </p:blipFill>
        <p:spPr bwMode="auto">
          <a:xfrm>
            <a:off x="8541756" y="2164590"/>
            <a:ext cx="3055884" cy="3879941"/>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37F3BDA9-33B5-4540-9929-BE54D2B863E1}"/>
              </a:ext>
            </a:extLst>
          </p:cNvPr>
          <p:cNvSpPr txBox="1"/>
          <p:nvPr/>
        </p:nvSpPr>
        <p:spPr>
          <a:xfrm>
            <a:off x="8541757" y="6066778"/>
            <a:ext cx="3055883" cy="36933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64560"/>
                </a:solidFill>
                <a:effectLst/>
                <a:uLnTx/>
                <a:uFillTx/>
                <a:latin typeface="Calibri" panose="020F0502020204030204"/>
                <a:ea typeface="+mn-ea"/>
                <a:cs typeface="Arial" panose="020B0604020202020204" pitchFamily="34" charset="0"/>
              </a:rPr>
              <a:t>Video Camera Mounting Details</a:t>
            </a:r>
          </a:p>
        </p:txBody>
      </p:sp>
    </p:spTree>
    <p:extLst>
      <p:ext uri="{BB962C8B-B14F-4D97-AF65-F5344CB8AC3E}">
        <p14:creationId xmlns:p14="http://schemas.microsoft.com/office/powerpoint/2010/main" val="1649936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F76A84-0AA5-884C-8D7F-795E15EB1C32}"/>
              </a:ext>
            </a:extLst>
          </p:cNvPr>
          <p:cNvGrpSpPr/>
          <p:nvPr/>
        </p:nvGrpSpPr>
        <p:grpSpPr>
          <a:xfrm>
            <a:off x="868180" y="4357503"/>
            <a:ext cx="10280852" cy="2216258"/>
            <a:chOff x="868180" y="4403997"/>
            <a:chExt cx="10280852" cy="2216258"/>
          </a:xfrm>
        </p:grpSpPr>
        <p:sp>
          <p:nvSpPr>
            <p:cNvPr id="2" name="Rectangle 1">
              <a:extLst>
                <a:ext uri="{FF2B5EF4-FFF2-40B4-BE49-F238E27FC236}">
                  <a16:creationId xmlns:a16="http://schemas.microsoft.com/office/drawing/2014/main" id="{5564002E-5D2B-1A42-A675-2FDBB72ED899}"/>
                </a:ext>
              </a:extLst>
            </p:cNvPr>
            <p:cNvSpPr/>
            <p:nvPr/>
          </p:nvSpPr>
          <p:spPr>
            <a:xfrm>
              <a:off x="868180" y="4403997"/>
              <a:ext cx="10280852" cy="2216258"/>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64E84D45-9ACB-4596-A8FD-5DEE8BEE978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104960" y="4545167"/>
              <a:ext cx="9701187" cy="1895620"/>
            </a:xfrm>
            <a:prstGeom prst="rect">
              <a:avLst/>
            </a:prstGeom>
            <a:solidFill>
              <a:schemeClr val="bg1"/>
            </a:solidFill>
            <a:ln w="25400">
              <a:noFill/>
            </a:ln>
            <a:effectLst/>
          </p:spPr>
        </p:pic>
      </p:grpSp>
      <p:sp>
        <p:nvSpPr>
          <p:cNvPr id="3" name="Content Placeholder 2">
            <a:extLst>
              <a:ext uri="{FF2B5EF4-FFF2-40B4-BE49-F238E27FC236}">
                <a16:creationId xmlns:a16="http://schemas.microsoft.com/office/drawing/2014/main" id="{6B148C7F-F6B8-4CBD-A7E7-D17A07100695}"/>
              </a:ext>
            </a:extLst>
          </p:cNvPr>
          <p:cNvSpPr>
            <a:spLocks noGrp="1"/>
          </p:cNvSpPr>
          <p:nvPr>
            <p:ph sz="half" idx="1"/>
          </p:nvPr>
        </p:nvSpPr>
        <p:spPr>
          <a:xfrm>
            <a:off x="756637" y="1594599"/>
            <a:ext cx="10328565" cy="2515466"/>
          </a:xfrm>
        </p:spPr>
        <p:txBody>
          <a:bodyPr>
            <a:normAutofit/>
          </a:bodyPr>
          <a:lstStyle/>
          <a:p>
            <a:r>
              <a:rPr lang="en-US" dirty="0">
                <a:solidFill>
                  <a:srgbClr val="1F6582"/>
                </a:solidFill>
              </a:rPr>
              <a:t>Performance Accuracy Requirements</a:t>
            </a:r>
          </a:p>
          <a:p>
            <a:pPr lvl="1"/>
            <a:r>
              <a:rPr lang="en-US" dirty="0">
                <a:solidFill>
                  <a:srgbClr val="1F6582"/>
                </a:solidFill>
              </a:rPr>
              <a:t>Turnover Accuracy – 90%</a:t>
            </a:r>
          </a:p>
          <a:p>
            <a:pPr lvl="1"/>
            <a:r>
              <a:rPr lang="en-US" dirty="0">
                <a:solidFill>
                  <a:srgbClr val="1F6582"/>
                </a:solidFill>
              </a:rPr>
              <a:t>Occupancy Accuracy  – 95%</a:t>
            </a:r>
          </a:p>
          <a:p>
            <a:pPr lvl="1"/>
            <a:r>
              <a:rPr lang="en-US" dirty="0">
                <a:solidFill>
                  <a:srgbClr val="1F6582"/>
                </a:solidFill>
              </a:rPr>
              <a:t>Detection system test conducted over two 15-hour  (6:00 pm to 9:00 am) sessions</a:t>
            </a:r>
          </a:p>
          <a:p>
            <a:r>
              <a:rPr lang="en-US" dirty="0">
                <a:solidFill>
                  <a:srgbClr val="1F6582"/>
                </a:solidFill>
              </a:rPr>
              <a:t>Developmental Specification 660</a:t>
            </a:r>
          </a:p>
        </p:txBody>
      </p:sp>
      <p:sp>
        <p:nvSpPr>
          <p:cNvPr id="4" name="Title 3">
            <a:extLst>
              <a:ext uri="{FF2B5EF4-FFF2-40B4-BE49-F238E27FC236}">
                <a16:creationId xmlns:a16="http://schemas.microsoft.com/office/drawing/2014/main" id="{536B31F7-C458-4E5E-943E-F570DD9C1AF4}"/>
              </a:ext>
            </a:extLst>
          </p:cNvPr>
          <p:cNvSpPr>
            <a:spLocks noGrp="1"/>
          </p:cNvSpPr>
          <p:nvPr>
            <p:ph type="title"/>
          </p:nvPr>
        </p:nvSpPr>
        <p:spPr>
          <a:xfrm>
            <a:off x="711667" y="249888"/>
            <a:ext cx="11279909" cy="1033593"/>
          </a:xfrm>
        </p:spPr>
        <p:txBody>
          <a:bodyPr/>
          <a:lstStyle/>
          <a:p>
            <a:r>
              <a:rPr lang="en-US" dirty="0"/>
              <a:t>FDOT Research - UF</a:t>
            </a:r>
          </a:p>
        </p:txBody>
      </p:sp>
      <p:sp>
        <p:nvSpPr>
          <p:cNvPr id="7" name="Title 1">
            <a:extLst>
              <a:ext uri="{FF2B5EF4-FFF2-40B4-BE49-F238E27FC236}">
                <a16:creationId xmlns:a16="http://schemas.microsoft.com/office/drawing/2014/main" id="{A0500187-E532-48D8-9897-9B60DCCDC75E}"/>
              </a:ext>
            </a:extLst>
          </p:cNvPr>
          <p:cNvSpPr txBox="1">
            <a:spLocks/>
          </p:cNvSpPr>
          <p:nvPr/>
        </p:nvSpPr>
        <p:spPr>
          <a:xfrm>
            <a:off x="505968" y="237745"/>
            <a:ext cx="9494520" cy="562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75000"/>
                </a:srgb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83856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70AB61-9E98-4BC7-86CB-425421571693}"/>
              </a:ext>
            </a:extLst>
          </p:cNvPr>
          <p:cNvSpPr>
            <a:spLocks noGrp="1"/>
          </p:cNvSpPr>
          <p:nvPr>
            <p:ph type="title"/>
          </p:nvPr>
        </p:nvSpPr>
        <p:spPr>
          <a:xfrm>
            <a:off x="707976" y="382831"/>
            <a:ext cx="7172957" cy="1612024"/>
          </a:xfrm>
        </p:spPr>
        <p:txBody>
          <a:bodyPr/>
          <a:lstStyle/>
          <a:p>
            <a:r>
              <a:rPr lang="en-US" dirty="0"/>
              <a:t>Florida TPAS -  Detection Devices</a:t>
            </a:r>
          </a:p>
        </p:txBody>
      </p:sp>
      <p:sp>
        <p:nvSpPr>
          <p:cNvPr id="10" name="TextBox 9">
            <a:extLst>
              <a:ext uri="{FF2B5EF4-FFF2-40B4-BE49-F238E27FC236}">
                <a16:creationId xmlns:a16="http://schemas.microsoft.com/office/drawing/2014/main" id="{81D2C222-72F7-4C91-B7B4-1BA0E601E3AD}"/>
              </a:ext>
            </a:extLst>
          </p:cNvPr>
          <p:cNvSpPr txBox="1"/>
          <p:nvPr/>
        </p:nvSpPr>
        <p:spPr>
          <a:xfrm>
            <a:off x="838200" y="5949257"/>
            <a:ext cx="2736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SensIT</a:t>
            </a:r>
          </a:p>
        </p:txBody>
      </p:sp>
      <p:grpSp>
        <p:nvGrpSpPr>
          <p:cNvPr id="2" name="Group 1">
            <a:extLst>
              <a:ext uri="{FF2B5EF4-FFF2-40B4-BE49-F238E27FC236}">
                <a16:creationId xmlns:a16="http://schemas.microsoft.com/office/drawing/2014/main" id="{4F400580-EDB7-A84B-A64A-D82B9765B597}"/>
              </a:ext>
            </a:extLst>
          </p:cNvPr>
          <p:cNvGrpSpPr/>
          <p:nvPr/>
        </p:nvGrpSpPr>
        <p:grpSpPr>
          <a:xfrm>
            <a:off x="815961" y="1994021"/>
            <a:ext cx="2722305" cy="3955236"/>
            <a:chOff x="860931" y="1994021"/>
            <a:chExt cx="2722305" cy="3955236"/>
          </a:xfrm>
        </p:grpSpPr>
        <p:pic>
          <p:nvPicPr>
            <p:cNvPr id="15" name="Picture 14">
              <a:extLst>
                <a:ext uri="{FF2B5EF4-FFF2-40B4-BE49-F238E27FC236}">
                  <a16:creationId xmlns:a16="http://schemas.microsoft.com/office/drawing/2014/main" id="{8F2D378E-FC3E-42BF-AF52-6CDAD206E3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56" t="-324" r="-456" b="-5408"/>
            <a:stretch/>
          </p:blipFill>
          <p:spPr>
            <a:xfrm>
              <a:off x="860931" y="2009746"/>
              <a:ext cx="1496168" cy="3939511"/>
            </a:xfrm>
            <a:prstGeom prst="rect">
              <a:avLst/>
            </a:prstGeom>
            <a:ln>
              <a:noFill/>
            </a:ln>
            <a:effectLst>
              <a:softEdge rad="112500"/>
            </a:effectLst>
          </p:spPr>
        </p:pic>
        <p:pic>
          <p:nvPicPr>
            <p:cNvPr id="16" name="Picture 15">
              <a:extLst>
                <a:ext uri="{FF2B5EF4-FFF2-40B4-BE49-F238E27FC236}">
                  <a16:creationId xmlns:a16="http://schemas.microsoft.com/office/drawing/2014/main" id="{176C0B8D-8BC7-43C6-BDFB-52F35BFDC1D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344309" y="1994021"/>
              <a:ext cx="1238927" cy="1028579"/>
            </a:xfrm>
            <a:prstGeom prst="rect">
              <a:avLst/>
            </a:prstGeom>
            <a:ln>
              <a:noFill/>
            </a:ln>
            <a:effectLst>
              <a:softEdge rad="112500"/>
            </a:effectLst>
          </p:spPr>
        </p:pic>
        <p:pic>
          <p:nvPicPr>
            <p:cNvPr id="17" name="Picture 16">
              <a:extLst>
                <a:ext uri="{FF2B5EF4-FFF2-40B4-BE49-F238E27FC236}">
                  <a16:creationId xmlns:a16="http://schemas.microsoft.com/office/drawing/2014/main" id="{3108F97A-E45B-4E1F-B84B-E4A832FA988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344309" y="3212169"/>
              <a:ext cx="1230813" cy="1298241"/>
            </a:xfrm>
            <a:prstGeom prst="rect">
              <a:avLst/>
            </a:prstGeom>
            <a:ln>
              <a:noFill/>
            </a:ln>
            <a:effectLst>
              <a:softEdge rad="112500"/>
            </a:effectLst>
          </p:spPr>
        </p:pic>
        <p:pic>
          <p:nvPicPr>
            <p:cNvPr id="18" name="Picture 17">
              <a:extLst>
                <a:ext uri="{FF2B5EF4-FFF2-40B4-BE49-F238E27FC236}">
                  <a16:creationId xmlns:a16="http://schemas.microsoft.com/office/drawing/2014/main" id="{EA70747D-EFA9-4784-96B1-955C4F80BC6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44309" y="4629243"/>
              <a:ext cx="1230813" cy="1130445"/>
            </a:xfrm>
            <a:prstGeom prst="rect">
              <a:avLst/>
            </a:prstGeom>
            <a:ln>
              <a:noFill/>
            </a:ln>
            <a:effectLst>
              <a:softEdge rad="112500"/>
            </a:effectLst>
          </p:spPr>
        </p:pic>
      </p:grpSp>
      <p:grpSp>
        <p:nvGrpSpPr>
          <p:cNvPr id="5" name="Group 4">
            <a:extLst>
              <a:ext uri="{FF2B5EF4-FFF2-40B4-BE49-F238E27FC236}">
                <a16:creationId xmlns:a16="http://schemas.microsoft.com/office/drawing/2014/main" id="{2F63DCAC-729C-8349-8B93-20460BFE2F46}"/>
              </a:ext>
            </a:extLst>
          </p:cNvPr>
          <p:cNvGrpSpPr/>
          <p:nvPr/>
        </p:nvGrpSpPr>
        <p:grpSpPr>
          <a:xfrm>
            <a:off x="4450533" y="1990393"/>
            <a:ext cx="2636400" cy="4420528"/>
            <a:chOff x="4360593" y="1990393"/>
            <a:chExt cx="2636400" cy="4420528"/>
          </a:xfrm>
        </p:grpSpPr>
        <p:grpSp>
          <p:nvGrpSpPr>
            <p:cNvPr id="3" name="Group 2">
              <a:extLst>
                <a:ext uri="{FF2B5EF4-FFF2-40B4-BE49-F238E27FC236}">
                  <a16:creationId xmlns:a16="http://schemas.microsoft.com/office/drawing/2014/main" id="{C943CEB4-D9A9-B64E-AB31-0F1250719677}"/>
                </a:ext>
              </a:extLst>
            </p:cNvPr>
            <p:cNvGrpSpPr/>
            <p:nvPr/>
          </p:nvGrpSpPr>
          <p:grpSpPr>
            <a:xfrm>
              <a:off x="4360593" y="1990393"/>
              <a:ext cx="2636400" cy="3734414"/>
              <a:chOff x="4360593" y="1990393"/>
              <a:chExt cx="2636400" cy="3734414"/>
            </a:xfrm>
          </p:grpSpPr>
          <p:pic>
            <p:nvPicPr>
              <p:cNvPr id="19" name="Picture 18">
                <a:extLst>
                  <a:ext uri="{FF2B5EF4-FFF2-40B4-BE49-F238E27FC236}">
                    <a16:creationId xmlns:a16="http://schemas.microsoft.com/office/drawing/2014/main" id="{058A5992-1FE1-4400-94BD-F3FC8DF207F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60593" y="1990393"/>
                <a:ext cx="1496168" cy="1908492"/>
              </a:xfrm>
              <a:prstGeom prst="rect">
                <a:avLst/>
              </a:prstGeom>
              <a:ln>
                <a:noFill/>
              </a:ln>
              <a:effectLst>
                <a:softEdge rad="112500"/>
              </a:effectLst>
            </p:spPr>
          </p:pic>
          <p:pic>
            <p:nvPicPr>
              <p:cNvPr id="20" name="Picture 19">
                <a:extLst>
                  <a:ext uri="{FF2B5EF4-FFF2-40B4-BE49-F238E27FC236}">
                    <a16:creationId xmlns:a16="http://schemas.microsoft.com/office/drawing/2014/main" id="{19D9DDD0-E622-463D-A4CB-511C6F05D6C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393613" y="3806644"/>
                <a:ext cx="1463148" cy="1918163"/>
              </a:xfrm>
              <a:prstGeom prst="rect">
                <a:avLst/>
              </a:prstGeom>
              <a:ln>
                <a:noFill/>
              </a:ln>
              <a:effectLst>
                <a:softEdge rad="112500"/>
              </a:effectLst>
            </p:spPr>
          </p:pic>
          <p:pic>
            <p:nvPicPr>
              <p:cNvPr id="21" name="Picture 20">
                <a:extLst>
                  <a:ext uri="{FF2B5EF4-FFF2-40B4-BE49-F238E27FC236}">
                    <a16:creationId xmlns:a16="http://schemas.microsoft.com/office/drawing/2014/main" id="{7FAB51F6-C9E9-48D0-B1DF-AB3D4C45576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79040" y="2261546"/>
                <a:ext cx="1217953" cy="1130179"/>
              </a:xfrm>
              <a:prstGeom prst="rect">
                <a:avLst/>
              </a:prstGeom>
              <a:ln>
                <a:noFill/>
              </a:ln>
              <a:effectLst>
                <a:softEdge rad="112500"/>
              </a:effectLst>
            </p:spPr>
          </p:pic>
          <p:pic>
            <p:nvPicPr>
              <p:cNvPr id="22" name="Picture 21">
                <a:extLst>
                  <a:ext uri="{FF2B5EF4-FFF2-40B4-BE49-F238E27FC236}">
                    <a16:creationId xmlns:a16="http://schemas.microsoft.com/office/drawing/2014/main" id="{14D41BCF-C5A2-4133-A5A1-06FED5EE118F}"/>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5802091" y="4236912"/>
                <a:ext cx="1139060" cy="971064"/>
              </a:xfrm>
              <a:prstGeom prst="rect">
                <a:avLst/>
              </a:prstGeom>
              <a:ln>
                <a:noFill/>
              </a:ln>
              <a:effectLst>
                <a:softEdge rad="112500"/>
              </a:effectLst>
            </p:spPr>
          </p:pic>
        </p:grpSp>
        <p:sp>
          <p:nvSpPr>
            <p:cNvPr id="23" name="TextBox 22">
              <a:extLst>
                <a:ext uri="{FF2B5EF4-FFF2-40B4-BE49-F238E27FC236}">
                  <a16:creationId xmlns:a16="http://schemas.microsoft.com/office/drawing/2014/main" id="{AC97F413-21FA-4C39-B0F5-B71E1227D43F}"/>
                </a:ext>
              </a:extLst>
            </p:cNvPr>
            <p:cNvSpPr txBox="1"/>
            <p:nvPr/>
          </p:nvSpPr>
          <p:spPr>
            <a:xfrm>
              <a:off x="5018393" y="5949256"/>
              <a:ext cx="132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Sensys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4CE019EF-F41B-6D49-B99B-7E572922F581}"/>
              </a:ext>
            </a:extLst>
          </p:cNvPr>
          <p:cNvGrpSpPr/>
          <p:nvPr/>
        </p:nvGrpSpPr>
        <p:grpSpPr>
          <a:xfrm>
            <a:off x="7825612" y="1958951"/>
            <a:ext cx="3730871" cy="4451969"/>
            <a:chOff x="7825612" y="1958951"/>
            <a:chExt cx="3730871" cy="4451969"/>
          </a:xfrm>
        </p:grpSpPr>
        <p:grpSp>
          <p:nvGrpSpPr>
            <p:cNvPr id="4" name="Group 3">
              <a:extLst>
                <a:ext uri="{FF2B5EF4-FFF2-40B4-BE49-F238E27FC236}">
                  <a16:creationId xmlns:a16="http://schemas.microsoft.com/office/drawing/2014/main" id="{EAA1E8A9-C97A-FF4A-B487-3E597277DDA6}"/>
                </a:ext>
              </a:extLst>
            </p:cNvPr>
            <p:cNvGrpSpPr/>
            <p:nvPr/>
          </p:nvGrpSpPr>
          <p:grpSpPr>
            <a:xfrm>
              <a:off x="7825612" y="1958951"/>
              <a:ext cx="3730871" cy="3800737"/>
              <a:chOff x="7825612" y="1958951"/>
              <a:chExt cx="3730871" cy="3800737"/>
            </a:xfrm>
          </p:grpSpPr>
          <p:pic>
            <p:nvPicPr>
              <p:cNvPr id="24" name="Picture 23">
                <a:extLst>
                  <a:ext uri="{FF2B5EF4-FFF2-40B4-BE49-F238E27FC236}">
                    <a16:creationId xmlns:a16="http://schemas.microsoft.com/office/drawing/2014/main" id="{9F7E6A08-5728-4731-8262-F0BAF56118B4}"/>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7114" r="17283"/>
              <a:stretch/>
            </p:blipFill>
            <p:spPr>
              <a:xfrm>
                <a:off x="7825612" y="1958951"/>
                <a:ext cx="2000328" cy="3800737"/>
              </a:xfrm>
              <a:prstGeom prst="rect">
                <a:avLst/>
              </a:prstGeom>
              <a:ln>
                <a:noFill/>
              </a:ln>
              <a:effectLst>
                <a:softEdge rad="112500"/>
              </a:effectLst>
            </p:spPr>
          </p:pic>
          <p:pic>
            <p:nvPicPr>
              <p:cNvPr id="25" name="Picture 24">
                <a:extLst>
                  <a:ext uri="{FF2B5EF4-FFF2-40B4-BE49-F238E27FC236}">
                    <a16:creationId xmlns:a16="http://schemas.microsoft.com/office/drawing/2014/main" id="{C2AE11A9-A962-4436-8A83-D77DD68316B5}"/>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9752635" y="1999114"/>
                <a:ext cx="1803848" cy="1520855"/>
              </a:xfrm>
              <a:prstGeom prst="rect">
                <a:avLst/>
              </a:prstGeom>
              <a:ln>
                <a:noFill/>
              </a:ln>
              <a:effectLst>
                <a:softEdge rad="112500"/>
              </a:effectLst>
            </p:spPr>
          </p:pic>
          <p:pic>
            <p:nvPicPr>
              <p:cNvPr id="26" name="Picture 25">
                <a:extLst>
                  <a:ext uri="{FF2B5EF4-FFF2-40B4-BE49-F238E27FC236}">
                    <a16:creationId xmlns:a16="http://schemas.microsoft.com/office/drawing/2014/main" id="{CA26CDBA-38E6-4CB6-90B9-7863CE47825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11344"/>
              <a:stretch/>
            </p:blipFill>
            <p:spPr>
              <a:xfrm>
                <a:off x="9793598" y="4438888"/>
                <a:ext cx="1762885" cy="1320800"/>
              </a:xfrm>
              <a:prstGeom prst="rect">
                <a:avLst/>
              </a:prstGeom>
              <a:ln>
                <a:noFill/>
              </a:ln>
              <a:effectLst>
                <a:softEdge rad="112500"/>
              </a:effectLst>
            </p:spPr>
          </p:pic>
        </p:grpSp>
        <p:sp>
          <p:nvSpPr>
            <p:cNvPr id="27" name="TextBox 26">
              <a:extLst>
                <a:ext uri="{FF2B5EF4-FFF2-40B4-BE49-F238E27FC236}">
                  <a16:creationId xmlns:a16="http://schemas.microsoft.com/office/drawing/2014/main" id="{0CFCD3F4-7F2A-401F-87D6-253BB3E89283}"/>
                </a:ext>
              </a:extLst>
            </p:cNvPr>
            <p:cNvSpPr txBox="1"/>
            <p:nvPr/>
          </p:nvSpPr>
          <p:spPr>
            <a:xfrm>
              <a:off x="8761586" y="5949255"/>
              <a:ext cx="1858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CivicSmart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8896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7379-7887-463A-AC67-DA4645397CCF}"/>
              </a:ext>
            </a:extLst>
          </p:cNvPr>
          <p:cNvSpPr>
            <a:spLocks noGrp="1"/>
          </p:cNvSpPr>
          <p:nvPr>
            <p:ph type="title"/>
          </p:nvPr>
        </p:nvSpPr>
        <p:spPr>
          <a:xfrm>
            <a:off x="715553" y="21013"/>
            <a:ext cx="10515600" cy="1508798"/>
          </a:xfrm>
        </p:spPr>
        <p:txBody>
          <a:bodyPr/>
          <a:lstStyle/>
          <a:p>
            <a:r>
              <a:rPr lang="en-US" dirty="0"/>
              <a:t>Federal Grants</a:t>
            </a:r>
          </a:p>
        </p:txBody>
      </p:sp>
      <p:sp>
        <p:nvSpPr>
          <p:cNvPr id="10" name="Rectangle 9">
            <a:extLst>
              <a:ext uri="{FF2B5EF4-FFF2-40B4-BE49-F238E27FC236}">
                <a16:creationId xmlns:a16="http://schemas.microsoft.com/office/drawing/2014/main" id="{C40C3C34-E09B-314A-AB18-AF5494D0373C}"/>
              </a:ext>
            </a:extLst>
          </p:cNvPr>
          <p:cNvSpPr/>
          <p:nvPr/>
        </p:nvSpPr>
        <p:spPr>
          <a:xfrm>
            <a:off x="0" y="4743450"/>
            <a:ext cx="12192000" cy="2093537"/>
          </a:xfrm>
          <a:prstGeom prst="rect">
            <a:avLst/>
          </a:prstGeom>
          <a:solidFill>
            <a:srgbClr val="2D6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2A2E5AF-BEA8-2C4C-8D9F-F8339BBECDF3}"/>
              </a:ext>
            </a:extLst>
          </p:cNvPr>
          <p:cNvGrpSpPr/>
          <p:nvPr/>
        </p:nvGrpSpPr>
        <p:grpSpPr>
          <a:xfrm>
            <a:off x="6515102" y="157164"/>
            <a:ext cx="5474017" cy="6498579"/>
            <a:chOff x="6443662" y="128588"/>
            <a:chExt cx="5474017" cy="6498579"/>
          </a:xfrm>
        </p:grpSpPr>
        <p:sp>
          <p:nvSpPr>
            <p:cNvPr id="9" name="Rectangle 8">
              <a:extLst>
                <a:ext uri="{FF2B5EF4-FFF2-40B4-BE49-F238E27FC236}">
                  <a16:creationId xmlns:a16="http://schemas.microsoft.com/office/drawing/2014/main" id="{7C544931-DCE9-3B4E-909E-E2CD65428B8C}"/>
                </a:ext>
              </a:extLst>
            </p:cNvPr>
            <p:cNvSpPr/>
            <p:nvPr/>
          </p:nvSpPr>
          <p:spPr>
            <a:xfrm>
              <a:off x="6443662" y="128588"/>
              <a:ext cx="5474017" cy="6498579"/>
            </a:xfrm>
            <a:prstGeom prst="rect">
              <a:avLst/>
            </a:prstGeom>
            <a:solidFill>
              <a:schemeClr val="bg1"/>
            </a:solidFill>
            <a:ln w="25400">
              <a:solidFill>
                <a:srgbClr val="164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A4DD425-6A9D-284F-9D9D-D020DDB2AE8C}"/>
                </a:ext>
              </a:extLst>
            </p:cNvPr>
            <p:cNvGrpSpPr/>
            <p:nvPr/>
          </p:nvGrpSpPr>
          <p:grpSpPr>
            <a:xfrm>
              <a:off x="6583378" y="230832"/>
              <a:ext cx="5120640" cy="6198542"/>
              <a:chOff x="6354829" y="417759"/>
              <a:chExt cx="5120640" cy="6198542"/>
            </a:xfrm>
          </p:grpSpPr>
          <p:pic>
            <p:nvPicPr>
              <p:cNvPr id="4" name="Picture 3">
                <a:extLst>
                  <a:ext uri="{FF2B5EF4-FFF2-40B4-BE49-F238E27FC236}">
                    <a16:creationId xmlns:a16="http://schemas.microsoft.com/office/drawing/2014/main" id="{61CEB181-ED5E-4DBD-BD10-02C6749BB98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54829" y="417759"/>
                <a:ext cx="5120640" cy="632429"/>
              </a:xfrm>
              <a:prstGeom prst="rect">
                <a:avLst/>
              </a:prstGeom>
              <a:ln>
                <a:noFill/>
              </a:ln>
              <a:effectLst/>
            </p:spPr>
          </p:pic>
          <p:pic>
            <p:nvPicPr>
              <p:cNvPr id="6" name="Picture 5">
                <a:extLst>
                  <a:ext uri="{FF2B5EF4-FFF2-40B4-BE49-F238E27FC236}">
                    <a16:creationId xmlns:a16="http://schemas.microsoft.com/office/drawing/2014/main" id="{094E6DD8-6615-49B8-A308-4E9D29B5D5B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2369"/>
              <a:stretch/>
            </p:blipFill>
            <p:spPr>
              <a:xfrm>
                <a:off x="6357510" y="1050188"/>
                <a:ext cx="5117959" cy="5566113"/>
              </a:xfrm>
              <a:prstGeom prst="rect">
                <a:avLst/>
              </a:prstGeom>
              <a:ln>
                <a:noFill/>
              </a:ln>
              <a:effectLst/>
            </p:spPr>
          </p:pic>
        </p:grpSp>
      </p:grpSp>
      <p:sp>
        <p:nvSpPr>
          <p:cNvPr id="5" name="Content Placeholder 4">
            <a:extLst>
              <a:ext uri="{FF2B5EF4-FFF2-40B4-BE49-F238E27FC236}">
                <a16:creationId xmlns:a16="http://schemas.microsoft.com/office/drawing/2014/main" id="{60495D40-449E-459E-8E3D-CAC7EE768DF6}"/>
              </a:ext>
            </a:extLst>
          </p:cNvPr>
          <p:cNvSpPr>
            <a:spLocks noGrp="1"/>
          </p:cNvSpPr>
          <p:nvPr>
            <p:ph sz="half" idx="1"/>
          </p:nvPr>
        </p:nvSpPr>
        <p:spPr>
          <a:xfrm>
            <a:off x="764380" y="5146945"/>
            <a:ext cx="5679458" cy="1508798"/>
          </a:xfrm>
        </p:spPr>
        <p:txBody>
          <a:bodyPr>
            <a:normAutofit lnSpcReduction="10000"/>
          </a:bodyPr>
          <a:lstStyle/>
          <a:p>
            <a:pPr marL="0" indent="0">
              <a:buNone/>
            </a:pPr>
            <a:r>
              <a:rPr lang="en-US" dirty="0">
                <a:solidFill>
                  <a:schemeClr val="bg1"/>
                </a:solidFill>
              </a:rPr>
              <a:t>FDOT Received two (2) federal grants to support statewide implementation:</a:t>
            </a:r>
          </a:p>
          <a:p>
            <a:pPr lvl="1"/>
            <a:r>
              <a:rPr lang="en-US" dirty="0">
                <a:solidFill>
                  <a:schemeClr val="bg1"/>
                </a:solidFill>
              </a:rPr>
              <a:t>Federal AID: $ 1  Million</a:t>
            </a:r>
          </a:p>
          <a:p>
            <a:pPr lvl="1"/>
            <a:r>
              <a:rPr lang="en-US" dirty="0">
                <a:solidFill>
                  <a:schemeClr val="bg1"/>
                </a:solidFill>
              </a:rPr>
              <a:t>FASTLANE: ~ $11 Million</a:t>
            </a:r>
          </a:p>
          <a:p>
            <a:pPr marL="0" indent="0">
              <a:buNone/>
            </a:pPr>
            <a:endParaRPr lang="en-US" dirty="0">
              <a:solidFill>
                <a:schemeClr val="bg1"/>
              </a:solidFill>
            </a:endParaRPr>
          </a:p>
        </p:txBody>
      </p:sp>
      <p:pic>
        <p:nvPicPr>
          <p:cNvPr id="11" name="Picture 10">
            <a:extLst>
              <a:ext uri="{FF2B5EF4-FFF2-40B4-BE49-F238E27FC236}">
                <a16:creationId xmlns:a16="http://schemas.microsoft.com/office/drawing/2014/main" id="{54B507EF-7BEF-45DA-9C76-23893991BC00}"/>
              </a:ext>
            </a:extLst>
          </p:cNvPr>
          <p:cNvPicPr>
            <a:picLocks noChangeAspect="1"/>
          </p:cNvPicPr>
          <p:nvPr/>
        </p:nvPicPr>
        <p:blipFill rotWithShape="1">
          <a:blip r:embed="rId5"/>
          <a:srcRect l="-2" t="4100" r="4" b="21514"/>
          <a:stretch/>
        </p:blipFill>
        <p:spPr>
          <a:xfrm>
            <a:off x="1329832" y="1249081"/>
            <a:ext cx="3855439" cy="3712564"/>
          </a:xfrm>
          <a:prstGeom prst="rect">
            <a:avLst/>
          </a:prstGeom>
          <a:ln>
            <a:solidFill>
              <a:schemeClr val="bg1"/>
            </a:solidFill>
          </a:ln>
        </p:spPr>
      </p:pic>
    </p:spTree>
    <p:extLst>
      <p:ext uri="{BB962C8B-B14F-4D97-AF65-F5344CB8AC3E}">
        <p14:creationId xmlns:p14="http://schemas.microsoft.com/office/powerpoint/2010/main" val="42672846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3983</Words>
  <Application>Microsoft Office PowerPoint</Application>
  <PresentationFormat>Widescreen</PresentationFormat>
  <Paragraphs>415</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Avenir Black</vt:lpstr>
      <vt:lpstr>Avenir Medium</vt:lpstr>
      <vt:lpstr>Avenir Next</vt:lpstr>
      <vt:lpstr>Calibri</vt:lpstr>
      <vt:lpstr>Calibri Light</vt:lpstr>
      <vt:lpstr>Corbel</vt:lpstr>
      <vt:lpstr>Courier New</vt:lpstr>
      <vt:lpstr>1_Office Theme</vt:lpstr>
      <vt:lpstr>Florida’s Truck Parking  Availability System (TPAS)</vt:lpstr>
      <vt:lpstr>TPAS Program Delivery</vt:lpstr>
      <vt:lpstr>FDOT Research - FIU</vt:lpstr>
      <vt:lpstr>FDOT Pilot Project  - Leon County</vt:lpstr>
      <vt:lpstr>FDOT Pilot Project  - St. Johns County</vt:lpstr>
      <vt:lpstr>FDOT Research - UF</vt:lpstr>
      <vt:lpstr>FDOT Research - UF</vt:lpstr>
      <vt:lpstr>Florida TPAS -  Detection Devices</vt:lpstr>
      <vt:lpstr>Federal Grants</vt:lpstr>
      <vt:lpstr>Deployment Mechanism</vt:lpstr>
      <vt:lpstr>TPAS Initial Locations</vt:lpstr>
      <vt:lpstr>TPAS Supplemental Locations</vt:lpstr>
      <vt:lpstr>TPAS Architecture</vt:lpstr>
      <vt:lpstr>TPAS Integration</vt:lpstr>
      <vt:lpstr>TPAS Concept Plans and Guide Sign</vt:lpstr>
      <vt:lpstr>Information Dissemination - Signs</vt:lpstr>
      <vt:lpstr>TPAS SunGuide® Interface</vt:lpstr>
      <vt:lpstr>Information Dissemination - FL511 </vt:lpstr>
      <vt:lpstr>TPAS Sponsorship Sign </vt:lpstr>
      <vt:lpstr>Lessons Learned </vt:lpstr>
      <vt:lpstr>Lessons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Florida’s Truck Parking  Availability System (TPAS)</dc:title>
  <dc:creator>Tucker, Marie</dc:creator>
  <cp:lastModifiedBy>Tucker, Marie</cp:lastModifiedBy>
  <cp:revision>5</cp:revision>
  <dcterms:created xsi:type="dcterms:W3CDTF">2021-06-16T13:42:05Z</dcterms:created>
  <dcterms:modified xsi:type="dcterms:W3CDTF">2021-10-21T14:15:57Z</dcterms:modified>
</cp:coreProperties>
</file>