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  <p:sldMasterId id="2147483744" r:id="rId5"/>
    <p:sldMasterId id="2147483648" r:id="rId6"/>
    <p:sldMasterId id="2147483668" r:id="rId7"/>
  </p:sldMasterIdLst>
  <p:notesMasterIdLst>
    <p:notesMasterId r:id="rId32"/>
  </p:notesMasterIdLst>
  <p:sldIdLst>
    <p:sldId id="5265" r:id="rId8"/>
    <p:sldId id="5234" r:id="rId9"/>
    <p:sldId id="5236" r:id="rId10"/>
    <p:sldId id="5256" r:id="rId11"/>
    <p:sldId id="5237" r:id="rId12"/>
    <p:sldId id="5248" r:id="rId13"/>
    <p:sldId id="5260" r:id="rId14"/>
    <p:sldId id="5240" r:id="rId15"/>
    <p:sldId id="5254" r:id="rId16"/>
    <p:sldId id="5241" r:id="rId17"/>
    <p:sldId id="5244" r:id="rId18"/>
    <p:sldId id="5232" r:id="rId19"/>
    <p:sldId id="5243" r:id="rId20"/>
    <p:sldId id="5246" r:id="rId21"/>
    <p:sldId id="5231" r:id="rId22"/>
    <p:sldId id="5253" r:id="rId23"/>
    <p:sldId id="5258" r:id="rId24"/>
    <p:sldId id="5264" r:id="rId25"/>
    <p:sldId id="5259" r:id="rId26"/>
    <p:sldId id="5257" r:id="rId27"/>
    <p:sldId id="5223" r:id="rId28"/>
    <p:sldId id="5228" r:id="rId29"/>
    <p:sldId id="5224" r:id="rId30"/>
    <p:sldId id="5266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31C25"/>
    <a:srgbClr val="8B8B8E"/>
    <a:srgbClr val="F15927"/>
    <a:srgbClr val="B4CDD7"/>
    <a:srgbClr val="242424"/>
    <a:srgbClr val="006080"/>
    <a:srgbClr val="6F6F6F"/>
    <a:srgbClr val="E1D2F0"/>
    <a:srgbClr val="E6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3B25A-FF28-4797-B2C4-C619F09BA150}" v="259" dt="2025-03-25T15:18:03.291"/>
    <p1510:client id="{1AD96E7F-3150-48A2-B059-203B36E6EE88}" v="41" dt="2025-03-25T18:30:32.470"/>
    <p1510:client id="{8A44F925-4872-3DDA-4A19-79426C899277}" v="9" dt="2025-03-25T12:17:04.869"/>
    <p1510:client id="{98EEB494-8DA7-1CAF-4547-16B16D6389BB}" v="411" dt="2025-03-25T12:11:50.259"/>
    <p1510:client id="{E5ECA9B0-381E-CBC2-D0B6-2AE83192FA18}" v="3" dt="2025-03-25T12:19:12.216"/>
    <p1510:client id="{EFFF3ACF-F415-DA81-4565-FBD5D088A211}" v="22" dt="2025-03-25T12:54:50.451"/>
    <p1510:client id="{FA3114BA-B39A-4466-AB95-0C7B09C80A64}" v="103" dt="2025-03-25T21:32:32.79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, Gin" userId="S::gin.ng@kimley-horn.com::f7cf8445-428b-4447-8924-f05d29dfd266" providerId="AD" clId="Web-{EFFF3ACF-F415-DA81-4565-FBD5D088A211}"/>
    <pc:docChg chg="modSld">
      <pc:chgData name="Ng, Gin" userId="S::gin.ng@kimley-horn.com::f7cf8445-428b-4447-8924-f05d29dfd266" providerId="AD" clId="Web-{EFFF3ACF-F415-DA81-4565-FBD5D088A211}" dt="2025-03-25T12:54:50.451" v="12" actId="1076"/>
      <pc:docMkLst>
        <pc:docMk/>
      </pc:docMkLst>
      <pc:sldChg chg="modSp">
        <pc:chgData name="Ng, Gin" userId="S::gin.ng@kimley-horn.com::f7cf8445-428b-4447-8924-f05d29dfd266" providerId="AD" clId="Web-{EFFF3ACF-F415-DA81-4565-FBD5D088A211}" dt="2025-03-25T12:54:50.451" v="12" actId="1076"/>
        <pc:sldMkLst>
          <pc:docMk/>
          <pc:sldMk cId="2523060358" sldId="5231"/>
        </pc:sldMkLst>
        <pc:spChg chg="mod">
          <ac:chgData name="Ng, Gin" userId="S::gin.ng@kimley-horn.com::f7cf8445-428b-4447-8924-f05d29dfd266" providerId="AD" clId="Web-{EFFF3ACF-F415-DA81-4565-FBD5D088A211}" dt="2025-03-25T12:54:43.717" v="10" actId="14100"/>
          <ac:spMkLst>
            <pc:docMk/>
            <pc:sldMk cId="2523060358" sldId="5231"/>
            <ac:spMk id="11" creationId="{C5E9031E-0DF3-2134-B3C1-D723BFB354FA}"/>
          </ac:spMkLst>
        </pc:spChg>
        <pc:spChg chg="mod">
          <ac:chgData name="Ng, Gin" userId="S::gin.ng@kimley-horn.com::f7cf8445-428b-4447-8924-f05d29dfd266" providerId="AD" clId="Web-{EFFF3ACF-F415-DA81-4565-FBD5D088A211}" dt="2025-03-25T12:54:47.592" v="11" actId="1076"/>
          <ac:spMkLst>
            <pc:docMk/>
            <pc:sldMk cId="2523060358" sldId="5231"/>
            <ac:spMk id="25" creationId="{B324C39B-5181-9F77-273A-41741E15613C}"/>
          </ac:spMkLst>
        </pc:spChg>
        <pc:spChg chg="mod">
          <ac:chgData name="Ng, Gin" userId="S::gin.ng@kimley-horn.com::f7cf8445-428b-4447-8924-f05d29dfd266" providerId="AD" clId="Web-{EFFF3ACF-F415-DA81-4565-FBD5D088A211}" dt="2025-03-25T12:54:50.451" v="12" actId="1076"/>
          <ac:spMkLst>
            <pc:docMk/>
            <pc:sldMk cId="2523060358" sldId="5231"/>
            <ac:spMk id="26" creationId="{9881F2D3-E471-F44A-47E6-753C44C16C45}"/>
          </ac:spMkLst>
        </pc:spChg>
      </pc:sldChg>
    </pc:docChg>
  </pc:docChgLst>
  <pc:docChgLst>
    <pc:chgData name="Bryan, Stephen-John" userId="f3dab861-d60f-4bae-b06a-c7b36587144a" providerId="ADAL" clId="{0DC3B25A-FF28-4797-B2C4-C619F09BA150}"/>
    <pc:docChg chg="undo custSel addSld modSld sldOrd">
      <pc:chgData name="Bryan, Stephen-John" userId="f3dab861-d60f-4bae-b06a-c7b36587144a" providerId="ADAL" clId="{0DC3B25A-FF28-4797-B2C4-C619F09BA150}" dt="2025-03-25T15:18:03.291" v="256" actId="14100"/>
      <pc:docMkLst>
        <pc:docMk/>
      </pc:docMkLst>
      <pc:sldChg chg="ord">
        <pc:chgData name="Bryan, Stephen-John" userId="f3dab861-d60f-4bae-b06a-c7b36587144a" providerId="ADAL" clId="{0DC3B25A-FF28-4797-B2C4-C619F09BA150}" dt="2025-03-25T12:14:35.165" v="1"/>
        <pc:sldMkLst>
          <pc:docMk/>
          <pc:sldMk cId="650792286" sldId="5246"/>
        </pc:sldMkLst>
      </pc:sldChg>
      <pc:sldChg chg="modSp mod">
        <pc:chgData name="Bryan, Stephen-John" userId="f3dab861-d60f-4bae-b06a-c7b36587144a" providerId="ADAL" clId="{0DC3B25A-FF28-4797-B2C4-C619F09BA150}" dt="2025-03-25T12:20:59.175" v="5" actId="207"/>
        <pc:sldMkLst>
          <pc:docMk/>
          <pc:sldMk cId="983962796" sldId="5260"/>
        </pc:sldMkLst>
        <pc:spChg chg="mod">
          <ac:chgData name="Bryan, Stephen-John" userId="f3dab861-d60f-4bae-b06a-c7b36587144a" providerId="ADAL" clId="{0DC3B25A-FF28-4797-B2C4-C619F09BA150}" dt="2025-03-25T12:20:59.175" v="5" actId="207"/>
          <ac:spMkLst>
            <pc:docMk/>
            <pc:sldMk cId="983962796" sldId="5260"/>
            <ac:spMk id="16" creationId="{C9D694AC-A5CD-BADD-B043-89E04F697EA9}"/>
          </ac:spMkLst>
        </pc:spChg>
      </pc:sldChg>
      <pc:sldChg chg="addSp delSp modSp mod ord modShow">
        <pc:chgData name="Bryan, Stephen-John" userId="f3dab861-d60f-4bae-b06a-c7b36587144a" providerId="ADAL" clId="{0DC3B25A-FF28-4797-B2C4-C619F09BA150}" dt="2025-03-25T15:17:31.940" v="255" actId="478"/>
        <pc:sldMkLst>
          <pc:docMk/>
          <pc:sldMk cId="1134710085" sldId="5261"/>
        </pc:sldMkLst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4" creationId="{70D2D10F-03C8-0EF6-B27A-9E622D978315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5" creationId="{F765FB4E-DBE1-53DF-69FE-284F8F9DEB50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7" creationId="{D73FA6A1-0AAC-5842-958F-936FDA21090B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9" creationId="{6896A7BB-BC0E-7AC6-ACE7-8F7512483AD8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11" creationId="{782EF094-95F7-07D0-4B2C-FE4617DBA9E2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12" creationId="{6EF2998E-2128-69B2-0169-5D2D2EBB0A41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15" creationId="{190A70D3-6B0F-B408-4748-A45671C3879D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16" creationId="{3EBC989C-01F7-D5CE-36A4-B2B6A237E8E6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17" creationId="{B0000090-6DD4-47B6-0929-DF1CB53F4CD5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18" creationId="{F094DF43-ED25-AAB0-939D-0336F5B67AB8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19" creationId="{1CD30580-4923-E2E6-AC14-87C8E1CC2067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20" creationId="{D1443316-1830-2A8C-9F7C-28973336D544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21" creationId="{B47E200F-B66D-271E-58BB-E5000F728179}"/>
          </ac:spMkLst>
        </pc:spChg>
        <pc:spChg chg="add mod">
          <ac:chgData name="Bryan, Stephen-John" userId="f3dab861-d60f-4bae-b06a-c7b36587144a" providerId="ADAL" clId="{0DC3B25A-FF28-4797-B2C4-C619F09BA150}" dt="2025-03-25T15:13:48.317" v="234"/>
          <ac:spMkLst>
            <pc:docMk/>
            <pc:sldMk cId="1134710085" sldId="5261"/>
            <ac:spMk id="23" creationId="{5AFF7D08-2DFE-DC7F-9FAF-6F2991E5704D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24" creationId="{2D991C71-CB4E-7204-D071-CA786FFCB824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25" creationId="{7E35B1AE-4214-D3CE-288A-B0CCF363AD33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26" creationId="{F05B9AA8-D269-B912-A0D4-7638350184EC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27" creationId="{786D9959-99CA-432D-642B-484038F6213A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28" creationId="{5049951A-EE99-2A7C-7B2D-7EA36A3B4418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29" creationId="{815D542C-3D68-B62F-5B17-73C813DEBEAB}"/>
          </ac:spMkLst>
        </pc:spChg>
        <pc:spChg chg="add mod">
          <ac:chgData name="Bryan, Stephen-John" userId="f3dab861-d60f-4bae-b06a-c7b36587144a" providerId="ADAL" clId="{0DC3B25A-FF28-4797-B2C4-C619F09BA150}" dt="2025-03-25T15:13:51.835" v="235"/>
          <ac:spMkLst>
            <pc:docMk/>
            <pc:sldMk cId="1134710085" sldId="5261"/>
            <ac:spMk id="31" creationId="{E419669C-3C7E-7F5F-5D57-C9F8C6F428FD}"/>
          </ac:spMkLst>
        </pc:spChg>
        <pc:spChg chg="add del mod">
          <ac:chgData name="Bryan, Stephen-John" userId="f3dab861-d60f-4bae-b06a-c7b36587144a" providerId="ADAL" clId="{0DC3B25A-FF28-4797-B2C4-C619F09BA150}" dt="2025-03-25T15:17:31.940" v="255" actId="478"/>
          <ac:spMkLst>
            <pc:docMk/>
            <pc:sldMk cId="1134710085" sldId="5261"/>
            <ac:spMk id="32" creationId="{B533BA89-F89D-5C56-5A9B-981101C0013C}"/>
          </ac:spMkLst>
        </pc:spChg>
        <pc:picChg chg="add del mod ord">
          <ac:chgData name="Bryan, Stephen-John" userId="f3dab861-d60f-4bae-b06a-c7b36587144a" providerId="ADAL" clId="{0DC3B25A-FF28-4797-B2C4-C619F09BA150}" dt="2025-03-25T15:12:59.558" v="228" actId="1076"/>
          <ac:picMkLst>
            <pc:docMk/>
            <pc:sldMk cId="1134710085" sldId="5261"/>
            <ac:picMk id="3" creationId="{38257CC2-3B03-A890-6345-9D5405412E11}"/>
          </ac:picMkLst>
        </pc:picChg>
        <pc:picChg chg="add del mod">
          <ac:chgData name="Bryan, Stephen-John" userId="f3dab861-d60f-4bae-b06a-c7b36587144a" providerId="ADAL" clId="{0DC3B25A-FF28-4797-B2C4-C619F09BA150}" dt="2025-03-25T15:01:52.369" v="27" actId="21"/>
          <ac:picMkLst>
            <pc:docMk/>
            <pc:sldMk cId="1134710085" sldId="5261"/>
            <ac:picMk id="6" creationId="{CBA5B720-6527-8CC7-AB32-EDA8D617C0A7}"/>
          </ac:picMkLst>
        </pc:picChg>
        <pc:picChg chg="del">
          <ac:chgData name="Bryan, Stephen-John" userId="f3dab861-d60f-4bae-b06a-c7b36587144a" providerId="ADAL" clId="{0DC3B25A-FF28-4797-B2C4-C619F09BA150}" dt="2025-03-25T14:47:19.712" v="6" actId="478"/>
          <ac:picMkLst>
            <pc:docMk/>
            <pc:sldMk cId="1134710085" sldId="5261"/>
            <ac:picMk id="10" creationId="{3FD64C52-0332-3835-89CF-63947C7E7A91}"/>
          </ac:picMkLst>
        </pc:picChg>
        <pc:cxnChg chg="add del mod">
          <ac:chgData name="Bryan, Stephen-John" userId="f3dab861-d60f-4bae-b06a-c7b36587144a" providerId="ADAL" clId="{0DC3B25A-FF28-4797-B2C4-C619F09BA150}" dt="2025-03-25T15:17:31.940" v="255" actId="478"/>
          <ac:cxnSpMkLst>
            <pc:docMk/>
            <pc:sldMk cId="1134710085" sldId="5261"/>
            <ac:cxnSpMk id="14" creationId="{0E2A1991-4B94-38C5-2E08-81A4A9F5FD53}"/>
          </ac:cxnSpMkLst>
        </pc:cxnChg>
        <pc:cxnChg chg="add mod">
          <ac:chgData name="Bryan, Stephen-John" userId="f3dab861-d60f-4bae-b06a-c7b36587144a" providerId="ADAL" clId="{0DC3B25A-FF28-4797-B2C4-C619F09BA150}" dt="2025-03-25T15:13:48.317" v="234"/>
          <ac:cxnSpMkLst>
            <pc:docMk/>
            <pc:sldMk cId="1134710085" sldId="5261"/>
            <ac:cxnSpMk id="22" creationId="{3BF7E3F7-1CD4-3246-D4D4-D970AC577B72}"/>
          </ac:cxnSpMkLst>
        </pc:cxnChg>
        <pc:cxnChg chg="add mod">
          <ac:chgData name="Bryan, Stephen-John" userId="f3dab861-d60f-4bae-b06a-c7b36587144a" providerId="ADAL" clId="{0DC3B25A-FF28-4797-B2C4-C619F09BA150}" dt="2025-03-25T15:13:51.835" v="235"/>
          <ac:cxnSpMkLst>
            <pc:docMk/>
            <pc:sldMk cId="1134710085" sldId="5261"/>
            <ac:cxnSpMk id="30" creationId="{810688C1-AA3C-9564-5802-0D5123DBC1D8}"/>
          </ac:cxnSpMkLst>
        </pc:cxnChg>
      </pc:sldChg>
      <pc:sldChg chg="addSp delSp modSp add mod">
        <pc:chgData name="Bryan, Stephen-John" userId="f3dab861-d60f-4bae-b06a-c7b36587144a" providerId="ADAL" clId="{0DC3B25A-FF28-4797-B2C4-C619F09BA150}" dt="2025-03-25T15:18:03.291" v="256" actId="14100"/>
        <pc:sldMkLst>
          <pc:docMk/>
          <pc:sldMk cId="1175575877" sldId="5265"/>
        </pc:sldMkLst>
        <pc:spChg chg="add mod">
          <ac:chgData name="Bryan, Stephen-John" userId="f3dab861-d60f-4bae-b06a-c7b36587144a" providerId="ADAL" clId="{0DC3B25A-FF28-4797-B2C4-C619F09BA150}" dt="2025-03-25T15:15:55.094" v="249" actId="552"/>
          <ac:spMkLst>
            <pc:docMk/>
            <pc:sldMk cId="1175575877" sldId="5265"/>
            <ac:spMk id="9" creationId="{448E488D-2957-B831-C19E-AC12D0C23C3A}"/>
          </ac:spMkLst>
        </pc:spChg>
        <pc:spChg chg="add mod">
          <ac:chgData name="Bryan, Stephen-John" userId="f3dab861-d60f-4bae-b06a-c7b36587144a" providerId="ADAL" clId="{0DC3B25A-FF28-4797-B2C4-C619F09BA150}" dt="2025-03-25T15:16:04.135" v="250" actId="552"/>
          <ac:spMkLst>
            <pc:docMk/>
            <pc:sldMk cId="1175575877" sldId="5265"/>
            <ac:spMk id="10" creationId="{6459C5CA-6428-3ACB-4790-3BFE17B06C9B}"/>
          </ac:spMkLst>
        </pc:spChg>
        <pc:spChg chg="add mod">
          <ac:chgData name="Bryan, Stephen-John" userId="f3dab861-d60f-4bae-b06a-c7b36587144a" providerId="ADAL" clId="{0DC3B25A-FF28-4797-B2C4-C619F09BA150}" dt="2025-03-25T15:18:03.291" v="256" actId="14100"/>
          <ac:spMkLst>
            <pc:docMk/>
            <pc:sldMk cId="1175575877" sldId="5265"/>
            <ac:spMk id="11" creationId="{E181F066-268D-DFA8-F685-F725207DC027}"/>
          </ac:spMkLst>
        </pc:spChg>
        <pc:spChg chg="add mod">
          <ac:chgData name="Bryan, Stephen-John" userId="f3dab861-d60f-4bae-b06a-c7b36587144a" providerId="ADAL" clId="{0DC3B25A-FF28-4797-B2C4-C619F09BA150}" dt="2025-03-25T15:13:38.113" v="233"/>
          <ac:spMkLst>
            <pc:docMk/>
            <pc:sldMk cId="1175575877" sldId="5265"/>
            <ac:spMk id="12" creationId="{30CDA001-BC76-EF30-3AC9-28C71C6B4E63}"/>
          </ac:spMkLst>
        </pc:spChg>
        <pc:spChg chg="add mod">
          <ac:chgData name="Bryan, Stephen-John" userId="f3dab861-d60f-4bae-b06a-c7b36587144a" providerId="ADAL" clId="{0DC3B25A-FF28-4797-B2C4-C619F09BA150}" dt="2025-03-25T15:16:04.135" v="250" actId="552"/>
          <ac:spMkLst>
            <pc:docMk/>
            <pc:sldMk cId="1175575877" sldId="5265"/>
            <ac:spMk id="13" creationId="{E7F86E69-9FF8-7436-B1B2-95B6FFBE3679}"/>
          </ac:spMkLst>
        </pc:spChg>
        <pc:spChg chg="add mod">
          <ac:chgData name="Bryan, Stephen-John" userId="f3dab861-d60f-4bae-b06a-c7b36587144a" providerId="ADAL" clId="{0DC3B25A-FF28-4797-B2C4-C619F09BA150}" dt="2025-03-25T15:16:04.135" v="250" actId="552"/>
          <ac:spMkLst>
            <pc:docMk/>
            <pc:sldMk cId="1175575877" sldId="5265"/>
            <ac:spMk id="14" creationId="{B78DF0D7-F79B-9F31-BC29-B8A4E7C96473}"/>
          </ac:spMkLst>
        </pc:spChg>
        <pc:spChg chg="add mod">
          <ac:chgData name="Bryan, Stephen-John" userId="f3dab861-d60f-4bae-b06a-c7b36587144a" providerId="ADAL" clId="{0DC3B25A-FF28-4797-B2C4-C619F09BA150}" dt="2025-03-25T15:16:04.135" v="250" actId="552"/>
          <ac:spMkLst>
            <pc:docMk/>
            <pc:sldMk cId="1175575877" sldId="5265"/>
            <ac:spMk id="16" creationId="{D5FE5A0E-FB40-5E1C-AA40-8BCDF9753B28}"/>
          </ac:spMkLst>
        </pc:spChg>
        <pc:spChg chg="add mod">
          <ac:chgData name="Bryan, Stephen-John" userId="f3dab861-d60f-4bae-b06a-c7b36587144a" providerId="ADAL" clId="{0DC3B25A-FF28-4797-B2C4-C619F09BA150}" dt="2025-03-25T15:16:04.135" v="250" actId="552"/>
          <ac:spMkLst>
            <pc:docMk/>
            <pc:sldMk cId="1175575877" sldId="5265"/>
            <ac:spMk id="17" creationId="{4510303D-8932-9380-2165-660832C255C8}"/>
          </ac:spMkLst>
        </pc:spChg>
        <pc:picChg chg="del">
          <ac:chgData name="Bryan, Stephen-John" userId="f3dab861-d60f-4bae-b06a-c7b36587144a" providerId="ADAL" clId="{0DC3B25A-FF28-4797-B2C4-C619F09BA150}" dt="2025-03-25T15:00:25.246" v="12" actId="478"/>
          <ac:picMkLst>
            <pc:docMk/>
            <pc:sldMk cId="1175575877" sldId="5265"/>
            <ac:picMk id="3" creationId="{B6C1F688-9932-062A-45AF-BA01AE499DEE}"/>
          </ac:picMkLst>
        </pc:picChg>
        <pc:picChg chg="add mod ord">
          <ac:chgData name="Bryan, Stephen-John" userId="f3dab861-d60f-4bae-b06a-c7b36587144a" providerId="ADAL" clId="{0DC3B25A-FF28-4797-B2C4-C619F09BA150}" dt="2025-03-25T15:00:34.646" v="16" actId="167"/>
          <ac:picMkLst>
            <pc:docMk/>
            <pc:sldMk cId="1175575877" sldId="5265"/>
            <ac:picMk id="4" creationId="{4A7DBC05-19E6-874B-7671-578770B6197C}"/>
          </ac:picMkLst>
        </pc:picChg>
        <pc:picChg chg="add del mod">
          <ac:chgData name="Bryan, Stephen-John" userId="f3dab861-d60f-4bae-b06a-c7b36587144a" providerId="ADAL" clId="{0DC3B25A-FF28-4797-B2C4-C619F09BA150}" dt="2025-03-25T15:01:32.554" v="21" actId="21"/>
          <ac:picMkLst>
            <pc:docMk/>
            <pc:sldMk cId="1175575877" sldId="5265"/>
            <ac:picMk id="6" creationId="{CBA5B720-6527-8CC7-AB32-EDA8D617C0A7}"/>
          </ac:picMkLst>
        </pc:picChg>
        <pc:picChg chg="add mod">
          <ac:chgData name="Bryan, Stephen-John" userId="f3dab861-d60f-4bae-b06a-c7b36587144a" providerId="ADAL" clId="{0DC3B25A-FF28-4797-B2C4-C619F09BA150}" dt="2025-03-25T15:15:55.094" v="249" actId="552"/>
          <ac:picMkLst>
            <pc:docMk/>
            <pc:sldMk cId="1175575877" sldId="5265"/>
            <ac:picMk id="7" creationId="{CBA5B720-6527-8CC7-AB32-EDA8D617C0A7}"/>
          </ac:picMkLst>
        </pc:picChg>
        <pc:cxnChg chg="add mod">
          <ac:chgData name="Bryan, Stephen-John" userId="f3dab861-d60f-4bae-b06a-c7b36587144a" providerId="ADAL" clId="{0DC3B25A-FF28-4797-B2C4-C619F09BA150}" dt="2025-03-25T15:16:18.187" v="251" actId="14100"/>
          <ac:cxnSpMkLst>
            <pc:docMk/>
            <pc:sldMk cId="1175575877" sldId="5265"/>
            <ac:cxnSpMk id="15" creationId="{0A49445D-64EC-2B59-3B0F-60499644FA5C}"/>
          </ac:cxnSpMkLst>
        </pc:cxnChg>
      </pc:sldChg>
    </pc:docChg>
  </pc:docChgLst>
  <pc:docChgLst>
    <pc:chgData name="Bryan, Stephen-John" userId="S::stephen-john.bryan@kimley-horn.com::f3dab861-d60f-4bae-b06a-c7b36587144a" providerId="AD" clId="Web-{E5ECA9B0-381E-CBC2-D0B6-2AE83192FA18}"/>
    <pc:docChg chg="modSld">
      <pc:chgData name="Bryan, Stephen-John" userId="S::stephen-john.bryan@kimley-horn.com::f3dab861-d60f-4bae-b06a-c7b36587144a" providerId="AD" clId="Web-{E5ECA9B0-381E-CBC2-D0B6-2AE83192FA18}" dt="2025-03-25T12:19:12.216" v="2" actId="20577"/>
      <pc:docMkLst>
        <pc:docMk/>
      </pc:docMkLst>
      <pc:sldChg chg="modSp">
        <pc:chgData name="Bryan, Stephen-John" userId="S::stephen-john.bryan@kimley-horn.com::f3dab861-d60f-4bae-b06a-c7b36587144a" providerId="AD" clId="Web-{E5ECA9B0-381E-CBC2-D0B6-2AE83192FA18}" dt="2025-03-25T12:19:12.216" v="2" actId="20577"/>
        <pc:sldMkLst>
          <pc:docMk/>
          <pc:sldMk cId="983962796" sldId="5260"/>
        </pc:sldMkLst>
        <pc:spChg chg="mod">
          <ac:chgData name="Bryan, Stephen-John" userId="S::stephen-john.bryan@kimley-horn.com::f3dab861-d60f-4bae-b06a-c7b36587144a" providerId="AD" clId="Web-{E5ECA9B0-381E-CBC2-D0B6-2AE83192FA18}" dt="2025-03-25T12:19:12.216" v="2" actId="20577"/>
          <ac:spMkLst>
            <pc:docMk/>
            <pc:sldMk cId="983962796" sldId="5260"/>
            <ac:spMk id="16" creationId="{C9D694AC-A5CD-BADD-B043-89E04F697EA9}"/>
          </ac:spMkLst>
        </pc:spChg>
      </pc:sldChg>
    </pc:docChg>
  </pc:docChgLst>
  <pc:docChgLst>
    <pc:chgData name="Bryan, Stephen-John" userId="S::stephen-john.bryan@kimley-horn.com::f3dab861-d60f-4bae-b06a-c7b36587144a" providerId="AD" clId="Web-{8A44F925-4872-3DDA-4A19-79426C899277}"/>
    <pc:docChg chg="modSld">
      <pc:chgData name="Bryan, Stephen-John" userId="S::stephen-john.bryan@kimley-horn.com::f3dab861-d60f-4bae-b06a-c7b36587144a" providerId="AD" clId="Web-{8A44F925-4872-3DDA-4A19-79426C899277}" dt="2025-03-25T12:17:04.869" v="5" actId="20577"/>
      <pc:docMkLst>
        <pc:docMk/>
      </pc:docMkLst>
      <pc:sldChg chg="modSp">
        <pc:chgData name="Bryan, Stephen-John" userId="S::stephen-john.bryan@kimley-horn.com::f3dab861-d60f-4bae-b06a-c7b36587144a" providerId="AD" clId="Web-{8A44F925-4872-3DDA-4A19-79426C899277}" dt="2025-03-25T12:17:04.869" v="5" actId="20577"/>
        <pc:sldMkLst>
          <pc:docMk/>
          <pc:sldMk cId="983962796" sldId="5260"/>
        </pc:sldMkLst>
        <pc:spChg chg="mod">
          <ac:chgData name="Bryan, Stephen-John" userId="S::stephen-john.bryan@kimley-horn.com::f3dab861-d60f-4bae-b06a-c7b36587144a" providerId="AD" clId="Web-{8A44F925-4872-3DDA-4A19-79426C899277}" dt="2025-03-25T12:17:04.869" v="5" actId="20577"/>
          <ac:spMkLst>
            <pc:docMk/>
            <pc:sldMk cId="983962796" sldId="5260"/>
            <ac:spMk id="3" creationId="{B8E23386-C6A9-80C2-421E-E083E200992F}"/>
          </ac:spMkLst>
        </pc:spChg>
        <pc:spChg chg="mod">
          <ac:chgData name="Bryan, Stephen-John" userId="S::stephen-john.bryan@kimley-horn.com::f3dab861-d60f-4bae-b06a-c7b36587144a" providerId="AD" clId="Web-{8A44F925-4872-3DDA-4A19-79426C899277}" dt="2025-03-25T12:17:04.822" v="4" actId="20577"/>
          <ac:spMkLst>
            <pc:docMk/>
            <pc:sldMk cId="983962796" sldId="5260"/>
            <ac:spMk id="42" creationId="{23BBB913-66F1-2D32-EA46-1C9F57D1E0F1}"/>
          </ac:spMkLst>
        </pc:spChg>
        <pc:spChg chg="mod">
          <ac:chgData name="Bryan, Stephen-John" userId="S::stephen-john.bryan@kimley-horn.com::f3dab861-d60f-4bae-b06a-c7b36587144a" providerId="AD" clId="Web-{8A44F925-4872-3DDA-4A19-79426C899277}" dt="2025-03-25T12:17:04.697" v="1" actId="20577"/>
          <ac:spMkLst>
            <pc:docMk/>
            <pc:sldMk cId="983962796" sldId="5260"/>
            <ac:spMk id="63" creationId="{DE5199F2-C157-11F7-D87F-591422DC8598}"/>
          </ac:spMkLst>
        </pc:spChg>
      </pc:sldChg>
    </pc:docChg>
  </pc:docChgLst>
  <pc:docChgLst>
    <pc:chgData name="McClellan, Alex" userId="fc1d37bd-6690-4ed3-9d77-eb0dc16f2ac0" providerId="ADAL" clId="{FA3114BA-B39A-4466-AB95-0C7B09C80A64}"/>
    <pc:docChg chg="custSel addSld modSld sldOrd">
      <pc:chgData name="McClellan, Alex" userId="fc1d37bd-6690-4ed3-9d77-eb0dc16f2ac0" providerId="ADAL" clId="{FA3114BA-B39A-4466-AB95-0C7B09C80A64}" dt="2025-03-25T21:32:32.796" v="103" actId="1038"/>
      <pc:docMkLst>
        <pc:docMk/>
      </pc:docMkLst>
      <pc:sldChg chg="delSp modSp mod">
        <pc:chgData name="McClellan, Alex" userId="fc1d37bd-6690-4ed3-9d77-eb0dc16f2ac0" providerId="ADAL" clId="{FA3114BA-B39A-4466-AB95-0C7B09C80A64}" dt="2025-03-25T21:32:32.796" v="103" actId="1038"/>
        <pc:sldMkLst>
          <pc:docMk/>
          <pc:sldMk cId="2523060358" sldId="5231"/>
        </pc:sldMkLst>
        <pc:spChg chg="mod">
          <ac:chgData name="McClellan, Alex" userId="fc1d37bd-6690-4ed3-9d77-eb0dc16f2ac0" providerId="ADAL" clId="{FA3114BA-B39A-4466-AB95-0C7B09C80A64}" dt="2025-03-25T21:30:56.203" v="68" actId="1038"/>
          <ac:spMkLst>
            <pc:docMk/>
            <pc:sldMk cId="2523060358" sldId="5231"/>
            <ac:spMk id="3" creationId="{450E15D6-5F2A-E348-7FFD-674504D55596}"/>
          </ac:spMkLst>
        </pc:spChg>
        <pc:spChg chg="mod">
          <ac:chgData name="McClellan, Alex" userId="fc1d37bd-6690-4ed3-9d77-eb0dc16f2ac0" providerId="ADAL" clId="{FA3114BA-B39A-4466-AB95-0C7B09C80A64}" dt="2025-03-25T21:30:34.995" v="40" actId="1035"/>
          <ac:spMkLst>
            <pc:docMk/>
            <pc:sldMk cId="2523060358" sldId="5231"/>
            <ac:spMk id="9" creationId="{DC15EE1B-5B16-93A6-BC09-7039569FAB09}"/>
          </ac:spMkLst>
        </pc:spChg>
        <pc:spChg chg="mod">
          <ac:chgData name="McClellan, Alex" userId="fc1d37bd-6690-4ed3-9d77-eb0dc16f2ac0" providerId="ADAL" clId="{FA3114BA-B39A-4466-AB95-0C7B09C80A64}" dt="2025-03-25T21:31:07.555" v="96" actId="1037"/>
          <ac:spMkLst>
            <pc:docMk/>
            <pc:sldMk cId="2523060358" sldId="5231"/>
            <ac:spMk id="10" creationId="{FD86766C-57DA-44EC-53A9-AB025D81A5C6}"/>
          </ac:spMkLst>
        </pc:spChg>
        <pc:spChg chg="mod">
          <ac:chgData name="McClellan, Alex" userId="fc1d37bd-6690-4ed3-9d77-eb0dc16f2ac0" providerId="ADAL" clId="{FA3114BA-B39A-4466-AB95-0C7B09C80A64}" dt="2025-03-25T21:30:50.633" v="52" actId="1038"/>
          <ac:spMkLst>
            <pc:docMk/>
            <pc:sldMk cId="2523060358" sldId="5231"/>
            <ac:spMk id="14" creationId="{1DFEAE5C-BC84-10D9-43C4-7A87247C0667}"/>
          </ac:spMkLst>
        </pc:spChg>
        <pc:spChg chg="mod">
          <ac:chgData name="McClellan, Alex" userId="fc1d37bd-6690-4ed3-9d77-eb0dc16f2ac0" providerId="ADAL" clId="{FA3114BA-B39A-4466-AB95-0C7B09C80A64}" dt="2025-03-25T21:31:22.774" v="97" actId="14100"/>
          <ac:spMkLst>
            <pc:docMk/>
            <pc:sldMk cId="2523060358" sldId="5231"/>
            <ac:spMk id="15" creationId="{A29838E9-8791-3059-547B-AB36849F55F2}"/>
          </ac:spMkLst>
        </pc:spChg>
        <pc:picChg chg="del">
          <ac:chgData name="McClellan, Alex" userId="fc1d37bd-6690-4ed3-9d77-eb0dc16f2ac0" providerId="ADAL" clId="{FA3114BA-B39A-4466-AB95-0C7B09C80A64}" dt="2025-03-25T21:31:31.331" v="98" actId="478"/>
          <ac:picMkLst>
            <pc:docMk/>
            <pc:sldMk cId="2523060358" sldId="5231"/>
            <ac:picMk id="4" creationId="{671E91EC-C7B9-97B1-554B-DED1A287D42F}"/>
          </ac:picMkLst>
        </pc:picChg>
        <pc:picChg chg="mod ord">
          <ac:chgData name="McClellan, Alex" userId="fc1d37bd-6690-4ed3-9d77-eb0dc16f2ac0" providerId="ADAL" clId="{FA3114BA-B39A-4466-AB95-0C7B09C80A64}" dt="2025-03-25T21:32:32.796" v="103" actId="1038"/>
          <ac:picMkLst>
            <pc:docMk/>
            <pc:sldMk cId="2523060358" sldId="5231"/>
            <ac:picMk id="27" creationId="{C9FE0833-A6EB-68B5-02BD-B907F56D98FA}"/>
          </ac:picMkLst>
        </pc:picChg>
      </pc:sldChg>
      <pc:sldChg chg="add mod ord modShow">
        <pc:chgData name="McClellan, Alex" userId="fc1d37bd-6690-4ed3-9d77-eb0dc16f2ac0" providerId="ADAL" clId="{FA3114BA-B39A-4466-AB95-0C7B09C80A64}" dt="2025-03-25T21:31:53.280" v="101" actId="729"/>
        <pc:sldMkLst>
          <pc:docMk/>
          <pc:sldMk cId="3238847735" sldId="5266"/>
        </pc:sldMkLst>
      </pc:sldChg>
    </pc:docChg>
  </pc:docChgLst>
  <pc:docChgLst>
    <pc:chgData name="Bryan, Stephen-John" userId="S::stephen-john.bryan@kimley-horn.com::f3dab861-d60f-4bae-b06a-c7b36587144a" providerId="AD" clId="Web-{98EEB494-8DA7-1CAF-4547-16B16D6389BB}"/>
    <pc:docChg chg="modSld">
      <pc:chgData name="Bryan, Stephen-John" userId="S::stephen-john.bryan@kimley-horn.com::f3dab861-d60f-4bae-b06a-c7b36587144a" providerId="AD" clId="Web-{98EEB494-8DA7-1CAF-4547-16B16D6389BB}" dt="2025-03-25T12:11:48.118" v="237" actId="20577"/>
      <pc:docMkLst>
        <pc:docMk/>
      </pc:docMkLst>
      <pc:sldChg chg="modSp">
        <pc:chgData name="Bryan, Stephen-John" userId="S::stephen-john.bryan@kimley-horn.com::f3dab861-d60f-4bae-b06a-c7b36587144a" providerId="AD" clId="Web-{98EEB494-8DA7-1CAF-4547-16B16D6389BB}" dt="2025-03-25T11:54:32.710" v="50" actId="20577"/>
        <pc:sldMkLst>
          <pc:docMk/>
          <pc:sldMk cId="2943459904" sldId="5232"/>
        </pc:sldMkLst>
        <pc:spChg chg="mod">
          <ac:chgData name="Bryan, Stephen-John" userId="S::stephen-john.bryan@kimley-horn.com::f3dab861-d60f-4bae-b06a-c7b36587144a" providerId="AD" clId="Web-{98EEB494-8DA7-1CAF-4547-16B16D6389BB}" dt="2025-03-25T11:54:32.710" v="50" actId="20577"/>
          <ac:spMkLst>
            <pc:docMk/>
            <pc:sldMk cId="2943459904" sldId="5232"/>
            <ac:spMk id="2" creationId="{C2E07746-2CDB-B3A8-84DD-EC1F274D6E0A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2:05:51.951" v="172" actId="20577"/>
        <pc:sldMkLst>
          <pc:docMk/>
          <pc:sldMk cId="3673483614" sldId="5236"/>
        </pc:sldMkLst>
        <pc:spChg chg="mod">
          <ac:chgData name="Bryan, Stephen-John" userId="S::stephen-john.bryan@kimley-horn.com::f3dab861-d60f-4bae-b06a-c7b36587144a" providerId="AD" clId="Web-{98EEB494-8DA7-1CAF-4547-16B16D6389BB}" dt="2025-03-25T12:05:24.684" v="159" actId="20577"/>
          <ac:spMkLst>
            <pc:docMk/>
            <pc:sldMk cId="3673483614" sldId="5236"/>
            <ac:spMk id="19" creationId="{9299A2E9-68A8-47A4-70EC-3A2687A2248D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5:32.387" v="162" actId="20577"/>
          <ac:spMkLst>
            <pc:docMk/>
            <pc:sldMk cId="3673483614" sldId="5236"/>
            <ac:spMk id="36" creationId="{C7628657-D130-B175-45C4-2E18AFC84217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5:40.200" v="165" actId="20577"/>
          <ac:spMkLst>
            <pc:docMk/>
            <pc:sldMk cId="3673483614" sldId="5236"/>
            <ac:spMk id="42" creationId="{3D307932-5DF0-5A0E-9D07-945D5A064DDE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5:46.794" v="169" actId="20577"/>
          <ac:spMkLst>
            <pc:docMk/>
            <pc:sldMk cId="3673483614" sldId="5236"/>
            <ac:spMk id="45" creationId="{0B7C6333-FEDF-6192-1230-013CD7F981F0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5:51.951" v="172" actId="20577"/>
          <ac:spMkLst>
            <pc:docMk/>
            <pc:sldMk cId="3673483614" sldId="5236"/>
            <ac:spMk id="48" creationId="{CF5794E1-1FD9-EF55-D86A-5D8A8D148953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1:51:10.781" v="21" actId="20577"/>
        <pc:sldMkLst>
          <pc:docMk/>
          <pc:sldMk cId="353985658" sldId="5237"/>
        </pc:sldMkLst>
        <pc:spChg chg="mod">
          <ac:chgData name="Bryan, Stephen-John" userId="S::stephen-john.bryan@kimley-horn.com::f3dab861-d60f-4bae-b06a-c7b36587144a" providerId="AD" clId="Web-{98EEB494-8DA7-1CAF-4547-16B16D6389BB}" dt="2025-03-25T11:51:10.781" v="21" actId="20577"/>
          <ac:spMkLst>
            <pc:docMk/>
            <pc:sldMk cId="353985658" sldId="5237"/>
            <ac:spMk id="9" creationId="{D2C629A2-45B0-DC57-FF44-9255445ADE0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0:40.843" v="10" actId="20577"/>
          <ac:spMkLst>
            <pc:docMk/>
            <pc:sldMk cId="353985658" sldId="5237"/>
            <ac:spMk id="10" creationId="{7CB41184-52C3-A2C9-138D-D989E59C056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0:30.749" v="7" actId="20577"/>
          <ac:spMkLst>
            <pc:docMk/>
            <pc:sldMk cId="353985658" sldId="5237"/>
            <ac:spMk id="11" creationId="{F31AFF55-84B4-19F8-8AA0-837DBCC9331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1:00.625" v="18" actId="20577"/>
          <ac:spMkLst>
            <pc:docMk/>
            <pc:sldMk cId="353985658" sldId="5237"/>
            <ac:spMk id="12" creationId="{5852FE04-1FB5-7B8F-1451-9B3100CC6B68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0:51.609" v="14" actId="20577"/>
          <ac:spMkLst>
            <pc:docMk/>
            <pc:sldMk cId="353985658" sldId="5237"/>
            <ac:spMk id="14" creationId="{9EBAEE93-2FBE-16B2-FF51-5931E043127F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1:57:18.481" v="66" actId="14100"/>
        <pc:sldMkLst>
          <pc:docMk/>
          <pc:sldMk cId="1197948441" sldId="5241"/>
        </pc:sldMkLst>
        <pc:spChg chg="mod">
          <ac:chgData name="Bryan, Stephen-John" userId="S::stephen-john.bryan@kimley-horn.com::f3dab861-d60f-4bae-b06a-c7b36587144a" providerId="AD" clId="Web-{98EEB494-8DA7-1CAF-4547-16B16D6389BB}" dt="2025-03-25T11:57:18.481" v="66" actId="14100"/>
          <ac:spMkLst>
            <pc:docMk/>
            <pc:sldMk cId="1197948441" sldId="5241"/>
            <ac:spMk id="2" creationId="{22EF48FE-AC64-4215-1A4B-BEA2693ECCE7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7:11.949" v="64" actId="20577"/>
          <ac:spMkLst>
            <pc:docMk/>
            <pc:sldMk cId="1197948441" sldId="5241"/>
            <ac:spMk id="19" creationId="{32261A56-106C-0848-0CF1-B58737E0A5E1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1:57:52.747" v="70" actId="1076"/>
        <pc:sldMkLst>
          <pc:docMk/>
          <pc:sldMk cId="2485939828" sldId="5244"/>
        </pc:sldMkLst>
        <pc:spChg chg="mod">
          <ac:chgData name="Bryan, Stephen-John" userId="S::stephen-john.bryan@kimley-horn.com::f3dab861-d60f-4bae-b06a-c7b36587144a" providerId="AD" clId="Web-{98EEB494-8DA7-1CAF-4547-16B16D6389BB}" dt="2025-03-25T11:57:34.544" v="67" actId="14100"/>
          <ac:spMkLst>
            <pc:docMk/>
            <pc:sldMk cId="2485939828" sldId="5244"/>
            <ac:spMk id="3" creationId="{10219053-E16F-6E08-0320-BE0190E4F8B6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7:52.747" v="70" actId="1076"/>
          <ac:spMkLst>
            <pc:docMk/>
            <pc:sldMk cId="2485939828" sldId="5244"/>
            <ac:spMk id="30" creationId="{54A85EAA-5427-FC8B-6AC9-AC0F015E5D3F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2:07:56.611" v="190" actId="20577"/>
        <pc:sldMkLst>
          <pc:docMk/>
          <pc:sldMk cId="1184341823" sldId="5248"/>
        </pc:sldMkLst>
        <pc:spChg chg="mod">
          <ac:chgData name="Bryan, Stephen-John" userId="S::stephen-john.bryan@kimley-horn.com::f3dab861-d60f-4bae-b06a-c7b36587144a" providerId="AD" clId="Web-{98EEB494-8DA7-1CAF-4547-16B16D6389BB}" dt="2025-03-25T12:07:56.611" v="190" actId="20577"/>
          <ac:spMkLst>
            <pc:docMk/>
            <pc:sldMk cId="1184341823" sldId="5248"/>
            <ac:spMk id="9" creationId="{D7A5B6C0-CCEF-540F-28BE-7CA94F054AED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7:11.234" v="189" actId="20577"/>
          <ac:spMkLst>
            <pc:docMk/>
            <pc:sldMk cId="1184341823" sldId="5248"/>
            <ac:spMk id="23" creationId="{C03B4A8A-B42A-19D0-996A-FE81C8BE2ED1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2:10:23.397" v="219" actId="14100"/>
        <pc:sldMkLst>
          <pc:docMk/>
          <pc:sldMk cId="3815154047" sldId="5253"/>
        </pc:sldMkLst>
        <pc:spChg chg="mod">
          <ac:chgData name="Bryan, Stephen-John" userId="S::stephen-john.bryan@kimley-horn.com::f3dab861-d60f-4bae-b06a-c7b36587144a" providerId="AD" clId="Web-{98EEB494-8DA7-1CAF-4547-16B16D6389BB}" dt="2025-03-25T12:03:20.696" v="142" actId="1076"/>
          <ac:spMkLst>
            <pc:docMk/>
            <pc:sldMk cId="3815154047" sldId="5253"/>
            <ac:spMk id="9" creationId="{43C2162A-92DE-7D8B-2D58-6B6607EB733D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0:23.397" v="219" actId="14100"/>
          <ac:spMkLst>
            <pc:docMk/>
            <pc:sldMk cId="3815154047" sldId="5253"/>
            <ac:spMk id="14" creationId="{CEA5FB12-78CF-ECFC-7329-A007A76A00EA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2:56.019" v="33" actId="1076"/>
          <ac:spMkLst>
            <pc:docMk/>
            <pc:sldMk cId="3815154047" sldId="5253"/>
            <ac:spMk id="15" creationId="{431DFA77-E140-1396-7BD8-54791589F37B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06.711" v="141" actId="1076"/>
          <ac:spMkLst>
            <pc:docMk/>
            <pc:sldMk cId="3815154047" sldId="5253"/>
            <ac:spMk id="49" creationId="{B12037F8-03DB-C3FE-FBBA-7DB85FBF138D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53.880" v="215" actId="20577"/>
          <ac:spMkLst>
            <pc:docMk/>
            <pc:sldMk cId="3815154047" sldId="5253"/>
            <ac:spMk id="50" creationId="{4B12DD51-FE4D-F335-0585-0E552EDAC7FC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2:50.023" v="138" actId="1076"/>
          <ac:spMkLst>
            <pc:docMk/>
            <pc:sldMk cId="3815154047" sldId="5253"/>
            <ac:spMk id="67" creationId="{EF996213-DA30-F292-A1E8-C91FB634D42C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49.443" v="214" actId="20577"/>
          <ac:spMkLst>
            <pc:docMk/>
            <pc:sldMk cId="3815154047" sldId="5253"/>
            <ac:spMk id="68" creationId="{0F872CCA-AE4D-AFD2-E9FD-89A4613A8F5E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2:46.976" v="137" actId="1076"/>
          <ac:spMkLst>
            <pc:docMk/>
            <pc:sldMk cId="3815154047" sldId="5253"/>
            <ac:spMk id="83" creationId="{66F28C13-BE2C-2A2A-C38A-6914CBE6A877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44.880" v="213" actId="20577"/>
          <ac:spMkLst>
            <pc:docMk/>
            <pc:sldMk cId="3815154047" sldId="5253"/>
            <ac:spMk id="84" creationId="{095A4159-FA24-B220-95D4-63680E96AB98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2:42.960" v="136" actId="1076"/>
          <ac:spMkLst>
            <pc:docMk/>
            <pc:sldMk cId="3815154047" sldId="5253"/>
            <ac:spMk id="99" creationId="{6FF98402-6350-E0E8-F630-2476CD6A3C75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39.552" v="212" actId="20577"/>
          <ac:spMkLst>
            <pc:docMk/>
            <pc:sldMk cId="3815154047" sldId="5253"/>
            <ac:spMk id="100" creationId="{60D9B0C3-E454-96D2-028A-4D19B75DDBA3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2:37.538" v="135" actId="1076"/>
          <ac:spMkLst>
            <pc:docMk/>
            <pc:sldMk cId="3815154047" sldId="5253"/>
            <ac:spMk id="134" creationId="{A0DB7DFA-ACE0-2FF2-D756-DB44D47155C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31.536" v="208" actId="20577"/>
          <ac:spMkLst>
            <pc:docMk/>
            <pc:sldMk cId="3815154047" sldId="5253"/>
            <ac:spMk id="135" creationId="{D039C4E0-94D5-401C-BE06-CD3DADBCB41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1:31.348" v="114" actId="20577"/>
          <ac:spMkLst>
            <pc:docMk/>
            <pc:sldMk cId="3815154047" sldId="5253"/>
            <ac:spMk id="177" creationId="{740C9AA1-5C4F-9898-ABF2-978B36619FCC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26.989" v="207" actId="20577"/>
          <ac:spMkLst>
            <pc:docMk/>
            <pc:sldMk cId="3815154047" sldId="5253"/>
            <ac:spMk id="182" creationId="{9D9802C6-1C4D-5361-8AC9-1A0B687C607F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1:23.379" v="110" actId="20577"/>
          <ac:spMkLst>
            <pc:docMk/>
            <pc:sldMk cId="3815154047" sldId="5253"/>
            <ac:spMk id="214" creationId="{2B8F7B7D-2D64-16F8-73CC-FDF59CC3B14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22.004" v="206" actId="20577"/>
          <ac:spMkLst>
            <pc:docMk/>
            <pc:sldMk cId="3815154047" sldId="5253"/>
            <ac:spMk id="215" creationId="{35FDE29D-4A35-F98A-290C-7F0BCBC06A2E}"/>
          </ac:spMkLst>
        </pc:spChg>
        <pc:grpChg chg="mod">
          <ac:chgData name="Bryan, Stephen-John" userId="S::stephen-john.bryan@kimley-horn.com::f3dab861-d60f-4bae-b06a-c7b36587144a" providerId="AD" clId="Web-{98EEB494-8DA7-1CAF-4547-16B16D6389BB}" dt="2025-03-25T12:02:56.179" v="140" actId="1076"/>
          <ac:grpSpMkLst>
            <pc:docMk/>
            <pc:sldMk cId="3815154047" sldId="5253"/>
            <ac:grpSpMk id="46" creationId="{3FF1D6B3-64ED-5714-DE20-1F25120B5439}"/>
          </ac:grpSpMkLst>
        </pc:grpChg>
      </pc:sldChg>
      <pc:sldChg chg="modSp">
        <pc:chgData name="Bryan, Stephen-John" userId="S::stephen-john.bryan@kimley-horn.com::f3dab861-d60f-4bae-b06a-c7b36587144a" providerId="AD" clId="Web-{98EEB494-8DA7-1CAF-4547-16B16D6389BB}" dt="2025-03-25T12:09:03.238" v="205" actId="20577"/>
        <pc:sldMkLst>
          <pc:docMk/>
          <pc:sldMk cId="2879613559" sldId="5254"/>
        </pc:sldMkLst>
        <pc:spChg chg="mod">
          <ac:chgData name="Bryan, Stephen-John" userId="S::stephen-john.bryan@kimley-horn.com::f3dab861-d60f-4bae-b06a-c7b36587144a" providerId="AD" clId="Web-{98EEB494-8DA7-1CAF-4547-16B16D6389BB}" dt="2025-03-25T12:08:32.284" v="196" actId="20577"/>
          <ac:spMkLst>
            <pc:docMk/>
            <pc:sldMk cId="2879613559" sldId="5254"/>
            <ac:spMk id="4" creationId="{9C3C0103-ECFE-D21F-64F6-24C1F8161073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0:20.612" v="95" actId="20577"/>
          <ac:spMkLst>
            <pc:docMk/>
            <pc:sldMk cId="2879613559" sldId="5254"/>
            <ac:spMk id="5" creationId="{663DFBE9-596D-57B6-1916-EC8FF1D6EFBD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0:45.237" v="101" actId="20577"/>
          <ac:spMkLst>
            <pc:docMk/>
            <pc:sldMk cId="2879613559" sldId="5254"/>
            <ac:spMk id="6" creationId="{D570C4A9-CB84-0C0B-92D7-DCBA07B6979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8:39.565" v="198" actId="20577"/>
          <ac:spMkLst>
            <pc:docMk/>
            <pc:sldMk cId="2879613559" sldId="5254"/>
            <ac:spMk id="7" creationId="{ED4B72E3-CEB5-8026-F097-7B7532553810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8:48.644" v="202" actId="20577"/>
          <ac:spMkLst>
            <pc:docMk/>
            <pc:sldMk cId="2879613559" sldId="5254"/>
            <ac:spMk id="8" creationId="{AEDCDB6C-DFEE-38B8-C8A4-42A4D64F762C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0:45.550" v="102" actId="20577"/>
          <ac:spMkLst>
            <pc:docMk/>
            <pc:sldMk cId="2879613559" sldId="5254"/>
            <ac:spMk id="9" creationId="{EB15AD09-3BCC-0862-F2D6-DB55B56021B5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9:03.238" v="205" actId="20577"/>
          <ac:spMkLst>
            <pc:docMk/>
            <pc:sldMk cId="2879613559" sldId="5254"/>
            <ac:spMk id="14" creationId="{07B8D7B3-D0AF-24C9-BFA6-AD9C07F1492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0:38.706" v="99" actId="20577"/>
          <ac:spMkLst>
            <pc:docMk/>
            <pc:sldMk cId="2879613559" sldId="5254"/>
            <ac:spMk id="29" creationId="{C6E1E8F0-FFC8-85EA-05FA-72EB64CEDAB8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8:42.472" v="199" actId="20577"/>
          <ac:spMkLst>
            <pc:docMk/>
            <pc:sldMk cId="2879613559" sldId="5254"/>
            <ac:spMk id="30" creationId="{2A2C2266-DEA8-9E3F-E397-0D21CF349FDF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2:00.314" v="29" actId="1076"/>
          <ac:spMkLst>
            <pc:docMk/>
            <pc:sldMk cId="2879613559" sldId="5254"/>
            <ac:spMk id="32" creationId="{81953FE5-1F4C-0B44-70B1-616964D052F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0:26.409" v="96" actId="20577"/>
          <ac:spMkLst>
            <pc:docMk/>
            <pc:sldMk cId="2879613559" sldId="5254"/>
            <ac:spMk id="125" creationId="{5159556C-42F5-AC63-4871-662EB361CB7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8:26.534" v="195" actId="20577"/>
          <ac:spMkLst>
            <pc:docMk/>
            <pc:sldMk cId="2879613559" sldId="5254"/>
            <ac:spMk id="128" creationId="{CFE4D671-34BB-AE7E-DD7A-455181FDE67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0:31.581" v="97" actId="20577"/>
          <ac:spMkLst>
            <pc:docMk/>
            <pc:sldMk cId="2879613559" sldId="5254"/>
            <ac:spMk id="136" creationId="{64F5F75C-9ACC-0A99-13FB-DE8AA1614A2F}"/>
          </ac:spMkLst>
        </pc:spChg>
        <pc:grpChg chg="mod">
          <ac:chgData name="Bryan, Stephen-John" userId="S::stephen-john.bryan@kimley-horn.com::f3dab861-d60f-4bae-b06a-c7b36587144a" providerId="AD" clId="Web-{98EEB494-8DA7-1CAF-4547-16B16D6389BB}" dt="2025-03-25T12:08:57.160" v="204" actId="1076"/>
          <ac:grpSpMkLst>
            <pc:docMk/>
            <pc:sldMk cId="2879613559" sldId="5254"/>
            <ac:grpSpMk id="168" creationId="{E5C90F69-F73A-735D-A38D-95D5E4FAF7C8}"/>
          </ac:grpSpMkLst>
        </pc:grpChg>
      </pc:sldChg>
      <pc:sldChg chg="modSp">
        <pc:chgData name="Bryan, Stephen-John" userId="S::stephen-john.bryan@kimley-horn.com::f3dab861-d60f-4bae-b06a-c7b36587144a" providerId="AD" clId="Web-{98EEB494-8DA7-1CAF-4547-16B16D6389BB}" dt="2025-03-25T12:06:31.358" v="186"/>
        <pc:sldMkLst>
          <pc:docMk/>
          <pc:sldMk cId="1898916545" sldId="5256"/>
        </pc:sldMkLst>
        <pc:graphicFrameChg chg="mod modGraphic">
          <ac:chgData name="Bryan, Stephen-John" userId="S::stephen-john.bryan@kimley-horn.com::f3dab861-d60f-4bae-b06a-c7b36587144a" providerId="AD" clId="Web-{98EEB494-8DA7-1CAF-4547-16B16D6389BB}" dt="2025-03-25T12:06:31.358" v="186"/>
          <ac:graphicFrameMkLst>
            <pc:docMk/>
            <pc:sldMk cId="1898916545" sldId="5256"/>
            <ac:graphicFrameMk id="9" creationId="{A76CEA50-F688-EF41-47A7-6C7719A02829}"/>
          </ac:graphicFrameMkLst>
        </pc:graphicFrameChg>
      </pc:sldChg>
      <pc:sldChg chg="modSp">
        <pc:chgData name="Bryan, Stephen-John" userId="S::stephen-john.bryan@kimley-horn.com::f3dab861-d60f-4bae-b06a-c7b36587144a" providerId="AD" clId="Web-{98EEB494-8DA7-1CAF-4547-16B16D6389BB}" dt="2025-03-25T12:11:48.118" v="237" actId="20577"/>
        <pc:sldMkLst>
          <pc:docMk/>
          <pc:sldMk cId="1832392035" sldId="5257"/>
        </pc:sldMkLst>
        <pc:spChg chg="mod">
          <ac:chgData name="Bryan, Stephen-John" userId="S::stephen-john.bryan@kimley-horn.com::f3dab861-d60f-4bae-b06a-c7b36587144a" providerId="AD" clId="Web-{98EEB494-8DA7-1CAF-4547-16B16D6389BB}" dt="2025-03-25T12:11:20.930" v="230" actId="20577"/>
          <ac:spMkLst>
            <pc:docMk/>
            <pc:sldMk cId="1832392035" sldId="5257"/>
            <ac:spMk id="4" creationId="{5B19450E-CFB1-A5F4-2DE8-04F728A61071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4:16.182" v="153" actId="20577"/>
          <ac:spMkLst>
            <pc:docMk/>
            <pc:sldMk cId="1832392035" sldId="5257"/>
            <ac:spMk id="5" creationId="{AD792D17-80E2-9526-7629-9BEE40517583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4:26.198" v="155" actId="20577"/>
          <ac:spMkLst>
            <pc:docMk/>
            <pc:sldMk cId="1832392035" sldId="5257"/>
            <ac:spMk id="6" creationId="{7D3A0F4F-988B-C76C-58F5-438F0A403D0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24.727" v="231" actId="20577"/>
          <ac:spMkLst>
            <pc:docMk/>
            <pc:sldMk cId="1832392035" sldId="5257"/>
            <ac:spMk id="7" creationId="{995A566D-6BA8-47B9-B1A9-DCCE0F914398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43.228" v="236" actId="20577"/>
          <ac:spMkLst>
            <pc:docMk/>
            <pc:sldMk cId="1832392035" sldId="5257"/>
            <ac:spMk id="8" creationId="{A7ACF503-B30B-F6DC-16D5-A4B4CF105CD1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4:30.010" v="156" actId="20577"/>
          <ac:spMkLst>
            <pc:docMk/>
            <pc:sldMk cId="1832392035" sldId="5257"/>
            <ac:spMk id="9" creationId="{17B1B3EB-DF57-615A-4497-F91B12FC92AC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3:37.848" v="43" actId="1076"/>
          <ac:spMkLst>
            <pc:docMk/>
            <pc:sldMk cId="1832392035" sldId="5257"/>
            <ac:spMk id="11" creationId="{0B88EB6E-51A1-9732-104F-1DB7F8DFA36F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48.118" v="237" actId="20577"/>
          <ac:spMkLst>
            <pc:docMk/>
            <pc:sldMk cId="1832392035" sldId="5257"/>
            <ac:spMk id="14" creationId="{A2A2E6B1-43C7-30EA-9F51-02B6748437E7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4:20.198" v="154" actId="20577"/>
          <ac:spMkLst>
            <pc:docMk/>
            <pc:sldMk cId="1832392035" sldId="5257"/>
            <ac:spMk id="28" creationId="{E2C1C6FB-56DF-CC39-5024-8D480E3A6EF9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36.524" v="235" actId="1076"/>
          <ac:spMkLst>
            <pc:docMk/>
            <pc:sldMk cId="1832392035" sldId="5257"/>
            <ac:spMk id="29" creationId="{636C4559-BDCF-33BA-C86D-FD468241C8CE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4:11.416" v="152" actId="20577"/>
          <ac:spMkLst>
            <pc:docMk/>
            <pc:sldMk cId="1832392035" sldId="5257"/>
            <ac:spMk id="125" creationId="{D9284336-733D-4B1A-6018-4B235DF50168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17.586" v="229" actId="20577"/>
          <ac:spMkLst>
            <pc:docMk/>
            <pc:sldMk cId="1832392035" sldId="5257"/>
            <ac:spMk id="128" creationId="{269B3B0F-150C-EC99-38E9-92DDA8C985E2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4:06.807" v="151" actId="20577"/>
          <ac:spMkLst>
            <pc:docMk/>
            <pc:sldMk cId="1832392035" sldId="5257"/>
            <ac:spMk id="136" creationId="{2890CA59-73DB-91D3-6F70-CA191710B4C6}"/>
          </ac:spMkLst>
        </pc:spChg>
      </pc:sldChg>
      <pc:sldChg chg="addSp delSp modSp">
        <pc:chgData name="Bryan, Stephen-John" userId="S::stephen-john.bryan@kimley-horn.com::f3dab861-d60f-4bae-b06a-c7b36587144a" providerId="AD" clId="Web-{98EEB494-8DA7-1CAF-4547-16B16D6389BB}" dt="2025-03-25T11:56:40.933" v="60"/>
        <pc:sldMkLst>
          <pc:docMk/>
          <pc:sldMk cId="2364502975" sldId="5258"/>
        </pc:sldMkLst>
        <pc:spChg chg="add del mod">
          <ac:chgData name="Bryan, Stephen-John" userId="S::stephen-john.bryan@kimley-horn.com::f3dab861-d60f-4bae-b06a-c7b36587144a" providerId="AD" clId="Web-{98EEB494-8DA7-1CAF-4547-16B16D6389BB}" dt="2025-03-25T11:56:05.135" v="58"/>
          <ac:spMkLst>
            <pc:docMk/>
            <pc:sldMk cId="2364502975" sldId="5258"/>
            <ac:spMk id="2" creationId="{7A7E792A-1309-22D9-44E5-6D49F6FA4C6A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6:40.933" v="60"/>
          <ac:spMkLst>
            <pc:docMk/>
            <pc:sldMk cId="2364502975" sldId="5258"/>
            <ac:spMk id="19" creationId="{47705EE8-C1F9-7F24-C8F2-ECDDEA779963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1:55:23.508" v="54" actId="20577"/>
        <pc:sldMkLst>
          <pc:docMk/>
          <pc:sldMk cId="3455347998" sldId="5259"/>
        </pc:sldMkLst>
        <pc:spChg chg="mod">
          <ac:chgData name="Bryan, Stephen-John" userId="S::stephen-john.bryan@kimley-horn.com::f3dab861-d60f-4bae-b06a-c7b36587144a" providerId="AD" clId="Web-{98EEB494-8DA7-1CAF-4547-16B16D6389BB}" dt="2025-03-25T11:55:23.508" v="54" actId="20577"/>
          <ac:spMkLst>
            <pc:docMk/>
            <pc:sldMk cId="3455347998" sldId="5259"/>
            <ac:spMk id="19" creationId="{7F3FB00F-000E-8CFB-DAAA-A349A1374B85}"/>
          </ac:spMkLst>
        </pc:spChg>
      </pc:sldChg>
      <pc:sldChg chg="modSp">
        <pc:chgData name="Bryan, Stephen-John" userId="S::stephen-john.bryan@kimley-horn.com::f3dab861-d60f-4bae-b06a-c7b36587144a" providerId="AD" clId="Web-{98EEB494-8DA7-1CAF-4547-16B16D6389BB}" dt="2025-03-25T12:11:05.726" v="228" actId="20577"/>
        <pc:sldMkLst>
          <pc:docMk/>
          <pc:sldMk cId="743147677" sldId="5264"/>
        </pc:sldMkLst>
        <pc:spChg chg="mod">
          <ac:chgData name="Bryan, Stephen-John" userId="S::stephen-john.bryan@kimley-horn.com::f3dab861-d60f-4bae-b06a-c7b36587144a" providerId="AD" clId="Web-{98EEB494-8DA7-1CAF-4547-16B16D6389BB}" dt="2025-03-25T12:10:34.804" v="221" actId="20577"/>
          <ac:spMkLst>
            <pc:docMk/>
            <pc:sldMk cId="743147677" sldId="5264"/>
            <ac:spMk id="4" creationId="{31168B71-783A-68E3-317F-25FE5A680A75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44.259" v="147" actId="20577"/>
          <ac:spMkLst>
            <pc:docMk/>
            <pc:sldMk cId="743147677" sldId="5264"/>
            <ac:spMk id="5" creationId="{DC857B28-0185-0138-0036-4151F89D4F8D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52.134" v="149" actId="20577"/>
          <ac:spMkLst>
            <pc:docMk/>
            <pc:sldMk cId="743147677" sldId="5264"/>
            <ac:spMk id="6" creationId="{C06E94FB-381F-704A-3777-703DB5B8CAA0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0:38.694" v="222" actId="20577"/>
          <ac:spMkLst>
            <pc:docMk/>
            <pc:sldMk cId="743147677" sldId="5264"/>
            <ac:spMk id="7" creationId="{58F691AB-2BB2-7F29-675D-D83B582C9B2E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01.742" v="227" actId="20577"/>
          <ac:spMkLst>
            <pc:docMk/>
            <pc:sldMk cId="743147677" sldId="5264"/>
            <ac:spMk id="8" creationId="{66EAE163-F009-4ABE-9686-43FC69C26FC9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55.712" v="150" actId="20577"/>
          <ac:spMkLst>
            <pc:docMk/>
            <pc:sldMk cId="743147677" sldId="5264"/>
            <ac:spMk id="9" creationId="{7B4CE43E-EF9E-86BF-42DD-535CA5422CD1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1:53:19.973" v="39" actId="1076"/>
          <ac:spMkLst>
            <pc:docMk/>
            <pc:sldMk cId="743147677" sldId="5264"/>
            <ac:spMk id="11" creationId="{393432C2-910F-94C5-036B-33242A193E19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1:05.726" v="228" actId="20577"/>
          <ac:spMkLst>
            <pc:docMk/>
            <pc:sldMk cId="743147677" sldId="5264"/>
            <ac:spMk id="14" creationId="{41F37AF0-7B76-5948-2332-E521CAF8FFCB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47.868" v="148" actId="20577"/>
          <ac:spMkLst>
            <pc:docMk/>
            <pc:sldMk cId="743147677" sldId="5264"/>
            <ac:spMk id="28" creationId="{4CBE7D0B-D9B9-D336-E181-E8866E98AAB0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0:56.320" v="226" actId="1076"/>
          <ac:spMkLst>
            <pc:docMk/>
            <pc:sldMk cId="743147677" sldId="5264"/>
            <ac:spMk id="29" creationId="{604537C2-7E6F-FF86-602A-0CB0E0A19041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41.728" v="145" actId="20577"/>
          <ac:spMkLst>
            <pc:docMk/>
            <pc:sldMk cId="743147677" sldId="5264"/>
            <ac:spMk id="125" creationId="{885D06EA-F750-7DAF-1E6C-2FFCC5326404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10:29.647" v="220" actId="20577"/>
          <ac:spMkLst>
            <pc:docMk/>
            <pc:sldMk cId="743147677" sldId="5264"/>
            <ac:spMk id="128" creationId="{664A1D33-3838-984F-B36E-9912AE9A7683}"/>
          </ac:spMkLst>
        </pc:spChg>
        <pc:spChg chg="mod">
          <ac:chgData name="Bryan, Stephen-John" userId="S::stephen-john.bryan@kimley-horn.com::f3dab861-d60f-4bae-b06a-c7b36587144a" providerId="AD" clId="Web-{98EEB494-8DA7-1CAF-4547-16B16D6389BB}" dt="2025-03-25T12:03:34.634" v="143" actId="20577"/>
          <ac:spMkLst>
            <pc:docMk/>
            <pc:sldMk cId="743147677" sldId="5264"/>
            <ac:spMk id="136" creationId="{638AA96C-95FB-8D77-7B2A-124CF7CA4FF8}"/>
          </ac:spMkLst>
        </pc:spChg>
      </pc:sldChg>
    </pc:docChg>
  </pc:docChgLst>
  <pc:docChgLst>
    <pc:chgData name="Ng, Gin" userId="f7cf8445-428b-4447-8924-f05d29dfd266" providerId="ADAL" clId="{1AD96E7F-3150-48A2-B059-203B36E6EE88}"/>
    <pc:docChg chg="undo custSel delSld modSld">
      <pc:chgData name="Ng, Gin" userId="f7cf8445-428b-4447-8924-f05d29dfd266" providerId="ADAL" clId="{1AD96E7F-3150-48A2-B059-203B36E6EE88}" dt="2025-03-25T18:30:32.470" v="55" actId="47"/>
      <pc:docMkLst>
        <pc:docMk/>
      </pc:docMkLst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3215239585" sldId="256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715229000" sldId="283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62333528" sldId="5199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822952327" sldId="5217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4006001911" sldId="5221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4184941006" sldId="5222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383269639" sldId="5225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2473165431" sldId="5227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510245222" sldId="5229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3647444594" sldId="5230"/>
        </pc:sldMkLst>
      </pc:sldChg>
      <pc:sldChg chg="modSp mod">
        <pc:chgData name="Ng, Gin" userId="f7cf8445-428b-4447-8924-f05d29dfd266" providerId="ADAL" clId="{1AD96E7F-3150-48A2-B059-203B36E6EE88}" dt="2025-03-25T13:12:50.991" v="37" actId="1076"/>
        <pc:sldMkLst>
          <pc:docMk/>
          <pc:sldMk cId="2523060358" sldId="5231"/>
        </pc:sldMkLst>
        <pc:spChg chg="mod">
          <ac:chgData name="Ng, Gin" userId="f7cf8445-428b-4447-8924-f05d29dfd266" providerId="ADAL" clId="{1AD96E7F-3150-48A2-B059-203B36E6EE88}" dt="2025-03-25T12:57:50.568" v="6" actId="1035"/>
          <ac:spMkLst>
            <pc:docMk/>
            <pc:sldMk cId="2523060358" sldId="5231"/>
            <ac:spMk id="11" creationId="{C5E9031E-0DF3-2134-B3C1-D723BFB354FA}"/>
          </ac:spMkLst>
        </pc:spChg>
        <pc:spChg chg="mod">
          <ac:chgData name="Ng, Gin" userId="f7cf8445-428b-4447-8924-f05d29dfd266" providerId="ADAL" clId="{1AD96E7F-3150-48A2-B059-203B36E6EE88}" dt="2025-03-25T13:12:43.423" v="35" actId="1076"/>
          <ac:spMkLst>
            <pc:docMk/>
            <pc:sldMk cId="2523060358" sldId="5231"/>
            <ac:spMk id="14" creationId="{1DFEAE5C-BC84-10D9-43C4-7A87247C0667}"/>
          </ac:spMkLst>
        </pc:spChg>
        <pc:spChg chg="mod">
          <ac:chgData name="Ng, Gin" userId="f7cf8445-428b-4447-8924-f05d29dfd266" providerId="ADAL" clId="{1AD96E7F-3150-48A2-B059-203B36E6EE88}" dt="2025-03-25T12:58:30.424" v="14" actId="207"/>
          <ac:spMkLst>
            <pc:docMk/>
            <pc:sldMk cId="2523060358" sldId="5231"/>
            <ac:spMk id="25" creationId="{B324C39B-5181-9F77-273A-41741E15613C}"/>
          </ac:spMkLst>
        </pc:spChg>
        <pc:spChg chg="mod">
          <ac:chgData name="Ng, Gin" userId="f7cf8445-428b-4447-8924-f05d29dfd266" providerId="ADAL" clId="{1AD96E7F-3150-48A2-B059-203B36E6EE88}" dt="2025-03-25T12:57:55.497" v="13" actId="1035"/>
          <ac:spMkLst>
            <pc:docMk/>
            <pc:sldMk cId="2523060358" sldId="5231"/>
            <ac:spMk id="26" creationId="{9881F2D3-E471-F44A-47E6-753C44C16C45}"/>
          </ac:spMkLst>
        </pc:spChg>
        <pc:picChg chg="mod">
          <ac:chgData name="Ng, Gin" userId="f7cf8445-428b-4447-8924-f05d29dfd266" providerId="ADAL" clId="{1AD96E7F-3150-48A2-B059-203B36E6EE88}" dt="2025-03-25T13:12:50.991" v="37" actId="1076"/>
          <ac:picMkLst>
            <pc:docMk/>
            <pc:sldMk cId="2523060358" sldId="5231"/>
            <ac:picMk id="27" creationId="{C9FE0833-A6EB-68B5-02BD-B907F56D98FA}"/>
          </ac:picMkLst>
        </pc:picChg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739032068" sldId="5235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3856695311" sldId="5238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3700575873" sldId="5239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3998368399" sldId="5250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467535697" sldId="5251"/>
        </pc:sldMkLst>
      </pc:sldChg>
      <pc:sldChg chg="modSp mod">
        <pc:chgData name="Ng, Gin" userId="f7cf8445-428b-4447-8924-f05d29dfd266" providerId="ADAL" clId="{1AD96E7F-3150-48A2-B059-203B36E6EE88}" dt="2025-03-25T13:17:03.360" v="54" actId="1076"/>
        <pc:sldMkLst>
          <pc:docMk/>
          <pc:sldMk cId="3815154047" sldId="5253"/>
        </pc:sldMkLst>
        <pc:spChg chg="mod">
          <ac:chgData name="Ng, Gin" userId="f7cf8445-428b-4447-8924-f05d29dfd266" providerId="ADAL" clId="{1AD96E7F-3150-48A2-B059-203B36E6EE88}" dt="2025-03-25T13:16:24.137" v="52" actId="1076"/>
          <ac:spMkLst>
            <pc:docMk/>
            <pc:sldMk cId="3815154047" sldId="5253"/>
            <ac:spMk id="14" creationId="{CEA5FB12-78CF-ECFC-7329-A007A76A00EA}"/>
          </ac:spMkLst>
        </pc:spChg>
        <pc:spChg chg="mod">
          <ac:chgData name="Ng, Gin" userId="f7cf8445-428b-4447-8924-f05d29dfd266" providerId="ADAL" clId="{1AD96E7F-3150-48A2-B059-203B36E6EE88}" dt="2025-03-25T13:16:35.409" v="53" actId="1076"/>
          <ac:spMkLst>
            <pc:docMk/>
            <pc:sldMk cId="3815154047" sldId="5253"/>
            <ac:spMk id="68" creationId="{0F872CCA-AE4D-AFD2-E9FD-89A4613A8F5E}"/>
          </ac:spMkLst>
        </pc:spChg>
        <pc:spChg chg="mod">
          <ac:chgData name="Ng, Gin" userId="f7cf8445-428b-4447-8924-f05d29dfd266" providerId="ADAL" clId="{1AD96E7F-3150-48A2-B059-203B36E6EE88}" dt="2025-03-25T13:17:03.360" v="54" actId="1076"/>
          <ac:spMkLst>
            <pc:docMk/>
            <pc:sldMk cId="3815154047" sldId="5253"/>
            <ac:spMk id="135" creationId="{D039C4E0-94D5-401C-BE06-CD3DADBCB412}"/>
          </ac:spMkLst>
        </pc:spChg>
      </pc:sldChg>
      <pc:sldChg chg="modSp mod">
        <pc:chgData name="Ng, Gin" userId="f7cf8445-428b-4447-8924-f05d29dfd266" providerId="ADAL" clId="{1AD96E7F-3150-48A2-B059-203B36E6EE88}" dt="2025-03-25T13:15:35.719" v="51" actId="20577"/>
        <pc:sldMkLst>
          <pc:docMk/>
          <pc:sldMk cId="1832392035" sldId="5257"/>
        </pc:sldMkLst>
        <pc:spChg chg="mod">
          <ac:chgData name="Ng, Gin" userId="f7cf8445-428b-4447-8924-f05d29dfd266" providerId="ADAL" clId="{1AD96E7F-3150-48A2-B059-203B36E6EE88}" dt="2025-03-25T13:04:20.190" v="23" actId="20577"/>
          <ac:spMkLst>
            <pc:docMk/>
            <pc:sldMk cId="1832392035" sldId="5257"/>
            <ac:spMk id="5" creationId="{AD792D17-80E2-9526-7629-9BEE40517583}"/>
          </ac:spMkLst>
        </pc:spChg>
        <pc:spChg chg="mod">
          <ac:chgData name="Ng, Gin" userId="f7cf8445-428b-4447-8924-f05d29dfd266" providerId="ADAL" clId="{1AD96E7F-3150-48A2-B059-203B36E6EE88}" dt="2025-03-25T13:15:29.623" v="49" actId="20577"/>
          <ac:spMkLst>
            <pc:docMk/>
            <pc:sldMk cId="1832392035" sldId="5257"/>
            <ac:spMk id="6" creationId="{7D3A0F4F-988B-C76C-58F5-438F0A403D02}"/>
          </ac:spMkLst>
        </pc:spChg>
        <pc:spChg chg="mod">
          <ac:chgData name="Ng, Gin" userId="f7cf8445-428b-4447-8924-f05d29dfd266" providerId="ADAL" clId="{1AD96E7F-3150-48A2-B059-203B36E6EE88}" dt="2025-03-25T13:15:35.719" v="51" actId="20577"/>
          <ac:spMkLst>
            <pc:docMk/>
            <pc:sldMk cId="1832392035" sldId="5257"/>
            <ac:spMk id="9" creationId="{17B1B3EB-DF57-615A-4497-F91B12FC92AC}"/>
          </ac:spMkLst>
        </pc:spChg>
        <pc:spChg chg="mod">
          <ac:chgData name="Ng, Gin" userId="f7cf8445-428b-4447-8924-f05d29dfd266" providerId="ADAL" clId="{1AD96E7F-3150-48A2-B059-203B36E6EE88}" dt="2025-03-25T13:04:26.527" v="30" actId="20577"/>
          <ac:spMkLst>
            <pc:docMk/>
            <pc:sldMk cId="1832392035" sldId="5257"/>
            <ac:spMk id="136" creationId="{2890CA59-73DB-91D3-6F70-CA191710B4C6}"/>
          </ac:spMkLst>
        </pc:spChg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1134710085" sldId="5261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796730087" sldId="5262"/>
        </pc:sldMkLst>
      </pc:sldChg>
      <pc:sldChg chg="del">
        <pc:chgData name="Ng, Gin" userId="f7cf8445-428b-4447-8924-f05d29dfd266" providerId="ADAL" clId="{1AD96E7F-3150-48A2-B059-203B36E6EE88}" dt="2025-03-25T18:30:32.470" v="55" actId="47"/>
        <pc:sldMkLst>
          <pc:docMk/>
          <pc:sldMk cId="984086769" sldId="5263"/>
        </pc:sldMkLst>
      </pc:sldChg>
      <pc:sldChg chg="modSp mod">
        <pc:chgData name="Ng, Gin" userId="f7cf8445-428b-4447-8924-f05d29dfd266" providerId="ADAL" clId="{1AD96E7F-3150-48A2-B059-203B36E6EE88}" dt="2025-03-25T13:14:16.952" v="41" actId="20577"/>
        <pc:sldMkLst>
          <pc:docMk/>
          <pc:sldMk cId="743147677" sldId="5264"/>
        </pc:sldMkLst>
        <pc:spChg chg="mod">
          <ac:chgData name="Ng, Gin" userId="f7cf8445-428b-4447-8924-f05d29dfd266" providerId="ADAL" clId="{1AD96E7F-3150-48A2-B059-203B36E6EE88}" dt="2025-03-25T13:14:16.952" v="41" actId="20577"/>
          <ac:spMkLst>
            <pc:docMk/>
            <pc:sldMk cId="743147677" sldId="5264"/>
            <ac:spMk id="6" creationId="{C06E94FB-381F-704A-3777-703DB5B8CAA0}"/>
          </ac:spMkLst>
        </pc:spChg>
        <pc:spChg chg="mod">
          <ac:chgData name="Ng, Gin" userId="f7cf8445-428b-4447-8924-f05d29dfd266" providerId="ADAL" clId="{1AD96E7F-3150-48A2-B059-203B36E6EE88}" dt="2025-03-25T13:05:49.426" v="33" actId="20577"/>
          <ac:spMkLst>
            <pc:docMk/>
            <pc:sldMk cId="743147677" sldId="5264"/>
            <ac:spMk id="136" creationId="{638AA96C-95FB-8D77-7B2A-124CF7CA4F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7" tIns="46574" rIns="93147" bIns="4657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7" tIns="46574" rIns="93147" bIns="46574" rtlCol="0"/>
          <a:lstStyle>
            <a:lvl1pPr algn="r">
              <a:defRPr sz="1300"/>
            </a:lvl1pPr>
          </a:lstStyle>
          <a:p>
            <a:fld id="{94CA1BB5-F288-4F51-A513-4C5659C919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7" tIns="46574" rIns="93147" bIns="465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47" tIns="46574" rIns="93147" bIns="46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47" tIns="46574" rIns="93147" bIns="4657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47" tIns="46574" rIns="93147" bIns="46574" rtlCol="0" anchor="b"/>
          <a:lstStyle>
            <a:lvl1pPr algn="r">
              <a:defRPr sz="1300"/>
            </a:lvl1pPr>
          </a:lstStyle>
          <a:p>
            <a:fld id="{99F2103D-33C4-40F7-BF3D-791A27071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6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BEE01-CBB6-FA37-E8AC-63A2D471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55AB3-CC98-85CC-5EBF-9A9299148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959A2-BE30-25D3-C7C6-5F84E4FD0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0967" indent="-150967">
              <a:buAutoNum type="arabicPeriod"/>
            </a:pPr>
            <a:r>
              <a:rPr lang="en-US"/>
              <a:t>Corridor Overview (common)</a:t>
            </a:r>
          </a:p>
          <a:p>
            <a:pPr marL="150967" indent="-150967">
              <a:buAutoNum type="arabicPeriod"/>
            </a:pPr>
            <a:r>
              <a:rPr lang="en-US"/>
              <a:t>Existing Conditions</a:t>
            </a:r>
          </a:p>
          <a:p>
            <a:pPr marL="150967" indent="-150967">
              <a:buAutoNum type="arabicPeriod"/>
            </a:pPr>
            <a:r>
              <a:rPr lang="en-US"/>
              <a:t>Project Goals</a:t>
            </a:r>
          </a:p>
          <a:p>
            <a:pPr marL="150967" indent="-150967">
              <a:buAutoNum type="arabicPeriod"/>
            </a:pPr>
            <a:r>
              <a:rPr lang="en-US"/>
              <a:t>FPID Number 1 -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0428C-A5F7-996D-0DAB-6DBFCF07B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C1185-A035-6388-2B2F-A7DC8F776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25F5E-9F10-C0C0-4D27-F5B429109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70071-A530-3EA2-326F-E6126943C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A14FA-76CD-9623-4666-2CBE16EC3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F8FD2-AA34-D9FF-776C-661467CD3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8E1F5-38BD-D16F-A5A6-57E684FC0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8B64B-FA81-74C7-A4DA-3F54112BA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A6D07-C963-F319-447A-776E8C604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37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B48CA-EE43-E8E7-3844-200197CB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F0B00-A6AE-095D-06EF-AF646F275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26745-C916-6F0B-B977-94ED3625A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Big picture; FDOT R/W290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9884C-2CC3-7208-1F65-C0572360A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65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DADBC-31D1-8AD6-7350-30DCA614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B7698-B5F2-82CD-7E3A-57522B1F1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BAF75-FCD9-BDCE-DA32-B9950C51D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Reduced FDOT 196’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7357A-EA99-2B01-DB88-800D610D3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91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DEF19-9033-222E-104C-00239D7B4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508D04-F1C6-C3C4-1194-C1FD3A854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6148D-6DAB-8D4F-11F9-3E3EFF355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Four Lanes Divided Roadway (Two Lanes in each direction)​</a:t>
            </a:r>
          </a:p>
          <a:p>
            <a:r>
              <a:rPr lang="en-US"/>
              <a:t>65 mph Design Speed​</a:t>
            </a:r>
          </a:p>
          <a:p>
            <a:r>
              <a:rPr lang="en-US"/>
              <a:t>Strategic Intermodal System (SIS)​</a:t>
            </a:r>
          </a:p>
          <a:p>
            <a:r>
              <a:rPr lang="en-US"/>
              <a:t>Rural Principal Arterial​</a:t>
            </a:r>
          </a:p>
          <a:p>
            <a:r>
              <a:rPr lang="en-US"/>
              <a:t>C-2 Context Classification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4BB07-BF50-90B3-1097-4AAD252EC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58551-75E4-4BB7-ABF6-383D5F7B1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94E13-C608-6D5E-602D-2877950D6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B67B8-5946-8455-54C4-D4544C201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 public meetings:  before R/W and after R/W:  combine between -1 and -2</a:t>
            </a:r>
          </a:p>
          <a:p>
            <a:r>
              <a:rPr lang="en-US" baseline="30000"/>
              <a:t>Utility relocation starts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10BF6-EC7A-D33D-6E1E-8D04AF15A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67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3165-9877-BB0D-2161-C1AB43CF3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B7594E-546A-E3EB-AD2C-6A266BDF9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2BF66-B439-374A-8B00-701C924E0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going to focus on the -2 segment.  _2 extends from Okeechobee/Martin County Line to FPL Access Rd within Martin County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504BF-D3BD-1BAF-7D97-0707BA386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94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BF8AA-49CB-B52A-3A27-D2A567468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DBC6E-EE5A-0426-9B52-97D93669A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104A1-9A62-AADC-FF96-B54A64FDC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Appraisal date?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DFE19-C467-E491-C2F5-9B4F87DC4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DD6AC-642E-C2D7-8998-BD0546612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7FAE5-7091-256A-3748-42E1D081B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16A58-51D9-A90E-008C-7032ED15E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going to focus on the -2 segment.  _2 extends from Okeechobee/Martin County Line to FPL Access Rd within Martin County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441BD-9101-551E-2A2C-FF3738C0F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15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6398-B236-06F3-35CA-1FB8F577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A35AE-9817-BA46-FF4A-8C182D5CD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D05D6F-D18A-18FA-5857-C85A79D5F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Appraisal date?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EC9AE-E5BE-42B8-875A-BBACFCC5E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5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85F30-AF7C-2A50-626D-426940649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1FD25-4DAE-35CC-1DD4-486F8E764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32D76-E751-F870-19F9-8A1E01959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5BC74-30DE-C478-56AB-65EF73DFA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0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61D5B-B27D-B00F-7D89-39A2B8BE4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91EA90-9A17-8FE4-BEFE-D1F17E576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69354-E2E2-7861-0D9E-348A680BC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8D9EE-B933-3EC1-D15C-D484798FE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2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7570-3F9F-BA01-E8A8-66F004D94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FD21D-6C14-7B7A-1CDF-CA621931D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8491F-9EAC-3B48-6CEA-DA5A3CD26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9EA37-6771-01E5-1FD9-76790C017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64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097A2-3A42-E9D6-8ADD-576F328E9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61E84-DF7A-EC81-CB3A-81B2080B7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CAAEE-3170-EDC9-8B40-834CE9BEE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47878-0E04-4444-804C-055B90A95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13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129FB-E332-14B0-4E19-1EEA3D296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0FD9B-C346-C7C0-F7CA-FB3556E82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7306E-024C-C30C-4ACB-9CC17A4ED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Four Lanes Divided Roadway (Two Lanes in each direction)​</a:t>
            </a:r>
          </a:p>
          <a:p>
            <a:r>
              <a:rPr lang="en-US"/>
              <a:t>65 mph Design Speed​</a:t>
            </a:r>
          </a:p>
          <a:p>
            <a:r>
              <a:rPr lang="en-US"/>
              <a:t>Strategic Intermodal System (SIS)​</a:t>
            </a:r>
          </a:p>
          <a:p>
            <a:r>
              <a:rPr lang="en-US"/>
              <a:t>Rural Principal Arterial​</a:t>
            </a:r>
          </a:p>
          <a:p>
            <a:r>
              <a:rPr lang="en-US"/>
              <a:t>C-2 Context Classification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BC102-FF04-BEA8-6865-82429AAF2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16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E19D-8C8B-73DA-3F9D-37E08A1B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DF372-62D9-6C34-3351-F74449CC25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44789-491B-6186-E819-28E223D1A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5C366-3C64-CEF0-314F-B57CA40B5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8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A6D3-E990-848B-0178-A8051B32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5055F-969C-E6B5-6E8B-BAFB6FDB0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9B02F-9813-0981-2026-6545669CE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4A7E5-932C-4417-1EEA-4A6E28101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8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01564-65D4-883A-E005-A512577F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62C69-1346-7D25-A238-9AAE28903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0DC7E-0C55-1F02-3EEF-647D6993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763D4-CBAE-1F11-E882-BF1FAC950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985FC-0FFE-5C5E-FC0B-FDCACEFF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D17C4-D2D3-2FC6-D978-8CE8A371C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38228-8CE4-EF36-829F-EA398BD46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24E33-2D0C-02B1-E3E8-1935CFF71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0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41796-D4F4-169B-49D0-024C7A70F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6CB54-A0A5-397E-E0D5-AB7B1AC1C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742B3-433C-3D50-ACB1-130CBC276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purple portion highlighted on the screen covers FPID’s  447555-1, -2 &amp; 453333-3 within both Okeechobee and Martin Counties.  The proposed improvements include Realignment of SW Martin Hwy/CR 714 to Intersect with SE 126th Blvd and SR 710.  Add Lanes &amp; Reconstruct SR 710 from West of SE 126th Blvd to Okeechobee/Martin County Line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0BB53-9EFF-2805-8CA8-CEC3644A2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27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100F-6601-4435-A857-E8806C4E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74DCF-FDC6-41D1-D9F5-47CDDFAD5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1D743-6C30-50CA-23A7-5023A4F91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Design Segments are currently ongoing</a:t>
            </a:r>
          </a:p>
          <a:p>
            <a:r>
              <a:rPr lang="en-US"/>
              <a:t>Right-of-Way is scheduled for 2026</a:t>
            </a:r>
          </a:p>
          <a:p>
            <a:r>
              <a:rPr lang="en-US"/>
              <a:t>Utility Relocation is scheduled for 2029</a:t>
            </a:r>
          </a:p>
          <a:p>
            <a:r>
              <a:rPr lang="en-US"/>
              <a:t>Construction is scheduled for FY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9765E-6D8A-7EAF-6EF4-AD612392C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10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342DC-1707-82AD-45AF-2A430C75A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0381D-9DB1-9287-8CFD-6C7210742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A179F-724C-8D58-F051-F48736EC6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going to focus on the -2 segment.  _2 extends from Okeechobee/Martin County Line to FPL Access Rd within Martin County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C8979-509B-65F0-52AC-2FFDEDF3D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103D-33C4-40F7-BF3D-791A270718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0314B-FC3E-C9CC-BA09-961044FB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722203-05D5-41D3-BC7E-D6965E6B493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DF4D-DC29-A708-E3A0-A770DB8F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647CE-1426-2BCC-93BD-21B4C086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70B46F-B0B0-4573-9FA7-D56237A9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1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AFD7-19B3-CC37-0B10-9E92A837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B2F3D-0167-F7A9-6099-05FCD8FF9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A3019-490F-4F6C-68F9-407764CB4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EF335-AAEC-41BE-6DD9-1279E7E3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28CA9-EA1C-3130-4218-577253C1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17DEA-FEF9-F4D5-0CF9-9A113BD6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75A0-E978-9E07-BEB2-9FF138F0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A2172-0226-EF51-C7CE-9A26B37EA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89A40-1666-EECA-8E7E-4E9E0E747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6839A-9489-58B8-E7F6-CB8CB584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8A791-3B53-8828-4071-2690F51D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6CCC0-8DBC-D94F-CB79-7DFF901C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2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B74C-1320-1E89-DD1F-1F860F80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1DDB5-8AB3-0DA8-C916-46205D959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D8ADE-3F45-BD7E-CD27-9C793F412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DC1CE-1235-944D-4E96-9628D53A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315D-064E-4E63-D298-EC2F3703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89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C5F463-4C6B-F681-7C0F-76D7C7CAC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D3916-BE2C-3720-17F3-D1B81FE3C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B050-84F5-02C8-4E7F-A4A41681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BEF43-32D8-1008-4CA4-ECB3181C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7213-9DD4-5841-1416-7A27BF48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3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AB69B-3BC6-7A01-1444-F9ECFFB2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6EF25-E9E8-4CFD-B3EB-1CF22E977A2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F21E5-29EA-5D7C-F276-4089374A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F87EC-F0EF-E7F5-0FDA-47696F1D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C5156A-7D3C-4953-9A23-7AB4501C0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C2FE-6320-20EF-01E6-6B5020FE9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D9A67-870E-1FB5-14D5-81B2BC4BA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437C3-F2A9-0C30-7803-02D300CB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A6156-8AF0-C48D-F355-B9FD1929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07D80-975B-BDA1-E41F-3682C98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ad with cars on it&#10;&#10;AI-generated content may be incorrect.">
            <a:extLst>
              <a:ext uri="{FF2B5EF4-FFF2-40B4-BE49-F238E27FC236}">
                <a16:creationId xmlns:a16="http://schemas.microsoft.com/office/drawing/2014/main" id="{533ADE51-A4E0-14FC-C08E-27CDCBBE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9" b="1"/>
          <a:stretch/>
        </p:blipFill>
        <p:spPr>
          <a:xfrm>
            <a:off x="-94129" y="0"/>
            <a:ext cx="12286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C434-A5C2-215A-FE5C-BEE1DE6B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A80B-B20D-ACD6-F7E6-5D639D43C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29" y="1365789"/>
            <a:ext cx="11609717" cy="4811174"/>
          </a:xfrm>
        </p:spPr>
        <p:txBody>
          <a:bodyPr>
            <a:normAutofit/>
          </a:bodyPr>
          <a:lstStyle>
            <a:lvl1pPr marL="284163" indent="-284163">
              <a:buSzPct val="75000"/>
              <a:buFontTx/>
              <a:buBlip>
                <a:blip r:embed="rId2"/>
              </a:buBlip>
              <a:defRPr sz="2400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  <a:lvl2pPr marL="457200" indent="-112713">
              <a:buClr>
                <a:schemeClr val="tx2"/>
              </a:buClr>
              <a:defRPr sz="2000">
                <a:solidFill>
                  <a:schemeClr val="accent6"/>
                </a:solidFill>
                <a:latin typeface="Arial Narrow" panose="020B0606020202030204" pitchFamily="34" charset="0"/>
              </a:defRPr>
            </a:lvl2pPr>
            <a:lvl3pPr marL="630238" indent="-112713">
              <a:buClr>
                <a:schemeClr val="tx2"/>
              </a:buClr>
              <a:defRPr sz="1800">
                <a:solidFill>
                  <a:schemeClr val="accent6"/>
                </a:solidFill>
                <a:latin typeface="Arial Narrow" panose="020B0606020202030204" pitchFamily="34" charset="0"/>
              </a:defRPr>
            </a:lvl3pPr>
            <a:lvl4pPr marL="741363" indent="-111125">
              <a:buClr>
                <a:schemeClr val="tx2"/>
              </a:buClr>
              <a:defRPr sz="1600">
                <a:solidFill>
                  <a:schemeClr val="accent6"/>
                </a:solidFill>
                <a:latin typeface="Arial Narrow" panose="020B0606020202030204" pitchFamily="34" charset="0"/>
              </a:defRPr>
            </a:lvl4pPr>
            <a:lvl5pPr marL="854075" indent="-112713">
              <a:buClr>
                <a:schemeClr val="tx2"/>
              </a:buClr>
              <a:defRPr sz="1600">
                <a:solidFill>
                  <a:schemeClr val="accent6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75CD4-9244-DAFC-F690-E180846D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67EB0-8D16-D171-A4FA-4CB7B8C5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46529-183B-B236-E4B7-D96283857881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6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5318339-5DEE-66CC-E6F9-E15835040CA8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5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E164239-A61A-FA5F-E693-1413F74A1137}"/>
              </a:ext>
            </a:extLst>
          </p:cNvPr>
          <p:cNvSpPr txBox="1">
            <a:spLocks/>
          </p:cNvSpPr>
          <p:nvPr userDrawn="1"/>
        </p:nvSpPr>
        <p:spPr>
          <a:xfrm>
            <a:off x="11054283" y="6537346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3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8842-306B-47EB-EA35-8BEFEC8B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A43E7-CF6D-562A-9803-5376D457D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423A4-5762-3EA1-AFDC-AC71E46E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6E45-C30E-3021-280C-80AACEB7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A526D-085E-7CFC-31BB-B0A15642069E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5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9C368-A31D-764A-42F3-D5C89C27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7DB7E-A1C8-D334-957B-294133125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2549F-2A2E-D2D7-C80F-FD4EDCFF3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690EF-0A8E-68AC-BC2E-C4727949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6F9C6-CF49-40B6-850D-B852D261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2CC10-FBE9-B566-5C35-EEDAA746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771B8-FBF3-A106-A8D5-CBCCA2AC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355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BFF0F-5457-6271-4C03-70E19D061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9E02-EE99-6532-5A27-C93C2EA73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12B60-C999-AC6C-3EE5-E0C0A0AE2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79B98-7DE1-3FD0-ED46-51749069C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F742F-4C3D-33C8-4829-170DD373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7F2C0F-37BE-CD0B-092C-10D86980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6F528-93A3-EDF4-B4A5-485C7CF0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DD37-8BC4-B8B1-94F6-381E00B6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B0EFE-EFC8-F15F-1C1A-5E7A45B7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AABE8-674D-E3F9-D32E-691855455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EEC3A36-1A61-74F8-AB1B-D5C40B1FDFB9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5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9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2364E-03A6-E564-097F-E2E41A53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C2888-9621-9FF7-6AAA-E1A1E12D7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0A470-40BF-66F2-4258-A679A4F1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9116" y="6492875"/>
            <a:ext cx="734684" cy="228600"/>
          </a:xfrm>
          <a:prstGeom prst="rect">
            <a:avLst/>
          </a:prstGeom>
        </p:spPr>
        <p:txBody>
          <a:bodyPr/>
          <a:lstStyle/>
          <a:p>
            <a:fld id="{09C2C247-1BDB-47B4-B0B8-702A23B0DC2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9D689-D4FC-5754-E1BD-BEBAEDAA14FA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0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F8F11-74F0-610D-4AB8-B9B62B425954}"/>
              </a:ext>
            </a:extLst>
          </p:cNvPr>
          <p:cNvSpPr txBox="1">
            <a:spLocks/>
          </p:cNvSpPr>
          <p:nvPr userDrawn="1"/>
        </p:nvSpPr>
        <p:spPr>
          <a:xfrm>
            <a:off x="10991023" y="6590580"/>
            <a:ext cx="1137717" cy="2674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08EA3-995F-B97A-5593-589C6EF552A5}"/>
              </a:ext>
            </a:extLst>
          </p:cNvPr>
          <p:cNvSpPr/>
          <p:nvPr userDrawn="1"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20F0C7D-ABFE-E253-5721-1D6C9EED10DB}"/>
              </a:ext>
            </a:extLst>
          </p:cNvPr>
          <p:cNvSpPr/>
          <p:nvPr userDrawn="1"/>
        </p:nvSpPr>
        <p:spPr>
          <a:xfrm>
            <a:off x="7238996" y="6590579"/>
            <a:ext cx="2105277" cy="372819"/>
          </a:xfrm>
          <a:prstGeom prst="flowChartAlternateProcess">
            <a:avLst/>
          </a:prstGeom>
          <a:solidFill>
            <a:srgbClr val="42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5ADEC69-E3B8-50E5-E5A7-473D531B4E13}"/>
              </a:ext>
            </a:extLst>
          </p:cNvPr>
          <p:cNvSpPr/>
          <p:nvPr userDrawn="1"/>
        </p:nvSpPr>
        <p:spPr>
          <a:xfrm>
            <a:off x="4955191" y="6594094"/>
            <a:ext cx="2105277" cy="360679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416AADF1-D566-E306-021E-A95F73194302}"/>
              </a:ext>
            </a:extLst>
          </p:cNvPr>
          <p:cNvSpPr/>
          <p:nvPr userDrawn="1"/>
        </p:nvSpPr>
        <p:spPr>
          <a:xfrm>
            <a:off x="2671386" y="6586550"/>
            <a:ext cx="2105277" cy="332714"/>
          </a:xfrm>
          <a:prstGeom prst="flowChartAlternateProcess">
            <a:avLst/>
          </a:prstGeom>
          <a:solidFill>
            <a:srgbClr val="42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96D91-5648-2B5D-6854-98A9BB193716}"/>
              </a:ext>
            </a:extLst>
          </p:cNvPr>
          <p:cNvSpPr txBox="1"/>
          <p:nvPr userDrawn="1"/>
        </p:nvSpPr>
        <p:spPr>
          <a:xfrm>
            <a:off x="2703016" y="6647384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AWARENESS &amp; APPROACH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192BCA81-D27C-3F2A-BDA5-20447198C8B5}"/>
              </a:ext>
            </a:extLst>
          </p:cNvPr>
          <p:cNvSpPr/>
          <p:nvPr userDrawn="1"/>
        </p:nvSpPr>
        <p:spPr>
          <a:xfrm>
            <a:off x="346609" y="6577369"/>
            <a:ext cx="2105277" cy="332714"/>
          </a:xfrm>
          <a:prstGeom prst="flowChartAlternateProcess">
            <a:avLst/>
          </a:prstGeom>
          <a:solidFill>
            <a:srgbClr val="42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A4D76D-63CB-6EAB-C6A2-7419EC56C31D}"/>
              </a:ext>
            </a:extLst>
          </p:cNvPr>
          <p:cNvSpPr txBox="1"/>
          <p:nvPr userDrawn="1"/>
        </p:nvSpPr>
        <p:spPr>
          <a:xfrm>
            <a:off x="345006" y="6642796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SCOPE OF SERVICES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CAF30-B50F-D63E-7493-BF227FF661EC}"/>
              </a:ext>
            </a:extLst>
          </p:cNvPr>
          <p:cNvSpPr txBox="1"/>
          <p:nvPr userDrawn="1"/>
        </p:nvSpPr>
        <p:spPr>
          <a:xfrm>
            <a:off x="4964828" y="6662124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PROJECT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672A1C-B1EC-7BF7-611C-D523341A7A27}"/>
              </a:ext>
            </a:extLst>
          </p:cNvPr>
          <p:cNvSpPr txBox="1"/>
          <p:nvPr userDrawn="1"/>
        </p:nvSpPr>
        <p:spPr>
          <a:xfrm>
            <a:off x="7243888" y="6671951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PROJECT STAFFING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CF2A908E-BCB8-46C0-18B1-965B91D45714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6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54D6FD3-2E03-D324-7013-AB76B202ED5D}"/>
              </a:ext>
            </a:extLst>
          </p:cNvPr>
          <p:cNvSpPr txBox="1">
            <a:spLocks/>
          </p:cNvSpPr>
          <p:nvPr userDrawn="1"/>
        </p:nvSpPr>
        <p:spPr>
          <a:xfrm>
            <a:off x="260230" y="510382"/>
            <a:ext cx="9634268" cy="6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17F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16828F0-5470-15ED-91C8-90A39B2C294D}"/>
              </a:ext>
            </a:extLst>
          </p:cNvPr>
          <p:cNvSpPr txBox="1">
            <a:spLocks/>
          </p:cNvSpPr>
          <p:nvPr userDrawn="1"/>
        </p:nvSpPr>
        <p:spPr>
          <a:xfrm>
            <a:off x="260229" y="1365789"/>
            <a:ext cx="11609717" cy="481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4163" indent="-2841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/>
              </a:buBlip>
              <a:defRPr sz="24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630238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741363" indent="-111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854075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marR="0" lvl="0" indent="-2841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Second level</a:t>
            </a:r>
          </a:p>
          <a:p>
            <a:pPr marL="630238" marR="0" lvl="2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Third level</a:t>
            </a:r>
          </a:p>
          <a:p>
            <a:pPr marL="741363" marR="0" lvl="3" indent="-1111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Fourth level</a:t>
            </a:r>
          </a:p>
          <a:p>
            <a:pPr marL="854075" marR="0" lvl="4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8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617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B5AA7FC-3E0D-9791-038C-E15242288336}"/>
              </a:ext>
            </a:extLst>
          </p:cNvPr>
          <p:cNvSpPr/>
          <p:nvPr userDrawn="1"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374EFF0-6322-05C4-3E0C-FB89227AFE2C}"/>
              </a:ext>
            </a:extLst>
          </p:cNvPr>
          <p:cNvSpPr/>
          <p:nvPr userDrawn="1"/>
        </p:nvSpPr>
        <p:spPr>
          <a:xfrm>
            <a:off x="7238996" y="6590579"/>
            <a:ext cx="2105277" cy="372819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E47731B5-9FB7-8C1A-1C77-30743F5BB116}"/>
              </a:ext>
            </a:extLst>
          </p:cNvPr>
          <p:cNvSpPr/>
          <p:nvPr userDrawn="1"/>
        </p:nvSpPr>
        <p:spPr>
          <a:xfrm>
            <a:off x="4955191" y="6594094"/>
            <a:ext cx="2105277" cy="360679"/>
          </a:xfrm>
          <a:prstGeom prst="flowChartAlternateProcess">
            <a:avLst/>
          </a:prstGeom>
          <a:solidFill>
            <a:srgbClr val="42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FB739754-9922-A64D-E235-76ED402FE493}"/>
              </a:ext>
            </a:extLst>
          </p:cNvPr>
          <p:cNvSpPr/>
          <p:nvPr userDrawn="1"/>
        </p:nvSpPr>
        <p:spPr>
          <a:xfrm>
            <a:off x="2671386" y="6586550"/>
            <a:ext cx="2105277" cy="332714"/>
          </a:xfrm>
          <a:prstGeom prst="flowChartAlternateProcess">
            <a:avLst/>
          </a:prstGeom>
          <a:solidFill>
            <a:srgbClr val="42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D078B-336F-DC84-11A5-F1245795F7B2}"/>
              </a:ext>
            </a:extLst>
          </p:cNvPr>
          <p:cNvSpPr txBox="1"/>
          <p:nvPr userDrawn="1"/>
        </p:nvSpPr>
        <p:spPr>
          <a:xfrm>
            <a:off x="2703016" y="6647384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AWARENESS &amp; APPROACH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7C8AF99-11E4-5776-13B6-32FCCC6BBC1C}"/>
              </a:ext>
            </a:extLst>
          </p:cNvPr>
          <p:cNvSpPr/>
          <p:nvPr userDrawn="1"/>
        </p:nvSpPr>
        <p:spPr>
          <a:xfrm>
            <a:off x="346609" y="6577369"/>
            <a:ext cx="2105277" cy="332714"/>
          </a:xfrm>
          <a:prstGeom prst="flowChartAlternateProcess">
            <a:avLst/>
          </a:prstGeom>
          <a:solidFill>
            <a:srgbClr val="42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DDFD5-4776-F9B9-4C11-99B96701C353}"/>
              </a:ext>
            </a:extLst>
          </p:cNvPr>
          <p:cNvSpPr txBox="1"/>
          <p:nvPr userDrawn="1"/>
        </p:nvSpPr>
        <p:spPr>
          <a:xfrm>
            <a:off x="345006" y="6642796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SCOPE OF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32EB1-5CAA-2BF3-1630-6028B14F2FC1}"/>
              </a:ext>
            </a:extLst>
          </p:cNvPr>
          <p:cNvSpPr txBox="1"/>
          <p:nvPr userDrawn="1"/>
        </p:nvSpPr>
        <p:spPr>
          <a:xfrm>
            <a:off x="4964828" y="6662124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PROJECT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D07F18-B045-B9DB-729C-62AB39DFC661}"/>
              </a:ext>
            </a:extLst>
          </p:cNvPr>
          <p:cNvSpPr txBox="1"/>
          <p:nvPr userDrawn="1"/>
        </p:nvSpPr>
        <p:spPr>
          <a:xfrm>
            <a:off x="7243888" y="6671951"/>
            <a:ext cx="2105277" cy="2257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100" b="1">
                <a:solidFill>
                  <a:schemeClr val="bg1"/>
                </a:solidFill>
              </a:rPr>
              <a:t>PROJECT STAFFING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48A53D21-42A2-6B5B-CFEC-9CB7BC1A4BF9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6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400438-EAC2-CD58-6549-8A86CDF0AC2E}"/>
              </a:ext>
            </a:extLst>
          </p:cNvPr>
          <p:cNvSpPr txBox="1">
            <a:spLocks/>
          </p:cNvSpPr>
          <p:nvPr userDrawn="1"/>
        </p:nvSpPr>
        <p:spPr>
          <a:xfrm>
            <a:off x="260230" y="510382"/>
            <a:ext cx="9634268" cy="6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17F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EF9FE2B-2117-C6B1-350A-AA0492CE23DF}"/>
              </a:ext>
            </a:extLst>
          </p:cNvPr>
          <p:cNvSpPr txBox="1">
            <a:spLocks/>
          </p:cNvSpPr>
          <p:nvPr userDrawn="1"/>
        </p:nvSpPr>
        <p:spPr>
          <a:xfrm>
            <a:off x="260229" y="1365789"/>
            <a:ext cx="11609717" cy="481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4163" indent="-2841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/>
              </a:buBlip>
              <a:defRPr sz="24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630238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741363" indent="-111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854075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marR="0" lvl="0" indent="-2841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Second level</a:t>
            </a:r>
          </a:p>
          <a:p>
            <a:pPr marL="630238" marR="0" lvl="2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Third level</a:t>
            </a:r>
          </a:p>
          <a:p>
            <a:pPr marL="741363" marR="0" lvl="3" indent="-1111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Fourth level</a:t>
            </a:r>
          </a:p>
          <a:p>
            <a:pPr marL="854075" marR="0" lvl="4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80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617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9795E-6925-6C78-5D1F-5DBD05DA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30" y="510382"/>
            <a:ext cx="9634268" cy="6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51493-C6CE-8977-988C-68564D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230" y="1365789"/>
            <a:ext cx="9634268" cy="481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D2DC1E1-7685-3CC7-4BD0-E3E159463E29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6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7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A0CB7269-1557-4DDF-296E-6C7D7EB1717D}"/>
              </a:ext>
            </a:extLst>
          </p:cNvPr>
          <p:cNvSpPr txBox="1">
            <a:spLocks/>
          </p:cNvSpPr>
          <p:nvPr userDrawn="1"/>
        </p:nvSpPr>
        <p:spPr>
          <a:xfrm>
            <a:off x="10991023" y="6590580"/>
            <a:ext cx="1137717" cy="2674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A066EF-F557-9A3F-1C3C-C6D5716E8022}"/>
              </a:ext>
            </a:extLst>
          </p:cNvPr>
          <p:cNvSpPr/>
          <p:nvPr userDrawn="1"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3EDC6A7F-9533-EBD1-0A36-77911AF61F4B}"/>
              </a:ext>
            </a:extLst>
          </p:cNvPr>
          <p:cNvSpPr txBox="1">
            <a:spLocks/>
          </p:cNvSpPr>
          <p:nvPr userDrawn="1"/>
        </p:nvSpPr>
        <p:spPr>
          <a:xfrm>
            <a:off x="10991023" y="6616706"/>
            <a:ext cx="1137717" cy="281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0608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489707-F8E3-4BBD-8DF0-F69B2EDF15C9}" type="slidenum">
              <a:rPr lang="en-US" sz="1100" b="0" smtClean="0">
                <a:solidFill>
                  <a:schemeClr val="bg1"/>
                </a:solidFill>
              </a:rPr>
              <a:t>‹#›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5B9E697-276B-3F50-46B3-B76B3D07F287}"/>
              </a:ext>
            </a:extLst>
          </p:cNvPr>
          <p:cNvSpPr txBox="1">
            <a:spLocks/>
          </p:cNvSpPr>
          <p:nvPr userDrawn="1"/>
        </p:nvSpPr>
        <p:spPr>
          <a:xfrm>
            <a:off x="260230" y="510382"/>
            <a:ext cx="9634268" cy="6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617F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5F4FEF8-FC56-294A-0ACA-DBD37B9BE7E2}"/>
              </a:ext>
            </a:extLst>
          </p:cNvPr>
          <p:cNvSpPr txBox="1">
            <a:spLocks/>
          </p:cNvSpPr>
          <p:nvPr userDrawn="1"/>
        </p:nvSpPr>
        <p:spPr>
          <a:xfrm>
            <a:off x="260229" y="1365789"/>
            <a:ext cx="11609717" cy="481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4163" indent="-2841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Tx/>
              <a:buBlip>
                <a:blip r:embed="rId3"/>
              </a:buBlip>
              <a:defRPr sz="24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630238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741363" indent="-111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854075" indent="-112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marR="0" lvl="0" indent="-2841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Second level</a:t>
            </a:r>
          </a:p>
          <a:p>
            <a:pPr marL="630238" marR="0" lvl="2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Third level</a:t>
            </a:r>
          </a:p>
          <a:p>
            <a:pPr marL="741363" marR="0" lvl="3" indent="-1111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Fourth level</a:t>
            </a:r>
          </a:p>
          <a:p>
            <a:pPr marL="854075" marR="0" lvl="4" indent="-1127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17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F3F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575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617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30.jpeg"/><Relationship Id="rId4" Type="http://schemas.openxmlformats.org/officeDocument/2006/relationships/image" Target="../media/image48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png"/><Relationship Id="rId3" Type="http://schemas.openxmlformats.org/officeDocument/2006/relationships/image" Target="../media/image53.jpeg"/><Relationship Id="rId7" Type="http://schemas.openxmlformats.org/officeDocument/2006/relationships/image" Target="../media/image42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hyperlink" Target="https://www.d4fdot.com/tcfdot/sr_710_projects.as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4.svg"/><Relationship Id="rId5" Type="http://schemas.openxmlformats.org/officeDocument/2006/relationships/image" Target="../media/image7.png"/><Relationship Id="rId10" Type="http://schemas.openxmlformats.org/officeDocument/2006/relationships/image" Target="../media/image63.png"/><Relationship Id="rId4" Type="http://schemas.openxmlformats.org/officeDocument/2006/relationships/hyperlink" Target="mailto:robert.lopes@dot.state.fl.us" TargetMode="External"/><Relationship Id="rId9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1.jpe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7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C2369-3D90-8B16-B163-FC1DBA5D1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cars and trees&#10;&#10;AI-generated content may be incorrect.">
            <a:extLst>
              <a:ext uri="{FF2B5EF4-FFF2-40B4-BE49-F238E27FC236}">
                <a16:creationId xmlns:a16="http://schemas.microsoft.com/office/drawing/2014/main" id="{4A7DBC05-19E6-874B-7671-578770B61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632358-3F96-2A0B-DDA3-42C0357D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334" y="156790"/>
            <a:ext cx="1104520" cy="110452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BA5B720-6527-8CC7-AB32-EDA8D617C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9" y="5353050"/>
            <a:ext cx="1260732" cy="554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E488D-2957-B831-C19E-AC12D0C23C3A}"/>
              </a:ext>
            </a:extLst>
          </p:cNvPr>
          <p:cNvSpPr txBox="1"/>
          <p:nvPr/>
        </p:nvSpPr>
        <p:spPr>
          <a:xfrm>
            <a:off x="464024" y="6084485"/>
            <a:ext cx="3248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Department of Transportation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9C5CA-6428-3ACB-4790-3BFE17B06C9B}"/>
              </a:ext>
            </a:extLst>
          </p:cNvPr>
          <p:cNvSpPr txBox="1"/>
          <p:nvPr/>
        </p:nvSpPr>
        <p:spPr>
          <a:xfrm>
            <a:off x="464024" y="3858954"/>
            <a:ext cx="4604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FINANCIAL PROJECT IDENTIFICATION NUMBERS: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1F066-268D-DFA8-F685-F725207DC027}"/>
              </a:ext>
            </a:extLst>
          </p:cNvPr>
          <p:cNvSpPr txBox="1"/>
          <p:nvPr/>
        </p:nvSpPr>
        <p:spPr>
          <a:xfrm>
            <a:off x="464023" y="4195894"/>
            <a:ext cx="433039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1600" b="0" i="1" u="none" strike="noStrike" baseline="30000">
                <a:solidFill>
                  <a:schemeClr val="bg1"/>
                </a:solidFill>
                <a:latin typeface="Arial" panose="020B0604020202020204" pitchFamily="34" charset="0"/>
              </a:rPr>
              <a:t>447555-1, 447555-2, 453333-3 (Go Together) 453333-2, 453333-1, and 453333-4 Martin and Okeechobee Counties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CDA001-BC76-EF30-3AC9-28C71C6B4E63}"/>
              </a:ext>
            </a:extLst>
          </p:cNvPr>
          <p:cNvSpPr/>
          <p:nvPr/>
        </p:nvSpPr>
        <p:spPr>
          <a:xfrm>
            <a:off x="0" y="628138"/>
            <a:ext cx="294416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86E69-9FF8-7436-B1B2-95B6FFBE3679}"/>
              </a:ext>
            </a:extLst>
          </p:cNvPr>
          <p:cNvSpPr txBox="1"/>
          <p:nvPr/>
        </p:nvSpPr>
        <p:spPr>
          <a:xfrm>
            <a:off x="464023" y="680217"/>
            <a:ext cx="4604087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2800" b="0" i="0" u="none" strike="noStrike" baseline="30000">
                <a:solidFill>
                  <a:srgbClr val="404041"/>
                </a:solidFill>
                <a:latin typeface="Arial Narrow" panose="020B0606020202030204" pitchFamily="34" charset="0"/>
              </a:rPr>
              <a:t>STATE ROAD (SR) 710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8DF0D7-F79B-9F31-BC29-B8A4E7C96473}"/>
              </a:ext>
            </a:extLst>
          </p:cNvPr>
          <p:cNvSpPr txBox="1"/>
          <p:nvPr/>
        </p:nvSpPr>
        <p:spPr>
          <a:xfrm>
            <a:off x="464023" y="1355866"/>
            <a:ext cx="493176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5000" b="0" i="0" u="none" strike="noStrike" baseline="30000">
                <a:solidFill>
                  <a:schemeClr val="bg1"/>
                </a:solidFill>
                <a:latin typeface="Arial Black" panose="020B0A04020102020204" pitchFamily="34" charset="0"/>
              </a:rPr>
              <a:t>PROJECTS UPDATE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49445D-64EC-2B59-3B0F-60499644FA5C}"/>
              </a:ext>
            </a:extLst>
          </p:cNvPr>
          <p:cNvCxnSpPr>
            <a:cxnSpLocks/>
          </p:cNvCxnSpPr>
          <p:nvPr/>
        </p:nvCxnSpPr>
        <p:spPr>
          <a:xfrm>
            <a:off x="547475" y="3608173"/>
            <a:ext cx="44244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FE5A0E-FB40-5E1C-AA40-8BCDF9753B28}"/>
              </a:ext>
            </a:extLst>
          </p:cNvPr>
          <p:cNvSpPr txBox="1"/>
          <p:nvPr/>
        </p:nvSpPr>
        <p:spPr>
          <a:xfrm>
            <a:off x="464023" y="3081460"/>
            <a:ext cx="4604087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1900" b="1" i="0" u="none" strike="noStrike" baseline="30000">
                <a:solidFill>
                  <a:schemeClr val="bg1"/>
                </a:solidFill>
                <a:latin typeface="Arial Narrow" panose="020B0606020202030204" pitchFamily="34" charset="0"/>
              </a:rPr>
              <a:t>APRIL 21, 2025 – POLICY BOARD MEETING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0303D-8932-9380-2165-660832C255C8}"/>
              </a:ext>
            </a:extLst>
          </p:cNvPr>
          <p:cNvSpPr txBox="1"/>
          <p:nvPr/>
        </p:nvSpPr>
        <p:spPr>
          <a:xfrm>
            <a:off x="464023" y="2146441"/>
            <a:ext cx="4604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en-US" sz="3600" b="1" i="0" u="none" strike="noStrike" baseline="30000">
                <a:solidFill>
                  <a:schemeClr val="bg1"/>
                </a:solidFill>
                <a:latin typeface="Arial" panose="020B0604020202020204" pitchFamily="34" charset="0"/>
              </a:rPr>
              <a:t>Martin Metropolitan</a:t>
            </a:r>
            <a:br>
              <a:rPr lang="en-US" sz="3600" b="1" i="0" u="none" strike="noStrike" baseline="30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3600" b="1" i="0" u="none" strike="noStrike" baseline="30000">
                <a:solidFill>
                  <a:schemeClr val="bg1"/>
                </a:solidFill>
                <a:latin typeface="Arial" panose="020B0604020202020204" pitchFamily="34" charset="0"/>
              </a:rPr>
              <a:t>Planning Organization</a:t>
            </a:r>
          </a:p>
        </p:txBody>
      </p:sp>
    </p:spTree>
    <p:extLst>
      <p:ext uri="{BB962C8B-B14F-4D97-AF65-F5344CB8AC3E}">
        <p14:creationId xmlns:p14="http://schemas.microsoft.com/office/powerpoint/2010/main" val="117557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C3B3-7184-0535-3604-D38301B07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EF48FE-AC64-4215-1A4B-BEA2693ECCE7}"/>
              </a:ext>
            </a:extLst>
          </p:cNvPr>
          <p:cNvSpPr/>
          <p:nvPr/>
        </p:nvSpPr>
        <p:spPr>
          <a:xfrm flipH="1">
            <a:off x="-22888" y="2212748"/>
            <a:ext cx="2495839" cy="2385609"/>
          </a:xfrm>
          <a:prstGeom prst="rect">
            <a:avLst/>
          </a:prstGeom>
          <a:solidFill>
            <a:srgbClr val="8B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261A56-106C-0848-0CF1-B58737E0A5E1}"/>
              </a:ext>
            </a:extLst>
          </p:cNvPr>
          <p:cNvSpPr txBox="1"/>
          <p:nvPr/>
        </p:nvSpPr>
        <p:spPr>
          <a:xfrm>
            <a:off x="116832" y="2397948"/>
            <a:ext cx="2296107" cy="2062103"/>
          </a:xfrm>
          <a:prstGeom prst="rect">
            <a:avLst/>
          </a:prstGeom>
          <a:solidFill>
            <a:srgbClr val="8B8B8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latin typeface="Arial Narrow"/>
                <a:cs typeface="Arial"/>
              </a:rPr>
              <a:t>FPID: 453333-2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/>
                <a:cs typeface="Arial"/>
              </a:rPr>
              <a:t>SR 710 from Okeechobee/Martin County Line to FPL Access Rd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/>
                <a:cs typeface="Arial"/>
              </a:rPr>
              <a:t>9.771 miles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7850425-17DE-2AD5-8424-FFE67A57A4F4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91D3A1-37F1-186A-FC27-9F5A43EFB781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0C3EA150-3424-1FC9-862E-F8D320753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A952618B-B754-1D72-5B3D-C32DCA9AFDDD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A2B8F78B-36E4-13F7-24FB-859B32777F42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10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3CB452-E110-7251-E950-088D6926E949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CD59E3-AC4D-EE0C-A265-BA1BF94330BA}"/>
              </a:ext>
            </a:extLst>
          </p:cNvPr>
          <p:cNvSpPr txBox="1">
            <a:spLocks/>
          </p:cNvSpPr>
          <p:nvPr/>
        </p:nvSpPr>
        <p:spPr>
          <a:xfrm>
            <a:off x="829847" y="228629"/>
            <a:ext cx="10150151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710 from CR 714 to Martin FPL Power Plan Rd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0B3B2E-2E78-8195-6546-0CEB42C7C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27B2220-9CF3-2ED9-F016-35CE071FE4E6}"/>
              </a:ext>
            </a:extLst>
          </p:cNvPr>
          <p:cNvSpPr/>
          <p:nvPr/>
        </p:nvSpPr>
        <p:spPr>
          <a:xfrm>
            <a:off x="110367" y="142355"/>
            <a:ext cx="609113" cy="609113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3F3F41"/>
                </a:solidFill>
              </a:rPr>
              <a:t>2</a:t>
            </a:r>
          </a:p>
        </p:txBody>
      </p:sp>
      <p:pic>
        <p:nvPicPr>
          <p:cNvPr id="7" name="Picture 6" descr="A map of a route&#10;&#10;AI-generated content may be incorrect.">
            <a:extLst>
              <a:ext uri="{FF2B5EF4-FFF2-40B4-BE49-F238E27FC236}">
                <a16:creationId xmlns:a16="http://schemas.microsoft.com/office/drawing/2014/main" id="{07DCCE3D-C03C-6213-ECBF-9A49F7E00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b="894"/>
          <a:stretch/>
        </p:blipFill>
        <p:spPr>
          <a:xfrm>
            <a:off x="2478254" y="1100796"/>
            <a:ext cx="9713746" cy="5266997"/>
          </a:xfrm>
          <a:prstGeom prst="rect">
            <a:avLst/>
          </a:prstGeom>
          <a:ln w="3810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48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E5827-A577-406C-2734-FDED718C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219053-E16F-6E08-0320-BE0190E4F8B6}"/>
              </a:ext>
            </a:extLst>
          </p:cNvPr>
          <p:cNvSpPr/>
          <p:nvPr/>
        </p:nvSpPr>
        <p:spPr>
          <a:xfrm>
            <a:off x="-23446" y="2481585"/>
            <a:ext cx="5112571" cy="23789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F1C830-ECE6-A2E2-3520-8CB70BF17786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08248181-ADEF-A96E-7792-106A894D29CA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3E7FF87C-2694-4EDB-AACD-ACACC790F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54D0F6F8-777F-A622-2E68-2E3B0C6D3A1E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04" name="Slide Number Placeholder 1">
            <a:extLst>
              <a:ext uri="{FF2B5EF4-FFF2-40B4-BE49-F238E27FC236}">
                <a16:creationId xmlns:a16="http://schemas.microsoft.com/office/drawing/2014/main" id="{9E093BA8-A602-9352-B02B-9036A1F10E8F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11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B896FB-CE75-0C77-77B5-4424FCCF0DFD}"/>
              </a:ext>
            </a:extLst>
          </p:cNvPr>
          <p:cNvSpPr/>
          <p:nvPr/>
        </p:nvSpPr>
        <p:spPr>
          <a:xfrm>
            <a:off x="5147690" y="5150562"/>
            <a:ext cx="2336800" cy="557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D199CE-1103-C594-6BE3-652BD711946F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E78B04-C282-D597-E404-1352667223CD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Conditions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5362DA-F68F-701B-C9F5-F3B84D080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pic>
        <p:nvPicPr>
          <p:cNvPr id="7" name="Picture 6" descr="A long straight road between trees&#10;&#10;Description automatically generated">
            <a:extLst>
              <a:ext uri="{FF2B5EF4-FFF2-40B4-BE49-F238E27FC236}">
                <a16:creationId xmlns:a16="http://schemas.microsoft.com/office/drawing/2014/main" id="{7878FD96-F8F7-A5B8-1580-793BD50C5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80" y="994392"/>
            <a:ext cx="7201146" cy="53954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BFA101-14E6-D163-94A5-644E9F69F921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7428390" y="1950441"/>
            <a:ext cx="1930958" cy="1485525"/>
          </a:xfrm>
          <a:prstGeom prst="line">
            <a:avLst/>
          </a:prstGeom>
          <a:noFill/>
          <a:ln w="25400" cap="flat" cmpd="sng" algn="ctr">
            <a:solidFill>
              <a:srgbClr val="71C9F1"/>
            </a:solidFill>
            <a:prstDash val="solid"/>
            <a:miter lim="800000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32D7F0-BE02-EBBC-39CF-2209F03F76ED}"/>
              </a:ext>
            </a:extLst>
          </p:cNvPr>
          <p:cNvCxnSpPr>
            <a:cxnSpLocks/>
          </p:cNvCxnSpPr>
          <p:nvPr/>
        </p:nvCxnSpPr>
        <p:spPr>
          <a:xfrm flipH="1">
            <a:off x="7803952" y="3043064"/>
            <a:ext cx="2473677" cy="858448"/>
          </a:xfrm>
          <a:prstGeom prst="line">
            <a:avLst/>
          </a:prstGeom>
          <a:noFill/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B45F0-CBD5-005B-11BA-EF78F5B60B5B}"/>
              </a:ext>
            </a:extLst>
          </p:cNvPr>
          <p:cNvCxnSpPr>
            <a:cxnSpLocks/>
          </p:cNvCxnSpPr>
          <p:nvPr/>
        </p:nvCxnSpPr>
        <p:spPr>
          <a:xfrm flipH="1">
            <a:off x="4758397" y="2181513"/>
            <a:ext cx="3107056" cy="4144942"/>
          </a:xfrm>
          <a:prstGeom prst="line">
            <a:avLst/>
          </a:prstGeom>
          <a:noFill/>
          <a:ln w="31750" cap="flat" cmpd="sng" algn="ctr">
            <a:solidFill>
              <a:srgbClr val="55FF00"/>
            </a:solidFill>
            <a:prstDash val="solid"/>
            <a:miter lim="800000"/>
          </a:ln>
          <a:effectLst>
            <a:glow rad="127000">
              <a:srgbClr val="92D050">
                <a:alpha val="72000"/>
              </a:srgbClr>
            </a:glo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5FAE66-F1E5-EC9C-E27F-8F20C14FB70D}"/>
              </a:ext>
            </a:extLst>
          </p:cNvPr>
          <p:cNvCxnSpPr>
            <a:cxnSpLocks/>
          </p:cNvCxnSpPr>
          <p:nvPr/>
        </p:nvCxnSpPr>
        <p:spPr>
          <a:xfrm flipH="1">
            <a:off x="4527652" y="2189670"/>
            <a:ext cx="3231686" cy="3120915"/>
          </a:xfrm>
          <a:prstGeom prst="line">
            <a:avLst/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27000">
              <a:schemeClr val="accent4">
                <a:lumMod val="60000"/>
                <a:lumOff val="40000"/>
                <a:alpha val="70000"/>
              </a:schemeClr>
            </a:glow>
          </a:effec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71B4DB-EAEC-2263-CDFC-8CFDC2617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690" y="3984753"/>
            <a:ext cx="604412" cy="604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10D4A-32C6-6B04-3272-A6F126BA4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60958">
            <a:off x="10818443" y="4149735"/>
            <a:ext cx="519242" cy="2222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1F8439-A87E-5332-E159-D1A5B81E58E4}"/>
              </a:ext>
            </a:extLst>
          </p:cNvPr>
          <p:cNvCxnSpPr>
            <a:cxnSpLocks/>
            <a:stCxn id="16" idx="4"/>
          </p:cNvCxnSpPr>
          <p:nvPr/>
        </p:nvCxnSpPr>
        <p:spPr>
          <a:xfrm flipH="1">
            <a:off x="5042233" y="3053391"/>
            <a:ext cx="427167" cy="1683153"/>
          </a:xfrm>
          <a:prstGeom prst="line">
            <a:avLst/>
          </a:prstGeom>
          <a:noFill/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pic>
        <p:nvPicPr>
          <p:cNvPr id="16" name="Picture 8" descr="See the source image">
            <a:extLst>
              <a:ext uri="{FF2B5EF4-FFF2-40B4-BE49-F238E27FC236}">
                <a16:creationId xmlns:a16="http://schemas.microsoft.com/office/drawing/2014/main" id="{A3B86D3A-3E7A-1B0F-F91F-2A4DB7FA4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3497" y="2481585"/>
            <a:ext cx="571806" cy="571806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18649-5D7E-227A-E156-CE3B82DE1AD7}"/>
              </a:ext>
            </a:extLst>
          </p:cNvPr>
          <p:cNvCxnSpPr>
            <a:cxnSpLocks/>
          </p:cNvCxnSpPr>
          <p:nvPr/>
        </p:nvCxnSpPr>
        <p:spPr>
          <a:xfrm flipH="1" flipV="1">
            <a:off x="5755302" y="4964261"/>
            <a:ext cx="1566478" cy="595496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  <a:miter lim="800000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pic>
        <p:nvPicPr>
          <p:cNvPr id="18" name="Picture 17" descr="A yellow and blue logo&#10;&#10;Description automatically generated">
            <a:extLst>
              <a:ext uri="{FF2B5EF4-FFF2-40B4-BE49-F238E27FC236}">
                <a16:creationId xmlns:a16="http://schemas.microsoft.com/office/drawing/2014/main" id="{70467030-88DB-D33A-E8A9-8316F18478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4199" y="5318743"/>
            <a:ext cx="587910" cy="5879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5FF00"/>
            </a:solidFill>
          </a:ln>
        </p:spPr>
      </p:pic>
      <p:pic>
        <p:nvPicPr>
          <p:cNvPr id="19" name="Picture 18" descr="A blue circle with black text&#10;&#10;Description automatically generated">
            <a:extLst>
              <a:ext uri="{FF2B5EF4-FFF2-40B4-BE49-F238E27FC236}">
                <a16:creationId xmlns:a16="http://schemas.microsoft.com/office/drawing/2014/main" id="{32B9A720-4F22-329A-0A3C-B964C43AD6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7" t="-12673" r="-14376" b="-24916"/>
          <a:stretch/>
        </p:blipFill>
        <p:spPr>
          <a:xfrm>
            <a:off x="9279854" y="1487118"/>
            <a:ext cx="542817" cy="54281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DFE0AB-7CFC-82B8-B8D2-4A6A0A7D8021}"/>
              </a:ext>
            </a:extLst>
          </p:cNvPr>
          <p:cNvSpPr/>
          <p:nvPr/>
        </p:nvSpPr>
        <p:spPr>
          <a:xfrm rot="16948484">
            <a:off x="4833702" y="3710846"/>
            <a:ext cx="906407" cy="2011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MAIN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466A1EA-BB5F-38A0-A461-45100FCE275B}"/>
              </a:ext>
            </a:extLst>
          </p:cNvPr>
          <p:cNvSpPr/>
          <p:nvPr/>
        </p:nvSpPr>
        <p:spPr>
          <a:xfrm rot="1209905">
            <a:off x="5989809" y="5114328"/>
            <a:ext cx="906407" cy="201134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55FF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MAIN</a:t>
            </a:r>
          </a:p>
        </p:txBody>
      </p:sp>
      <p:pic>
        <p:nvPicPr>
          <p:cNvPr id="22" name="Picture 21" descr="A blue circle with black text&#10;&#10;Description automatically generated">
            <a:extLst>
              <a:ext uri="{FF2B5EF4-FFF2-40B4-BE49-F238E27FC236}">
                <a16:creationId xmlns:a16="http://schemas.microsoft.com/office/drawing/2014/main" id="{61FDBA91-F269-8C23-8263-E528DF973C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7" t="-12673" r="-14376" b="-24916"/>
          <a:stretch/>
        </p:blipFill>
        <p:spPr>
          <a:xfrm>
            <a:off x="10211460" y="2670225"/>
            <a:ext cx="545271" cy="54527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175AB4-7B67-3CD5-AAAB-EC96ECC56C24}"/>
              </a:ext>
            </a:extLst>
          </p:cNvPr>
          <p:cNvCxnSpPr>
            <a:cxnSpLocks/>
          </p:cNvCxnSpPr>
          <p:nvPr/>
        </p:nvCxnSpPr>
        <p:spPr>
          <a:xfrm>
            <a:off x="8214985" y="2181513"/>
            <a:ext cx="3470559" cy="3835444"/>
          </a:xfrm>
          <a:prstGeom prst="line">
            <a:avLst/>
          </a:prstGeom>
          <a:noFill/>
          <a:ln w="31750" cap="flat" cmpd="sng" algn="ctr">
            <a:solidFill>
              <a:schemeClr val="tx2"/>
            </a:solidFill>
            <a:prstDash val="solid"/>
            <a:miter lim="800000"/>
          </a:ln>
          <a:effectLst>
            <a:glow rad="127000">
              <a:schemeClr val="accent2">
                <a:alpha val="72000"/>
              </a:schemeClr>
            </a:glow>
          </a:effectLst>
        </p:spPr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C52B231-2EBE-CBBC-950E-CB13F52E5A19}"/>
              </a:ext>
            </a:extLst>
          </p:cNvPr>
          <p:cNvSpPr/>
          <p:nvPr/>
        </p:nvSpPr>
        <p:spPr>
          <a:xfrm rot="20487715">
            <a:off x="7858424" y="3075909"/>
            <a:ext cx="2248874" cy="347108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317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FPL DISTRIBUTION </a:t>
            </a:r>
            <a:r>
              <a:rPr lang="en-US" sz="1100" b="1" ker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(To be replaced with new transmission poles)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3BF080-3F61-320B-5B75-925BFF6780C7}"/>
              </a:ext>
            </a:extLst>
          </p:cNvPr>
          <p:cNvSpPr/>
          <p:nvPr/>
        </p:nvSpPr>
        <p:spPr>
          <a:xfrm rot="19345564">
            <a:off x="7536094" y="2578727"/>
            <a:ext cx="1339063" cy="1852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71C9F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FPL TRANSMISSION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3DE432-50D8-3241-2DC7-38F7365E087F}"/>
              </a:ext>
            </a:extLst>
          </p:cNvPr>
          <p:cNvCxnSpPr>
            <a:cxnSpLocks/>
          </p:cNvCxnSpPr>
          <p:nvPr/>
        </p:nvCxnSpPr>
        <p:spPr>
          <a:xfrm flipH="1" flipV="1">
            <a:off x="9763128" y="3901512"/>
            <a:ext cx="815417" cy="1421050"/>
          </a:xfrm>
          <a:prstGeom prst="line">
            <a:avLst/>
          </a:prstGeom>
          <a:noFill/>
          <a:ln w="25400" cap="flat" cmpd="sng" algn="ctr">
            <a:solidFill>
              <a:schemeClr val="tx2"/>
            </a:solidFill>
            <a:prstDash val="solid"/>
            <a:miter lim="800000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1ABFE4-3A12-4C45-2B1D-007648EBE3DA}"/>
              </a:ext>
            </a:extLst>
          </p:cNvPr>
          <p:cNvSpPr/>
          <p:nvPr/>
        </p:nvSpPr>
        <p:spPr>
          <a:xfrm rot="3647471">
            <a:off x="9837636" y="4761585"/>
            <a:ext cx="906407" cy="201134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</a:t>
            </a:r>
          </a:p>
        </p:txBody>
      </p:sp>
      <p:pic>
        <p:nvPicPr>
          <p:cNvPr id="28" name="Picture 27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850C67A-59E7-CB95-6342-5DA1A7CB07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-92599" r="-39" b="-97407"/>
          <a:stretch/>
        </p:blipFill>
        <p:spPr>
          <a:xfrm>
            <a:off x="10383757" y="5318742"/>
            <a:ext cx="542431" cy="5424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A85EAA-5427-FC8B-6AC9-AC0F015E5D3F}"/>
              </a:ext>
            </a:extLst>
          </p:cNvPr>
          <p:cNvSpPr txBox="1"/>
          <p:nvPr/>
        </p:nvSpPr>
        <p:spPr>
          <a:xfrm>
            <a:off x="278518" y="2674593"/>
            <a:ext cx="3791017" cy="2093907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</p:spPr>
        <p:txBody>
          <a:bodyPr wrap="square" lIns="274320" tIns="0" rIns="0" bIns="0" rtlCol="0" anchor="ctr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-10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0">
                <a:latin typeface="Arial Narrow"/>
              </a:rPr>
              <a:t>SR 710/SW Warfield Blvd is an existing two-lane (one lane in each direction), undivided, east/west roadway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0">
                <a:latin typeface="Arial Narrow"/>
              </a:rPr>
              <a:t>Posted speed limit: 60 mph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spc="0">
                <a:latin typeface="Arial Narrow"/>
              </a:rPr>
              <a:t>Functional classification: Rural Principal Arterial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spc="0">
              <a:latin typeface="Arial Narrow" panose="020B0606020202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AA9CB1-E258-AD1E-6FBF-CDF3BF42FD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4649473">
            <a:off x="11307737" y="1078998"/>
            <a:ext cx="333869" cy="3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9686-9641-60E0-D336-9BD32E34B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AABAC75-8606-EB7B-A401-EA998A2EAF71}"/>
              </a:ext>
            </a:extLst>
          </p:cNvPr>
          <p:cNvSpPr/>
          <p:nvPr/>
        </p:nvSpPr>
        <p:spPr>
          <a:xfrm>
            <a:off x="1" y="823692"/>
            <a:ext cx="9212682" cy="5922448"/>
          </a:xfrm>
          <a:prstGeom prst="rect">
            <a:avLst/>
          </a:prstGeom>
          <a:solidFill>
            <a:srgbClr val="8B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EF641F-181C-8D18-F83D-EE3CB6B88FEF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5675349-ED6B-681E-F928-CA289B12972A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80E0F54C-46A3-D897-D220-21F81B0C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D9415BC8-9A02-9A3D-7465-C920ED0B959F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E07746-2CDB-B3A8-84DD-EC1F274D6E0A}"/>
              </a:ext>
            </a:extLst>
          </p:cNvPr>
          <p:cNvSpPr txBox="1">
            <a:spLocks/>
          </p:cNvSpPr>
          <p:nvPr/>
        </p:nvSpPr>
        <p:spPr>
          <a:xfrm>
            <a:off x="498246" y="1202608"/>
            <a:ext cx="7895379" cy="5164616"/>
          </a:xfrm>
          <a:prstGeom prst="rect">
            <a:avLst/>
          </a:prstGeom>
          <a:noFill/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Arial Narrow"/>
              </a:rPr>
              <a:t>South Florida Water Management District (SFWMD)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 Narrow"/>
              </a:rPr>
              <a:t>Joint Agency Meeting to discuss permit criteria</a:t>
            </a:r>
          </a:p>
          <a:p>
            <a:r>
              <a:rPr lang="en-US" b="1">
                <a:solidFill>
                  <a:schemeClr val="bg1"/>
                </a:solidFill>
                <a:latin typeface="Arial Narrow"/>
              </a:rPr>
              <a:t>FEC Railway 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 Narrow"/>
              </a:rPr>
              <a:t>Met to discuss impacts of future rail improvements</a:t>
            </a:r>
          </a:p>
          <a:p>
            <a:r>
              <a:rPr lang="en-US" b="1">
                <a:solidFill>
                  <a:schemeClr val="bg1"/>
                </a:solidFill>
                <a:latin typeface="Arial Narrow"/>
              </a:rPr>
              <a:t>CSX Transportation 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 Narrow"/>
              </a:rPr>
              <a:t>Met to discuss right-of-way impacts</a:t>
            </a:r>
          </a:p>
          <a:p>
            <a:r>
              <a:rPr lang="en-US" b="1">
                <a:solidFill>
                  <a:schemeClr val="bg1"/>
                </a:solidFill>
                <a:latin typeface="Arial Narrow"/>
              </a:rPr>
              <a:t>FPL Transmission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 Narrow"/>
              </a:rPr>
              <a:t>Disposition of easement and potential impacts</a:t>
            </a:r>
          </a:p>
          <a:p>
            <a:r>
              <a:rPr lang="en-US" b="1">
                <a:solidFill>
                  <a:schemeClr val="bg1"/>
                </a:solidFill>
                <a:latin typeface="Arial Narrow"/>
              </a:rPr>
              <a:t>Martin County</a:t>
            </a:r>
          </a:p>
          <a:p>
            <a:pPr marL="457200" lvl="1" indent="0">
              <a:buNone/>
            </a:pPr>
            <a:r>
              <a:rPr lang="en-US">
                <a:solidFill>
                  <a:schemeClr val="bg1"/>
                </a:solidFill>
                <a:latin typeface="Arial Narrow"/>
              </a:rPr>
              <a:t>Construction &amp; Maintenance Agreement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D6E97B9-4569-37B9-6876-A100CA0C12CF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12</a:t>
            </a:fld>
            <a:endParaRPr lang="en-US" sz="1200">
              <a:solidFill>
                <a:srgbClr val="6F6F6F"/>
              </a:solidFill>
            </a:endParaRPr>
          </a:p>
        </p:txBody>
      </p:sp>
      <p:pic>
        <p:nvPicPr>
          <p:cNvPr id="3" name="Picture 10" descr="Home">
            <a:extLst>
              <a:ext uri="{FF2B5EF4-FFF2-40B4-BE49-F238E27FC236}">
                <a16:creationId xmlns:a16="http://schemas.microsoft.com/office/drawing/2014/main" id="{51F83F28-D86A-E56E-2725-EDDB4693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549" y="2307311"/>
            <a:ext cx="2198197" cy="40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circle with black text&#10;&#10;Description automatically generated">
            <a:extLst>
              <a:ext uri="{FF2B5EF4-FFF2-40B4-BE49-F238E27FC236}">
                <a16:creationId xmlns:a16="http://schemas.microsoft.com/office/drawing/2014/main" id="{4F031ADE-9B71-3D25-0D0B-31B7AD35D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821" y="4241605"/>
            <a:ext cx="973652" cy="894949"/>
          </a:xfrm>
          <a:prstGeom prst="rect">
            <a:avLst/>
          </a:prstGeom>
        </p:spPr>
      </p:pic>
      <p:pic>
        <p:nvPicPr>
          <p:cNvPr id="8" name="Picture 4" descr="CSX">
            <a:extLst>
              <a:ext uri="{FF2B5EF4-FFF2-40B4-BE49-F238E27FC236}">
                <a16:creationId xmlns:a16="http://schemas.microsoft.com/office/drawing/2014/main" id="{648C0460-48E8-08BE-D9DE-74122FBD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06" y="3027633"/>
            <a:ext cx="950882" cy="8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th Florida Water Management District | LinkedIn">
            <a:extLst>
              <a:ext uri="{FF2B5EF4-FFF2-40B4-BE49-F238E27FC236}">
                <a16:creationId xmlns:a16="http://schemas.microsoft.com/office/drawing/2014/main" id="{9F14A390-5BB5-1CDC-634B-A1B637B2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555" y="1068103"/>
            <a:ext cx="920185" cy="9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E34EE8-AE91-6116-ED01-39B393E3C6F4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A271CB-708B-6B87-F70F-EE677B52A264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Stakeholder Coordination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844887-02DF-2120-4B31-9CD5ED78B9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pic>
        <p:nvPicPr>
          <p:cNvPr id="11" name="Picture 10" descr="A picture containing text, blue, porcelain&#10;&#10;Description automatically generated">
            <a:extLst>
              <a:ext uri="{FF2B5EF4-FFF2-40B4-BE49-F238E27FC236}">
                <a16:creationId xmlns:a16="http://schemas.microsoft.com/office/drawing/2014/main" id="{8D9B9FC3-E332-E081-5F73-9F49EFB1F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821" y="5455578"/>
            <a:ext cx="973652" cy="909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9800-E621-B497-7823-F00A58F58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67993" r="12477" b="4246"/>
          <a:stretch/>
        </p:blipFill>
        <p:spPr>
          <a:xfrm>
            <a:off x="8393625" y="604684"/>
            <a:ext cx="1317303" cy="132524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45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EEC2B-BAED-C92A-F105-4046E507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 descr="A long shot of a highway&#10;&#10;Description automatically generated">
            <a:extLst>
              <a:ext uri="{FF2B5EF4-FFF2-40B4-BE49-F238E27FC236}">
                <a16:creationId xmlns:a16="http://schemas.microsoft.com/office/drawing/2014/main" id="{3F298648-5166-E27D-C3AB-975DAD1B07C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9004" r="16900" b="46375"/>
          <a:stretch/>
        </p:blipFill>
        <p:spPr>
          <a:xfrm>
            <a:off x="-1" y="332684"/>
            <a:ext cx="12201525" cy="6407505"/>
          </a:xfrm>
          <a:custGeom>
            <a:avLst/>
            <a:gdLst>
              <a:gd name="connsiteX0" fmla="*/ 0 w 12194631"/>
              <a:gd name="connsiteY0" fmla="*/ 0 h 6310384"/>
              <a:gd name="connsiteX1" fmla="*/ 12194631 w 12194631"/>
              <a:gd name="connsiteY1" fmla="*/ 0 h 6310384"/>
              <a:gd name="connsiteX2" fmla="*/ 12194631 w 12194631"/>
              <a:gd name="connsiteY2" fmla="*/ 6310384 h 6310384"/>
              <a:gd name="connsiteX3" fmla="*/ 9355984 w 12194631"/>
              <a:gd name="connsiteY3" fmla="*/ 6310384 h 6310384"/>
              <a:gd name="connsiteX4" fmla="*/ 9355984 w 12194631"/>
              <a:gd name="connsiteY4" fmla="*/ 6292345 h 6310384"/>
              <a:gd name="connsiteX5" fmla="*/ 9295946 w 12194631"/>
              <a:gd name="connsiteY5" fmla="*/ 6232307 h 6310384"/>
              <a:gd name="connsiteX6" fmla="*/ 7310745 w 12194631"/>
              <a:gd name="connsiteY6" fmla="*/ 6232307 h 6310384"/>
              <a:gd name="connsiteX7" fmla="*/ 7250707 w 12194631"/>
              <a:gd name="connsiteY7" fmla="*/ 6292345 h 6310384"/>
              <a:gd name="connsiteX8" fmla="*/ 7250707 w 12194631"/>
              <a:gd name="connsiteY8" fmla="*/ 6310384 h 6310384"/>
              <a:gd name="connsiteX9" fmla="*/ 7067807 w 12194631"/>
              <a:gd name="connsiteY9" fmla="*/ 6310384 h 6310384"/>
              <a:gd name="connsiteX10" fmla="*/ 7067807 w 12194631"/>
              <a:gd name="connsiteY10" fmla="*/ 6300344 h 6310384"/>
              <a:gd name="connsiteX11" fmla="*/ 7007769 w 12194631"/>
              <a:gd name="connsiteY11" fmla="*/ 6240306 h 6310384"/>
              <a:gd name="connsiteX12" fmla="*/ 5022569 w 12194631"/>
              <a:gd name="connsiteY12" fmla="*/ 6240306 h 6310384"/>
              <a:gd name="connsiteX13" fmla="*/ 4962531 w 12194631"/>
              <a:gd name="connsiteY13" fmla="*/ 6300344 h 6310384"/>
              <a:gd name="connsiteX14" fmla="*/ 4962531 w 12194631"/>
              <a:gd name="connsiteY14" fmla="*/ 6310384 h 6310384"/>
              <a:gd name="connsiteX15" fmla="*/ 4795825 w 12194631"/>
              <a:gd name="connsiteY15" fmla="*/ 6310384 h 6310384"/>
              <a:gd name="connsiteX16" fmla="*/ 4795825 w 12194631"/>
              <a:gd name="connsiteY16" fmla="*/ 6288931 h 6310384"/>
              <a:gd name="connsiteX17" fmla="*/ 4739201 w 12194631"/>
              <a:gd name="connsiteY17" fmla="*/ 6232307 h 6310384"/>
              <a:gd name="connsiteX18" fmla="*/ 2747172 w 12194631"/>
              <a:gd name="connsiteY18" fmla="*/ 6232307 h 6310384"/>
              <a:gd name="connsiteX19" fmla="*/ 2690548 w 12194631"/>
              <a:gd name="connsiteY19" fmla="*/ 6288931 h 6310384"/>
              <a:gd name="connsiteX20" fmla="*/ 2690548 w 12194631"/>
              <a:gd name="connsiteY20" fmla="*/ 6310384 h 6310384"/>
              <a:gd name="connsiteX21" fmla="*/ 2457373 w 12194631"/>
              <a:gd name="connsiteY21" fmla="*/ 6310384 h 6310384"/>
              <a:gd name="connsiteX22" fmla="*/ 2457373 w 12194631"/>
              <a:gd name="connsiteY22" fmla="*/ 6283814 h 6310384"/>
              <a:gd name="connsiteX23" fmla="*/ 2400749 w 12194631"/>
              <a:gd name="connsiteY23" fmla="*/ 6227190 h 6310384"/>
              <a:gd name="connsiteX24" fmla="*/ 408720 w 12194631"/>
              <a:gd name="connsiteY24" fmla="*/ 6227190 h 6310384"/>
              <a:gd name="connsiteX25" fmla="*/ 352096 w 12194631"/>
              <a:gd name="connsiteY25" fmla="*/ 6283814 h 6310384"/>
              <a:gd name="connsiteX26" fmla="*/ 352096 w 12194631"/>
              <a:gd name="connsiteY26" fmla="*/ 6310384 h 6310384"/>
              <a:gd name="connsiteX27" fmla="*/ 0 w 12194631"/>
              <a:gd name="connsiteY27" fmla="*/ 6310384 h 63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4631" h="6310384">
                <a:moveTo>
                  <a:pt x="0" y="0"/>
                </a:moveTo>
                <a:lnTo>
                  <a:pt x="12194631" y="0"/>
                </a:lnTo>
                <a:lnTo>
                  <a:pt x="12194631" y="6310384"/>
                </a:lnTo>
                <a:lnTo>
                  <a:pt x="9355984" y="6310384"/>
                </a:lnTo>
                <a:lnTo>
                  <a:pt x="9355984" y="6292345"/>
                </a:lnTo>
                <a:cubicBezTo>
                  <a:pt x="9355984" y="6259187"/>
                  <a:pt x="9329104" y="6232307"/>
                  <a:pt x="9295946" y="6232307"/>
                </a:cubicBezTo>
                <a:lnTo>
                  <a:pt x="7310745" y="6232307"/>
                </a:lnTo>
                <a:cubicBezTo>
                  <a:pt x="7277587" y="6232307"/>
                  <a:pt x="7250707" y="6259187"/>
                  <a:pt x="7250707" y="6292345"/>
                </a:cubicBezTo>
                <a:lnTo>
                  <a:pt x="7250707" y="6310384"/>
                </a:lnTo>
                <a:lnTo>
                  <a:pt x="7067807" y="6310384"/>
                </a:lnTo>
                <a:lnTo>
                  <a:pt x="7067807" y="6300344"/>
                </a:lnTo>
                <a:cubicBezTo>
                  <a:pt x="7067807" y="6267186"/>
                  <a:pt x="7040927" y="6240306"/>
                  <a:pt x="7007769" y="6240306"/>
                </a:cubicBezTo>
                <a:lnTo>
                  <a:pt x="5022569" y="6240306"/>
                </a:lnTo>
                <a:cubicBezTo>
                  <a:pt x="4989410" y="6240306"/>
                  <a:pt x="4962531" y="6267186"/>
                  <a:pt x="4962531" y="6300344"/>
                </a:cubicBezTo>
                <a:lnTo>
                  <a:pt x="4962531" y="6310384"/>
                </a:lnTo>
                <a:lnTo>
                  <a:pt x="4795825" y="6310384"/>
                </a:lnTo>
                <a:lnTo>
                  <a:pt x="4795825" y="6288931"/>
                </a:lnTo>
                <a:cubicBezTo>
                  <a:pt x="4795825" y="6257658"/>
                  <a:pt x="4770474" y="6232307"/>
                  <a:pt x="4739201" y="6232307"/>
                </a:cubicBezTo>
                <a:lnTo>
                  <a:pt x="2747172" y="6232307"/>
                </a:lnTo>
                <a:cubicBezTo>
                  <a:pt x="2715899" y="6232307"/>
                  <a:pt x="2690548" y="6257658"/>
                  <a:pt x="2690548" y="6288931"/>
                </a:cubicBezTo>
                <a:lnTo>
                  <a:pt x="2690548" y="6310384"/>
                </a:lnTo>
                <a:lnTo>
                  <a:pt x="2457373" y="6310384"/>
                </a:lnTo>
                <a:lnTo>
                  <a:pt x="2457373" y="6283814"/>
                </a:lnTo>
                <a:cubicBezTo>
                  <a:pt x="2457373" y="6252541"/>
                  <a:pt x="2432022" y="6227190"/>
                  <a:pt x="2400749" y="6227190"/>
                </a:cubicBezTo>
                <a:lnTo>
                  <a:pt x="408720" y="6227190"/>
                </a:lnTo>
                <a:cubicBezTo>
                  <a:pt x="377447" y="6227190"/>
                  <a:pt x="352096" y="6252541"/>
                  <a:pt x="352096" y="6283814"/>
                </a:cubicBezTo>
                <a:lnTo>
                  <a:pt x="352096" y="6310384"/>
                </a:lnTo>
                <a:lnTo>
                  <a:pt x="0" y="6310384"/>
                </a:lnTo>
                <a:close/>
              </a:path>
            </a:pathLst>
          </a:custGeom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622AD4E-0E27-5AAB-9995-3849149EBC26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54BDB11C-ACA5-6249-F78C-1A54036BE203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C0504958-C23A-86FB-C3E8-44E06141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Slide Number Placeholder 1">
            <a:extLst>
              <a:ext uri="{FF2B5EF4-FFF2-40B4-BE49-F238E27FC236}">
                <a16:creationId xmlns:a16="http://schemas.microsoft.com/office/drawing/2014/main" id="{837D458B-118C-5AA9-EFA5-3A575D39B898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13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34B6E-90F8-FEF1-C3FF-0E81CDC3B8F8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C3CDD6-55B3-A4B1-9077-69CEF37D404A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PD&amp;E Typical Section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00FED6-18F8-2A92-3594-0BD62D7D8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88CA0B-6E7C-5E31-15C2-C432E6664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773" y="4158168"/>
            <a:ext cx="446013" cy="44601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E8ECCB-DBA9-877B-328B-15EF05AB8753}"/>
              </a:ext>
            </a:extLst>
          </p:cNvPr>
          <p:cNvSpPr txBox="1"/>
          <p:nvPr/>
        </p:nvSpPr>
        <p:spPr>
          <a:xfrm rot="4497094">
            <a:off x="6636359" y="3442092"/>
            <a:ext cx="89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Eastbound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A79F5-7687-4281-A914-74AA7FF0043D}"/>
              </a:ext>
            </a:extLst>
          </p:cNvPr>
          <p:cNvSpPr txBox="1"/>
          <p:nvPr/>
        </p:nvSpPr>
        <p:spPr>
          <a:xfrm rot="5400000">
            <a:off x="6015428" y="3506984"/>
            <a:ext cx="924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Westbound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618948-39F2-1D46-2E2F-181EB9096E23}"/>
              </a:ext>
            </a:extLst>
          </p:cNvPr>
          <p:cNvSpPr txBox="1"/>
          <p:nvPr/>
        </p:nvSpPr>
        <p:spPr>
          <a:xfrm>
            <a:off x="1360686" y="1171905"/>
            <a:ext cx="3857720" cy="2062103"/>
          </a:xfrm>
          <a:prstGeom prst="rect">
            <a:avLst/>
          </a:prstGeom>
          <a:solidFill>
            <a:srgbClr val="696969">
              <a:alpha val="81000"/>
            </a:srgbClr>
          </a:solidFill>
        </p:spPr>
        <p:txBody>
          <a:bodyPr wrap="square" lIns="274320" tIns="0" rIns="0" bIns="0" rtlCol="0" anchor="ctr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65 MPH/4-lane Divided/SIS Rural Principal Arterial</a:t>
            </a:r>
            <a:endParaRPr lang="en-US">
              <a:solidFill>
                <a:schemeClr val="bg1"/>
              </a:solidFill>
              <a:latin typeface="Arial Narrow" panose="020B0606020202030204" pitchFamily="34" charset="0"/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C-2 Context Classification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Class 3 Access</a:t>
            </a:r>
            <a:endParaRPr lang="en-US" ker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Shared Use Path (SUP) and Interceptor Ditch</a:t>
            </a:r>
          </a:p>
          <a:p>
            <a:pPr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B9A914-8DA0-CB4D-4B71-5B3580BA4927}"/>
              </a:ext>
            </a:extLst>
          </p:cNvPr>
          <p:cNvSpPr txBox="1"/>
          <p:nvPr/>
        </p:nvSpPr>
        <p:spPr>
          <a:xfrm>
            <a:off x="6650046" y="5007724"/>
            <a:ext cx="866208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40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FT</a:t>
            </a: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4B0FA9-8034-7A8F-2928-65534052ABD8}"/>
              </a:ext>
            </a:extLst>
          </p:cNvPr>
          <p:cNvSpPr txBox="1"/>
          <p:nvPr/>
        </p:nvSpPr>
        <p:spPr>
          <a:xfrm>
            <a:off x="6697051" y="5906897"/>
            <a:ext cx="806766" cy="646331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12’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SHLD.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(4’ PAVED)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B19B94-97BF-CAA1-1C42-F00231768E0C}"/>
              </a:ext>
            </a:extLst>
          </p:cNvPr>
          <p:cNvGrpSpPr/>
          <p:nvPr/>
        </p:nvGrpSpPr>
        <p:grpSpPr>
          <a:xfrm>
            <a:off x="0" y="980727"/>
            <a:ext cx="12072680" cy="5594863"/>
            <a:chOff x="0" y="980727"/>
            <a:chExt cx="12072680" cy="55948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144A4-382F-C18A-973C-8E6315146540}"/>
                </a:ext>
              </a:extLst>
            </p:cNvPr>
            <p:cNvSpPr txBox="1"/>
            <p:nvPr/>
          </p:nvSpPr>
          <p:spPr>
            <a:xfrm>
              <a:off x="5013" y="5590705"/>
              <a:ext cx="1077679" cy="984885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prstClr val="white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SUP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prstClr val="white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&amp; INTERCEPTOR DITCH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86A5F4-AA9B-2486-5AFC-822DF33FFBBD}"/>
                </a:ext>
              </a:extLst>
            </p:cNvPr>
            <p:cNvGrpSpPr/>
            <p:nvPr/>
          </p:nvGrpSpPr>
          <p:grpSpPr>
            <a:xfrm>
              <a:off x="0" y="980727"/>
              <a:ext cx="12072680" cy="5504787"/>
              <a:chOff x="0" y="980727"/>
              <a:chExt cx="12072680" cy="5504787"/>
            </a:xfrm>
          </p:grpSpPr>
          <p:sp>
            <p:nvSpPr>
              <p:cNvPr id="30" name="Rectangle 298">
                <a:extLst>
                  <a:ext uri="{FF2B5EF4-FFF2-40B4-BE49-F238E27FC236}">
                    <a16:creationId xmlns:a16="http://schemas.microsoft.com/office/drawing/2014/main" id="{92B16EA7-2D91-185F-1F40-ABE2F68D5F84}"/>
                  </a:ext>
                </a:extLst>
              </p:cNvPr>
              <p:cNvSpPr/>
              <p:nvPr/>
            </p:nvSpPr>
            <p:spPr>
              <a:xfrm>
                <a:off x="932997" y="5416906"/>
                <a:ext cx="1803500" cy="508490"/>
              </a:xfrm>
              <a:custGeom>
                <a:avLst/>
                <a:gdLst>
                  <a:gd name="connsiteX0" fmla="*/ 0 w 1789212"/>
                  <a:gd name="connsiteY0" fmla="*/ 0 h 437053"/>
                  <a:gd name="connsiteX1" fmla="*/ 1789212 w 1789212"/>
                  <a:gd name="connsiteY1" fmla="*/ 0 h 437053"/>
                  <a:gd name="connsiteX2" fmla="*/ 1789212 w 1789212"/>
                  <a:gd name="connsiteY2" fmla="*/ 437053 h 437053"/>
                  <a:gd name="connsiteX3" fmla="*/ 0 w 1789212"/>
                  <a:gd name="connsiteY3" fmla="*/ 437053 h 437053"/>
                  <a:gd name="connsiteX4" fmla="*/ 0 w 1789212"/>
                  <a:gd name="connsiteY4" fmla="*/ 0 h 437053"/>
                  <a:gd name="connsiteX0" fmla="*/ 0 w 1793975"/>
                  <a:gd name="connsiteY0" fmla="*/ 0 h 494203"/>
                  <a:gd name="connsiteX1" fmla="*/ 1789212 w 1793975"/>
                  <a:gd name="connsiteY1" fmla="*/ 0 h 494203"/>
                  <a:gd name="connsiteX2" fmla="*/ 1793975 w 1793975"/>
                  <a:gd name="connsiteY2" fmla="*/ 494203 h 494203"/>
                  <a:gd name="connsiteX3" fmla="*/ 0 w 1793975"/>
                  <a:gd name="connsiteY3" fmla="*/ 437053 h 494203"/>
                  <a:gd name="connsiteX4" fmla="*/ 0 w 1793975"/>
                  <a:gd name="connsiteY4" fmla="*/ 0 h 494203"/>
                  <a:gd name="connsiteX0" fmla="*/ 0 w 1794433"/>
                  <a:gd name="connsiteY0" fmla="*/ 0 h 494203"/>
                  <a:gd name="connsiteX1" fmla="*/ 1793975 w 1794433"/>
                  <a:gd name="connsiteY1" fmla="*/ 19050 h 494203"/>
                  <a:gd name="connsiteX2" fmla="*/ 1793975 w 1794433"/>
                  <a:gd name="connsiteY2" fmla="*/ 494203 h 494203"/>
                  <a:gd name="connsiteX3" fmla="*/ 0 w 1794433"/>
                  <a:gd name="connsiteY3" fmla="*/ 437053 h 494203"/>
                  <a:gd name="connsiteX4" fmla="*/ 0 w 1794433"/>
                  <a:gd name="connsiteY4" fmla="*/ 0 h 494203"/>
                  <a:gd name="connsiteX0" fmla="*/ 9525 w 1803958"/>
                  <a:gd name="connsiteY0" fmla="*/ 0 h 494203"/>
                  <a:gd name="connsiteX1" fmla="*/ 1803500 w 1803958"/>
                  <a:gd name="connsiteY1" fmla="*/ 19050 h 494203"/>
                  <a:gd name="connsiteX2" fmla="*/ 1803500 w 1803958"/>
                  <a:gd name="connsiteY2" fmla="*/ 494203 h 494203"/>
                  <a:gd name="connsiteX3" fmla="*/ 0 w 1803958"/>
                  <a:gd name="connsiteY3" fmla="*/ 456103 h 494203"/>
                  <a:gd name="connsiteX4" fmla="*/ 9525 w 1803958"/>
                  <a:gd name="connsiteY4" fmla="*/ 0 h 494203"/>
                  <a:gd name="connsiteX0" fmla="*/ 9525 w 1803500"/>
                  <a:gd name="connsiteY0" fmla="*/ 9525 h 503728"/>
                  <a:gd name="connsiteX1" fmla="*/ 1798738 w 1803500"/>
                  <a:gd name="connsiteY1" fmla="*/ 0 h 503728"/>
                  <a:gd name="connsiteX2" fmla="*/ 1803500 w 1803500"/>
                  <a:gd name="connsiteY2" fmla="*/ 503728 h 503728"/>
                  <a:gd name="connsiteX3" fmla="*/ 0 w 1803500"/>
                  <a:gd name="connsiteY3" fmla="*/ 465628 h 503728"/>
                  <a:gd name="connsiteX4" fmla="*/ 9525 w 1803500"/>
                  <a:gd name="connsiteY4" fmla="*/ 9525 h 503728"/>
                  <a:gd name="connsiteX0" fmla="*/ 14288 w 1803500"/>
                  <a:gd name="connsiteY0" fmla="*/ 0 h 508490"/>
                  <a:gd name="connsiteX1" fmla="*/ 1798738 w 1803500"/>
                  <a:gd name="connsiteY1" fmla="*/ 4762 h 508490"/>
                  <a:gd name="connsiteX2" fmla="*/ 1803500 w 1803500"/>
                  <a:gd name="connsiteY2" fmla="*/ 508490 h 508490"/>
                  <a:gd name="connsiteX3" fmla="*/ 0 w 1803500"/>
                  <a:gd name="connsiteY3" fmla="*/ 470390 h 508490"/>
                  <a:gd name="connsiteX4" fmla="*/ 14288 w 1803500"/>
                  <a:gd name="connsiteY4" fmla="*/ 0 h 50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3500" h="508490">
                    <a:moveTo>
                      <a:pt x="14288" y="0"/>
                    </a:moveTo>
                    <a:lnTo>
                      <a:pt x="1798738" y="4762"/>
                    </a:lnTo>
                    <a:cubicBezTo>
                      <a:pt x="1800326" y="169496"/>
                      <a:pt x="1801912" y="343756"/>
                      <a:pt x="1803500" y="508490"/>
                    </a:cubicBezTo>
                    <a:lnTo>
                      <a:pt x="0" y="470390"/>
                    </a:lnTo>
                    <a:lnTo>
                      <a:pt x="14288" y="0"/>
                    </a:ln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03D60C7-22E5-60BF-914A-ABD0F0EF3E11}"/>
                  </a:ext>
                </a:extLst>
              </p:cNvPr>
              <p:cNvSpPr txBox="1"/>
              <p:nvPr/>
            </p:nvSpPr>
            <p:spPr>
              <a:xfrm>
                <a:off x="892049" y="5564288"/>
                <a:ext cx="1785761" cy="323165"/>
              </a:xfrm>
              <a:prstGeom prst="rect">
                <a:avLst/>
              </a:prstGeom>
              <a:noFill/>
              <a:ln>
                <a:noFill/>
              </a:ln>
              <a:effectLst>
                <a:glow rad="38100">
                  <a:schemeClr val="bg1"/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>
                    <a:solidFill>
                      <a:srgbClr val="FF0000"/>
                    </a:solidFill>
                    <a:effectLst>
                      <a:glow rad="101600">
                        <a:prstClr val="black"/>
                      </a:glow>
                    </a:effectLst>
                    <a:latin typeface="Calibri" panose="020F0502020204030204"/>
                  </a:rPr>
                  <a:t>RELOCATION EASEMENT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B41083-24C7-A17A-4D8C-6B870A597C2B}"/>
                  </a:ext>
                </a:extLst>
              </p:cNvPr>
              <p:cNvSpPr txBox="1"/>
              <p:nvPr/>
            </p:nvSpPr>
            <p:spPr>
              <a:xfrm>
                <a:off x="6711975" y="5206711"/>
                <a:ext cx="711493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MEDIAN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F061A38-40D3-968C-CD92-5140CC291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68773" y="5281295"/>
                <a:ext cx="835836" cy="5631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3C023B1-C916-D88F-3C57-B3DB3B3240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5619410"/>
                <a:ext cx="6834819" cy="12992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EA5FF8D-7603-80BD-A306-6B2642E90E82}"/>
                  </a:ext>
                </a:extLst>
              </p:cNvPr>
              <p:cNvSpPr txBox="1"/>
              <p:nvPr/>
            </p:nvSpPr>
            <p:spPr>
              <a:xfrm>
                <a:off x="5000550" y="5541745"/>
                <a:ext cx="848937" cy="477054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BORDER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69C7CBA-6D3E-0172-F23B-8D2EECED1E5E}"/>
                  </a:ext>
                </a:extLst>
              </p:cNvPr>
              <p:cNvGrpSpPr/>
              <p:nvPr/>
            </p:nvGrpSpPr>
            <p:grpSpPr>
              <a:xfrm>
                <a:off x="3784767" y="5302677"/>
                <a:ext cx="1205537" cy="539224"/>
                <a:chOff x="775912" y="5350529"/>
                <a:chExt cx="1955699" cy="539224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05201703-119D-ECDC-6A15-D64B0C8BC13B}"/>
                    </a:ext>
                  </a:extLst>
                </p:cNvPr>
                <p:cNvSpPr txBox="1"/>
                <p:nvPr/>
              </p:nvSpPr>
              <p:spPr>
                <a:xfrm>
                  <a:off x="775912" y="5350529"/>
                  <a:ext cx="1955699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50’ 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B1101F87-76DB-CE5C-C37F-13DB227B4857}"/>
                    </a:ext>
                  </a:extLst>
                </p:cNvPr>
                <p:cNvSpPr txBox="1"/>
                <p:nvPr/>
              </p:nvSpPr>
              <p:spPr>
                <a:xfrm>
                  <a:off x="816151" y="5581976"/>
                  <a:ext cx="1887480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EXIST EASEMENT  </a:t>
                  </a:r>
                </a:p>
              </p:txBody>
            </p: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5480355-2694-0624-5ABC-BA1E08BEB921}"/>
                  </a:ext>
                </a:extLst>
              </p:cNvPr>
              <p:cNvSpPr txBox="1"/>
              <p:nvPr/>
            </p:nvSpPr>
            <p:spPr>
              <a:xfrm>
                <a:off x="1406400" y="5316638"/>
                <a:ext cx="780640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38100">
                  <a:schemeClr val="bg1"/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schemeClr val="bg1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100</a:t>
                </a:r>
                <a:r>
                  <a:rPr kumimoji="0" lang="en-US" sz="1100" b="1" i="0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FT</a:t>
                </a:r>
                <a:r>
                  <a:rPr lang="en-US" sz="1100" b="1">
                    <a:solidFill>
                      <a:schemeClr val="bg1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</a:t>
                </a:r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11BCE5A-CC96-01DA-1C3E-07D03CA73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649473">
                <a:off x="11738811" y="980727"/>
                <a:ext cx="333869" cy="333869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E8DB36A-7DBC-49CF-C29B-26B768F20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61600" y="5974422"/>
                <a:ext cx="719134" cy="307778"/>
              </a:xfrm>
              <a:prstGeom prst="rect">
                <a:avLst/>
              </a:prstGeom>
            </p:spPr>
          </p:pic>
          <p:pic>
            <p:nvPicPr>
              <p:cNvPr id="95" name="Picture 8" descr="See the source image">
                <a:extLst>
                  <a:ext uri="{FF2B5EF4-FFF2-40B4-BE49-F238E27FC236}">
                    <a16:creationId xmlns:a16="http://schemas.microsoft.com/office/drawing/2014/main" id="{16513A38-B73B-E74A-DC49-11E7901DBB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851" y="6039643"/>
                <a:ext cx="445871" cy="4458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</p:pic>
          <p:pic>
            <p:nvPicPr>
              <p:cNvPr id="98" name="Picture 97" descr="A yellow and blue logo&#10;&#10;Description automatically generated">
                <a:extLst>
                  <a:ext uri="{FF2B5EF4-FFF2-40B4-BE49-F238E27FC236}">
                    <a16:creationId xmlns:a16="http://schemas.microsoft.com/office/drawing/2014/main" id="{26B184B2-5E1B-D84F-E4C6-822885C8B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220" y="6023019"/>
                <a:ext cx="414733" cy="41473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</p:pic>
          <p:pic>
            <p:nvPicPr>
              <p:cNvPr id="99" name="Picture 98" descr="A blue circle with black text&#10;&#10;Description automatically generated">
                <a:extLst>
                  <a:ext uri="{FF2B5EF4-FFF2-40B4-BE49-F238E27FC236}">
                    <a16:creationId xmlns:a16="http://schemas.microsoft.com/office/drawing/2014/main" id="{4301E157-9D1D-3460-D99A-329C1815A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213" y="6029466"/>
                <a:ext cx="413540" cy="44587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82A2775-9E47-CF22-DB8A-4AF0F17767FD}"/>
                  </a:ext>
                </a:extLst>
              </p:cNvPr>
              <p:cNvSpPr txBox="1"/>
              <p:nvPr/>
            </p:nvSpPr>
            <p:spPr>
              <a:xfrm>
                <a:off x="126754" y="5321070"/>
                <a:ext cx="866208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40</a:t>
                </a: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FT</a:t>
                </a: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 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A849BA2-F199-AE07-69DA-3F7F9D458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6570" y="5431193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80797BF-59DB-ABF1-ED91-D53C156D1F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175" y="5432144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8574CD5-4FAB-526B-77B1-F0FB191BAD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241" y="5441816"/>
                <a:ext cx="0" cy="42643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6D3B234-CBF3-5BF8-A44D-C0595B638A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1189" y="5431193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A656253-8FA4-3035-BF33-1B29B443AAED}"/>
                  </a:ext>
                </a:extLst>
              </p:cNvPr>
              <p:cNvSpPr txBox="1"/>
              <p:nvPr/>
            </p:nvSpPr>
            <p:spPr>
              <a:xfrm>
                <a:off x="5218406" y="5297394"/>
                <a:ext cx="380983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40’ </a:t>
                </a: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EF55068C-FBCA-FED4-111A-55693D94D586}"/>
                  </a:ext>
                </a:extLst>
              </p:cNvPr>
              <p:cNvGrpSpPr/>
              <p:nvPr/>
            </p:nvGrpSpPr>
            <p:grpSpPr>
              <a:xfrm>
                <a:off x="2679867" y="5302677"/>
                <a:ext cx="1205537" cy="539224"/>
                <a:chOff x="775912" y="5350529"/>
                <a:chExt cx="1955699" cy="539224"/>
              </a:xfrm>
            </p:grpSpPr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F06A1278-453D-49F1-BED1-492CBF92B45D}"/>
                    </a:ext>
                  </a:extLst>
                </p:cNvPr>
                <p:cNvSpPr txBox="1"/>
                <p:nvPr/>
              </p:nvSpPr>
              <p:spPr>
                <a:xfrm>
                  <a:off x="775912" y="5350529"/>
                  <a:ext cx="1955699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50’ </a:t>
                  </a: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4E3FA352-D760-A2F9-52CD-9050A6229B00}"/>
                    </a:ext>
                  </a:extLst>
                </p:cNvPr>
                <p:cNvSpPr txBox="1"/>
                <p:nvPr/>
              </p:nvSpPr>
              <p:spPr>
                <a:xfrm>
                  <a:off x="816151" y="5581976"/>
                  <a:ext cx="1887480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EXIST EASEMENT  </a:t>
                  </a:r>
                </a:p>
              </p:txBody>
            </p:sp>
          </p:grp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D5DCE70-7B72-FB43-6849-A27AE7750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5214" y="5114925"/>
                <a:ext cx="0" cy="798428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A4484B69-DC6C-E963-4E35-EEB18D9281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4819" y="5523799"/>
                <a:ext cx="0" cy="388754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B31D76D-7F28-E026-12E2-26137085E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609" y="5114925"/>
                <a:ext cx="0" cy="798428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0FF6AA7-87F1-E314-3D04-AD30EFDF7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2439" y="5534124"/>
                <a:ext cx="0" cy="388754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5FD002EB-761C-EF8D-E259-6A33B17587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9181" y="5440718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28498E1-770F-AD3F-C661-E223D0661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8218" y="5475339"/>
                <a:ext cx="0" cy="456864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329914D-E4D6-C750-4221-7403DDDF4D50}"/>
                  </a:ext>
                </a:extLst>
              </p:cNvPr>
              <p:cNvSpPr txBox="1"/>
              <p:nvPr/>
            </p:nvSpPr>
            <p:spPr>
              <a:xfrm>
                <a:off x="4950395" y="5886522"/>
                <a:ext cx="1077679" cy="477054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12’ SHLD.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(5’ PAVED)</a:t>
                </a:r>
              </a:p>
            </p:txBody>
          </p:sp>
          <p:sp>
            <p:nvSpPr>
              <p:cNvPr id="115" name="Arc 195">
                <a:extLst>
                  <a:ext uri="{FF2B5EF4-FFF2-40B4-BE49-F238E27FC236}">
                    <a16:creationId xmlns:a16="http://schemas.microsoft.com/office/drawing/2014/main" id="{967FCEDD-0B3C-A113-8646-550D305E4BE9}"/>
                  </a:ext>
                </a:extLst>
              </p:cNvPr>
              <p:cNvSpPr/>
              <p:nvPr/>
            </p:nvSpPr>
            <p:spPr>
              <a:xfrm rot="6107808">
                <a:off x="5788331" y="5860821"/>
                <a:ext cx="261068" cy="142283"/>
              </a:xfrm>
              <a:custGeom>
                <a:avLst/>
                <a:gdLst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3" fmla="*/ 120650 w 241300"/>
                  <a:gd name="connsiteY3" fmla="*/ 111956 h 223911"/>
                  <a:gd name="connsiteX4" fmla="*/ 45031 w 241300"/>
                  <a:gd name="connsiteY4" fmla="*/ 24719 h 223911"/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0" fmla="*/ 32851 w 229121"/>
                  <a:gd name="connsiteY0" fmla="*/ 33319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3" fmla="*/ 108470 w 229121"/>
                  <a:gd name="connsiteY3" fmla="*/ 120556 h 120556"/>
                  <a:gd name="connsiteX4" fmla="*/ 32851 w 229121"/>
                  <a:gd name="connsiteY4" fmla="*/ 33319 h 120556"/>
                  <a:gd name="connsiteX0" fmla="*/ 0 w 229121"/>
                  <a:gd name="connsiteY0" fmla="*/ 14923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0" fmla="*/ 32851 w 229121"/>
                  <a:gd name="connsiteY0" fmla="*/ 35437 h 122674"/>
                  <a:gd name="connsiteX1" fmla="*/ 155537 w 229121"/>
                  <a:gd name="connsiteY1" fmla="*/ 19588 h 122674"/>
                  <a:gd name="connsiteX2" fmla="*/ 229121 w 229121"/>
                  <a:gd name="connsiteY2" fmla="*/ 122674 h 122674"/>
                  <a:gd name="connsiteX3" fmla="*/ 108470 w 229121"/>
                  <a:gd name="connsiteY3" fmla="*/ 122674 h 122674"/>
                  <a:gd name="connsiteX4" fmla="*/ 32851 w 229121"/>
                  <a:gd name="connsiteY4" fmla="*/ 35437 h 122674"/>
                  <a:gd name="connsiteX0" fmla="*/ 0 w 229121"/>
                  <a:gd name="connsiteY0" fmla="*/ 17041 h 122674"/>
                  <a:gd name="connsiteX1" fmla="*/ 183757 w 229121"/>
                  <a:gd name="connsiteY1" fmla="*/ 14505 h 122674"/>
                  <a:gd name="connsiteX2" fmla="*/ 229121 w 229121"/>
                  <a:gd name="connsiteY2" fmla="*/ 122674 h 122674"/>
                  <a:gd name="connsiteX0" fmla="*/ 13544 w 229121"/>
                  <a:gd name="connsiteY0" fmla="*/ 12911 h 127012"/>
                  <a:gd name="connsiteX1" fmla="*/ 155537 w 229121"/>
                  <a:gd name="connsiteY1" fmla="*/ 23926 h 127012"/>
                  <a:gd name="connsiteX2" fmla="*/ 229121 w 229121"/>
                  <a:gd name="connsiteY2" fmla="*/ 127012 h 127012"/>
                  <a:gd name="connsiteX3" fmla="*/ 108470 w 229121"/>
                  <a:gd name="connsiteY3" fmla="*/ 127012 h 127012"/>
                  <a:gd name="connsiteX4" fmla="*/ 13544 w 229121"/>
                  <a:gd name="connsiteY4" fmla="*/ 12911 h 127012"/>
                  <a:gd name="connsiteX0" fmla="*/ 0 w 229121"/>
                  <a:gd name="connsiteY0" fmla="*/ 21379 h 127012"/>
                  <a:gd name="connsiteX1" fmla="*/ 183757 w 229121"/>
                  <a:gd name="connsiteY1" fmla="*/ 18843 h 127012"/>
                  <a:gd name="connsiteX2" fmla="*/ 229121 w 229121"/>
                  <a:gd name="connsiteY2" fmla="*/ 127012 h 127012"/>
                  <a:gd name="connsiteX0" fmla="*/ 13544 w 261068"/>
                  <a:gd name="connsiteY0" fmla="*/ 12911 h 135926"/>
                  <a:gd name="connsiteX1" fmla="*/ 155537 w 261068"/>
                  <a:gd name="connsiteY1" fmla="*/ 23926 h 135926"/>
                  <a:gd name="connsiteX2" fmla="*/ 229121 w 261068"/>
                  <a:gd name="connsiteY2" fmla="*/ 127012 h 135926"/>
                  <a:gd name="connsiteX3" fmla="*/ 108470 w 261068"/>
                  <a:gd name="connsiteY3" fmla="*/ 127012 h 135926"/>
                  <a:gd name="connsiteX4" fmla="*/ 13544 w 261068"/>
                  <a:gd name="connsiteY4" fmla="*/ 12911 h 135926"/>
                  <a:gd name="connsiteX0" fmla="*/ 0 w 261068"/>
                  <a:gd name="connsiteY0" fmla="*/ 21379 h 135926"/>
                  <a:gd name="connsiteX1" fmla="*/ 183757 w 261068"/>
                  <a:gd name="connsiteY1" fmla="*/ 18843 h 135926"/>
                  <a:gd name="connsiteX2" fmla="*/ 261068 w 261068"/>
                  <a:gd name="connsiteY2" fmla="*/ 135926 h 135926"/>
                  <a:gd name="connsiteX0" fmla="*/ 13544 w 261068"/>
                  <a:gd name="connsiteY0" fmla="*/ 19268 h 142283"/>
                  <a:gd name="connsiteX1" fmla="*/ 155537 w 261068"/>
                  <a:gd name="connsiteY1" fmla="*/ 30283 h 142283"/>
                  <a:gd name="connsiteX2" fmla="*/ 229121 w 261068"/>
                  <a:gd name="connsiteY2" fmla="*/ 133369 h 142283"/>
                  <a:gd name="connsiteX3" fmla="*/ 108470 w 261068"/>
                  <a:gd name="connsiteY3" fmla="*/ 133369 h 142283"/>
                  <a:gd name="connsiteX4" fmla="*/ 13544 w 261068"/>
                  <a:gd name="connsiteY4" fmla="*/ 19268 h 142283"/>
                  <a:gd name="connsiteX0" fmla="*/ 0 w 261068"/>
                  <a:gd name="connsiteY0" fmla="*/ 27736 h 142283"/>
                  <a:gd name="connsiteX1" fmla="*/ 191657 w 261068"/>
                  <a:gd name="connsiteY1" fmla="*/ 7702 h 142283"/>
                  <a:gd name="connsiteX2" fmla="*/ 261068 w 261068"/>
                  <a:gd name="connsiteY2" fmla="*/ 142283 h 1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068" h="142283" stroke="0" extrusionOk="0">
                    <a:moveTo>
                      <a:pt x="13544" y="19268"/>
                    </a:moveTo>
                    <a:cubicBezTo>
                      <a:pt x="48173" y="-6579"/>
                      <a:pt x="119607" y="11266"/>
                      <a:pt x="155537" y="30283"/>
                    </a:cubicBezTo>
                    <a:cubicBezTo>
                      <a:pt x="191467" y="49300"/>
                      <a:pt x="229121" y="88415"/>
                      <a:pt x="229121" y="133369"/>
                    </a:cubicBezTo>
                    <a:lnTo>
                      <a:pt x="108470" y="133369"/>
                    </a:lnTo>
                    <a:lnTo>
                      <a:pt x="13544" y="19268"/>
                    </a:lnTo>
                    <a:close/>
                  </a:path>
                  <a:path w="261068" h="142283" fill="none">
                    <a:moveTo>
                      <a:pt x="0" y="27736"/>
                    </a:moveTo>
                    <a:cubicBezTo>
                      <a:pt x="34629" y="1889"/>
                      <a:pt x="150737" y="-8385"/>
                      <a:pt x="191657" y="7702"/>
                    </a:cubicBezTo>
                    <a:cubicBezTo>
                      <a:pt x="236264" y="25239"/>
                      <a:pt x="261068" y="97329"/>
                      <a:pt x="261068" y="142283"/>
                    </a:cubicBezTo>
                  </a:path>
                </a:pathLst>
              </a:custGeom>
              <a:ln w="28575">
                <a:solidFill>
                  <a:srgbClr val="000000"/>
                </a:solidFill>
                <a:round/>
                <a:headEnd type="triangle"/>
                <a:tailEnd type="none"/>
              </a:ln>
              <a:effectLst>
                <a:glow rad="25400">
                  <a:schemeClr val="bg1">
                    <a:alpha val="57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5298814-770B-0ACE-4EDE-F58545A8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2739" y="5437543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BF3A073-E41B-0C2A-FFBC-C26AA3206C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1814" y="5431193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4248B66-7F32-6FCC-C7F2-AD53D0E20E0C}"/>
                  </a:ext>
                </a:extLst>
              </p:cNvPr>
              <p:cNvGrpSpPr/>
              <p:nvPr/>
            </p:nvGrpSpPr>
            <p:grpSpPr>
              <a:xfrm>
                <a:off x="9667045" y="5315501"/>
                <a:ext cx="1820240" cy="539224"/>
                <a:chOff x="775912" y="5350529"/>
                <a:chExt cx="1955699" cy="539224"/>
              </a:xfrm>
            </p:grpSpPr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6AC3FB25-1947-FF42-69B1-F48979767189}"/>
                    </a:ext>
                  </a:extLst>
                </p:cNvPr>
                <p:cNvSpPr txBox="1"/>
                <p:nvPr/>
              </p:nvSpPr>
              <p:spPr>
                <a:xfrm>
                  <a:off x="775912" y="5350529"/>
                  <a:ext cx="1955699" cy="47705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VARIES 100’ – 200’ 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11FD1ADB-9B71-8041-FB61-03F9062B1D5B}"/>
                    </a:ext>
                  </a:extLst>
                </p:cNvPr>
                <p:cNvSpPr txBox="1"/>
                <p:nvPr/>
              </p:nvSpPr>
              <p:spPr>
                <a:xfrm>
                  <a:off x="816151" y="5581976"/>
                  <a:ext cx="1887480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lIns="91440" tIns="91440" rIns="91440" bIns="4572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CSX</a:t>
                  </a:r>
                  <a:r>
                    <a:rPr kumimoji="0" lang="en-US" sz="1100" b="1" i="0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R/W</a:t>
                  </a:r>
                </a:p>
              </p:txBody>
            </p:sp>
          </p:grpSp>
          <p:sp>
            <p:nvSpPr>
              <p:cNvPr id="119" name="Arc 195">
                <a:extLst>
                  <a:ext uri="{FF2B5EF4-FFF2-40B4-BE49-F238E27FC236}">
                    <a16:creationId xmlns:a16="http://schemas.microsoft.com/office/drawing/2014/main" id="{AFC79E34-093C-C8A7-9419-E90689A69726}"/>
                  </a:ext>
                </a:extLst>
              </p:cNvPr>
              <p:cNvSpPr/>
              <p:nvPr/>
            </p:nvSpPr>
            <p:spPr>
              <a:xfrm rot="6107808">
                <a:off x="7223815" y="5903655"/>
                <a:ext cx="261068" cy="142283"/>
              </a:xfrm>
              <a:custGeom>
                <a:avLst/>
                <a:gdLst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3" fmla="*/ 120650 w 241300"/>
                  <a:gd name="connsiteY3" fmla="*/ 111956 h 223911"/>
                  <a:gd name="connsiteX4" fmla="*/ 45031 w 241300"/>
                  <a:gd name="connsiteY4" fmla="*/ 24719 h 223911"/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0" fmla="*/ 32851 w 229121"/>
                  <a:gd name="connsiteY0" fmla="*/ 33319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3" fmla="*/ 108470 w 229121"/>
                  <a:gd name="connsiteY3" fmla="*/ 120556 h 120556"/>
                  <a:gd name="connsiteX4" fmla="*/ 32851 w 229121"/>
                  <a:gd name="connsiteY4" fmla="*/ 33319 h 120556"/>
                  <a:gd name="connsiteX0" fmla="*/ 0 w 229121"/>
                  <a:gd name="connsiteY0" fmla="*/ 14923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0" fmla="*/ 32851 w 229121"/>
                  <a:gd name="connsiteY0" fmla="*/ 35437 h 122674"/>
                  <a:gd name="connsiteX1" fmla="*/ 155537 w 229121"/>
                  <a:gd name="connsiteY1" fmla="*/ 19588 h 122674"/>
                  <a:gd name="connsiteX2" fmla="*/ 229121 w 229121"/>
                  <a:gd name="connsiteY2" fmla="*/ 122674 h 122674"/>
                  <a:gd name="connsiteX3" fmla="*/ 108470 w 229121"/>
                  <a:gd name="connsiteY3" fmla="*/ 122674 h 122674"/>
                  <a:gd name="connsiteX4" fmla="*/ 32851 w 229121"/>
                  <a:gd name="connsiteY4" fmla="*/ 35437 h 122674"/>
                  <a:gd name="connsiteX0" fmla="*/ 0 w 229121"/>
                  <a:gd name="connsiteY0" fmla="*/ 17041 h 122674"/>
                  <a:gd name="connsiteX1" fmla="*/ 183757 w 229121"/>
                  <a:gd name="connsiteY1" fmla="*/ 14505 h 122674"/>
                  <a:gd name="connsiteX2" fmla="*/ 229121 w 229121"/>
                  <a:gd name="connsiteY2" fmla="*/ 122674 h 122674"/>
                  <a:gd name="connsiteX0" fmla="*/ 13544 w 229121"/>
                  <a:gd name="connsiteY0" fmla="*/ 12911 h 127012"/>
                  <a:gd name="connsiteX1" fmla="*/ 155537 w 229121"/>
                  <a:gd name="connsiteY1" fmla="*/ 23926 h 127012"/>
                  <a:gd name="connsiteX2" fmla="*/ 229121 w 229121"/>
                  <a:gd name="connsiteY2" fmla="*/ 127012 h 127012"/>
                  <a:gd name="connsiteX3" fmla="*/ 108470 w 229121"/>
                  <a:gd name="connsiteY3" fmla="*/ 127012 h 127012"/>
                  <a:gd name="connsiteX4" fmla="*/ 13544 w 229121"/>
                  <a:gd name="connsiteY4" fmla="*/ 12911 h 127012"/>
                  <a:gd name="connsiteX0" fmla="*/ 0 w 229121"/>
                  <a:gd name="connsiteY0" fmla="*/ 21379 h 127012"/>
                  <a:gd name="connsiteX1" fmla="*/ 183757 w 229121"/>
                  <a:gd name="connsiteY1" fmla="*/ 18843 h 127012"/>
                  <a:gd name="connsiteX2" fmla="*/ 229121 w 229121"/>
                  <a:gd name="connsiteY2" fmla="*/ 127012 h 127012"/>
                  <a:gd name="connsiteX0" fmla="*/ 13544 w 261068"/>
                  <a:gd name="connsiteY0" fmla="*/ 12911 h 135926"/>
                  <a:gd name="connsiteX1" fmla="*/ 155537 w 261068"/>
                  <a:gd name="connsiteY1" fmla="*/ 23926 h 135926"/>
                  <a:gd name="connsiteX2" fmla="*/ 229121 w 261068"/>
                  <a:gd name="connsiteY2" fmla="*/ 127012 h 135926"/>
                  <a:gd name="connsiteX3" fmla="*/ 108470 w 261068"/>
                  <a:gd name="connsiteY3" fmla="*/ 127012 h 135926"/>
                  <a:gd name="connsiteX4" fmla="*/ 13544 w 261068"/>
                  <a:gd name="connsiteY4" fmla="*/ 12911 h 135926"/>
                  <a:gd name="connsiteX0" fmla="*/ 0 w 261068"/>
                  <a:gd name="connsiteY0" fmla="*/ 21379 h 135926"/>
                  <a:gd name="connsiteX1" fmla="*/ 183757 w 261068"/>
                  <a:gd name="connsiteY1" fmla="*/ 18843 h 135926"/>
                  <a:gd name="connsiteX2" fmla="*/ 261068 w 261068"/>
                  <a:gd name="connsiteY2" fmla="*/ 135926 h 135926"/>
                  <a:gd name="connsiteX0" fmla="*/ 13544 w 261068"/>
                  <a:gd name="connsiteY0" fmla="*/ 19268 h 142283"/>
                  <a:gd name="connsiteX1" fmla="*/ 155537 w 261068"/>
                  <a:gd name="connsiteY1" fmla="*/ 30283 h 142283"/>
                  <a:gd name="connsiteX2" fmla="*/ 229121 w 261068"/>
                  <a:gd name="connsiteY2" fmla="*/ 133369 h 142283"/>
                  <a:gd name="connsiteX3" fmla="*/ 108470 w 261068"/>
                  <a:gd name="connsiteY3" fmla="*/ 133369 h 142283"/>
                  <a:gd name="connsiteX4" fmla="*/ 13544 w 261068"/>
                  <a:gd name="connsiteY4" fmla="*/ 19268 h 142283"/>
                  <a:gd name="connsiteX0" fmla="*/ 0 w 261068"/>
                  <a:gd name="connsiteY0" fmla="*/ 27736 h 142283"/>
                  <a:gd name="connsiteX1" fmla="*/ 191657 w 261068"/>
                  <a:gd name="connsiteY1" fmla="*/ 7702 h 142283"/>
                  <a:gd name="connsiteX2" fmla="*/ 261068 w 261068"/>
                  <a:gd name="connsiteY2" fmla="*/ 142283 h 1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068" h="142283" stroke="0" extrusionOk="0">
                    <a:moveTo>
                      <a:pt x="13544" y="19268"/>
                    </a:moveTo>
                    <a:cubicBezTo>
                      <a:pt x="48173" y="-6579"/>
                      <a:pt x="119607" y="11266"/>
                      <a:pt x="155537" y="30283"/>
                    </a:cubicBezTo>
                    <a:cubicBezTo>
                      <a:pt x="191467" y="49300"/>
                      <a:pt x="229121" y="88415"/>
                      <a:pt x="229121" y="133369"/>
                    </a:cubicBezTo>
                    <a:lnTo>
                      <a:pt x="108470" y="133369"/>
                    </a:lnTo>
                    <a:lnTo>
                      <a:pt x="13544" y="19268"/>
                    </a:lnTo>
                    <a:close/>
                  </a:path>
                  <a:path w="261068" h="142283" fill="none">
                    <a:moveTo>
                      <a:pt x="0" y="27736"/>
                    </a:moveTo>
                    <a:cubicBezTo>
                      <a:pt x="34629" y="1889"/>
                      <a:pt x="150737" y="-8385"/>
                      <a:pt x="191657" y="7702"/>
                    </a:cubicBezTo>
                    <a:cubicBezTo>
                      <a:pt x="236264" y="25239"/>
                      <a:pt x="261068" y="97329"/>
                      <a:pt x="261068" y="142283"/>
                    </a:cubicBezTo>
                  </a:path>
                </a:pathLst>
              </a:custGeom>
              <a:ln w="28575">
                <a:solidFill>
                  <a:srgbClr val="000000"/>
                </a:solidFill>
                <a:round/>
                <a:headEnd type="triangle"/>
                <a:tailEnd type="none"/>
              </a:ln>
              <a:effectLst>
                <a:glow rad="25400">
                  <a:schemeClr val="bg1">
                    <a:alpha val="57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Arc 195">
                <a:extLst>
                  <a:ext uri="{FF2B5EF4-FFF2-40B4-BE49-F238E27FC236}">
                    <a16:creationId xmlns:a16="http://schemas.microsoft.com/office/drawing/2014/main" id="{90756208-FE5E-9CFF-F82D-FBEACFD9E65C}"/>
                  </a:ext>
                </a:extLst>
              </p:cNvPr>
              <p:cNvSpPr/>
              <p:nvPr/>
            </p:nvSpPr>
            <p:spPr>
              <a:xfrm rot="15492192" flipH="1">
                <a:off x="6683817" y="5896372"/>
                <a:ext cx="261068" cy="142283"/>
              </a:xfrm>
              <a:custGeom>
                <a:avLst/>
                <a:gdLst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3" fmla="*/ 120650 w 241300"/>
                  <a:gd name="connsiteY3" fmla="*/ 111956 h 223911"/>
                  <a:gd name="connsiteX4" fmla="*/ 45031 w 241300"/>
                  <a:gd name="connsiteY4" fmla="*/ 24719 h 223911"/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0" fmla="*/ 32851 w 229121"/>
                  <a:gd name="connsiteY0" fmla="*/ 33319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3" fmla="*/ 108470 w 229121"/>
                  <a:gd name="connsiteY3" fmla="*/ 120556 h 120556"/>
                  <a:gd name="connsiteX4" fmla="*/ 32851 w 229121"/>
                  <a:gd name="connsiteY4" fmla="*/ 33319 h 120556"/>
                  <a:gd name="connsiteX0" fmla="*/ 0 w 229121"/>
                  <a:gd name="connsiteY0" fmla="*/ 14923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0" fmla="*/ 32851 w 229121"/>
                  <a:gd name="connsiteY0" fmla="*/ 35437 h 122674"/>
                  <a:gd name="connsiteX1" fmla="*/ 155537 w 229121"/>
                  <a:gd name="connsiteY1" fmla="*/ 19588 h 122674"/>
                  <a:gd name="connsiteX2" fmla="*/ 229121 w 229121"/>
                  <a:gd name="connsiteY2" fmla="*/ 122674 h 122674"/>
                  <a:gd name="connsiteX3" fmla="*/ 108470 w 229121"/>
                  <a:gd name="connsiteY3" fmla="*/ 122674 h 122674"/>
                  <a:gd name="connsiteX4" fmla="*/ 32851 w 229121"/>
                  <a:gd name="connsiteY4" fmla="*/ 35437 h 122674"/>
                  <a:gd name="connsiteX0" fmla="*/ 0 w 229121"/>
                  <a:gd name="connsiteY0" fmla="*/ 17041 h 122674"/>
                  <a:gd name="connsiteX1" fmla="*/ 183757 w 229121"/>
                  <a:gd name="connsiteY1" fmla="*/ 14505 h 122674"/>
                  <a:gd name="connsiteX2" fmla="*/ 229121 w 229121"/>
                  <a:gd name="connsiteY2" fmla="*/ 122674 h 122674"/>
                  <a:gd name="connsiteX0" fmla="*/ 13544 w 229121"/>
                  <a:gd name="connsiteY0" fmla="*/ 12911 h 127012"/>
                  <a:gd name="connsiteX1" fmla="*/ 155537 w 229121"/>
                  <a:gd name="connsiteY1" fmla="*/ 23926 h 127012"/>
                  <a:gd name="connsiteX2" fmla="*/ 229121 w 229121"/>
                  <a:gd name="connsiteY2" fmla="*/ 127012 h 127012"/>
                  <a:gd name="connsiteX3" fmla="*/ 108470 w 229121"/>
                  <a:gd name="connsiteY3" fmla="*/ 127012 h 127012"/>
                  <a:gd name="connsiteX4" fmla="*/ 13544 w 229121"/>
                  <a:gd name="connsiteY4" fmla="*/ 12911 h 127012"/>
                  <a:gd name="connsiteX0" fmla="*/ 0 w 229121"/>
                  <a:gd name="connsiteY0" fmla="*/ 21379 h 127012"/>
                  <a:gd name="connsiteX1" fmla="*/ 183757 w 229121"/>
                  <a:gd name="connsiteY1" fmla="*/ 18843 h 127012"/>
                  <a:gd name="connsiteX2" fmla="*/ 229121 w 229121"/>
                  <a:gd name="connsiteY2" fmla="*/ 127012 h 127012"/>
                  <a:gd name="connsiteX0" fmla="*/ 13544 w 261068"/>
                  <a:gd name="connsiteY0" fmla="*/ 12911 h 135926"/>
                  <a:gd name="connsiteX1" fmla="*/ 155537 w 261068"/>
                  <a:gd name="connsiteY1" fmla="*/ 23926 h 135926"/>
                  <a:gd name="connsiteX2" fmla="*/ 229121 w 261068"/>
                  <a:gd name="connsiteY2" fmla="*/ 127012 h 135926"/>
                  <a:gd name="connsiteX3" fmla="*/ 108470 w 261068"/>
                  <a:gd name="connsiteY3" fmla="*/ 127012 h 135926"/>
                  <a:gd name="connsiteX4" fmla="*/ 13544 w 261068"/>
                  <a:gd name="connsiteY4" fmla="*/ 12911 h 135926"/>
                  <a:gd name="connsiteX0" fmla="*/ 0 w 261068"/>
                  <a:gd name="connsiteY0" fmla="*/ 21379 h 135926"/>
                  <a:gd name="connsiteX1" fmla="*/ 183757 w 261068"/>
                  <a:gd name="connsiteY1" fmla="*/ 18843 h 135926"/>
                  <a:gd name="connsiteX2" fmla="*/ 261068 w 261068"/>
                  <a:gd name="connsiteY2" fmla="*/ 135926 h 135926"/>
                  <a:gd name="connsiteX0" fmla="*/ 13544 w 261068"/>
                  <a:gd name="connsiteY0" fmla="*/ 19268 h 142283"/>
                  <a:gd name="connsiteX1" fmla="*/ 155537 w 261068"/>
                  <a:gd name="connsiteY1" fmla="*/ 30283 h 142283"/>
                  <a:gd name="connsiteX2" fmla="*/ 229121 w 261068"/>
                  <a:gd name="connsiteY2" fmla="*/ 133369 h 142283"/>
                  <a:gd name="connsiteX3" fmla="*/ 108470 w 261068"/>
                  <a:gd name="connsiteY3" fmla="*/ 133369 h 142283"/>
                  <a:gd name="connsiteX4" fmla="*/ 13544 w 261068"/>
                  <a:gd name="connsiteY4" fmla="*/ 19268 h 142283"/>
                  <a:gd name="connsiteX0" fmla="*/ 0 w 261068"/>
                  <a:gd name="connsiteY0" fmla="*/ 27736 h 142283"/>
                  <a:gd name="connsiteX1" fmla="*/ 191657 w 261068"/>
                  <a:gd name="connsiteY1" fmla="*/ 7702 h 142283"/>
                  <a:gd name="connsiteX2" fmla="*/ 261068 w 261068"/>
                  <a:gd name="connsiteY2" fmla="*/ 142283 h 1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068" h="142283" stroke="0" extrusionOk="0">
                    <a:moveTo>
                      <a:pt x="13544" y="19268"/>
                    </a:moveTo>
                    <a:cubicBezTo>
                      <a:pt x="48173" y="-6579"/>
                      <a:pt x="119607" y="11266"/>
                      <a:pt x="155537" y="30283"/>
                    </a:cubicBezTo>
                    <a:cubicBezTo>
                      <a:pt x="191467" y="49300"/>
                      <a:pt x="229121" y="88415"/>
                      <a:pt x="229121" y="133369"/>
                    </a:cubicBezTo>
                    <a:lnTo>
                      <a:pt x="108470" y="133369"/>
                    </a:lnTo>
                    <a:lnTo>
                      <a:pt x="13544" y="19268"/>
                    </a:lnTo>
                    <a:close/>
                  </a:path>
                  <a:path w="261068" h="142283" fill="none">
                    <a:moveTo>
                      <a:pt x="0" y="27736"/>
                    </a:moveTo>
                    <a:cubicBezTo>
                      <a:pt x="34629" y="1889"/>
                      <a:pt x="150737" y="-8385"/>
                      <a:pt x="191657" y="7702"/>
                    </a:cubicBezTo>
                    <a:cubicBezTo>
                      <a:pt x="236264" y="25239"/>
                      <a:pt x="261068" y="97329"/>
                      <a:pt x="261068" y="142283"/>
                    </a:cubicBezTo>
                  </a:path>
                </a:pathLst>
              </a:custGeom>
              <a:ln w="28575">
                <a:solidFill>
                  <a:srgbClr val="000000"/>
                </a:solidFill>
                <a:round/>
                <a:headEnd type="triangle"/>
                <a:tailEnd type="none"/>
              </a:ln>
              <a:effectLst>
                <a:glow rad="25400">
                  <a:schemeClr val="bg1">
                    <a:alpha val="57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963EEFE-C802-773D-561E-068146E40726}"/>
                  </a:ext>
                </a:extLst>
              </p:cNvPr>
              <p:cNvSpPr txBox="1"/>
              <p:nvPr/>
            </p:nvSpPr>
            <p:spPr>
              <a:xfrm>
                <a:off x="6096765" y="5541500"/>
                <a:ext cx="556940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LANES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46B1CA9-B987-D8A9-3503-5B9814E6AAA0}"/>
                  </a:ext>
                </a:extLst>
              </p:cNvPr>
              <p:cNvSpPr txBox="1"/>
              <p:nvPr/>
            </p:nvSpPr>
            <p:spPr>
              <a:xfrm>
                <a:off x="6067973" y="5302101"/>
                <a:ext cx="640436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(2) 12’ 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EFE2954-FECF-A7A2-D0B6-16583CFE4306}"/>
                  </a:ext>
                </a:extLst>
              </p:cNvPr>
              <p:cNvSpPr txBox="1"/>
              <p:nvPr/>
            </p:nvSpPr>
            <p:spPr>
              <a:xfrm>
                <a:off x="7496448" y="5560469"/>
                <a:ext cx="556940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LANES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3D74095F-E58D-1D0A-2842-9B26E31143B7}"/>
                  </a:ext>
                </a:extLst>
              </p:cNvPr>
              <p:cNvSpPr txBox="1"/>
              <p:nvPr/>
            </p:nvSpPr>
            <p:spPr>
              <a:xfrm>
                <a:off x="7467656" y="5321070"/>
                <a:ext cx="640436" cy="307777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(2) 12’ </a:t>
                </a:r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41BF2590-8CDD-84DC-8983-1428F66B3C3D}"/>
                  </a:ext>
                </a:extLst>
              </p:cNvPr>
              <p:cNvGrpSpPr/>
              <p:nvPr/>
            </p:nvGrpSpPr>
            <p:grpSpPr>
              <a:xfrm>
                <a:off x="8313931" y="5324625"/>
                <a:ext cx="719134" cy="538026"/>
                <a:chOff x="8290116" y="5324625"/>
                <a:chExt cx="719134" cy="538026"/>
              </a:xfrm>
            </p:grpSpPr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6743611E-4350-475B-CE65-BE90723E2ED0}"/>
                    </a:ext>
                  </a:extLst>
                </p:cNvPr>
                <p:cNvSpPr txBox="1"/>
                <p:nvPr/>
              </p:nvSpPr>
              <p:spPr>
                <a:xfrm>
                  <a:off x="8290116" y="5554874"/>
                  <a:ext cx="719134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>
                      <a:solidFill>
                        <a:prstClr val="white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BORDER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DFCF4637-705F-1C40-29F2-17EAF790F73F}"/>
                    </a:ext>
                  </a:extLst>
                </p:cNvPr>
                <p:cNvSpPr txBox="1"/>
                <p:nvPr/>
              </p:nvSpPr>
              <p:spPr>
                <a:xfrm>
                  <a:off x="8355598" y="5324625"/>
                  <a:ext cx="640436" cy="30777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glow rad="12700">
                    <a:schemeClr val="accent1">
                      <a:alpha val="40000"/>
                    </a:schemeClr>
                  </a:glow>
                </a:effectLst>
              </p:spPr>
              <p:txBody>
                <a:bodyPr wrap="square" tIns="9144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>
                      <a:solidFill>
                        <a:prstClr val="white"/>
                      </a:solidFill>
                      <a:effectLst>
                        <a:glow rad="101600">
                          <a:prstClr val="black"/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/>
                    </a:rPr>
                    <a:t>40’ </a:t>
                  </a:r>
                </a:p>
              </p:txBody>
            </p:sp>
          </p:grp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842D708-9EE3-0730-E8B5-3C075612C1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7639" y="5450243"/>
                <a:ext cx="0" cy="48216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A9FEB59-8714-2138-10C5-B5BFA28524B6}"/>
                  </a:ext>
                </a:extLst>
              </p:cNvPr>
              <p:cNvSpPr txBox="1"/>
              <p:nvPr/>
            </p:nvSpPr>
            <p:spPr>
              <a:xfrm>
                <a:off x="8259023" y="5919875"/>
                <a:ext cx="806766" cy="477054"/>
              </a:xfrm>
              <a:prstGeom prst="rect">
                <a:avLst/>
              </a:prstGeom>
              <a:noFill/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</p:spPr>
            <p:txBody>
              <a:bodyPr wrap="square" tIns="9144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12’ SHLD.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>
                    <a:solidFill>
                      <a:prstClr val="white"/>
                    </a:solidFill>
                    <a:effectLst>
                      <a:glow rad="101600">
                        <a:prstClr val="black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(5’ PAVED)</a:t>
                </a:r>
              </a:p>
            </p:txBody>
          </p:sp>
          <p:sp>
            <p:nvSpPr>
              <p:cNvPr id="128" name="Arc 195">
                <a:extLst>
                  <a:ext uri="{FF2B5EF4-FFF2-40B4-BE49-F238E27FC236}">
                    <a16:creationId xmlns:a16="http://schemas.microsoft.com/office/drawing/2014/main" id="{4CA89498-E16C-7472-267D-5267031C8513}"/>
                  </a:ext>
                </a:extLst>
              </p:cNvPr>
              <p:cNvSpPr/>
              <p:nvPr/>
            </p:nvSpPr>
            <p:spPr>
              <a:xfrm rot="15492192" flipH="1">
                <a:off x="8112567" y="5909072"/>
                <a:ext cx="261068" cy="142283"/>
              </a:xfrm>
              <a:custGeom>
                <a:avLst/>
                <a:gdLst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3" fmla="*/ 120650 w 241300"/>
                  <a:gd name="connsiteY3" fmla="*/ 111956 h 223911"/>
                  <a:gd name="connsiteX4" fmla="*/ 45031 w 241300"/>
                  <a:gd name="connsiteY4" fmla="*/ 24719 h 223911"/>
                  <a:gd name="connsiteX0" fmla="*/ 45031 w 241300"/>
                  <a:gd name="connsiteY0" fmla="*/ 24719 h 223911"/>
                  <a:gd name="connsiteX1" fmla="*/ 167717 w 241300"/>
                  <a:gd name="connsiteY1" fmla="*/ 8870 h 223911"/>
                  <a:gd name="connsiteX2" fmla="*/ 241301 w 241300"/>
                  <a:gd name="connsiteY2" fmla="*/ 111956 h 223911"/>
                  <a:gd name="connsiteX0" fmla="*/ 32851 w 229121"/>
                  <a:gd name="connsiteY0" fmla="*/ 33319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3" fmla="*/ 108470 w 229121"/>
                  <a:gd name="connsiteY3" fmla="*/ 120556 h 120556"/>
                  <a:gd name="connsiteX4" fmla="*/ 32851 w 229121"/>
                  <a:gd name="connsiteY4" fmla="*/ 33319 h 120556"/>
                  <a:gd name="connsiteX0" fmla="*/ 0 w 229121"/>
                  <a:gd name="connsiteY0" fmla="*/ 14923 h 120556"/>
                  <a:gd name="connsiteX1" fmla="*/ 155537 w 229121"/>
                  <a:gd name="connsiteY1" fmla="*/ 17470 h 120556"/>
                  <a:gd name="connsiteX2" fmla="*/ 229121 w 229121"/>
                  <a:gd name="connsiteY2" fmla="*/ 120556 h 120556"/>
                  <a:gd name="connsiteX0" fmla="*/ 32851 w 229121"/>
                  <a:gd name="connsiteY0" fmla="*/ 35437 h 122674"/>
                  <a:gd name="connsiteX1" fmla="*/ 155537 w 229121"/>
                  <a:gd name="connsiteY1" fmla="*/ 19588 h 122674"/>
                  <a:gd name="connsiteX2" fmla="*/ 229121 w 229121"/>
                  <a:gd name="connsiteY2" fmla="*/ 122674 h 122674"/>
                  <a:gd name="connsiteX3" fmla="*/ 108470 w 229121"/>
                  <a:gd name="connsiteY3" fmla="*/ 122674 h 122674"/>
                  <a:gd name="connsiteX4" fmla="*/ 32851 w 229121"/>
                  <a:gd name="connsiteY4" fmla="*/ 35437 h 122674"/>
                  <a:gd name="connsiteX0" fmla="*/ 0 w 229121"/>
                  <a:gd name="connsiteY0" fmla="*/ 17041 h 122674"/>
                  <a:gd name="connsiteX1" fmla="*/ 183757 w 229121"/>
                  <a:gd name="connsiteY1" fmla="*/ 14505 h 122674"/>
                  <a:gd name="connsiteX2" fmla="*/ 229121 w 229121"/>
                  <a:gd name="connsiteY2" fmla="*/ 122674 h 122674"/>
                  <a:gd name="connsiteX0" fmla="*/ 13544 w 229121"/>
                  <a:gd name="connsiteY0" fmla="*/ 12911 h 127012"/>
                  <a:gd name="connsiteX1" fmla="*/ 155537 w 229121"/>
                  <a:gd name="connsiteY1" fmla="*/ 23926 h 127012"/>
                  <a:gd name="connsiteX2" fmla="*/ 229121 w 229121"/>
                  <a:gd name="connsiteY2" fmla="*/ 127012 h 127012"/>
                  <a:gd name="connsiteX3" fmla="*/ 108470 w 229121"/>
                  <a:gd name="connsiteY3" fmla="*/ 127012 h 127012"/>
                  <a:gd name="connsiteX4" fmla="*/ 13544 w 229121"/>
                  <a:gd name="connsiteY4" fmla="*/ 12911 h 127012"/>
                  <a:gd name="connsiteX0" fmla="*/ 0 w 229121"/>
                  <a:gd name="connsiteY0" fmla="*/ 21379 h 127012"/>
                  <a:gd name="connsiteX1" fmla="*/ 183757 w 229121"/>
                  <a:gd name="connsiteY1" fmla="*/ 18843 h 127012"/>
                  <a:gd name="connsiteX2" fmla="*/ 229121 w 229121"/>
                  <a:gd name="connsiteY2" fmla="*/ 127012 h 127012"/>
                  <a:gd name="connsiteX0" fmla="*/ 13544 w 261068"/>
                  <a:gd name="connsiteY0" fmla="*/ 12911 h 135926"/>
                  <a:gd name="connsiteX1" fmla="*/ 155537 w 261068"/>
                  <a:gd name="connsiteY1" fmla="*/ 23926 h 135926"/>
                  <a:gd name="connsiteX2" fmla="*/ 229121 w 261068"/>
                  <a:gd name="connsiteY2" fmla="*/ 127012 h 135926"/>
                  <a:gd name="connsiteX3" fmla="*/ 108470 w 261068"/>
                  <a:gd name="connsiteY3" fmla="*/ 127012 h 135926"/>
                  <a:gd name="connsiteX4" fmla="*/ 13544 w 261068"/>
                  <a:gd name="connsiteY4" fmla="*/ 12911 h 135926"/>
                  <a:gd name="connsiteX0" fmla="*/ 0 w 261068"/>
                  <a:gd name="connsiteY0" fmla="*/ 21379 h 135926"/>
                  <a:gd name="connsiteX1" fmla="*/ 183757 w 261068"/>
                  <a:gd name="connsiteY1" fmla="*/ 18843 h 135926"/>
                  <a:gd name="connsiteX2" fmla="*/ 261068 w 261068"/>
                  <a:gd name="connsiteY2" fmla="*/ 135926 h 135926"/>
                  <a:gd name="connsiteX0" fmla="*/ 13544 w 261068"/>
                  <a:gd name="connsiteY0" fmla="*/ 19268 h 142283"/>
                  <a:gd name="connsiteX1" fmla="*/ 155537 w 261068"/>
                  <a:gd name="connsiteY1" fmla="*/ 30283 h 142283"/>
                  <a:gd name="connsiteX2" fmla="*/ 229121 w 261068"/>
                  <a:gd name="connsiteY2" fmla="*/ 133369 h 142283"/>
                  <a:gd name="connsiteX3" fmla="*/ 108470 w 261068"/>
                  <a:gd name="connsiteY3" fmla="*/ 133369 h 142283"/>
                  <a:gd name="connsiteX4" fmla="*/ 13544 w 261068"/>
                  <a:gd name="connsiteY4" fmla="*/ 19268 h 142283"/>
                  <a:gd name="connsiteX0" fmla="*/ 0 w 261068"/>
                  <a:gd name="connsiteY0" fmla="*/ 27736 h 142283"/>
                  <a:gd name="connsiteX1" fmla="*/ 191657 w 261068"/>
                  <a:gd name="connsiteY1" fmla="*/ 7702 h 142283"/>
                  <a:gd name="connsiteX2" fmla="*/ 261068 w 261068"/>
                  <a:gd name="connsiteY2" fmla="*/ 142283 h 1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068" h="142283" stroke="0" extrusionOk="0">
                    <a:moveTo>
                      <a:pt x="13544" y="19268"/>
                    </a:moveTo>
                    <a:cubicBezTo>
                      <a:pt x="48173" y="-6579"/>
                      <a:pt x="119607" y="11266"/>
                      <a:pt x="155537" y="30283"/>
                    </a:cubicBezTo>
                    <a:cubicBezTo>
                      <a:pt x="191467" y="49300"/>
                      <a:pt x="229121" y="88415"/>
                      <a:pt x="229121" y="133369"/>
                    </a:cubicBezTo>
                    <a:lnTo>
                      <a:pt x="108470" y="133369"/>
                    </a:lnTo>
                    <a:lnTo>
                      <a:pt x="13544" y="19268"/>
                    </a:lnTo>
                    <a:close/>
                  </a:path>
                  <a:path w="261068" h="142283" fill="none">
                    <a:moveTo>
                      <a:pt x="0" y="27736"/>
                    </a:moveTo>
                    <a:cubicBezTo>
                      <a:pt x="34629" y="1889"/>
                      <a:pt x="150737" y="-8385"/>
                      <a:pt x="191657" y="7702"/>
                    </a:cubicBezTo>
                    <a:cubicBezTo>
                      <a:pt x="236264" y="25239"/>
                      <a:pt x="261068" y="97329"/>
                      <a:pt x="261068" y="142283"/>
                    </a:cubicBezTo>
                  </a:path>
                </a:pathLst>
              </a:custGeom>
              <a:ln w="28575">
                <a:solidFill>
                  <a:srgbClr val="000000"/>
                </a:solidFill>
                <a:round/>
                <a:headEnd type="triangle"/>
                <a:tailEnd type="none"/>
              </a:ln>
              <a:effectLst>
                <a:glow rad="25400">
                  <a:schemeClr val="bg1">
                    <a:alpha val="57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1B17D20-97AD-284E-7896-5A712194F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69" y="5448166"/>
                <a:ext cx="0" cy="426430"/>
              </a:xfrm>
              <a:prstGeom prst="line">
                <a:avLst/>
              </a:prstGeom>
              <a:ln w="31750">
                <a:solidFill>
                  <a:schemeClr val="accent6">
                    <a:lumMod val="50000"/>
                  </a:schemeClr>
                </a:solidFill>
              </a:ln>
              <a:effectLst>
                <a:glow rad="381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D753DE9B-8784-2CE8-7B3A-CA55CCAB5402}"/>
              </a:ext>
            </a:extLst>
          </p:cNvPr>
          <p:cNvSpPr/>
          <p:nvPr/>
        </p:nvSpPr>
        <p:spPr>
          <a:xfrm>
            <a:off x="1417756" y="1397683"/>
            <a:ext cx="418462" cy="42736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91440" tIns="0" r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lang="en-US" sz="2400" b="1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CAA8C23-A23F-0CDB-F7B8-DF9BDF0E3C1B}"/>
              </a:ext>
            </a:extLst>
          </p:cNvPr>
          <p:cNvSpPr txBox="1"/>
          <p:nvPr/>
        </p:nvSpPr>
        <p:spPr>
          <a:xfrm>
            <a:off x="770660" y="31702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ABBF8443-945B-7557-DC8E-16D78F0666AD}"/>
              </a:ext>
            </a:extLst>
          </p:cNvPr>
          <p:cNvSpPr/>
          <p:nvPr/>
        </p:nvSpPr>
        <p:spPr>
          <a:xfrm>
            <a:off x="1417756" y="2396254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91440" tIns="0" r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chemeClr val="accent6"/>
                </a:solidFill>
                <a:latin typeface="Calibri" panose="020F0502020204030204"/>
              </a:rPr>
              <a:t>2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B82D53A7-FF58-2D47-E2C4-A03AA7CC9430}"/>
              </a:ext>
            </a:extLst>
          </p:cNvPr>
          <p:cNvCxnSpPr>
            <a:cxnSpLocks/>
          </p:cNvCxnSpPr>
          <p:nvPr/>
        </p:nvCxnSpPr>
        <p:spPr>
          <a:xfrm>
            <a:off x="5878115" y="4488632"/>
            <a:ext cx="1638139" cy="672981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3BFC0F1D-8F02-4E9D-B39E-08AC598E834F}"/>
              </a:ext>
            </a:extLst>
          </p:cNvPr>
          <p:cNvCxnSpPr>
            <a:cxnSpLocks/>
          </p:cNvCxnSpPr>
          <p:nvPr/>
        </p:nvCxnSpPr>
        <p:spPr>
          <a:xfrm>
            <a:off x="5918865" y="4420722"/>
            <a:ext cx="469326" cy="871847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id="{F17BA8BB-9D47-B73F-9860-63986660F274}"/>
              </a:ext>
            </a:extLst>
          </p:cNvPr>
          <p:cNvSpPr/>
          <p:nvPr/>
        </p:nvSpPr>
        <p:spPr>
          <a:xfrm>
            <a:off x="682818" y="3358301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91440" tIns="0" r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BBA8CC87-9772-E860-B508-DDBF396EE994}"/>
              </a:ext>
            </a:extLst>
          </p:cNvPr>
          <p:cNvCxnSpPr>
            <a:cxnSpLocks/>
            <a:stCxn id="143" idx="5"/>
          </p:cNvCxnSpPr>
          <p:nvPr/>
        </p:nvCxnSpPr>
        <p:spPr>
          <a:xfrm>
            <a:off x="1039998" y="3714524"/>
            <a:ext cx="875034" cy="1289901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2D351D83-6C8A-6094-AF12-5FEB8952A69A}"/>
              </a:ext>
            </a:extLst>
          </p:cNvPr>
          <p:cNvCxnSpPr>
            <a:cxnSpLocks/>
            <a:stCxn id="146" idx="3"/>
          </p:cNvCxnSpPr>
          <p:nvPr/>
        </p:nvCxnSpPr>
        <p:spPr>
          <a:xfrm flipH="1">
            <a:off x="2413242" y="4869104"/>
            <a:ext cx="519876" cy="577162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65CF6F96-1B9E-32D7-DD30-E35237D4B48C}"/>
              </a:ext>
            </a:extLst>
          </p:cNvPr>
          <p:cNvSpPr/>
          <p:nvPr/>
        </p:nvSpPr>
        <p:spPr>
          <a:xfrm>
            <a:off x="2871836" y="4512881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91440" tIns="0" r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37E8A12-0D42-5846-60F9-0D81C6B0F484}"/>
              </a:ext>
            </a:extLst>
          </p:cNvPr>
          <p:cNvSpPr/>
          <p:nvPr/>
        </p:nvSpPr>
        <p:spPr>
          <a:xfrm>
            <a:off x="5655191" y="4234512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91440" tIns="0" r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CA6720F-38EB-AAB9-F732-6A6B08BE5AAB}"/>
              </a:ext>
            </a:extLst>
          </p:cNvPr>
          <p:cNvCxnSpPr>
            <a:cxnSpLocks/>
          </p:cNvCxnSpPr>
          <p:nvPr/>
        </p:nvCxnSpPr>
        <p:spPr>
          <a:xfrm flipH="1">
            <a:off x="7335324" y="5624117"/>
            <a:ext cx="4891004" cy="12951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7FADB166-DF5F-78B8-3FFC-DD60521A02D7}"/>
              </a:ext>
            </a:extLst>
          </p:cNvPr>
          <p:cNvSpPr txBox="1"/>
          <p:nvPr/>
        </p:nvSpPr>
        <p:spPr>
          <a:xfrm>
            <a:off x="7831310" y="1074052"/>
            <a:ext cx="3647853" cy="2139047"/>
          </a:xfrm>
          <a:prstGeom prst="rect">
            <a:avLst/>
          </a:prstGeom>
          <a:solidFill>
            <a:srgbClr val="6F6F6F">
              <a:alpha val="89804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u="sng">
                <a:solidFill>
                  <a:schemeClr val="bg1"/>
                </a:solidFill>
                <a:latin typeface="Arial Narrow" panose="020B0606020202030204" pitchFamily="34" charset="0"/>
              </a:rPr>
              <a:t>         CHALLENGES </a:t>
            </a:r>
          </a:p>
          <a:p>
            <a:endParaRPr lang="en-US" sz="500" b="1" u="sng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FPL Transmission Relocation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Time consuming process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Escalated </a:t>
            </a:r>
            <a:r>
              <a:rPr lang="en-US" kern="0">
                <a:solidFill>
                  <a:srgbClr val="FFFFFF"/>
                </a:solidFill>
                <a:latin typeface="Arial Narrow"/>
              </a:rPr>
              <a:t>costs</a:t>
            </a:r>
            <a:endParaRPr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Right-of Way Needs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FFFFF"/>
                </a:solidFill>
                <a:latin typeface="Arial Narrow" panose="020B0606020202030204" pitchFamily="34" charset="0"/>
              </a:rPr>
              <a:t>276.560 ac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 Business Relocations</a:t>
            </a:r>
            <a:endParaRPr 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656A87B-8DD7-49D7-ED75-3F2DF2EA9AC0}"/>
              </a:ext>
            </a:extLst>
          </p:cNvPr>
          <p:cNvSpPr/>
          <p:nvPr/>
        </p:nvSpPr>
        <p:spPr>
          <a:xfrm>
            <a:off x="7890405" y="1086007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91440" tIns="0" rIns="9144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693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043B4-FD79-7FF3-B2D4-2ECEC22C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highway with cars on it&#10;&#10;AI-generated content may be incorrect.">
            <a:extLst>
              <a:ext uri="{FF2B5EF4-FFF2-40B4-BE49-F238E27FC236}">
                <a16:creationId xmlns:a16="http://schemas.microsoft.com/office/drawing/2014/main" id="{5B89782A-8601-0C72-9825-7BE99605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6978" r="14725" b="41252"/>
          <a:stretch/>
        </p:blipFill>
        <p:spPr>
          <a:xfrm>
            <a:off x="0" y="764422"/>
            <a:ext cx="12235201" cy="59276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2D1EBFF-8B02-D56D-FD84-F88E90753DDF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384DE12E-7B55-4B7A-91FB-F557891118B1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2A7BFB15-9672-3C4E-F240-3E7CCACF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874B4D-8B06-A1A2-6C96-14D90ED1DFAB}"/>
              </a:ext>
            </a:extLst>
          </p:cNvPr>
          <p:cNvSpPr txBox="1"/>
          <p:nvPr/>
        </p:nvSpPr>
        <p:spPr>
          <a:xfrm rot="3475324">
            <a:off x="6874956" y="3388892"/>
            <a:ext cx="1023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Eastbound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464432-6CB5-262E-9591-318DBE0CB968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E4895C-9CB8-C4F5-210C-9F7A9E97B051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Typical Section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06F6CD-9DA6-5E21-6CD3-339DEEE74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DD1605-0AA0-A35A-F578-7619B3EA3852}"/>
              </a:ext>
            </a:extLst>
          </p:cNvPr>
          <p:cNvGrpSpPr/>
          <p:nvPr/>
        </p:nvGrpSpPr>
        <p:grpSpPr>
          <a:xfrm>
            <a:off x="0" y="980763"/>
            <a:ext cx="3995501" cy="3000821"/>
            <a:chOff x="25598" y="888609"/>
            <a:chExt cx="3853956" cy="30008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74E1C-17F5-BDE5-9119-D665519BEBC3}"/>
                </a:ext>
              </a:extLst>
            </p:cNvPr>
            <p:cNvSpPr txBox="1"/>
            <p:nvPr/>
          </p:nvSpPr>
          <p:spPr>
            <a:xfrm>
              <a:off x="25598" y="888609"/>
              <a:ext cx="3853956" cy="3000821"/>
            </a:xfrm>
            <a:prstGeom prst="rect">
              <a:avLst/>
            </a:prstGeom>
            <a:solidFill>
              <a:srgbClr val="6F6F6F">
                <a:alpha val="90000"/>
              </a:srgbClr>
            </a:solidFill>
          </p:spPr>
          <p:txBody>
            <a:bodyPr wrap="square" lIns="640080" tIns="45720" rIns="91440" bIns="182880" rtlCol="0" anchor="t">
              <a:spAutoFit/>
            </a:bodyPr>
            <a:lstStyle/>
            <a:p>
              <a:endParaRPr lang="en-US" sz="2000" b="1" u="sng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</a:endParaRPr>
            </a:p>
            <a:p>
              <a:endParaRPr lang="en-US" sz="500" b="1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Arial Narrow" panose="020B0606020202030204" pitchFamily="34" charset="0"/>
                </a:rPr>
                <a:t>Convert</a:t>
              </a:r>
              <a:r>
                <a:rPr lang="en-US">
                  <a:solidFill>
                    <a:schemeClr val="bg1"/>
                  </a:solidFill>
                  <a:latin typeface="Arial Narrow" panose="020B0606020202030204" pitchFamily="34" charset="0"/>
                </a:rPr>
                <a:t> Exist 2-lane 2-way to New EB Roadway</a:t>
              </a:r>
              <a:r>
                <a:rPr lang="en-US" b="1">
                  <a:solidFill>
                    <a:srgbClr val="FFFF00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marL="231775" indent="-231775">
                <a:buFont typeface="Wingdings" panose="05000000000000000000" pitchFamily="2" charset="2"/>
                <a:buChar char="§"/>
              </a:pPr>
              <a:r>
                <a:rPr lang="en-US">
                  <a:solidFill>
                    <a:schemeClr val="bg1"/>
                  </a:solidFill>
                  <a:latin typeface="Arial Narrow"/>
                </a:rPr>
                <a:t>Avoid reconstruction </a:t>
              </a:r>
            </a:p>
            <a:p>
              <a:pPr marL="231775" indent="-231775">
                <a:buFont typeface="Wingdings" panose="05000000000000000000" pitchFamily="2" charset="2"/>
                <a:buChar char="§"/>
              </a:pPr>
              <a:r>
                <a:rPr lang="en-US">
                  <a:solidFill>
                    <a:schemeClr val="bg1"/>
                  </a:solidFill>
                  <a:latin typeface="Arial Narrow"/>
                </a:rPr>
                <a:t>Reduce new Impervious Area</a:t>
              </a:r>
            </a:p>
            <a:p>
              <a:pPr marL="231775" indent="-231775">
                <a:buFont typeface="Wingdings" panose="05000000000000000000" pitchFamily="2" charset="2"/>
                <a:buChar char="§"/>
              </a:pPr>
              <a:r>
                <a:rPr lang="en-US">
                  <a:solidFill>
                    <a:schemeClr val="bg1"/>
                  </a:solidFill>
                  <a:latin typeface="Arial Narrow" panose="020B0606020202030204" pitchFamily="34" charset="0"/>
                </a:rPr>
                <a:t>Keep Exist Cross Drains</a:t>
              </a:r>
            </a:p>
            <a:p>
              <a:endParaRPr lang="en-US" sz="100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r>
                <a:rPr lang="en-US" sz="2000">
                  <a:solidFill>
                    <a:schemeClr val="bg1"/>
                  </a:solidFill>
                  <a:latin typeface="Arial Narrow" panose="020B0606020202030204" pitchFamily="34" charset="0"/>
                </a:rPr>
                <a:t>Dry Swale in FDOT R/W</a:t>
              </a:r>
            </a:p>
            <a:p>
              <a:endParaRPr lang="en-US" sz="150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r>
                <a:rPr lang="en-US" sz="2000">
                  <a:solidFill>
                    <a:schemeClr val="bg1"/>
                  </a:solidFill>
                  <a:latin typeface="Arial Narrow" panose="020B0606020202030204" pitchFamily="34" charset="0"/>
                </a:rPr>
                <a:t>Avoid FPL Relocation 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2E53E6-04CC-A6E2-1610-49C7F48F35A5}"/>
                </a:ext>
              </a:extLst>
            </p:cNvPr>
            <p:cNvSpPr/>
            <p:nvPr/>
          </p:nvSpPr>
          <p:spPr>
            <a:xfrm>
              <a:off x="137112" y="1344035"/>
              <a:ext cx="395781" cy="417341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617F"/>
              </a:solidFill>
              <a:prstDash val="solid"/>
              <a:miter lim="800000"/>
            </a:ln>
            <a:effectLst/>
          </p:spPr>
          <p:txBody>
            <a:bodyPr lIns="0" tIns="0" rIns="68580" bIns="0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5A64C88-DED5-17A4-FC78-BD4679D88124}"/>
                </a:ext>
              </a:extLst>
            </p:cNvPr>
            <p:cNvSpPr/>
            <p:nvPr/>
          </p:nvSpPr>
          <p:spPr>
            <a:xfrm>
              <a:off x="137110" y="2822519"/>
              <a:ext cx="395781" cy="417341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617F"/>
              </a:solidFill>
              <a:prstDash val="solid"/>
              <a:miter lim="800000"/>
            </a:ln>
            <a:effectLst/>
          </p:spPr>
          <p:txBody>
            <a:bodyPr lIns="0" tIns="0" rIns="68580" bIns="0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>
                  <a:solidFill>
                    <a:schemeClr val="accent6"/>
                  </a:solidFill>
                  <a:latin typeface="Arial Narrow" panose="020B0606020202030204" pitchFamily="34" charset="0"/>
                </a:rPr>
                <a:t>2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1A497D2-908C-D94A-9519-2EE1545FE41F}"/>
                </a:ext>
              </a:extLst>
            </p:cNvPr>
            <p:cNvSpPr/>
            <p:nvPr/>
          </p:nvSpPr>
          <p:spPr>
            <a:xfrm>
              <a:off x="137110" y="3332588"/>
              <a:ext cx="395781" cy="417341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617F"/>
              </a:solidFill>
              <a:prstDash val="solid"/>
              <a:miter lim="800000"/>
            </a:ln>
            <a:effectLst/>
          </p:spPr>
          <p:txBody>
            <a:bodyPr lIns="0" tIns="0" rIns="68580" bIns="0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3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FD4A4F-FFAA-826B-74BF-A1C8C08D2526}"/>
              </a:ext>
            </a:extLst>
          </p:cNvPr>
          <p:cNvCxnSpPr>
            <a:cxnSpLocks/>
          </p:cNvCxnSpPr>
          <p:nvPr/>
        </p:nvCxnSpPr>
        <p:spPr>
          <a:xfrm flipH="1" flipV="1">
            <a:off x="8392736" y="5635121"/>
            <a:ext cx="1616387" cy="2953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D906E-98BC-E6B4-F8FA-E0A590D1E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996" y="4102521"/>
            <a:ext cx="446013" cy="44601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5406B2-AF0C-A2C6-0532-CD08B8399B5B}"/>
              </a:ext>
            </a:extLst>
          </p:cNvPr>
          <p:cNvSpPr txBox="1"/>
          <p:nvPr/>
        </p:nvSpPr>
        <p:spPr>
          <a:xfrm rot="4817330">
            <a:off x="6402728" y="3426572"/>
            <a:ext cx="924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032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Westbound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89FFB1-365C-C2E7-A223-5DC2DC24EE1E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8067925" y="4426868"/>
            <a:ext cx="332216" cy="386508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0BF0BA-4CC4-5C6C-F799-1DDACA284DF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5520040" y="3908458"/>
            <a:ext cx="893669" cy="874741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27D30F0-FD67-34CD-05F5-22F6E29AC843}"/>
              </a:ext>
            </a:extLst>
          </p:cNvPr>
          <p:cNvSpPr/>
          <p:nvPr/>
        </p:nvSpPr>
        <p:spPr>
          <a:xfrm>
            <a:off x="5162860" y="3552235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chemeClr val="accent6"/>
                </a:solidFill>
                <a:latin typeface="Calibri" panose="020F0502020204030204"/>
              </a:rPr>
              <a:t>2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D29EAF-4A24-BD0E-9579-0712DC074287}"/>
              </a:ext>
            </a:extLst>
          </p:cNvPr>
          <p:cNvSpPr/>
          <p:nvPr/>
        </p:nvSpPr>
        <p:spPr>
          <a:xfrm>
            <a:off x="8338859" y="4070645"/>
            <a:ext cx="418462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BDAA4B-9007-CE91-F03E-9376C5B281BA}"/>
              </a:ext>
            </a:extLst>
          </p:cNvPr>
          <p:cNvCxnSpPr>
            <a:cxnSpLocks/>
          </p:cNvCxnSpPr>
          <p:nvPr/>
        </p:nvCxnSpPr>
        <p:spPr>
          <a:xfrm flipH="1" flipV="1">
            <a:off x="10009123" y="5300956"/>
            <a:ext cx="2226078" cy="17149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546348-93F1-82B3-32BD-664FEC2B8760}"/>
              </a:ext>
            </a:extLst>
          </p:cNvPr>
          <p:cNvSpPr txBox="1"/>
          <p:nvPr/>
        </p:nvSpPr>
        <p:spPr>
          <a:xfrm>
            <a:off x="7672224" y="5007259"/>
            <a:ext cx="866208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40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FT</a:t>
            </a: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EF8F1B-A3D2-8195-C44C-44883608FA34}"/>
              </a:ext>
            </a:extLst>
          </p:cNvPr>
          <p:cNvSpPr txBox="1"/>
          <p:nvPr/>
        </p:nvSpPr>
        <p:spPr>
          <a:xfrm>
            <a:off x="7728103" y="5916757"/>
            <a:ext cx="806766" cy="646331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12’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SHLD.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(4’ PAVED)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193435-D129-950E-3F20-8D50C55B2303}"/>
              </a:ext>
            </a:extLst>
          </p:cNvPr>
          <p:cNvSpPr txBox="1"/>
          <p:nvPr/>
        </p:nvSpPr>
        <p:spPr>
          <a:xfrm>
            <a:off x="1461567" y="5608952"/>
            <a:ext cx="1077679" cy="646331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INTERCEPTOR DITCH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64E062-EEEC-A2C4-F811-496D6C027240}"/>
              </a:ext>
            </a:extLst>
          </p:cNvPr>
          <p:cNvCxnSpPr>
            <a:cxnSpLocks/>
          </p:cNvCxnSpPr>
          <p:nvPr/>
        </p:nvCxnSpPr>
        <p:spPr>
          <a:xfrm flipH="1" flipV="1">
            <a:off x="1508214" y="5627716"/>
            <a:ext cx="6358884" cy="2435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3750FD0-FA71-C0BE-5E4F-371DA3AD056B}"/>
              </a:ext>
            </a:extLst>
          </p:cNvPr>
          <p:cNvSpPr txBox="1"/>
          <p:nvPr/>
        </p:nvSpPr>
        <p:spPr>
          <a:xfrm>
            <a:off x="8524219" y="5335477"/>
            <a:ext cx="640436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(2) 12’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F79423-2379-7639-8845-9478FC822A62}"/>
              </a:ext>
            </a:extLst>
          </p:cNvPr>
          <p:cNvSpPr txBox="1"/>
          <p:nvPr/>
        </p:nvSpPr>
        <p:spPr>
          <a:xfrm>
            <a:off x="7753203" y="5206246"/>
            <a:ext cx="711493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MEDIAN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207499C-CD91-4117-7D20-52C958238699}"/>
              </a:ext>
            </a:extLst>
          </p:cNvPr>
          <p:cNvCxnSpPr>
            <a:cxnSpLocks/>
          </p:cNvCxnSpPr>
          <p:nvPr/>
        </p:nvCxnSpPr>
        <p:spPr>
          <a:xfrm flipH="1" flipV="1">
            <a:off x="7700869" y="5275507"/>
            <a:ext cx="844968" cy="1095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C719742-E243-76DA-6D32-7FD800339DE6}"/>
              </a:ext>
            </a:extLst>
          </p:cNvPr>
          <p:cNvSpPr txBox="1"/>
          <p:nvPr/>
        </p:nvSpPr>
        <p:spPr>
          <a:xfrm>
            <a:off x="5938573" y="5586543"/>
            <a:ext cx="848937" cy="477054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BORDER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CA754A5-34BA-D7EF-1355-9B8C5088A5C3}"/>
              </a:ext>
            </a:extLst>
          </p:cNvPr>
          <p:cNvGrpSpPr/>
          <p:nvPr/>
        </p:nvGrpSpPr>
        <p:grpSpPr>
          <a:xfrm>
            <a:off x="3558230" y="5339985"/>
            <a:ext cx="1205537" cy="539224"/>
            <a:chOff x="775912" y="5350529"/>
            <a:chExt cx="1955699" cy="539224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C4ABC5C-0211-B243-FB0B-E561D191A5A7}"/>
                </a:ext>
              </a:extLst>
            </p:cNvPr>
            <p:cNvSpPr txBox="1"/>
            <p:nvPr/>
          </p:nvSpPr>
          <p:spPr>
            <a:xfrm>
              <a:off x="775912" y="5350529"/>
              <a:ext cx="1955699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50’ 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E0F0963-0232-68EE-9E65-C394C5F65DFC}"/>
                </a:ext>
              </a:extLst>
            </p:cNvPr>
            <p:cNvSpPr txBox="1"/>
            <p:nvPr/>
          </p:nvSpPr>
          <p:spPr>
            <a:xfrm>
              <a:off x="816151" y="5581976"/>
              <a:ext cx="1887480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EXIST EASEMENT  </a:t>
              </a: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36424C0-09DC-41DB-C007-4B50A9D7E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819" y="5963416"/>
            <a:ext cx="719134" cy="307778"/>
          </a:xfrm>
          <a:prstGeom prst="rect">
            <a:avLst/>
          </a:prstGeom>
        </p:spPr>
      </p:pic>
      <p:pic>
        <p:nvPicPr>
          <p:cNvPr id="94" name="Picture 8" descr="See the source image">
            <a:extLst>
              <a:ext uri="{FF2B5EF4-FFF2-40B4-BE49-F238E27FC236}">
                <a16:creationId xmlns:a16="http://schemas.microsoft.com/office/drawing/2014/main" id="{698BF06B-3FE6-D2B2-FEDC-EC59EEC25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64" y="6096001"/>
            <a:ext cx="445871" cy="445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5" name="Picture 94" descr="A yellow and blue logo&#10;&#10;Description automatically generated">
            <a:extLst>
              <a:ext uri="{FF2B5EF4-FFF2-40B4-BE49-F238E27FC236}">
                <a16:creationId xmlns:a16="http://schemas.microsoft.com/office/drawing/2014/main" id="{9FCEFB87-BFF4-419E-ECF9-AD8F374A8D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83" y="6079377"/>
            <a:ext cx="414733" cy="4147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8" name="Picture 97" descr="A blue circle with black text&#10;&#10;Description automatically generated">
            <a:extLst>
              <a:ext uri="{FF2B5EF4-FFF2-40B4-BE49-F238E27FC236}">
                <a16:creationId xmlns:a16="http://schemas.microsoft.com/office/drawing/2014/main" id="{A84F72B7-CE15-D29A-E18E-8BE5222A6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90" y="6041208"/>
            <a:ext cx="367206" cy="395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41983E30-3278-A984-339B-48F9888A2385}"/>
              </a:ext>
            </a:extLst>
          </p:cNvPr>
          <p:cNvSpPr txBox="1"/>
          <p:nvPr/>
        </p:nvSpPr>
        <p:spPr>
          <a:xfrm>
            <a:off x="1590386" y="5327344"/>
            <a:ext cx="866208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40’ 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F3E10EB-9897-E3AF-7907-4A91952E3222}"/>
              </a:ext>
            </a:extLst>
          </p:cNvPr>
          <p:cNvCxnSpPr>
            <a:cxnSpLocks/>
          </p:cNvCxnSpPr>
          <p:nvPr/>
        </p:nvCxnSpPr>
        <p:spPr>
          <a:xfrm>
            <a:off x="3614633" y="5468501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037203A-BD74-9D81-D961-1A415E9E79E9}"/>
              </a:ext>
            </a:extLst>
          </p:cNvPr>
          <p:cNvCxnSpPr>
            <a:cxnSpLocks/>
          </p:cNvCxnSpPr>
          <p:nvPr/>
        </p:nvCxnSpPr>
        <p:spPr>
          <a:xfrm>
            <a:off x="2518813" y="5469452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FDE087E-EAC9-528A-B684-7F3F7B5027B6}"/>
              </a:ext>
            </a:extLst>
          </p:cNvPr>
          <p:cNvCxnSpPr>
            <a:cxnSpLocks/>
          </p:cNvCxnSpPr>
          <p:nvPr/>
        </p:nvCxnSpPr>
        <p:spPr>
          <a:xfrm>
            <a:off x="4719943" y="5477096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D9BF6B0-1DAA-8585-B792-27DDD10828A5}"/>
              </a:ext>
            </a:extLst>
          </p:cNvPr>
          <p:cNvSpPr txBox="1"/>
          <p:nvPr/>
        </p:nvSpPr>
        <p:spPr>
          <a:xfrm>
            <a:off x="6196145" y="5345936"/>
            <a:ext cx="380983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40’ 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B391799-3982-54F0-6A67-81042317123A}"/>
              </a:ext>
            </a:extLst>
          </p:cNvPr>
          <p:cNvGrpSpPr/>
          <p:nvPr/>
        </p:nvGrpSpPr>
        <p:grpSpPr>
          <a:xfrm>
            <a:off x="2452734" y="5344964"/>
            <a:ext cx="1163485" cy="534245"/>
            <a:chOff x="816151" y="5355508"/>
            <a:chExt cx="1887480" cy="534245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631EA3A-8A91-4C3E-A2A5-9819202443F0}"/>
                </a:ext>
              </a:extLst>
            </p:cNvPr>
            <p:cNvSpPr txBox="1"/>
            <p:nvPr/>
          </p:nvSpPr>
          <p:spPr>
            <a:xfrm>
              <a:off x="1046314" y="5355508"/>
              <a:ext cx="1414773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50’ 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AA899AF-FC79-7001-3275-0CF570B415CB}"/>
                </a:ext>
              </a:extLst>
            </p:cNvPr>
            <p:cNvSpPr txBox="1"/>
            <p:nvPr/>
          </p:nvSpPr>
          <p:spPr>
            <a:xfrm>
              <a:off x="816151" y="5581976"/>
              <a:ext cx="1887480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EXIST EASEMENT  </a:t>
              </a: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4440FC5-20E5-B2DB-66D3-73B839354C82}"/>
              </a:ext>
            </a:extLst>
          </p:cNvPr>
          <p:cNvCxnSpPr>
            <a:cxnSpLocks/>
            <a:stCxn id="21" idx="1"/>
          </p:cNvCxnSpPr>
          <p:nvPr/>
        </p:nvCxnSpPr>
        <p:spPr>
          <a:xfrm>
            <a:off x="7672224" y="5161148"/>
            <a:ext cx="26918" cy="75174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D26BEB9-CF19-75D9-43BD-F2EBE105541B}"/>
              </a:ext>
            </a:extLst>
          </p:cNvPr>
          <p:cNvCxnSpPr>
            <a:cxnSpLocks/>
          </p:cNvCxnSpPr>
          <p:nvPr/>
        </p:nvCxnSpPr>
        <p:spPr>
          <a:xfrm>
            <a:off x="8545837" y="5114460"/>
            <a:ext cx="0" cy="79842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D76C5930-0D43-A8CA-CC3C-BAEF0990C7E1}"/>
              </a:ext>
            </a:extLst>
          </p:cNvPr>
          <p:cNvSpPr txBox="1"/>
          <p:nvPr/>
        </p:nvSpPr>
        <p:spPr>
          <a:xfrm>
            <a:off x="5847701" y="5952784"/>
            <a:ext cx="1077679" cy="477054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12’ SHLD.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(5’ PAVED)</a:t>
            </a:r>
          </a:p>
        </p:txBody>
      </p:sp>
      <p:sp>
        <p:nvSpPr>
          <p:cNvPr id="112" name="Arc 195">
            <a:extLst>
              <a:ext uri="{FF2B5EF4-FFF2-40B4-BE49-F238E27FC236}">
                <a16:creationId xmlns:a16="http://schemas.microsoft.com/office/drawing/2014/main" id="{70FBA86B-B70F-F04B-A441-1C2A1B31C66D}"/>
              </a:ext>
            </a:extLst>
          </p:cNvPr>
          <p:cNvSpPr/>
          <p:nvPr/>
        </p:nvSpPr>
        <p:spPr>
          <a:xfrm rot="6107808">
            <a:off x="6631605" y="5910883"/>
            <a:ext cx="363354" cy="142283"/>
          </a:xfrm>
          <a:custGeom>
            <a:avLst/>
            <a:gdLst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3" fmla="*/ 120650 w 241300"/>
              <a:gd name="connsiteY3" fmla="*/ 111956 h 223911"/>
              <a:gd name="connsiteX4" fmla="*/ 45031 w 241300"/>
              <a:gd name="connsiteY4" fmla="*/ 24719 h 223911"/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0" fmla="*/ 32851 w 229121"/>
              <a:gd name="connsiteY0" fmla="*/ 33319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3" fmla="*/ 108470 w 229121"/>
              <a:gd name="connsiteY3" fmla="*/ 120556 h 120556"/>
              <a:gd name="connsiteX4" fmla="*/ 32851 w 229121"/>
              <a:gd name="connsiteY4" fmla="*/ 33319 h 120556"/>
              <a:gd name="connsiteX0" fmla="*/ 0 w 229121"/>
              <a:gd name="connsiteY0" fmla="*/ 14923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0" fmla="*/ 32851 w 229121"/>
              <a:gd name="connsiteY0" fmla="*/ 35437 h 122674"/>
              <a:gd name="connsiteX1" fmla="*/ 155537 w 229121"/>
              <a:gd name="connsiteY1" fmla="*/ 19588 h 122674"/>
              <a:gd name="connsiteX2" fmla="*/ 229121 w 229121"/>
              <a:gd name="connsiteY2" fmla="*/ 122674 h 122674"/>
              <a:gd name="connsiteX3" fmla="*/ 108470 w 229121"/>
              <a:gd name="connsiteY3" fmla="*/ 122674 h 122674"/>
              <a:gd name="connsiteX4" fmla="*/ 32851 w 229121"/>
              <a:gd name="connsiteY4" fmla="*/ 35437 h 122674"/>
              <a:gd name="connsiteX0" fmla="*/ 0 w 229121"/>
              <a:gd name="connsiteY0" fmla="*/ 17041 h 122674"/>
              <a:gd name="connsiteX1" fmla="*/ 183757 w 229121"/>
              <a:gd name="connsiteY1" fmla="*/ 14505 h 122674"/>
              <a:gd name="connsiteX2" fmla="*/ 229121 w 229121"/>
              <a:gd name="connsiteY2" fmla="*/ 122674 h 122674"/>
              <a:gd name="connsiteX0" fmla="*/ 13544 w 229121"/>
              <a:gd name="connsiteY0" fmla="*/ 12911 h 127012"/>
              <a:gd name="connsiteX1" fmla="*/ 155537 w 229121"/>
              <a:gd name="connsiteY1" fmla="*/ 23926 h 127012"/>
              <a:gd name="connsiteX2" fmla="*/ 229121 w 229121"/>
              <a:gd name="connsiteY2" fmla="*/ 127012 h 127012"/>
              <a:gd name="connsiteX3" fmla="*/ 108470 w 229121"/>
              <a:gd name="connsiteY3" fmla="*/ 127012 h 127012"/>
              <a:gd name="connsiteX4" fmla="*/ 13544 w 229121"/>
              <a:gd name="connsiteY4" fmla="*/ 12911 h 127012"/>
              <a:gd name="connsiteX0" fmla="*/ 0 w 229121"/>
              <a:gd name="connsiteY0" fmla="*/ 21379 h 127012"/>
              <a:gd name="connsiteX1" fmla="*/ 183757 w 229121"/>
              <a:gd name="connsiteY1" fmla="*/ 18843 h 127012"/>
              <a:gd name="connsiteX2" fmla="*/ 229121 w 229121"/>
              <a:gd name="connsiteY2" fmla="*/ 127012 h 127012"/>
              <a:gd name="connsiteX0" fmla="*/ 13544 w 261068"/>
              <a:gd name="connsiteY0" fmla="*/ 12911 h 135926"/>
              <a:gd name="connsiteX1" fmla="*/ 155537 w 261068"/>
              <a:gd name="connsiteY1" fmla="*/ 23926 h 135926"/>
              <a:gd name="connsiteX2" fmla="*/ 229121 w 261068"/>
              <a:gd name="connsiteY2" fmla="*/ 127012 h 135926"/>
              <a:gd name="connsiteX3" fmla="*/ 108470 w 261068"/>
              <a:gd name="connsiteY3" fmla="*/ 127012 h 135926"/>
              <a:gd name="connsiteX4" fmla="*/ 13544 w 261068"/>
              <a:gd name="connsiteY4" fmla="*/ 12911 h 135926"/>
              <a:gd name="connsiteX0" fmla="*/ 0 w 261068"/>
              <a:gd name="connsiteY0" fmla="*/ 21379 h 135926"/>
              <a:gd name="connsiteX1" fmla="*/ 183757 w 261068"/>
              <a:gd name="connsiteY1" fmla="*/ 18843 h 135926"/>
              <a:gd name="connsiteX2" fmla="*/ 261068 w 261068"/>
              <a:gd name="connsiteY2" fmla="*/ 135926 h 135926"/>
              <a:gd name="connsiteX0" fmla="*/ 13544 w 261068"/>
              <a:gd name="connsiteY0" fmla="*/ 19268 h 142283"/>
              <a:gd name="connsiteX1" fmla="*/ 155537 w 261068"/>
              <a:gd name="connsiteY1" fmla="*/ 30283 h 142283"/>
              <a:gd name="connsiteX2" fmla="*/ 229121 w 261068"/>
              <a:gd name="connsiteY2" fmla="*/ 133369 h 142283"/>
              <a:gd name="connsiteX3" fmla="*/ 108470 w 261068"/>
              <a:gd name="connsiteY3" fmla="*/ 133369 h 142283"/>
              <a:gd name="connsiteX4" fmla="*/ 13544 w 261068"/>
              <a:gd name="connsiteY4" fmla="*/ 19268 h 142283"/>
              <a:gd name="connsiteX0" fmla="*/ 0 w 261068"/>
              <a:gd name="connsiteY0" fmla="*/ 27736 h 142283"/>
              <a:gd name="connsiteX1" fmla="*/ 191657 w 261068"/>
              <a:gd name="connsiteY1" fmla="*/ 7702 h 142283"/>
              <a:gd name="connsiteX2" fmla="*/ 261068 w 261068"/>
              <a:gd name="connsiteY2" fmla="*/ 142283 h 14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068" h="142283" stroke="0" extrusionOk="0">
                <a:moveTo>
                  <a:pt x="13544" y="19268"/>
                </a:moveTo>
                <a:cubicBezTo>
                  <a:pt x="48173" y="-6579"/>
                  <a:pt x="119607" y="11266"/>
                  <a:pt x="155537" y="30283"/>
                </a:cubicBezTo>
                <a:cubicBezTo>
                  <a:pt x="191467" y="49300"/>
                  <a:pt x="229121" y="88415"/>
                  <a:pt x="229121" y="133369"/>
                </a:cubicBezTo>
                <a:lnTo>
                  <a:pt x="108470" y="133369"/>
                </a:lnTo>
                <a:lnTo>
                  <a:pt x="13544" y="19268"/>
                </a:lnTo>
                <a:close/>
              </a:path>
              <a:path w="261068" h="142283" fill="none">
                <a:moveTo>
                  <a:pt x="0" y="27736"/>
                </a:moveTo>
                <a:cubicBezTo>
                  <a:pt x="34629" y="1889"/>
                  <a:pt x="150737" y="-8385"/>
                  <a:pt x="191657" y="7702"/>
                </a:cubicBezTo>
                <a:cubicBezTo>
                  <a:pt x="236264" y="25239"/>
                  <a:pt x="261068" y="97329"/>
                  <a:pt x="261068" y="142283"/>
                </a:cubicBezTo>
              </a:path>
            </a:pathLst>
          </a:custGeom>
          <a:ln w="28575">
            <a:solidFill>
              <a:srgbClr val="000000"/>
            </a:solidFill>
            <a:round/>
            <a:headEnd type="triangle"/>
            <a:tailEnd type="none"/>
          </a:ln>
          <a:effectLst>
            <a:glow rad="25400">
              <a:schemeClr val="bg1">
                <a:alpha val="5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BADF5AE-665F-2429-91F1-73BA536FFC25}"/>
              </a:ext>
            </a:extLst>
          </p:cNvPr>
          <p:cNvCxnSpPr>
            <a:cxnSpLocks/>
          </p:cNvCxnSpPr>
          <p:nvPr/>
        </p:nvCxnSpPr>
        <p:spPr>
          <a:xfrm>
            <a:off x="6831725" y="5429744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D6C0AFF-DBDB-A0B9-3831-DB546074844A}"/>
              </a:ext>
            </a:extLst>
          </p:cNvPr>
          <p:cNvCxnSpPr>
            <a:cxnSpLocks/>
          </p:cNvCxnSpPr>
          <p:nvPr/>
        </p:nvCxnSpPr>
        <p:spPr>
          <a:xfrm>
            <a:off x="7079420" y="5432442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6CDF773-61BA-0688-25BC-7D8517624AC1}"/>
              </a:ext>
            </a:extLst>
          </p:cNvPr>
          <p:cNvGrpSpPr/>
          <p:nvPr/>
        </p:nvGrpSpPr>
        <p:grpSpPr>
          <a:xfrm>
            <a:off x="10147630" y="5027154"/>
            <a:ext cx="1863648" cy="546303"/>
            <a:chOff x="1292261" y="5062182"/>
            <a:chExt cx="2002338" cy="546303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1ECB6E-8B46-71BF-F3C9-7D6F3C54FC38}"/>
                </a:ext>
              </a:extLst>
            </p:cNvPr>
            <p:cNvSpPr txBox="1"/>
            <p:nvPr/>
          </p:nvSpPr>
          <p:spPr>
            <a:xfrm>
              <a:off x="1338900" y="5062182"/>
              <a:ext cx="1955699" cy="477054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VARIES 100’ – 200’ 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F102825-8ABA-A935-5B34-757105896973}"/>
                </a:ext>
              </a:extLst>
            </p:cNvPr>
            <p:cNvSpPr txBox="1"/>
            <p:nvPr/>
          </p:nvSpPr>
          <p:spPr>
            <a:xfrm>
              <a:off x="1292261" y="5300708"/>
              <a:ext cx="1887480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lIns="91440" tIns="9144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CSX</a:t>
              </a:r>
              <a:r>
                <a:rPr kumimoji="0" lang="en-US" sz="11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R/W</a:t>
              </a:r>
            </a:p>
          </p:txBody>
        </p:sp>
      </p:grpSp>
      <p:sp>
        <p:nvSpPr>
          <p:cNvPr id="116" name="Arc 195">
            <a:extLst>
              <a:ext uri="{FF2B5EF4-FFF2-40B4-BE49-F238E27FC236}">
                <a16:creationId xmlns:a16="http://schemas.microsoft.com/office/drawing/2014/main" id="{B814F62B-A974-2C2A-D3E2-CC322851EA25}"/>
              </a:ext>
            </a:extLst>
          </p:cNvPr>
          <p:cNvSpPr/>
          <p:nvPr/>
        </p:nvSpPr>
        <p:spPr>
          <a:xfrm rot="6107808">
            <a:off x="8255508" y="5892377"/>
            <a:ext cx="267381" cy="187651"/>
          </a:xfrm>
          <a:custGeom>
            <a:avLst/>
            <a:gdLst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3" fmla="*/ 120650 w 241300"/>
              <a:gd name="connsiteY3" fmla="*/ 111956 h 223911"/>
              <a:gd name="connsiteX4" fmla="*/ 45031 w 241300"/>
              <a:gd name="connsiteY4" fmla="*/ 24719 h 223911"/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0" fmla="*/ 32851 w 229121"/>
              <a:gd name="connsiteY0" fmla="*/ 33319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3" fmla="*/ 108470 w 229121"/>
              <a:gd name="connsiteY3" fmla="*/ 120556 h 120556"/>
              <a:gd name="connsiteX4" fmla="*/ 32851 w 229121"/>
              <a:gd name="connsiteY4" fmla="*/ 33319 h 120556"/>
              <a:gd name="connsiteX0" fmla="*/ 0 w 229121"/>
              <a:gd name="connsiteY0" fmla="*/ 14923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0" fmla="*/ 32851 w 229121"/>
              <a:gd name="connsiteY0" fmla="*/ 35437 h 122674"/>
              <a:gd name="connsiteX1" fmla="*/ 155537 w 229121"/>
              <a:gd name="connsiteY1" fmla="*/ 19588 h 122674"/>
              <a:gd name="connsiteX2" fmla="*/ 229121 w 229121"/>
              <a:gd name="connsiteY2" fmla="*/ 122674 h 122674"/>
              <a:gd name="connsiteX3" fmla="*/ 108470 w 229121"/>
              <a:gd name="connsiteY3" fmla="*/ 122674 h 122674"/>
              <a:gd name="connsiteX4" fmla="*/ 32851 w 229121"/>
              <a:gd name="connsiteY4" fmla="*/ 35437 h 122674"/>
              <a:gd name="connsiteX0" fmla="*/ 0 w 229121"/>
              <a:gd name="connsiteY0" fmla="*/ 17041 h 122674"/>
              <a:gd name="connsiteX1" fmla="*/ 183757 w 229121"/>
              <a:gd name="connsiteY1" fmla="*/ 14505 h 122674"/>
              <a:gd name="connsiteX2" fmla="*/ 229121 w 229121"/>
              <a:gd name="connsiteY2" fmla="*/ 122674 h 122674"/>
              <a:gd name="connsiteX0" fmla="*/ 13544 w 229121"/>
              <a:gd name="connsiteY0" fmla="*/ 12911 h 127012"/>
              <a:gd name="connsiteX1" fmla="*/ 155537 w 229121"/>
              <a:gd name="connsiteY1" fmla="*/ 23926 h 127012"/>
              <a:gd name="connsiteX2" fmla="*/ 229121 w 229121"/>
              <a:gd name="connsiteY2" fmla="*/ 127012 h 127012"/>
              <a:gd name="connsiteX3" fmla="*/ 108470 w 229121"/>
              <a:gd name="connsiteY3" fmla="*/ 127012 h 127012"/>
              <a:gd name="connsiteX4" fmla="*/ 13544 w 229121"/>
              <a:gd name="connsiteY4" fmla="*/ 12911 h 127012"/>
              <a:gd name="connsiteX0" fmla="*/ 0 w 229121"/>
              <a:gd name="connsiteY0" fmla="*/ 21379 h 127012"/>
              <a:gd name="connsiteX1" fmla="*/ 183757 w 229121"/>
              <a:gd name="connsiteY1" fmla="*/ 18843 h 127012"/>
              <a:gd name="connsiteX2" fmla="*/ 229121 w 229121"/>
              <a:gd name="connsiteY2" fmla="*/ 127012 h 127012"/>
              <a:gd name="connsiteX0" fmla="*/ 13544 w 261068"/>
              <a:gd name="connsiteY0" fmla="*/ 12911 h 135926"/>
              <a:gd name="connsiteX1" fmla="*/ 155537 w 261068"/>
              <a:gd name="connsiteY1" fmla="*/ 23926 h 135926"/>
              <a:gd name="connsiteX2" fmla="*/ 229121 w 261068"/>
              <a:gd name="connsiteY2" fmla="*/ 127012 h 135926"/>
              <a:gd name="connsiteX3" fmla="*/ 108470 w 261068"/>
              <a:gd name="connsiteY3" fmla="*/ 127012 h 135926"/>
              <a:gd name="connsiteX4" fmla="*/ 13544 w 261068"/>
              <a:gd name="connsiteY4" fmla="*/ 12911 h 135926"/>
              <a:gd name="connsiteX0" fmla="*/ 0 w 261068"/>
              <a:gd name="connsiteY0" fmla="*/ 21379 h 135926"/>
              <a:gd name="connsiteX1" fmla="*/ 183757 w 261068"/>
              <a:gd name="connsiteY1" fmla="*/ 18843 h 135926"/>
              <a:gd name="connsiteX2" fmla="*/ 261068 w 261068"/>
              <a:gd name="connsiteY2" fmla="*/ 135926 h 135926"/>
              <a:gd name="connsiteX0" fmla="*/ 13544 w 261068"/>
              <a:gd name="connsiteY0" fmla="*/ 19268 h 142283"/>
              <a:gd name="connsiteX1" fmla="*/ 155537 w 261068"/>
              <a:gd name="connsiteY1" fmla="*/ 30283 h 142283"/>
              <a:gd name="connsiteX2" fmla="*/ 229121 w 261068"/>
              <a:gd name="connsiteY2" fmla="*/ 133369 h 142283"/>
              <a:gd name="connsiteX3" fmla="*/ 108470 w 261068"/>
              <a:gd name="connsiteY3" fmla="*/ 133369 h 142283"/>
              <a:gd name="connsiteX4" fmla="*/ 13544 w 261068"/>
              <a:gd name="connsiteY4" fmla="*/ 19268 h 142283"/>
              <a:gd name="connsiteX0" fmla="*/ 0 w 261068"/>
              <a:gd name="connsiteY0" fmla="*/ 27736 h 142283"/>
              <a:gd name="connsiteX1" fmla="*/ 191657 w 261068"/>
              <a:gd name="connsiteY1" fmla="*/ 7702 h 142283"/>
              <a:gd name="connsiteX2" fmla="*/ 261068 w 261068"/>
              <a:gd name="connsiteY2" fmla="*/ 142283 h 14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068" h="142283" stroke="0" extrusionOk="0">
                <a:moveTo>
                  <a:pt x="13544" y="19268"/>
                </a:moveTo>
                <a:cubicBezTo>
                  <a:pt x="48173" y="-6579"/>
                  <a:pt x="119607" y="11266"/>
                  <a:pt x="155537" y="30283"/>
                </a:cubicBezTo>
                <a:cubicBezTo>
                  <a:pt x="191467" y="49300"/>
                  <a:pt x="229121" y="88415"/>
                  <a:pt x="229121" y="133369"/>
                </a:cubicBezTo>
                <a:lnTo>
                  <a:pt x="108470" y="133369"/>
                </a:lnTo>
                <a:lnTo>
                  <a:pt x="13544" y="19268"/>
                </a:lnTo>
                <a:close/>
              </a:path>
              <a:path w="261068" h="142283" fill="none">
                <a:moveTo>
                  <a:pt x="0" y="27736"/>
                </a:moveTo>
                <a:cubicBezTo>
                  <a:pt x="34629" y="1889"/>
                  <a:pt x="150737" y="-8385"/>
                  <a:pt x="191657" y="7702"/>
                </a:cubicBezTo>
                <a:cubicBezTo>
                  <a:pt x="236264" y="25239"/>
                  <a:pt x="261068" y="97329"/>
                  <a:pt x="261068" y="142283"/>
                </a:cubicBezTo>
              </a:path>
            </a:pathLst>
          </a:custGeom>
          <a:ln w="28575">
            <a:solidFill>
              <a:srgbClr val="000000"/>
            </a:solidFill>
            <a:round/>
            <a:headEnd type="triangle"/>
            <a:tailEnd type="none"/>
          </a:ln>
          <a:effectLst>
            <a:glow rad="25400">
              <a:schemeClr val="bg1">
                <a:alpha val="5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Arc 195">
            <a:extLst>
              <a:ext uri="{FF2B5EF4-FFF2-40B4-BE49-F238E27FC236}">
                <a16:creationId xmlns:a16="http://schemas.microsoft.com/office/drawing/2014/main" id="{D76EC57F-FF23-68A7-5D68-79390E3947D1}"/>
              </a:ext>
            </a:extLst>
          </p:cNvPr>
          <p:cNvSpPr/>
          <p:nvPr/>
        </p:nvSpPr>
        <p:spPr>
          <a:xfrm rot="15492192" flipH="1">
            <a:off x="7729158" y="5906232"/>
            <a:ext cx="261068" cy="142283"/>
          </a:xfrm>
          <a:custGeom>
            <a:avLst/>
            <a:gdLst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3" fmla="*/ 120650 w 241300"/>
              <a:gd name="connsiteY3" fmla="*/ 111956 h 223911"/>
              <a:gd name="connsiteX4" fmla="*/ 45031 w 241300"/>
              <a:gd name="connsiteY4" fmla="*/ 24719 h 223911"/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0" fmla="*/ 32851 w 229121"/>
              <a:gd name="connsiteY0" fmla="*/ 33319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3" fmla="*/ 108470 w 229121"/>
              <a:gd name="connsiteY3" fmla="*/ 120556 h 120556"/>
              <a:gd name="connsiteX4" fmla="*/ 32851 w 229121"/>
              <a:gd name="connsiteY4" fmla="*/ 33319 h 120556"/>
              <a:gd name="connsiteX0" fmla="*/ 0 w 229121"/>
              <a:gd name="connsiteY0" fmla="*/ 14923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0" fmla="*/ 32851 w 229121"/>
              <a:gd name="connsiteY0" fmla="*/ 35437 h 122674"/>
              <a:gd name="connsiteX1" fmla="*/ 155537 w 229121"/>
              <a:gd name="connsiteY1" fmla="*/ 19588 h 122674"/>
              <a:gd name="connsiteX2" fmla="*/ 229121 w 229121"/>
              <a:gd name="connsiteY2" fmla="*/ 122674 h 122674"/>
              <a:gd name="connsiteX3" fmla="*/ 108470 w 229121"/>
              <a:gd name="connsiteY3" fmla="*/ 122674 h 122674"/>
              <a:gd name="connsiteX4" fmla="*/ 32851 w 229121"/>
              <a:gd name="connsiteY4" fmla="*/ 35437 h 122674"/>
              <a:gd name="connsiteX0" fmla="*/ 0 w 229121"/>
              <a:gd name="connsiteY0" fmla="*/ 17041 h 122674"/>
              <a:gd name="connsiteX1" fmla="*/ 183757 w 229121"/>
              <a:gd name="connsiteY1" fmla="*/ 14505 h 122674"/>
              <a:gd name="connsiteX2" fmla="*/ 229121 w 229121"/>
              <a:gd name="connsiteY2" fmla="*/ 122674 h 122674"/>
              <a:gd name="connsiteX0" fmla="*/ 13544 w 229121"/>
              <a:gd name="connsiteY0" fmla="*/ 12911 h 127012"/>
              <a:gd name="connsiteX1" fmla="*/ 155537 w 229121"/>
              <a:gd name="connsiteY1" fmla="*/ 23926 h 127012"/>
              <a:gd name="connsiteX2" fmla="*/ 229121 w 229121"/>
              <a:gd name="connsiteY2" fmla="*/ 127012 h 127012"/>
              <a:gd name="connsiteX3" fmla="*/ 108470 w 229121"/>
              <a:gd name="connsiteY3" fmla="*/ 127012 h 127012"/>
              <a:gd name="connsiteX4" fmla="*/ 13544 w 229121"/>
              <a:gd name="connsiteY4" fmla="*/ 12911 h 127012"/>
              <a:gd name="connsiteX0" fmla="*/ 0 w 229121"/>
              <a:gd name="connsiteY0" fmla="*/ 21379 h 127012"/>
              <a:gd name="connsiteX1" fmla="*/ 183757 w 229121"/>
              <a:gd name="connsiteY1" fmla="*/ 18843 h 127012"/>
              <a:gd name="connsiteX2" fmla="*/ 229121 w 229121"/>
              <a:gd name="connsiteY2" fmla="*/ 127012 h 127012"/>
              <a:gd name="connsiteX0" fmla="*/ 13544 w 261068"/>
              <a:gd name="connsiteY0" fmla="*/ 12911 h 135926"/>
              <a:gd name="connsiteX1" fmla="*/ 155537 w 261068"/>
              <a:gd name="connsiteY1" fmla="*/ 23926 h 135926"/>
              <a:gd name="connsiteX2" fmla="*/ 229121 w 261068"/>
              <a:gd name="connsiteY2" fmla="*/ 127012 h 135926"/>
              <a:gd name="connsiteX3" fmla="*/ 108470 w 261068"/>
              <a:gd name="connsiteY3" fmla="*/ 127012 h 135926"/>
              <a:gd name="connsiteX4" fmla="*/ 13544 w 261068"/>
              <a:gd name="connsiteY4" fmla="*/ 12911 h 135926"/>
              <a:gd name="connsiteX0" fmla="*/ 0 w 261068"/>
              <a:gd name="connsiteY0" fmla="*/ 21379 h 135926"/>
              <a:gd name="connsiteX1" fmla="*/ 183757 w 261068"/>
              <a:gd name="connsiteY1" fmla="*/ 18843 h 135926"/>
              <a:gd name="connsiteX2" fmla="*/ 261068 w 261068"/>
              <a:gd name="connsiteY2" fmla="*/ 135926 h 135926"/>
              <a:gd name="connsiteX0" fmla="*/ 13544 w 261068"/>
              <a:gd name="connsiteY0" fmla="*/ 19268 h 142283"/>
              <a:gd name="connsiteX1" fmla="*/ 155537 w 261068"/>
              <a:gd name="connsiteY1" fmla="*/ 30283 h 142283"/>
              <a:gd name="connsiteX2" fmla="*/ 229121 w 261068"/>
              <a:gd name="connsiteY2" fmla="*/ 133369 h 142283"/>
              <a:gd name="connsiteX3" fmla="*/ 108470 w 261068"/>
              <a:gd name="connsiteY3" fmla="*/ 133369 h 142283"/>
              <a:gd name="connsiteX4" fmla="*/ 13544 w 261068"/>
              <a:gd name="connsiteY4" fmla="*/ 19268 h 142283"/>
              <a:gd name="connsiteX0" fmla="*/ 0 w 261068"/>
              <a:gd name="connsiteY0" fmla="*/ 27736 h 142283"/>
              <a:gd name="connsiteX1" fmla="*/ 191657 w 261068"/>
              <a:gd name="connsiteY1" fmla="*/ 7702 h 142283"/>
              <a:gd name="connsiteX2" fmla="*/ 261068 w 261068"/>
              <a:gd name="connsiteY2" fmla="*/ 142283 h 14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068" h="142283" stroke="0" extrusionOk="0">
                <a:moveTo>
                  <a:pt x="13544" y="19268"/>
                </a:moveTo>
                <a:cubicBezTo>
                  <a:pt x="48173" y="-6579"/>
                  <a:pt x="119607" y="11266"/>
                  <a:pt x="155537" y="30283"/>
                </a:cubicBezTo>
                <a:cubicBezTo>
                  <a:pt x="191467" y="49300"/>
                  <a:pt x="229121" y="88415"/>
                  <a:pt x="229121" y="133369"/>
                </a:cubicBezTo>
                <a:lnTo>
                  <a:pt x="108470" y="133369"/>
                </a:lnTo>
                <a:lnTo>
                  <a:pt x="13544" y="19268"/>
                </a:lnTo>
                <a:close/>
              </a:path>
              <a:path w="261068" h="142283" fill="none">
                <a:moveTo>
                  <a:pt x="0" y="27736"/>
                </a:moveTo>
                <a:cubicBezTo>
                  <a:pt x="34629" y="1889"/>
                  <a:pt x="150737" y="-8385"/>
                  <a:pt x="191657" y="7702"/>
                </a:cubicBezTo>
                <a:cubicBezTo>
                  <a:pt x="236264" y="25239"/>
                  <a:pt x="261068" y="97329"/>
                  <a:pt x="261068" y="142283"/>
                </a:cubicBezTo>
              </a:path>
            </a:pathLst>
          </a:custGeom>
          <a:ln w="28575">
            <a:solidFill>
              <a:srgbClr val="000000"/>
            </a:solidFill>
            <a:round/>
            <a:headEnd type="triangle"/>
            <a:tailEnd type="none"/>
          </a:ln>
          <a:effectLst>
            <a:glow rad="25400">
              <a:schemeClr val="bg1">
                <a:alpha val="5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CB5F23B-26BA-E619-CF09-317CA3E404A8}"/>
              </a:ext>
            </a:extLst>
          </p:cNvPr>
          <p:cNvSpPr txBox="1"/>
          <p:nvPr/>
        </p:nvSpPr>
        <p:spPr>
          <a:xfrm>
            <a:off x="7125956" y="5609037"/>
            <a:ext cx="556940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LANES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073AE7B-95E0-93A6-8B8B-89216C6AC441}"/>
              </a:ext>
            </a:extLst>
          </p:cNvPr>
          <p:cNvSpPr txBox="1"/>
          <p:nvPr/>
        </p:nvSpPr>
        <p:spPr>
          <a:xfrm>
            <a:off x="7072932" y="5336436"/>
            <a:ext cx="640436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(2) 12’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819F4ED-E102-F2B5-3DBD-E1FD62C6BD3D}"/>
              </a:ext>
            </a:extLst>
          </p:cNvPr>
          <p:cNvSpPr txBox="1"/>
          <p:nvPr/>
        </p:nvSpPr>
        <p:spPr>
          <a:xfrm>
            <a:off x="8579213" y="5602056"/>
            <a:ext cx="556940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LANES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C696A65-5D35-8D4B-6B0B-DD78A0CA0B22}"/>
              </a:ext>
            </a:extLst>
          </p:cNvPr>
          <p:cNvGrpSpPr/>
          <p:nvPr/>
        </p:nvGrpSpPr>
        <p:grpSpPr>
          <a:xfrm>
            <a:off x="9329988" y="5363574"/>
            <a:ext cx="703884" cy="539160"/>
            <a:chOff x="9306173" y="5363574"/>
            <a:chExt cx="703884" cy="53916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94B8476-74D3-6CCF-245E-C71E0E9C390D}"/>
                </a:ext>
              </a:extLst>
            </p:cNvPr>
            <p:cNvSpPr txBox="1"/>
            <p:nvPr/>
          </p:nvSpPr>
          <p:spPr>
            <a:xfrm>
              <a:off x="9306173" y="5594957"/>
              <a:ext cx="703884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prstClr val="white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BORDER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7F7CCAD-3E7F-0EB8-1F1F-9980B337E5B5}"/>
                </a:ext>
              </a:extLst>
            </p:cNvPr>
            <p:cNvSpPr txBox="1"/>
            <p:nvPr/>
          </p:nvSpPr>
          <p:spPr>
            <a:xfrm>
              <a:off x="9351934" y="5363574"/>
              <a:ext cx="640436" cy="307777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1">
                  <a:alpha val="40000"/>
                </a:schemeClr>
              </a:glow>
            </a:effectLst>
          </p:spPr>
          <p:txBody>
            <a:bodyPr wrap="square" t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>
                  <a:solidFill>
                    <a:prstClr val="white"/>
                  </a:solidFill>
                  <a:effectLst>
                    <a:glow rad="101600">
                      <a:prstClr val="black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5’ -40’ 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76DC76F6-A83A-C08A-F1D8-D8BD7C61A169}"/>
              </a:ext>
            </a:extLst>
          </p:cNvPr>
          <p:cNvSpPr txBox="1"/>
          <p:nvPr/>
        </p:nvSpPr>
        <p:spPr>
          <a:xfrm>
            <a:off x="9519288" y="6001631"/>
            <a:ext cx="806766" cy="477054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12’ SHLD.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(5’ PAVED)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5FE3898-6A39-6058-FDC5-58E5A1C81BF0}"/>
              </a:ext>
            </a:extLst>
          </p:cNvPr>
          <p:cNvCxnSpPr>
            <a:cxnSpLocks/>
          </p:cNvCxnSpPr>
          <p:nvPr/>
        </p:nvCxnSpPr>
        <p:spPr>
          <a:xfrm>
            <a:off x="1531874" y="5485474"/>
            <a:ext cx="0" cy="42643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C35FA16-563B-CD27-E979-471306EC1059}"/>
              </a:ext>
            </a:extLst>
          </p:cNvPr>
          <p:cNvCxnSpPr>
            <a:cxnSpLocks/>
          </p:cNvCxnSpPr>
          <p:nvPr/>
        </p:nvCxnSpPr>
        <p:spPr>
          <a:xfrm>
            <a:off x="10009123" y="5249112"/>
            <a:ext cx="0" cy="662792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0CCBC7F7-E49E-1B87-ED61-689A7C10AE88}"/>
              </a:ext>
            </a:extLst>
          </p:cNvPr>
          <p:cNvSpPr txBox="1"/>
          <p:nvPr/>
        </p:nvSpPr>
        <p:spPr>
          <a:xfrm>
            <a:off x="5082122" y="5347220"/>
            <a:ext cx="866208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25’ – 30’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6F36E9-4D65-6907-3056-C42E50A25528}"/>
              </a:ext>
            </a:extLst>
          </p:cNvPr>
          <p:cNvCxnSpPr>
            <a:cxnSpLocks/>
          </p:cNvCxnSpPr>
          <p:nvPr/>
        </p:nvCxnSpPr>
        <p:spPr>
          <a:xfrm>
            <a:off x="5942291" y="5419569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rc 195">
            <a:extLst>
              <a:ext uri="{FF2B5EF4-FFF2-40B4-BE49-F238E27FC236}">
                <a16:creationId xmlns:a16="http://schemas.microsoft.com/office/drawing/2014/main" id="{1AE48D1E-A88D-EB25-7977-D0803451B618}"/>
              </a:ext>
            </a:extLst>
          </p:cNvPr>
          <p:cNvSpPr/>
          <p:nvPr/>
        </p:nvSpPr>
        <p:spPr>
          <a:xfrm rot="15492192" flipH="1">
            <a:off x="9187341" y="5856371"/>
            <a:ext cx="458914" cy="284418"/>
          </a:xfrm>
          <a:custGeom>
            <a:avLst/>
            <a:gdLst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3" fmla="*/ 120650 w 241300"/>
              <a:gd name="connsiteY3" fmla="*/ 111956 h 223911"/>
              <a:gd name="connsiteX4" fmla="*/ 45031 w 241300"/>
              <a:gd name="connsiteY4" fmla="*/ 24719 h 223911"/>
              <a:gd name="connsiteX0" fmla="*/ 45031 w 241300"/>
              <a:gd name="connsiteY0" fmla="*/ 24719 h 223911"/>
              <a:gd name="connsiteX1" fmla="*/ 167717 w 241300"/>
              <a:gd name="connsiteY1" fmla="*/ 8870 h 223911"/>
              <a:gd name="connsiteX2" fmla="*/ 241301 w 241300"/>
              <a:gd name="connsiteY2" fmla="*/ 111956 h 223911"/>
              <a:gd name="connsiteX0" fmla="*/ 32851 w 229121"/>
              <a:gd name="connsiteY0" fmla="*/ 33319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3" fmla="*/ 108470 w 229121"/>
              <a:gd name="connsiteY3" fmla="*/ 120556 h 120556"/>
              <a:gd name="connsiteX4" fmla="*/ 32851 w 229121"/>
              <a:gd name="connsiteY4" fmla="*/ 33319 h 120556"/>
              <a:gd name="connsiteX0" fmla="*/ 0 w 229121"/>
              <a:gd name="connsiteY0" fmla="*/ 14923 h 120556"/>
              <a:gd name="connsiteX1" fmla="*/ 155537 w 229121"/>
              <a:gd name="connsiteY1" fmla="*/ 17470 h 120556"/>
              <a:gd name="connsiteX2" fmla="*/ 229121 w 229121"/>
              <a:gd name="connsiteY2" fmla="*/ 120556 h 120556"/>
              <a:gd name="connsiteX0" fmla="*/ 32851 w 229121"/>
              <a:gd name="connsiteY0" fmla="*/ 35437 h 122674"/>
              <a:gd name="connsiteX1" fmla="*/ 155537 w 229121"/>
              <a:gd name="connsiteY1" fmla="*/ 19588 h 122674"/>
              <a:gd name="connsiteX2" fmla="*/ 229121 w 229121"/>
              <a:gd name="connsiteY2" fmla="*/ 122674 h 122674"/>
              <a:gd name="connsiteX3" fmla="*/ 108470 w 229121"/>
              <a:gd name="connsiteY3" fmla="*/ 122674 h 122674"/>
              <a:gd name="connsiteX4" fmla="*/ 32851 w 229121"/>
              <a:gd name="connsiteY4" fmla="*/ 35437 h 122674"/>
              <a:gd name="connsiteX0" fmla="*/ 0 w 229121"/>
              <a:gd name="connsiteY0" fmla="*/ 17041 h 122674"/>
              <a:gd name="connsiteX1" fmla="*/ 183757 w 229121"/>
              <a:gd name="connsiteY1" fmla="*/ 14505 h 122674"/>
              <a:gd name="connsiteX2" fmla="*/ 229121 w 229121"/>
              <a:gd name="connsiteY2" fmla="*/ 122674 h 122674"/>
              <a:gd name="connsiteX0" fmla="*/ 13544 w 229121"/>
              <a:gd name="connsiteY0" fmla="*/ 12911 h 127012"/>
              <a:gd name="connsiteX1" fmla="*/ 155537 w 229121"/>
              <a:gd name="connsiteY1" fmla="*/ 23926 h 127012"/>
              <a:gd name="connsiteX2" fmla="*/ 229121 w 229121"/>
              <a:gd name="connsiteY2" fmla="*/ 127012 h 127012"/>
              <a:gd name="connsiteX3" fmla="*/ 108470 w 229121"/>
              <a:gd name="connsiteY3" fmla="*/ 127012 h 127012"/>
              <a:gd name="connsiteX4" fmla="*/ 13544 w 229121"/>
              <a:gd name="connsiteY4" fmla="*/ 12911 h 127012"/>
              <a:gd name="connsiteX0" fmla="*/ 0 w 229121"/>
              <a:gd name="connsiteY0" fmla="*/ 21379 h 127012"/>
              <a:gd name="connsiteX1" fmla="*/ 183757 w 229121"/>
              <a:gd name="connsiteY1" fmla="*/ 18843 h 127012"/>
              <a:gd name="connsiteX2" fmla="*/ 229121 w 229121"/>
              <a:gd name="connsiteY2" fmla="*/ 127012 h 127012"/>
              <a:gd name="connsiteX0" fmla="*/ 13544 w 261068"/>
              <a:gd name="connsiteY0" fmla="*/ 12911 h 135926"/>
              <a:gd name="connsiteX1" fmla="*/ 155537 w 261068"/>
              <a:gd name="connsiteY1" fmla="*/ 23926 h 135926"/>
              <a:gd name="connsiteX2" fmla="*/ 229121 w 261068"/>
              <a:gd name="connsiteY2" fmla="*/ 127012 h 135926"/>
              <a:gd name="connsiteX3" fmla="*/ 108470 w 261068"/>
              <a:gd name="connsiteY3" fmla="*/ 127012 h 135926"/>
              <a:gd name="connsiteX4" fmla="*/ 13544 w 261068"/>
              <a:gd name="connsiteY4" fmla="*/ 12911 h 135926"/>
              <a:gd name="connsiteX0" fmla="*/ 0 w 261068"/>
              <a:gd name="connsiteY0" fmla="*/ 21379 h 135926"/>
              <a:gd name="connsiteX1" fmla="*/ 183757 w 261068"/>
              <a:gd name="connsiteY1" fmla="*/ 18843 h 135926"/>
              <a:gd name="connsiteX2" fmla="*/ 261068 w 261068"/>
              <a:gd name="connsiteY2" fmla="*/ 135926 h 135926"/>
              <a:gd name="connsiteX0" fmla="*/ 13544 w 261068"/>
              <a:gd name="connsiteY0" fmla="*/ 19268 h 142283"/>
              <a:gd name="connsiteX1" fmla="*/ 155537 w 261068"/>
              <a:gd name="connsiteY1" fmla="*/ 30283 h 142283"/>
              <a:gd name="connsiteX2" fmla="*/ 229121 w 261068"/>
              <a:gd name="connsiteY2" fmla="*/ 133369 h 142283"/>
              <a:gd name="connsiteX3" fmla="*/ 108470 w 261068"/>
              <a:gd name="connsiteY3" fmla="*/ 133369 h 142283"/>
              <a:gd name="connsiteX4" fmla="*/ 13544 w 261068"/>
              <a:gd name="connsiteY4" fmla="*/ 19268 h 142283"/>
              <a:gd name="connsiteX0" fmla="*/ 0 w 261068"/>
              <a:gd name="connsiteY0" fmla="*/ 27736 h 142283"/>
              <a:gd name="connsiteX1" fmla="*/ 191657 w 261068"/>
              <a:gd name="connsiteY1" fmla="*/ 7702 h 142283"/>
              <a:gd name="connsiteX2" fmla="*/ 261068 w 261068"/>
              <a:gd name="connsiteY2" fmla="*/ 142283 h 142283"/>
              <a:gd name="connsiteX0" fmla="*/ 13544 w 261068"/>
              <a:gd name="connsiteY0" fmla="*/ 23411 h 146426"/>
              <a:gd name="connsiteX1" fmla="*/ 155537 w 261068"/>
              <a:gd name="connsiteY1" fmla="*/ 34426 h 146426"/>
              <a:gd name="connsiteX2" fmla="*/ 229121 w 261068"/>
              <a:gd name="connsiteY2" fmla="*/ 137512 h 146426"/>
              <a:gd name="connsiteX3" fmla="*/ 108470 w 261068"/>
              <a:gd name="connsiteY3" fmla="*/ 137512 h 146426"/>
              <a:gd name="connsiteX4" fmla="*/ 13544 w 261068"/>
              <a:gd name="connsiteY4" fmla="*/ 23411 h 146426"/>
              <a:gd name="connsiteX0" fmla="*/ 0 w 261068"/>
              <a:gd name="connsiteY0" fmla="*/ 31879 h 146426"/>
              <a:gd name="connsiteX1" fmla="*/ 191657 w 261068"/>
              <a:gd name="connsiteY1" fmla="*/ 11845 h 146426"/>
              <a:gd name="connsiteX2" fmla="*/ 261068 w 261068"/>
              <a:gd name="connsiteY2" fmla="*/ 146426 h 146426"/>
              <a:gd name="connsiteX0" fmla="*/ 13544 w 280582"/>
              <a:gd name="connsiteY0" fmla="*/ 23411 h 264818"/>
              <a:gd name="connsiteX1" fmla="*/ 155537 w 280582"/>
              <a:gd name="connsiteY1" fmla="*/ 34426 h 264818"/>
              <a:gd name="connsiteX2" fmla="*/ 229121 w 280582"/>
              <a:gd name="connsiteY2" fmla="*/ 137512 h 264818"/>
              <a:gd name="connsiteX3" fmla="*/ 108470 w 280582"/>
              <a:gd name="connsiteY3" fmla="*/ 137512 h 264818"/>
              <a:gd name="connsiteX4" fmla="*/ 13544 w 280582"/>
              <a:gd name="connsiteY4" fmla="*/ 23411 h 264818"/>
              <a:gd name="connsiteX0" fmla="*/ 0 w 280582"/>
              <a:gd name="connsiteY0" fmla="*/ 31879 h 264818"/>
              <a:gd name="connsiteX1" fmla="*/ 191657 w 280582"/>
              <a:gd name="connsiteY1" fmla="*/ 11845 h 264818"/>
              <a:gd name="connsiteX2" fmla="*/ 280582 w 280582"/>
              <a:gd name="connsiteY2" fmla="*/ 264818 h 264818"/>
              <a:gd name="connsiteX0" fmla="*/ 13544 w 283761"/>
              <a:gd name="connsiteY0" fmla="*/ 23411 h 264818"/>
              <a:gd name="connsiteX1" fmla="*/ 155537 w 283761"/>
              <a:gd name="connsiteY1" fmla="*/ 34426 h 264818"/>
              <a:gd name="connsiteX2" fmla="*/ 229121 w 283761"/>
              <a:gd name="connsiteY2" fmla="*/ 137512 h 264818"/>
              <a:gd name="connsiteX3" fmla="*/ 108470 w 283761"/>
              <a:gd name="connsiteY3" fmla="*/ 137512 h 264818"/>
              <a:gd name="connsiteX4" fmla="*/ 13544 w 283761"/>
              <a:gd name="connsiteY4" fmla="*/ 23411 h 264818"/>
              <a:gd name="connsiteX0" fmla="*/ 0 w 283761"/>
              <a:gd name="connsiteY0" fmla="*/ 31879 h 264818"/>
              <a:gd name="connsiteX1" fmla="*/ 191657 w 283761"/>
              <a:gd name="connsiteY1" fmla="*/ 11845 h 264818"/>
              <a:gd name="connsiteX2" fmla="*/ 280582 w 283761"/>
              <a:gd name="connsiteY2" fmla="*/ 264818 h 264818"/>
              <a:gd name="connsiteX0" fmla="*/ 13544 w 287428"/>
              <a:gd name="connsiteY0" fmla="*/ 22071 h 263478"/>
              <a:gd name="connsiteX1" fmla="*/ 155537 w 287428"/>
              <a:gd name="connsiteY1" fmla="*/ 33086 h 263478"/>
              <a:gd name="connsiteX2" fmla="*/ 229121 w 287428"/>
              <a:gd name="connsiteY2" fmla="*/ 136172 h 263478"/>
              <a:gd name="connsiteX3" fmla="*/ 108470 w 287428"/>
              <a:gd name="connsiteY3" fmla="*/ 136172 h 263478"/>
              <a:gd name="connsiteX4" fmla="*/ 13544 w 287428"/>
              <a:gd name="connsiteY4" fmla="*/ 22071 h 263478"/>
              <a:gd name="connsiteX0" fmla="*/ 0 w 287428"/>
              <a:gd name="connsiteY0" fmla="*/ 30539 h 263478"/>
              <a:gd name="connsiteX1" fmla="*/ 235626 w 287428"/>
              <a:gd name="connsiteY1" fmla="*/ 12321 h 263478"/>
              <a:gd name="connsiteX2" fmla="*/ 280582 w 287428"/>
              <a:gd name="connsiteY2" fmla="*/ 263478 h 263478"/>
              <a:gd name="connsiteX0" fmla="*/ 13544 w 308637"/>
              <a:gd name="connsiteY0" fmla="*/ 22071 h 258993"/>
              <a:gd name="connsiteX1" fmla="*/ 155537 w 308637"/>
              <a:gd name="connsiteY1" fmla="*/ 33086 h 258993"/>
              <a:gd name="connsiteX2" fmla="*/ 229121 w 308637"/>
              <a:gd name="connsiteY2" fmla="*/ 136172 h 258993"/>
              <a:gd name="connsiteX3" fmla="*/ 108470 w 308637"/>
              <a:gd name="connsiteY3" fmla="*/ 136172 h 258993"/>
              <a:gd name="connsiteX4" fmla="*/ 13544 w 308637"/>
              <a:gd name="connsiteY4" fmla="*/ 22071 h 258993"/>
              <a:gd name="connsiteX0" fmla="*/ 0 w 308637"/>
              <a:gd name="connsiteY0" fmla="*/ 30539 h 258993"/>
              <a:gd name="connsiteX1" fmla="*/ 235626 w 308637"/>
              <a:gd name="connsiteY1" fmla="*/ 12321 h 258993"/>
              <a:gd name="connsiteX2" fmla="*/ 304380 w 308637"/>
              <a:gd name="connsiteY2" fmla="*/ 258993 h 258993"/>
              <a:gd name="connsiteX0" fmla="*/ 13544 w 309295"/>
              <a:gd name="connsiteY0" fmla="*/ 12912 h 249834"/>
              <a:gd name="connsiteX1" fmla="*/ 155537 w 309295"/>
              <a:gd name="connsiteY1" fmla="*/ 23927 h 249834"/>
              <a:gd name="connsiteX2" fmla="*/ 229121 w 309295"/>
              <a:gd name="connsiteY2" fmla="*/ 127013 h 249834"/>
              <a:gd name="connsiteX3" fmla="*/ 108470 w 309295"/>
              <a:gd name="connsiteY3" fmla="*/ 127013 h 249834"/>
              <a:gd name="connsiteX4" fmla="*/ 13544 w 309295"/>
              <a:gd name="connsiteY4" fmla="*/ 12912 h 249834"/>
              <a:gd name="connsiteX0" fmla="*/ 0 w 309295"/>
              <a:gd name="connsiteY0" fmla="*/ 21380 h 249834"/>
              <a:gd name="connsiteX1" fmla="*/ 243798 w 309295"/>
              <a:gd name="connsiteY1" fmla="*/ 22680 h 249834"/>
              <a:gd name="connsiteX2" fmla="*/ 304380 w 309295"/>
              <a:gd name="connsiteY2" fmla="*/ 249834 h 249834"/>
              <a:gd name="connsiteX0" fmla="*/ 13544 w 310599"/>
              <a:gd name="connsiteY0" fmla="*/ 12912 h 249834"/>
              <a:gd name="connsiteX1" fmla="*/ 155537 w 310599"/>
              <a:gd name="connsiteY1" fmla="*/ 23927 h 249834"/>
              <a:gd name="connsiteX2" fmla="*/ 229121 w 310599"/>
              <a:gd name="connsiteY2" fmla="*/ 127013 h 249834"/>
              <a:gd name="connsiteX3" fmla="*/ 108470 w 310599"/>
              <a:gd name="connsiteY3" fmla="*/ 127013 h 249834"/>
              <a:gd name="connsiteX4" fmla="*/ 13544 w 310599"/>
              <a:gd name="connsiteY4" fmla="*/ 12912 h 249834"/>
              <a:gd name="connsiteX0" fmla="*/ 0 w 310599"/>
              <a:gd name="connsiteY0" fmla="*/ 21380 h 249834"/>
              <a:gd name="connsiteX1" fmla="*/ 243798 w 310599"/>
              <a:gd name="connsiteY1" fmla="*/ 22680 h 249834"/>
              <a:gd name="connsiteX2" fmla="*/ 304380 w 310599"/>
              <a:gd name="connsiteY2" fmla="*/ 249834 h 249834"/>
              <a:gd name="connsiteX0" fmla="*/ 13544 w 314181"/>
              <a:gd name="connsiteY0" fmla="*/ 12912 h 249834"/>
              <a:gd name="connsiteX1" fmla="*/ 155537 w 314181"/>
              <a:gd name="connsiteY1" fmla="*/ 23927 h 249834"/>
              <a:gd name="connsiteX2" fmla="*/ 229121 w 314181"/>
              <a:gd name="connsiteY2" fmla="*/ 127013 h 249834"/>
              <a:gd name="connsiteX3" fmla="*/ 108470 w 314181"/>
              <a:gd name="connsiteY3" fmla="*/ 127013 h 249834"/>
              <a:gd name="connsiteX4" fmla="*/ 13544 w 314181"/>
              <a:gd name="connsiteY4" fmla="*/ 12912 h 249834"/>
              <a:gd name="connsiteX0" fmla="*/ 0 w 314181"/>
              <a:gd name="connsiteY0" fmla="*/ 21380 h 249834"/>
              <a:gd name="connsiteX1" fmla="*/ 243798 w 314181"/>
              <a:gd name="connsiteY1" fmla="*/ 22680 h 249834"/>
              <a:gd name="connsiteX2" fmla="*/ 304380 w 314181"/>
              <a:gd name="connsiteY2" fmla="*/ 249834 h 249834"/>
              <a:gd name="connsiteX0" fmla="*/ 13544 w 333330"/>
              <a:gd name="connsiteY0" fmla="*/ 12912 h 252829"/>
              <a:gd name="connsiteX1" fmla="*/ 155537 w 333330"/>
              <a:gd name="connsiteY1" fmla="*/ 23927 h 252829"/>
              <a:gd name="connsiteX2" fmla="*/ 229121 w 333330"/>
              <a:gd name="connsiteY2" fmla="*/ 127013 h 252829"/>
              <a:gd name="connsiteX3" fmla="*/ 108470 w 333330"/>
              <a:gd name="connsiteY3" fmla="*/ 127013 h 252829"/>
              <a:gd name="connsiteX4" fmla="*/ 13544 w 333330"/>
              <a:gd name="connsiteY4" fmla="*/ 12912 h 252829"/>
              <a:gd name="connsiteX0" fmla="*/ 0 w 333330"/>
              <a:gd name="connsiteY0" fmla="*/ 21380 h 252829"/>
              <a:gd name="connsiteX1" fmla="*/ 243798 w 333330"/>
              <a:gd name="connsiteY1" fmla="*/ 22680 h 252829"/>
              <a:gd name="connsiteX2" fmla="*/ 327553 w 333330"/>
              <a:gd name="connsiteY2" fmla="*/ 252829 h 252829"/>
              <a:gd name="connsiteX0" fmla="*/ 13544 w 327733"/>
              <a:gd name="connsiteY0" fmla="*/ 12912 h 252829"/>
              <a:gd name="connsiteX1" fmla="*/ 155537 w 327733"/>
              <a:gd name="connsiteY1" fmla="*/ 23927 h 252829"/>
              <a:gd name="connsiteX2" fmla="*/ 229121 w 327733"/>
              <a:gd name="connsiteY2" fmla="*/ 127013 h 252829"/>
              <a:gd name="connsiteX3" fmla="*/ 108470 w 327733"/>
              <a:gd name="connsiteY3" fmla="*/ 127013 h 252829"/>
              <a:gd name="connsiteX4" fmla="*/ 13544 w 327733"/>
              <a:gd name="connsiteY4" fmla="*/ 12912 h 252829"/>
              <a:gd name="connsiteX0" fmla="*/ 0 w 327733"/>
              <a:gd name="connsiteY0" fmla="*/ 21380 h 252829"/>
              <a:gd name="connsiteX1" fmla="*/ 243798 w 327733"/>
              <a:gd name="connsiteY1" fmla="*/ 22680 h 252829"/>
              <a:gd name="connsiteX2" fmla="*/ 327553 w 327733"/>
              <a:gd name="connsiteY2" fmla="*/ 252829 h 252829"/>
              <a:gd name="connsiteX0" fmla="*/ 13544 w 327733"/>
              <a:gd name="connsiteY0" fmla="*/ 12912 h 252829"/>
              <a:gd name="connsiteX1" fmla="*/ 155537 w 327733"/>
              <a:gd name="connsiteY1" fmla="*/ 23927 h 252829"/>
              <a:gd name="connsiteX2" fmla="*/ 229121 w 327733"/>
              <a:gd name="connsiteY2" fmla="*/ 127013 h 252829"/>
              <a:gd name="connsiteX3" fmla="*/ 108470 w 327733"/>
              <a:gd name="connsiteY3" fmla="*/ 127013 h 252829"/>
              <a:gd name="connsiteX4" fmla="*/ 13544 w 327733"/>
              <a:gd name="connsiteY4" fmla="*/ 12912 h 252829"/>
              <a:gd name="connsiteX0" fmla="*/ 0 w 327733"/>
              <a:gd name="connsiteY0" fmla="*/ 21380 h 252829"/>
              <a:gd name="connsiteX1" fmla="*/ 243798 w 327733"/>
              <a:gd name="connsiteY1" fmla="*/ 22680 h 252829"/>
              <a:gd name="connsiteX2" fmla="*/ 327553 w 327733"/>
              <a:gd name="connsiteY2" fmla="*/ 252829 h 252829"/>
              <a:gd name="connsiteX0" fmla="*/ 13544 w 327733"/>
              <a:gd name="connsiteY0" fmla="*/ 18375 h 258292"/>
              <a:gd name="connsiteX1" fmla="*/ 155537 w 327733"/>
              <a:gd name="connsiteY1" fmla="*/ 29390 h 258292"/>
              <a:gd name="connsiteX2" fmla="*/ 229121 w 327733"/>
              <a:gd name="connsiteY2" fmla="*/ 132476 h 258292"/>
              <a:gd name="connsiteX3" fmla="*/ 108470 w 327733"/>
              <a:gd name="connsiteY3" fmla="*/ 132476 h 258292"/>
              <a:gd name="connsiteX4" fmla="*/ 13544 w 327733"/>
              <a:gd name="connsiteY4" fmla="*/ 18375 h 258292"/>
              <a:gd name="connsiteX0" fmla="*/ 0 w 327733"/>
              <a:gd name="connsiteY0" fmla="*/ 26843 h 258292"/>
              <a:gd name="connsiteX1" fmla="*/ 243798 w 327733"/>
              <a:gd name="connsiteY1" fmla="*/ 28143 h 258292"/>
              <a:gd name="connsiteX2" fmla="*/ 327553 w 327733"/>
              <a:gd name="connsiteY2" fmla="*/ 258292 h 258292"/>
              <a:gd name="connsiteX0" fmla="*/ 13544 w 327635"/>
              <a:gd name="connsiteY0" fmla="*/ 18375 h 258292"/>
              <a:gd name="connsiteX1" fmla="*/ 155537 w 327635"/>
              <a:gd name="connsiteY1" fmla="*/ 29390 h 258292"/>
              <a:gd name="connsiteX2" fmla="*/ 229121 w 327635"/>
              <a:gd name="connsiteY2" fmla="*/ 132476 h 258292"/>
              <a:gd name="connsiteX3" fmla="*/ 108470 w 327635"/>
              <a:gd name="connsiteY3" fmla="*/ 132476 h 258292"/>
              <a:gd name="connsiteX4" fmla="*/ 13544 w 327635"/>
              <a:gd name="connsiteY4" fmla="*/ 18375 h 258292"/>
              <a:gd name="connsiteX0" fmla="*/ 0 w 327635"/>
              <a:gd name="connsiteY0" fmla="*/ 26843 h 258292"/>
              <a:gd name="connsiteX1" fmla="*/ 243798 w 327635"/>
              <a:gd name="connsiteY1" fmla="*/ 28143 h 258292"/>
              <a:gd name="connsiteX2" fmla="*/ 327553 w 327635"/>
              <a:gd name="connsiteY2" fmla="*/ 258292 h 258292"/>
              <a:gd name="connsiteX0" fmla="*/ 13544 w 344220"/>
              <a:gd name="connsiteY0" fmla="*/ 18375 h 287517"/>
              <a:gd name="connsiteX1" fmla="*/ 155537 w 344220"/>
              <a:gd name="connsiteY1" fmla="*/ 29390 h 287517"/>
              <a:gd name="connsiteX2" fmla="*/ 229121 w 344220"/>
              <a:gd name="connsiteY2" fmla="*/ 132476 h 287517"/>
              <a:gd name="connsiteX3" fmla="*/ 108470 w 344220"/>
              <a:gd name="connsiteY3" fmla="*/ 132476 h 287517"/>
              <a:gd name="connsiteX4" fmla="*/ 13544 w 344220"/>
              <a:gd name="connsiteY4" fmla="*/ 18375 h 287517"/>
              <a:gd name="connsiteX0" fmla="*/ 0 w 344220"/>
              <a:gd name="connsiteY0" fmla="*/ 26843 h 287517"/>
              <a:gd name="connsiteX1" fmla="*/ 243798 w 344220"/>
              <a:gd name="connsiteY1" fmla="*/ 28143 h 287517"/>
              <a:gd name="connsiteX2" fmla="*/ 344174 w 344220"/>
              <a:gd name="connsiteY2" fmla="*/ 287517 h 287517"/>
              <a:gd name="connsiteX0" fmla="*/ 13544 w 344174"/>
              <a:gd name="connsiteY0" fmla="*/ 18375 h 287517"/>
              <a:gd name="connsiteX1" fmla="*/ 155537 w 344174"/>
              <a:gd name="connsiteY1" fmla="*/ 29390 h 287517"/>
              <a:gd name="connsiteX2" fmla="*/ 229121 w 344174"/>
              <a:gd name="connsiteY2" fmla="*/ 132476 h 287517"/>
              <a:gd name="connsiteX3" fmla="*/ 108470 w 344174"/>
              <a:gd name="connsiteY3" fmla="*/ 132476 h 287517"/>
              <a:gd name="connsiteX4" fmla="*/ 13544 w 344174"/>
              <a:gd name="connsiteY4" fmla="*/ 18375 h 287517"/>
              <a:gd name="connsiteX0" fmla="*/ 0 w 344174"/>
              <a:gd name="connsiteY0" fmla="*/ 26843 h 287517"/>
              <a:gd name="connsiteX1" fmla="*/ 243798 w 344174"/>
              <a:gd name="connsiteY1" fmla="*/ 28143 h 287517"/>
              <a:gd name="connsiteX2" fmla="*/ 344174 w 344174"/>
              <a:gd name="connsiteY2" fmla="*/ 287517 h 287517"/>
              <a:gd name="connsiteX0" fmla="*/ 13544 w 329726"/>
              <a:gd name="connsiteY0" fmla="*/ 18375 h 284418"/>
              <a:gd name="connsiteX1" fmla="*/ 155537 w 329726"/>
              <a:gd name="connsiteY1" fmla="*/ 29390 h 284418"/>
              <a:gd name="connsiteX2" fmla="*/ 229121 w 329726"/>
              <a:gd name="connsiteY2" fmla="*/ 132476 h 284418"/>
              <a:gd name="connsiteX3" fmla="*/ 108470 w 329726"/>
              <a:gd name="connsiteY3" fmla="*/ 132476 h 284418"/>
              <a:gd name="connsiteX4" fmla="*/ 13544 w 329726"/>
              <a:gd name="connsiteY4" fmla="*/ 18375 h 284418"/>
              <a:gd name="connsiteX0" fmla="*/ 0 w 329726"/>
              <a:gd name="connsiteY0" fmla="*/ 26843 h 284418"/>
              <a:gd name="connsiteX1" fmla="*/ 243798 w 329726"/>
              <a:gd name="connsiteY1" fmla="*/ 28143 h 284418"/>
              <a:gd name="connsiteX2" fmla="*/ 329726 w 329726"/>
              <a:gd name="connsiteY2" fmla="*/ 284418 h 284418"/>
              <a:gd name="connsiteX0" fmla="*/ 13544 w 329726"/>
              <a:gd name="connsiteY0" fmla="*/ 18375 h 284418"/>
              <a:gd name="connsiteX1" fmla="*/ 155537 w 329726"/>
              <a:gd name="connsiteY1" fmla="*/ 29390 h 284418"/>
              <a:gd name="connsiteX2" fmla="*/ 229121 w 329726"/>
              <a:gd name="connsiteY2" fmla="*/ 132476 h 284418"/>
              <a:gd name="connsiteX3" fmla="*/ 108470 w 329726"/>
              <a:gd name="connsiteY3" fmla="*/ 132476 h 284418"/>
              <a:gd name="connsiteX4" fmla="*/ 13544 w 329726"/>
              <a:gd name="connsiteY4" fmla="*/ 18375 h 284418"/>
              <a:gd name="connsiteX0" fmla="*/ 0 w 329726"/>
              <a:gd name="connsiteY0" fmla="*/ 26843 h 284418"/>
              <a:gd name="connsiteX1" fmla="*/ 243798 w 329726"/>
              <a:gd name="connsiteY1" fmla="*/ 28143 h 284418"/>
              <a:gd name="connsiteX2" fmla="*/ 329726 w 329726"/>
              <a:gd name="connsiteY2" fmla="*/ 284418 h 284418"/>
              <a:gd name="connsiteX0" fmla="*/ 13544 w 329726"/>
              <a:gd name="connsiteY0" fmla="*/ 18375 h 284418"/>
              <a:gd name="connsiteX1" fmla="*/ 155537 w 329726"/>
              <a:gd name="connsiteY1" fmla="*/ 29390 h 284418"/>
              <a:gd name="connsiteX2" fmla="*/ 229121 w 329726"/>
              <a:gd name="connsiteY2" fmla="*/ 132476 h 284418"/>
              <a:gd name="connsiteX3" fmla="*/ 108470 w 329726"/>
              <a:gd name="connsiteY3" fmla="*/ 132476 h 284418"/>
              <a:gd name="connsiteX4" fmla="*/ 13544 w 329726"/>
              <a:gd name="connsiteY4" fmla="*/ 18375 h 284418"/>
              <a:gd name="connsiteX0" fmla="*/ 0 w 329726"/>
              <a:gd name="connsiteY0" fmla="*/ 26843 h 284418"/>
              <a:gd name="connsiteX1" fmla="*/ 243798 w 329726"/>
              <a:gd name="connsiteY1" fmla="*/ 28143 h 284418"/>
              <a:gd name="connsiteX2" fmla="*/ 329726 w 329726"/>
              <a:gd name="connsiteY2" fmla="*/ 284418 h 284418"/>
              <a:gd name="connsiteX0" fmla="*/ 13544 w 329726"/>
              <a:gd name="connsiteY0" fmla="*/ 18375 h 284418"/>
              <a:gd name="connsiteX1" fmla="*/ 155537 w 329726"/>
              <a:gd name="connsiteY1" fmla="*/ 29390 h 284418"/>
              <a:gd name="connsiteX2" fmla="*/ 229121 w 329726"/>
              <a:gd name="connsiteY2" fmla="*/ 132476 h 284418"/>
              <a:gd name="connsiteX3" fmla="*/ 108470 w 329726"/>
              <a:gd name="connsiteY3" fmla="*/ 132476 h 284418"/>
              <a:gd name="connsiteX4" fmla="*/ 13544 w 329726"/>
              <a:gd name="connsiteY4" fmla="*/ 18375 h 284418"/>
              <a:gd name="connsiteX0" fmla="*/ 0 w 329726"/>
              <a:gd name="connsiteY0" fmla="*/ 26843 h 284418"/>
              <a:gd name="connsiteX1" fmla="*/ 243798 w 329726"/>
              <a:gd name="connsiteY1" fmla="*/ 28143 h 284418"/>
              <a:gd name="connsiteX2" fmla="*/ 329726 w 329726"/>
              <a:gd name="connsiteY2" fmla="*/ 284418 h 28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726" h="284418" stroke="0" extrusionOk="0">
                <a:moveTo>
                  <a:pt x="13544" y="18375"/>
                </a:moveTo>
                <a:cubicBezTo>
                  <a:pt x="48173" y="-7472"/>
                  <a:pt x="119607" y="10373"/>
                  <a:pt x="155537" y="29390"/>
                </a:cubicBezTo>
                <a:cubicBezTo>
                  <a:pt x="191467" y="48407"/>
                  <a:pt x="229121" y="87522"/>
                  <a:pt x="229121" y="132476"/>
                </a:cubicBezTo>
                <a:lnTo>
                  <a:pt x="108470" y="132476"/>
                </a:lnTo>
                <a:lnTo>
                  <a:pt x="13544" y="18375"/>
                </a:lnTo>
                <a:close/>
              </a:path>
              <a:path w="329726" h="284418" fill="none">
                <a:moveTo>
                  <a:pt x="0" y="26843"/>
                </a:moveTo>
                <a:cubicBezTo>
                  <a:pt x="34629" y="996"/>
                  <a:pt x="198331" y="-18246"/>
                  <a:pt x="243798" y="28143"/>
                </a:cubicBezTo>
                <a:cubicBezTo>
                  <a:pt x="288752" y="48011"/>
                  <a:pt x="316983" y="131266"/>
                  <a:pt x="329726" y="284418"/>
                </a:cubicBezTo>
              </a:path>
            </a:pathLst>
          </a:custGeom>
          <a:ln w="28575">
            <a:solidFill>
              <a:srgbClr val="000000"/>
            </a:solidFill>
            <a:round/>
            <a:headEnd type="triangle"/>
            <a:tailEnd type="none"/>
          </a:ln>
          <a:effectLst>
            <a:glow rad="25400">
              <a:schemeClr val="bg1">
                <a:alpha val="5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A336E8E-93C3-F5C9-04AA-92652BE58A22}"/>
              </a:ext>
            </a:extLst>
          </p:cNvPr>
          <p:cNvSpPr txBox="1"/>
          <p:nvPr/>
        </p:nvSpPr>
        <p:spPr>
          <a:xfrm>
            <a:off x="76547" y="1024804"/>
            <a:ext cx="180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>
                <a:solidFill>
                  <a:schemeClr val="bg1"/>
                </a:solidFill>
              </a:rPr>
              <a:t>REFINEMENTS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585FAE8-5FA3-18BF-90F9-11723B5C9EB7}"/>
              </a:ext>
            </a:extLst>
          </p:cNvPr>
          <p:cNvCxnSpPr>
            <a:cxnSpLocks/>
          </p:cNvCxnSpPr>
          <p:nvPr/>
        </p:nvCxnSpPr>
        <p:spPr>
          <a:xfrm flipH="1">
            <a:off x="4823888" y="4215321"/>
            <a:ext cx="51330" cy="457142"/>
          </a:xfrm>
          <a:prstGeom prst="straightConnector1">
            <a:avLst/>
          </a:prstGeom>
          <a:noFill/>
          <a:ln w="38100" cap="flat" cmpd="sng" algn="ctr">
            <a:solidFill>
              <a:srgbClr val="00617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id="{AD473BA2-BE93-82FD-7E74-69AF54756149}"/>
              </a:ext>
            </a:extLst>
          </p:cNvPr>
          <p:cNvSpPr/>
          <p:nvPr/>
        </p:nvSpPr>
        <p:spPr>
          <a:xfrm>
            <a:off x="4654769" y="4038287"/>
            <a:ext cx="395781" cy="41734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617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9678234-625B-B9AC-3BD7-9AE71FA767E6}"/>
              </a:ext>
            </a:extLst>
          </p:cNvPr>
          <p:cNvSpPr txBox="1"/>
          <p:nvPr/>
        </p:nvSpPr>
        <p:spPr>
          <a:xfrm>
            <a:off x="7817945" y="1017976"/>
            <a:ext cx="4186037" cy="2446824"/>
          </a:xfrm>
          <a:prstGeom prst="rect">
            <a:avLst/>
          </a:prstGeom>
          <a:solidFill>
            <a:srgbClr val="6F6F6F">
              <a:alpha val="90000"/>
            </a:srgbClr>
          </a:solidFill>
        </p:spPr>
        <p:txBody>
          <a:bodyPr wrap="square" lIns="274320" tIns="45720" rIns="91440" bIns="45720" rtlCol="0" anchor="t">
            <a:spAutoFit/>
          </a:bodyPr>
          <a:lstStyle/>
          <a:p>
            <a:endParaRPr lang="en-US" sz="2000" b="1" u="sng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2000" b="1" u="sng">
                <a:solidFill>
                  <a:schemeClr val="bg1"/>
                </a:solidFill>
                <a:latin typeface="Arial Narrow" panose="020B0606020202030204" pitchFamily="34" charset="0"/>
              </a:rPr>
              <a:t>BENEFITS</a:t>
            </a:r>
            <a:endParaRPr lang="en-US" sz="2000" b="1" u="sng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Calibri"/>
            </a:endParaRPr>
          </a:p>
          <a:p>
            <a:endParaRPr lang="en-US" sz="5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72720" indent="-17272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 Narrow"/>
              </a:rPr>
              <a:t>Avoid FPL relocation</a:t>
            </a:r>
            <a:endParaRPr lang="en-US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Calibri"/>
            </a:endParaRPr>
          </a:p>
          <a:p>
            <a:pPr marL="172720" indent="-17272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 Narrow"/>
                <a:ea typeface="Calibri"/>
                <a:cs typeface="Calibri"/>
              </a:rPr>
              <a:t>No business relocations anticipated</a:t>
            </a:r>
          </a:p>
          <a:p>
            <a:pPr marL="172720" indent="-17272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 Narrow"/>
              </a:rPr>
              <a:t>Reduce construction costs</a:t>
            </a:r>
            <a:endParaRPr lang="en-US">
              <a:solidFill>
                <a:schemeClr val="bg1"/>
              </a:solidFill>
              <a:latin typeface="Arial Narrow"/>
              <a:ea typeface="Calibri"/>
              <a:cs typeface="Calibri"/>
            </a:endParaRPr>
          </a:p>
          <a:p>
            <a:pPr marL="172720" indent="-17272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 Narrow"/>
              </a:rPr>
              <a:t>Reduce stormwater treatment </a:t>
            </a:r>
          </a:p>
          <a:p>
            <a:pPr marL="172720" indent="-17272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 Narrow"/>
              </a:rPr>
              <a:t>Reduce wetland impacts</a:t>
            </a:r>
          </a:p>
          <a:p>
            <a:endParaRPr 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9483FC6C-6902-D02F-FB45-B16A823826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67615" r="11345" b="3807"/>
          <a:stretch/>
        </p:blipFill>
        <p:spPr>
          <a:xfrm>
            <a:off x="10141370" y="735394"/>
            <a:ext cx="866599" cy="86659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D0F506-1ACF-9E0E-5FB6-E537EFE8FC3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67993" r="12477" b="4246"/>
          <a:stretch/>
        </p:blipFill>
        <p:spPr>
          <a:xfrm>
            <a:off x="11062389" y="714090"/>
            <a:ext cx="866599" cy="87182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B9C5410-2526-51A8-804D-4B845A9252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649473">
            <a:off x="11785611" y="1566709"/>
            <a:ext cx="333869" cy="33386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9F55-5B5B-5729-D2F4-702DFA38107E}"/>
              </a:ext>
            </a:extLst>
          </p:cNvPr>
          <p:cNvSpPr txBox="1"/>
          <p:nvPr/>
        </p:nvSpPr>
        <p:spPr>
          <a:xfrm>
            <a:off x="4474762" y="5359251"/>
            <a:ext cx="866208" cy="307777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20’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52B499-291D-C3EB-45E9-9A8B10A68BF2}"/>
              </a:ext>
            </a:extLst>
          </p:cNvPr>
          <p:cNvSpPr txBox="1"/>
          <p:nvPr/>
        </p:nvSpPr>
        <p:spPr>
          <a:xfrm>
            <a:off x="4620098" y="5645193"/>
            <a:ext cx="564729" cy="477054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  <p:txBody>
          <a:bodyPr wrap="square" tIns="914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prstClr val="white"/>
                </a:solidFill>
                <a:effectLst>
                  <a:glow rad="1016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C19B65-C07D-EC89-0368-6EBD3ADD0652}"/>
              </a:ext>
            </a:extLst>
          </p:cNvPr>
          <p:cNvCxnSpPr>
            <a:cxnSpLocks/>
          </p:cNvCxnSpPr>
          <p:nvPr/>
        </p:nvCxnSpPr>
        <p:spPr>
          <a:xfrm>
            <a:off x="5068668" y="5478167"/>
            <a:ext cx="0" cy="48216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C182C75-4BEF-0889-23E9-326559A73B02}"/>
              </a:ext>
            </a:extLst>
          </p:cNvPr>
          <p:cNvCxnSpPr>
            <a:cxnSpLocks/>
          </p:cNvCxnSpPr>
          <p:nvPr/>
        </p:nvCxnSpPr>
        <p:spPr>
          <a:xfrm>
            <a:off x="9342373" y="5468501"/>
            <a:ext cx="0" cy="45686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A40CD1-127A-736D-C2EF-D967B49AE531}"/>
              </a:ext>
            </a:extLst>
          </p:cNvPr>
          <p:cNvCxnSpPr>
            <a:cxnSpLocks/>
          </p:cNvCxnSpPr>
          <p:nvPr/>
        </p:nvCxnSpPr>
        <p:spPr>
          <a:xfrm>
            <a:off x="9144189" y="5449654"/>
            <a:ext cx="0" cy="45686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18B2C6-F03F-9B8D-2E4F-FB0EE1015875}"/>
              </a:ext>
            </a:extLst>
          </p:cNvPr>
          <p:cNvCxnSpPr>
            <a:cxnSpLocks/>
          </p:cNvCxnSpPr>
          <p:nvPr/>
        </p:nvCxnSpPr>
        <p:spPr>
          <a:xfrm>
            <a:off x="8400141" y="5507481"/>
            <a:ext cx="0" cy="38875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4B7E52-3DCD-2542-BBAB-9F0BD8A3412A}"/>
              </a:ext>
            </a:extLst>
          </p:cNvPr>
          <p:cNvCxnSpPr>
            <a:cxnSpLocks/>
          </p:cNvCxnSpPr>
          <p:nvPr/>
        </p:nvCxnSpPr>
        <p:spPr>
          <a:xfrm>
            <a:off x="7859692" y="5505083"/>
            <a:ext cx="0" cy="388754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  <a:effectLst>
            <a:glow rad="381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79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97E2-B4E3-E488-CEF6-972D285D9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6F47CF1-E176-72A3-AF65-BC6A0C34AD0D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20BF2BA-0E7E-713C-78B3-855E20101E6F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CDB3D15F-52B1-8B40-F4B5-F7EC22F3C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EBC03390-B0F8-2DA5-13B5-F88A3F8045B9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04" name="Slide Number Placeholder 1">
            <a:extLst>
              <a:ext uri="{FF2B5EF4-FFF2-40B4-BE49-F238E27FC236}">
                <a16:creationId xmlns:a16="http://schemas.microsoft.com/office/drawing/2014/main" id="{66C8DAEB-B278-D640-67AB-3426D75EB23C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15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C28FE8-2022-8331-E5DF-0FEE1AC38A3D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114314-1618-74DE-D5C2-E39C76B30F95}"/>
              </a:ext>
            </a:extLst>
          </p:cNvPr>
          <p:cNvSpPr txBox="1">
            <a:spLocks/>
          </p:cNvSpPr>
          <p:nvPr/>
        </p:nvSpPr>
        <p:spPr>
          <a:xfrm>
            <a:off x="498245" y="162701"/>
            <a:ext cx="10009605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Typical Section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2F97DD-5C3B-9621-C759-77AB0FD8D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5EE1B-5B16-93A6-BC09-7039569FAB09}"/>
              </a:ext>
            </a:extLst>
          </p:cNvPr>
          <p:cNvSpPr/>
          <p:nvPr/>
        </p:nvSpPr>
        <p:spPr>
          <a:xfrm>
            <a:off x="8385110" y="2056024"/>
            <a:ext cx="1231641" cy="2327752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6766C-57DA-44EC-53A9-AB025D81A5C6}"/>
              </a:ext>
            </a:extLst>
          </p:cNvPr>
          <p:cNvSpPr/>
          <p:nvPr/>
        </p:nvSpPr>
        <p:spPr>
          <a:xfrm>
            <a:off x="6679813" y="1944374"/>
            <a:ext cx="1724347" cy="2439402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FEAE5C-BC84-10D9-43C4-7A87247C0667}"/>
              </a:ext>
            </a:extLst>
          </p:cNvPr>
          <p:cNvSpPr/>
          <p:nvPr/>
        </p:nvSpPr>
        <p:spPr>
          <a:xfrm>
            <a:off x="876300" y="1944374"/>
            <a:ext cx="795824" cy="2439402"/>
          </a:xfrm>
          <a:prstGeom prst="rect">
            <a:avLst/>
          </a:prstGeom>
          <a:solidFill>
            <a:srgbClr val="55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9838E9-8791-3059-547B-AB36849F55F2}"/>
              </a:ext>
            </a:extLst>
          </p:cNvPr>
          <p:cNvSpPr/>
          <p:nvPr/>
        </p:nvSpPr>
        <p:spPr>
          <a:xfrm>
            <a:off x="3159144" y="1693605"/>
            <a:ext cx="3594081" cy="267651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E15D6-5F2A-E348-7FFD-674504D55596}"/>
              </a:ext>
            </a:extLst>
          </p:cNvPr>
          <p:cNvSpPr/>
          <p:nvPr/>
        </p:nvSpPr>
        <p:spPr>
          <a:xfrm>
            <a:off x="3149619" y="1941021"/>
            <a:ext cx="1377114" cy="2037929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1D51A-C1BD-F735-35BB-8C37C9C23033}"/>
              </a:ext>
            </a:extLst>
          </p:cNvPr>
          <p:cNvSpPr/>
          <p:nvPr/>
        </p:nvSpPr>
        <p:spPr>
          <a:xfrm>
            <a:off x="224819" y="6161976"/>
            <a:ext cx="611768" cy="225767"/>
          </a:xfrm>
          <a:prstGeom prst="rect">
            <a:avLst/>
          </a:prstGeom>
          <a:solidFill>
            <a:srgbClr val="55FF00">
              <a:alpha val="10000"/>
            </a:srgbClr>
          </a:solidFill>
          <a:ln>
            <a:solidFill>
              <a:srgbClr val="24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9616D0-459A-B96A-95E0-0289C0E19250}"/>
              </a:ext>
            </a:extLst>
          </p:cNvPr>
          <p:cNvSpPr/>
          <p:nvPr/>
        </p:nvSpPr>
        <p:spPr>
          <a:xfrm>
            <a:off x="224819" y="5152587"/>
            <a:ext cx="611768" cy="225767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AC74AF-BE9C-2EFD-0147-B9F07432ED62}"/>
              </a:ext>
            </a:extLst>
          </p:cNvPr>
          <p:cNvSpPr/>
          <p:nvPr/>
        </p:nvSpPr>
        <p:spPr>
          <a:xfrm>
            <a:off x="224818" y="4818511"/>
            <a:ext cx="611768" cy="225767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0F79A-1973-FA8D-01AB-313A452BC14B}"/>
              </a:ext>
            </a:extLst>
          </p:cNvPr>
          <p:cNvSpPr/>
          <p:nvPr/>
        </p:nvSpPr>
        <p:spPr>
          <a:xfrm>
            <a:off x="224819" y="5852546"/>
            <a:ext cx="611768" cy="225767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solidFill>
              <a:srgbClr val="24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BE2EEF-E107-DD65-8081-AE1017264985}"/>
              </a:ext>
            </a:extLst>
          </p:cNvPr>
          <p:cNvSpPr txBox="1"/>
          <p:nvPr/>
        </p:nvSpPr>
        <p:spPr>
          <a:xfrm>
            <a:off x="836586" y="5092644"/>
            <a:ext cx="683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 FDOT R/W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C199C-B1D9-48B3-B5B6-FCF1130CE636}"/>
              </a:ext>
            </a:extLst>
          </p:cNvPr>
          <p:cNvSpPr txBox="1"/>
          <p:nvPr/>
        </p:nvSpPr>
        <p:spPr>
          <a:xfrm>
            <a:off x="836586" y="5775812"/>
            <a:ext cx="358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CSX R/W OF INTEREST TO FDOT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BADF2A-A848-BFB8-7F65-B1E17856D5DE}"/>
              </a:ext>
            </a:extLst>
          </p:cNvPr>
          <p:cNvSpPr txBox="1"/>
          <p:nvPr/>
        </p:nvSpPr>
        <p:spPr>
          <a:xfrm>
            <a:off x="836586" y="6091811"/>
            <a:ext cx="697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INTERCEPTOR DITCH CONSTRUCTION AND MAINTENANCE EASEMENT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0932B-428D-6D2C-A904-9E8689FEA21D}"/>
              </a:ext>
            </a:extLst>
          </p:cNvPr>
          <p:cNvSpPr/>
          <p:nvPr/>
        </p:nvSpPr>
        <p:spPr>
          <a:xfrm>
            <a:off x="224817" y="5493095"/>
            <a:ext cx="611768" cy="225767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B6F10-EE0B-F413-9408-792D465539CD}"/>
              </a:ext>
            </a:extLst>
          </p:cNvPr>
          <p:cNvSpPr txBox="1"/>
          <p:nvPr/>
        </p:nvSpPr>
        <p:spPr>
          <a:xfrm>
            <a:off x="836584" y="5433152"/>
            <a:ext cx="683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FPL EASEMENT</a:t>
            </a:r>
            <a:r>
              <a:rPr lang="en-US" sz="1400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(Subordination of FPL Transmission to FDOT)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255D7-BB05-0A82-CBE9-EED760955EBC}"/>
              </a:ext>
            </a:extLst>
          </p:cNvPr>
          <p:cNvSpPr txBox="1"/>
          <p:nvPr/>
        </p:nvSpPr>
        <p:spPr>
          <a:xfrm>
            <a:off x="836586" y="4738442"/>
            <a:ext cx="358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 FDOT R/W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9031E-0DF3-2134-B3C1-D723BFB354FA}"/>
              </a:ext>
            </a:extLst>
          </p:cNvPr>
          <p:cNvSpPr txBox="1"/>
          <p:nvPr/>
        </p:nvSpPr>
        <p:spPr>
          <a:xfrm>
            <a:off x="6101902" y="4441061"/>
            <a:ext cx="6090098" cy="2435838"/>
          </a:xfrm>
          <a:prstGeom prst="rect">
            <a:avLst/>
          </a:prstGeom>
          <a:solidFill>
            <a:srgbClr val="6F6F6F">
              <a:alpha val="90000"/>
            </a:srgbClr>
          </a:solidFill>
        </p:spPr>
        <p:txBody>
          <a:bodyPr wrap="square" lIns="640080" tIns="45720" rIns="91440" bIns="182880" rtlCol="0" anchor="t">
            <a:spAutoFit/>
          </a:bodyPr>
          <a:lstStyle>
            <a:defPPr>
              <a:defRPr lang="en-US"/>
            </a:defPPr>
            <a:lvl1pPr>
              <a:defRPr sz="2000" b="1" u="sng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Stakeholder</a:t>
            </a:r>
            <a:r>
              <a:rPr lang="en-US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Calibri"/>
                <a:cs typeface="Calibri"/>
              </a:rPr>
              <a:t> coordination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construction costs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&amp; Maintenance Agreements: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Interceptor ditch 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use path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Frontage road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24C39B-5181-9F77-273A-41741E15613C}"/>
              </a:ext>
            </a:extLst>
          </p:cNvPr>
          <p:cNvSpPr/>
          <p:nvPr/>
        </p:nvSpPr>
        <p:spPr>
          <a:xfrm>
            <a:off x="6098559" y="4436620"/>
            <a:ext cx="531495" cy="20929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1F2D3-E471-F44A-47E6-753C44C16C45}"/>
              </a:ext>
            </a:extLst>
          </p:cNvPr>
          <p:cNvSpPr txBox="1"/>
          <p:nvPr/>
        </p:nvSpPr>
        <p:spPr>
          <a:xfrm rot="16200000">
            <a:off x="5328370" y="5347658"/>
            <a:ext cx="207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FE0833-A6EB-68B5-02BD-B907F56D9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126"/>
          <a:stretch/>
        </p:blipFill>
        <p:spPr>
          <a:xfrm>
            <a:off x="469670" y="792569"/>
            <a:ext cx="11672005" cy="36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0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147A-6F4F-C198-C431-7792FE109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E2F59B2E-BC85-0EFE-2E5C-E3C6D576E0D7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4A1D1B4F-30E4-28F8-15BD-F60A955C1256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C1A72915-DDDE-82A6-B236-0E11EC391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10201-D57A-4B61-D6C5-682BB620A9F5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336030-1468-6D15-2E3F-7299FE233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A866F3-3AAD-ABD9-8FA7-3AB0A03181CD}"/>
              </a:ext>
            </a:extLst>
          </p:cNvPr>
          <p:cNvSpPr txBox="1"/>
          <p:nvPr/>
        </p:nvSpPr>
        <p:spPr>
          <a:xfrm>
            <a:off x="12323254" y="7125752"/>
            <a:ext cx="346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F3F41"/>
                </a:solidFill>
              </a:rPr>
              <a:t>* Construction Letting is currently funded for fiscal year 2030.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ADF68911-3A72-8DFC-DA8A-EFB47659C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603" r="4644"/>
          <a:stretch/>
        </p:blipFill>
        <p:spPr>
          <a:xfrm>
            <a:off x="0" y="1998673"/>
            <a:ext cx="12192000" cy="4709011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BDC4CF5-485B-0C95-88C3-B8C991A2FAD4}"/>
              </a:ext>
            </a:extLst>
          </p:cNvPr>
          <p:cNvGrpSpPr/>
          <p:nvPr/>
        </p:nvGrpSpPr>
        <p:grpSpPr>
          <a:xfrm>
            <a:off x="-1324" y="6631804"/>
            <a:ext cx="12193324" cy="226196"/>
            <a:chOff x="-1324" y="6631804"/>
            <a:chExt cx="12193324" cy="226196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DEA9461-DFB9-9A4E-6017-ED3003EFFD7F}"/>
                </a:ext>
              </a:extLst>
            </p:cNvPr>
            <p:cNvSpPr/>
            <p:nvPr userDrawn="1"/>
          </p:nvSpPr>
          <p:spPr>
            <a:xfrm>
              <a:off x="-1324" y="6631804"/>
              <a:ext cx="12193324" cy="226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8725FD1-98D2-E7AE-C0D6-224C8BE35C98}"/>
                </a:ext>
              </a:extLst>
            </p:cNvPr>
            <p:cNvSpPr txBox="1"/>
            <p:nvPr/>
          </p:nvSpPr>
          <p:spPr>
            <a:xfrm>
              <a:off x="80635" y="6631804"/>
              <a:ext cx="12111365" cy="2154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800" b="0">
                  <a:solidFill>
                    <a:srgbClr val="2424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PD&amp;E Study for I-95 Widening from South of High Meadow Avenue to SR-70/Okeechobee Road  |  FM No. 422681-5-22-02 / 422681-6-22-02  |  Ad No. 25442/43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EFDE9F-FC10-F918-55DA-25D5D782CC69}"/>
              </a:ext>
            </a:extLst>
          </p:cNvPr>
          <p:cNvGrpSpPr/>
          <p:nvPr/>
        </p:nvGrpSpPr>
        <p:grpSpPr>
          <a:xfrm>
            <a:off x="10711473" y="4813804"/>
            <a:ext cx="1446598" cy="1740419"/>
            <a:chOff x="9744323" y="3688370"/>
            <a:chExt cx="2364498" cy="284475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E98A635-671C-CA78-2292-636156C7CA49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087A9F1-5F9C-CB97-8E0E-21DE9643F61D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AB5BC9C6-8D3D-4769-C7F9-2096140244AE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57E17DE0-155C-46D6-FA2D-7148223720BF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173" name="Rectangle: Rounded Corners 172">
                    <a:extLst>
                      <a:ext uri="{FF2B5EF4-FFF2-40B4-BE49-F238E27FC236}">
                        <a16:creationId xmlns:a16="http://schemas.microsoft.com/office/drawing/2014/main" id="{9834E43D-DBD3-3FA3-7ECE-FD34A7D2992D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: Rounded Corners 173">
                    <a:extLst>
                      <a:ext uri="{FF2B5EF4-FFF2-40B4-BE49-F238E27FC236}">
                        <a16:creationId xmlns:a16="http://schemas.microsoft.com/office/drawing/2014/main" id="{19A77D6E-78FD-2686-CC04-04BFA379F28D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C7A2C224-667A-2CB5-AB72-88769A54AB61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E9FC5D7E-5D9A-02FE-8D34-21C155D2A1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B0D960C6-EEBD-7CBB-9059-40130F840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C03FBB03-B79F-77C9-451A-AAF54CC4FC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77084F6E-8361-DCFD-10E6-03D859E98977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FC7F926B-0A64-8B58-E59F-BBB0F6909AB4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C2162A-92DE-7D8B-2D58-6B6607EB733D}"/>
                </a:ext>
              </a:extLst>
            </p:cNvPr>
            <p:cNvSpPr txBox="1"/>
            <p:nvPr/>
          </p:nvSpPr>
          <p:spPr>
            <a:xfrm>
              <a:off x="9744323" y="3800310"/>
              <a:ext cx="2320987" cy="955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3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cs typeface="Calibri"/>
                </a:rPr>
                <a:t>rd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 Quarter  2030*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A5FB12-78CF-ECFC-7329-A007A76A00EA}"/>
                </a:ext>
              </a:extLst>
            </p:cNvPr>
            <p:cNvSpPr txBox="1"/>
            <p:nvPr/>
          </p:nvSpPr>
          <p:spPr>
            <a:xfrm>
              <a:off x="9744323" y="4595133"/>
              <a:ext cx="2364498" cy="855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Construction Letting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1DFA77-E140-1396-7BD8-54791589F37B}"/>
              </a:ext>
            </a:extLst>
          </p:cNvPr>
          <p:cNvSpPr txBox="1"/>
          <p:nvPr/>
        </p:nvSpPr>
        <p:spPr>
          <a:xfrm>
            <a:off x="9920102" y="3085272"/>
            <a:ext cx="21615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rgbClr val="3F3F41"/>
                </a:solidFill>
                <a:latin typeface="Arial"/>
                <a:cs typeface="Arial"/>
              </a:rPr>
              <a:t>* 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Construction is currently </a:t>
            </a:r>
            <a:r>
              <a:rPr lang="en-US" sz="1400" b="1" u="sng">
                <a:solidFill>
                  <a:srgbClr val="242424"/>
                </a:solidFill>
                <a:latin typeface="Arial"/>
                <a:cs typeface="Arial"/>
              </a:rPr>
              <a:t>not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 funded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353F20-E404-EE0A-D2CA-28D867C45D5A}"/>
              </a:ext>
            </a:extLst>
          </p:cNvPr>
          <p:cNvSpPr/>
          <p:nvPr/>
        </p:nvSpPr>
        <p:spPr>
          <a:xfrm>
            <a:off x="584462" y="5789506"/>
            <a:ext cx="4120819" cy="88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i="1">
                <a:solidFill>
                  <a:srgbClr val="000000"/>
                </a:solidFill>
              </a:rPr>
              <a:t>Project schedule is subject to change.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37CA228-C357-1D09-B918-5509CC9E93A9}"/>
              </a:ext>
            </a:extLst>
          </p:cNvPr>
          <p:cNvSpPr txBox="1">
            <a:spLocks/>
          </p:cNvSpPr>
          <p:nvPr/>
        </p:nvSpPr>
        <p:spPr>
          <a:xfrm>
            <a:off x="144595" y="158222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Schedule for Segment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C56871-6F56-6C59-08F5-0AAF3E8D7408}"/>
              </a:ext>
            </a:extLst>
          </p:cNvPr>
          <p:cNvSpPr/>
          <p:nvPr/>
        </p:nvSpPr>
        <p:spPr>
          <a:xfrm>
            <a:off x="8143056" y="142355"/>
            <a:ext cx="609113" cy="609113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3F3F41"/>
                </a:solidFill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F1D6B3-64ED-5714-DE20-1F25120B5439}"/>
              </a:ext>
            </a:extLst>
          </p:cNvPr>
          <p:cNvGrpSpPr/>
          <p:nvPr/>
        </p:nvGrpSpPr>
        <p:grpSpPr>
          <a:xfrm>
            <a:off x="9195682" y="4010102"/>
            <a:ext cx="1448876" cy="1740420"/>
            <a:chOff x="9744323" y="3688370"/>
            <a:chExt cx="2368221" cy="284475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32B3655-006A-E0AD-6DA2-8E2DED57BBAF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8378121-6DC9-4447-4CB7-C973E785E689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99C6F08-6043-7A35-BE23-5C9485483BD9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553EDD6C-4429-3E57-FBAA-B8D8CBEB9859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7D3368BF-A7F9-E79E-D865-C9177780EFE3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D7430F33-CED6-6D49-49BA-1696F8182563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DB221BF5-9327-7A19-241C-E286A759D995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60" name="Rectangle: Rounded Corners 59">
                      <a:extLst>
                        <a:ext uri="{FF2B5EF4-FFF2-40B4-BE49-F238E27FC236}">
                          <a16:creationId xmlns:a16="http://schemas.microsoft.com/office/drawing/2014/main" id="{6B5314D1-1567-7FAE-8BA4-6F4634D51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6A69367A-4D8B-C055-BF1D-627244A87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259EF495-6F39-5C8A-02DF-4D640D6A4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232DEDB6-9C3D-D8D2-6A49-2D74D5CF24D5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B4A475A-8AAB-A25D-C4C6-FEEF7E661347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12037F8-03DB-C3FE-FBBA-7DB85FBF138D}"/>
                </a:ext>
              </a:extLst>
            </p:cNvPr>
            <p:cNvSpPr txBox="1"/>
            <p:nvPr/>
          </p:nvSpPr>
          <p:spPr>
            <a:xfrm>
              <a:off x="9744323" y="3764369"/>
              <a:ext cx="2320987" cy="955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cs typeface="Calibri"/>
                </a:rPr>
                <a:t>nd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2030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B12DD51-FE4D-F335-0585-0E552EDAC7FC}"/>
                </a:ext>
              </a:extLst>
            </p:cNvPr>
            <p:cNvSpPr txBox="1"/>
            <p:nvPr/>
          </p:nvSpPr>
          <p:spPr>
            <a:xfrm>
              <a:off x="9762362" y="4761274"/>
              <a:ext cx="2350182" cy="5030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Final Plans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6C01BA-5DF2-2E9F-D6A7-9FAD5A449640}"/>
              </a:ext>
            </a:extLst>
          </p:cNvPr>
          <p:cNvGrpSpPr/>
          <p:nvPr/>
        </p:nvGrpSpPr>
        <p:grpSpPr>
          <a:xfrm>
            <a:off x="7680442" y="3086252"/>
            <a:ext cx="1445791" cy="1740420"/>
            <a:chOff x="9744323" y="3688370"/>
            <a:chExt cx="2363179" cy="28447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83BAE1E-AE92-5596-5298-78AA56E20C1E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D2F175A-6289-1703-370B-DDB071B2C681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B4A88F16-4AF8-A240-E365-D6D52D268406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C1ABCE01-78B2-8D44-6581-F94F6E382BAF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51DD82D0-3781-AEC0-0017-E939073262A8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: Rounded Corners 73">
                    <a:extLst>
                      <a:ext uri="{FF2B5EF4-FFF2-40B4-BE49-F238E27FC236}">
                        <a16:creationId xmlns:a16="http://schemas.microsoft.com/office/drawing/2014/main" id="{7C061927-6E05-8216-DD78-B7E8B8C53385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633C73EF-E488-E06E-6022-895F6ADC6823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77" name="Rectangle: Rounded Corners 76">
                      <a:extLst>
                        <a:ext uri="{FF2B5EF4-FFF2-40B4-BE49-F238E27FC236}">
                          <a16:creationId xmlns:a16="http://schemas.microsoft.com/office/drawing/2014/main" id="{D5F01111-21A9-96C9-0FCF-B4AB7ACD6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060D8626-3A3A-AC30-4320-C0FE1C3639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95B94527-FEF5-E44E-43A4-D47379F56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D736FC47-7C2A-D52B-7483-709F934EE43C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6AA239-6C8C-FA01-4DB9-03D34A73EDD2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F996213-DA30-F292-A1E8-C91FB634D42C}"/>
                </a:ext>
              </a:extLst>
            </p:cNvPr>
            <p:cNvSpPr txBox="1"/>
            <p:nvPr/>
          </p:nvSpPr>
          <p:spPr>
            <a:xfrm>
              <a:off x="9744323" y="3764369"/>
              <a:ext cx="2320987" cy="955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3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cs typeface="Calibri"/>
                </a:rPr>
                <a:t>rd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2029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F872CCA-AE4D-AFD2-E9FD-89A4613A8F5E}"/>
                </a:ext>
              </a:extLst>
            </p:cNvPr>
            <p:cNvSpPr txBox="1"/>
            <p:nvPr/>
          </p:nvSpPr>
          <p:spPr>
            <a:xfrm>
              <a:off x="9757317" y="4617212"/>
              <a:ext cx="2350182" cy="855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2</a:t>
              </a:r>
              <a:r>
                <a:rPr lang="en-US" sz="1400" b="1" baseline="30000">
                  <a:solidFill>
                    <a:schemeClr val="bg1"/>
                  </a:solidFill>
                  <a:latin typeface="Arial Narrow"/>
                </a:rPr>
                <a:t>nd</a:t>
              </a:r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 Public Info Meeting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571D9AB-5190-1221-12F9-4FDBE4F70E6F}"/>
              </a:ext>
            </a:extLst>
          </p:cNvPr>
          <p:cNvGrpSpPr/>
          <p:nvPr/>
        </p:nvGrpSpPr>
        <p:grpSpPr>
          <a:xfrm>
            <a:off x="6027084" y="2382234"/>
            <a:ext cx="1646638" cy="1740420"/>
            <a:chOff x="9600622" y="3688370"/>
            <a:chExt cx="2691468" cy="284475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58DA491-E6E2-CF75-C47B-2D51FE50B8AC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88DB5C4-B922-0BA4-2E72-14EAF5345A5A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497C39D-E13A-60A3-B729-55B01B5FDE34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F68F33-2D6D-DF36-46F9-29B481516DC1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89" name="Rectangle: Rounded Corners 88">
                    <a:extLst>
                      <a:ext uri="{FF2B5EF4-FFF2-40B4-BE49-F238E27FC236}">
                        <a16:creationId xmlns:a16="http://schemas.microsoft.com/office/drawing/2014/main" id="{EFA491E9-C329-7CD5-0DBA-7E3B988C079A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: Rounded Corners 89">
                    <a:extLst>
                      <a:ext uri="{FF2B5EF4-FFF2-40B4-BE49-F238E27FC236}">
                        <a16:creationId xmlns:a16="http://schemas.microsoft.com/office/drawing/2014/main" id="{D06EC41D-989C-2859-D26A-D03C41ADD8E5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D4074752-692E-7958-3657-2DAD46D008B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93" name="Rectangle: Rounded Corners 92">
                      <a:extLst>
                        <a:ext uri="{FF2B5EF4-FFF2-40B4-BE49-F238E27FC236}">
                          <a16:creationId xmlns:a16="http://schemas.microsoft.com/office/drawing/2014/main" id="{D423C557-7C09-A662-CBF5-4030D415A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1F33C05-33D2-EFA9-881B-2CC9A36A2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F87A3B05-6A2D-44DB-3EBF-C54861263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A0D43B8-6E01-5EF6-D1A5-C60F7CF99F30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52F39FA-E47B-8A79-F756-CA7D7DD8DF7D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6F28C13-BE2C-2A2A-C38A-6914CBE6A877}"/>
                </a:ext>
              </a:extLst>
            </p:cNvPr>
            <p:cNvSpPr txBox="1"/>
            <p:nvPr/>
          </p:nvSpPr>
          <p:spPr>
            <a:xfrm>
              <a:off x="9801807" y="3745207"/>
              <a:ext cx="2320985" cy="955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4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cs typeface="Calibri"/>
                </a:rPr>
                <a:t>th 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Quarter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2028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95A4159-FA24-B220-95D4-63680E96AB98}"/>
                </a:ext>
              </a:extLst>
            </p:cNvPr>
            <p:cNvSpPr txBox="1"/>
            <p:nvPr/>
          </p:nvSpPr>
          <p:spPr>
            <a:xfrm>
              <a:off x="9600622" y="4684561"/>
              <a:ext cx="2691468" cy="855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Utility Relocation Starts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D36AD79-2826-0916-1DA9-1EBB06931DB4}"/>
              </a:ext>
            </a:extLst>
          </p:cNvPr>
          <p:cNvGrpSpPr/>
          <p:nvPr/>
        </p:nvGrpSpPr>
        <p:grpSpPr>
          <a:xfrm>
            <a:off x="4426554" y="1841933"/>
            <a:ext cx="1646638" cy="1740420"/>
            <a:chOff x="9600622" y="3688370"/>
            <a:chExt cx="2691468" cy="284475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859F790-ADF4-0F6D-FA7D-8FA65AD0D782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ECEC2FD-34E1-6C3C-17C7-5FC6EAE854FE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D6927F16-C739-9A33-4483-2BFD5C5905AA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73E76B9-77DE-DAF1-AFA3-E59FC555397F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105" name="Rectangle: Rounded Corners 104">
                    <a:extLst>
                      <a:ext uri="{FF2B5EF4-FFF2-40B4-BE49-F238E27FC236}">
                        <a16:creationId xmlns:a16="http://schemas.microsoft.com/office/drawing/2014/main" id="{D134FE57-CD08-82B1-AE42-F3FECFE954F9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: Rounded Corners 106">
                    <a:extLst>
                      <a:ext uri="{FF2B5EF4-FFF2-40B4-BE49-F238E27FC236}">
                        <a16:creationId xmlns:a16="http://schemas.microsoft.com/office/drawing/2014/main" id="{C23B25BA-BE7A-22FC-08F1-9837284289F2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5B9937BB-127C-A7A4-2668-9F7B26CFFB27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114" name="Rectangle: Rounded Corners 113">
                      <a:extLst>
                        <a:ext uri="{FF2B5EF4-FFF2-40B4-BE49-F238E27FC236}">
                          <a16:creationId xmlns:a16="http://schemas.microsoft.com/office/drawing/2014/main" id="{DA10914D-FA83-0A5D-9F08-42C47A23E9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4CE6CB7D-2873-0D57-5BFB-A367052AB8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EFADF292-C741-E59B-ED7B-856F6E77D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16C88E62-9DBE-6908-5AA2-10B802D169B3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F8FD7BBE-F68F-B7B7-EBD6-F73237039995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FF98402-6350-E0E8-F630-2476CD6A3C75}"/>
                </a:ext>
              </a:extLst>
            </p:cNvPr>
            <p:cNvSpPr txBox="1"/>
            <p:nvPr/>
          </p:nvSpPr>
          <p:spPr>
            <a:xfrm>
              <a:off x="9782646" y="3745207"/>
              <a:ext cx="2320985" cy="955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1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cs typeface="Calibri"/>
                </a:rPr>
                <a:t>st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2027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0D9B0C3-E454-96D2-028A-4D19B75DDBA3}"/>
                </a:ext>
              </a:extLst>
            </p:cNvPr>
            <p:cNvSpPr txBox="1"/>
            <p:nvPr/>
          </p:nvSpPr>
          <p:spPr>
            <a:xfrm>
              <a:off x="9600622" y="4684561"/>
              <a:ext cx="2691468" cy="855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Right-of-Way </a:t>
              </a:r>
              <a:br>
                <a:rPr lang="en-US" sz="1400" b="1">
                  <a:solidFill>
                    <a:schemeClr val="bg1"/>
                  </a:solidFill>
                  <a:latin typeface="Arial Narrow"/>
                </a:rPr>
              </a:br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Starts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9935E73-0F8D-EA19-129D-E45914A7A7EB}"/>
              </a:ext>
            </a:extLst>
          </p:cNvPr>
          <p:cNvGrpSpPr/>
          <p:nvPr/>
        </p:nvGrpSpPr>
        <p:grpSpPr>
          <a:xfrm>
            <a:off x="2858890" y="1442886"/>
            <a:ext cx="1646638" cy="1740420"/>
            <a:chOff x="9601274" y="3688370"/>
            <a:chExt cx="2691468" cy="2844755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9B90F43-0D21-8536-CE98-422535718E14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77E72A0-2E24-8104-5D16-A3B8B74ACEA8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5E15AACD-9293-57C2-3249-DCF1D26CB4CA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60EDDAC3-AED6-9E6E-FD46-A9A7DF3E40F1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141" name="Rectangle: Rounded Corners 140">
                    <a:extLst>
                      <a:ext uri="{FF2B5EF4-FFF2-40B4-BE49-F238E27FC236}">
                        <a16:creationId xmlns:a16="http://schemas.microsoft.com/office/drawing/2014/main" id="{DDF6C0AB-BAA1-7A84-D721-41ED17DE3F21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: Rounded Corners 141">
                    <a:extLst>
                      <a:ext uri="{FF2B5EF4-FFF2-40B4-BE49-F238E27FC236}">
                        <a16:creationId xmlns:a16="http://schemas.microsoft.com/office/drawing/2014/main" id="{671FB88E-BC51-786F-1FDE-A56D3F9CF0AA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7" name="Group 146">
                    <a:extLst>
                      <a:ext uri="{FF2B5EF4-FFF2-40B4-BE49-F238E27FC236}">
                        <a16:creationId xmlns:a16="http://schemas.microsoft.com/office/drawing/2014/main" id="{76CC62D1-82CE-E8B9-E2ED-351652A02979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1E00AD0B-499F-CC07-DAEE-33C92CD31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7AC32D42-A030-65B5-0FB5-9495C4D06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Oval 157">
                      <a:extLst>
                        <a:ext uri="{FF2B5EF4-FFF2-40B4-BE49-F238E27FC236}">
                          <a16:creationId xmlns:a16="http://schemas.microsoft.com/office/drawing/2014/main" id="{7BA42183-8D4F-6AAD-7416-22A1C50C0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2B66C2D0-5EB0-25D6-48A5-42471571B3B9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2B483D4-B367-BDAA-FF9E-E6FBA4EE6009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0DB7DFA-ACE0-2FF2-D756-DB44D47155C4}"/>
                </a:ext>
              </a:extLst>
            </p:cNvPr>
            <p:cNvSpPr txBox="1"/>
            <p:nvPr/>
          </p:nvSpPr>
          <p:spPr>
            <a:xfrm>
              <a:off x="9763484" y="3783530"/>
              <a:ext cx="2320985" cy="955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4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cs typeface="Calibri"/>
                </a:rPr>
                <a:t>th</a:t>
              </a:r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2026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039C4E0-94D5-401C-BE06-CD3DADBCB412}"/>
                </a:ext>
              </a:extLst>
            </p:cNvPr>
            <p:cNvSpPr txBox="1"/>
            <p:nvPr/>
          </p:nvSpPr>
          <p:spPr>
            <a:xfrm>
              <a:off x="9601274" y="4636573"/>
              <a:ext cx="2691468" cy="855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1</a:t>
              </a:r>
              <a:r>
                <a:rPr lang="en-US" sz="1400" b="1" baseline="30000">
                  <a:solidFill>
                    <a:schemeClr val="bg1"/>
                  </a:solidFill>
                  <a:latin typeface="Arial Narrow"/>
                </a:rPr>
                <a:t>st</a:t>
              </a:r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 Public Info Meeting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F897BA7-354E-FC9E-D4B3-90CBC295BD63}"/>
              </a:ext>
            </a:extLst>
          </p:cNvPr>
          <p:cNvGrpSpPr/>
          <p:nvPr/>
        </p:nvGrpSpPr>
        <p:grpSpPr>
          <a:xfrm>
            <a:off x="1428516" y="1237181"/>
            <a:ext cx="1525648" cy="1612539"/>
            <a:chOff x="9600622" y="3688370"/>
            <a:chExt cx="2691468" cy="2844755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D8F3D380-E389-1B1F-FC28-2F36C8C38AC4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57C6E-FD15-48AA-9568-A91E1AD939D0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EBA67A8-BBBF-EEA6-CBF5-420FD9D5C453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185" name="Group 184">
                  <a:extLst>
                    <a:ext uri="{FF2B5EF4-FFF2-40B4-BE49-F238E27FC236}">
                      <a16:creationId xmlns:a16="http://schemas.microsoft.com/office/drawing/2014/main" id="{D53301AF-3517-7A7C-E0F7-52482BF1F7F5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190" name="Rectangle: Rounded Corners 189">
                    <a:extLst>
                      <a:ext uri="{FF2B5EF4-FFF2-40B4-BE49-F238E27FC236}">
                        <a16:creationId xmlns:a16="http://schemas.microsoft.com/office/drawing/2014/main" id="{0223F56A-AE0B-4484-9D39-BABA41663C63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ectangle: Rounded Corners 190">
                    <a:extLst>
                      <a:ext uri="{FF2B5EF4-FFF2-40B4-BE49-F238E27FC236}">
                        <a16:creationId xmlns:a16="http://schemas.microsoft.com/office/drawing/2014/main" id="{4CEA7BBC-1396-767F-C6C9-7AB2ECDD624B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2" name="Group 191">
                    <a:extLst>
                      <a:ext uri="{FF2B5EF4-FFF2-40B4-BE49-F238E27FC236}">
                        <a16:creationId xmlns:a16="http://schemas.microsoft.com/office/drawing/2014/main" id="{F65EF132-EFEA-5963-13EA-B3BC50C03053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194" name="Rectangle: Rounded Corners 193">
                      <a:extLst>
                        <a:ext uri="{FF2B5EF4-FFF2-40B4-BE49-F238E27FC236}">
                          <a16:creationId xmlns:a16="http://schemas.microsoft.com/office/drawing/2014/main" id="{AAA8A9A9-F097-8553-1036-79E16A239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412378AF-6FDE-ED37-5081-F41CA764E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" name="Oval 195">
                      <a:extLst>
                        <a:ext uri="{FF2B5EF4-FFF2-40B4-BE49-F238E27FC236}">
                          <a16:creationId xmlns:a16="http://schemas.microsoft.com/office/drawing/2014/main" id="{7E8AB256-FB34-A45A-B346-691DE9395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39DADE01-0B53-782E-38D3-78FD34F83528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9329BDDD-2D97-887F-1004-D4F4D99FB2BD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740C9AA1-5C4F-9898-ABF2-978B36619FCC}"/>
                </a:ext>
              </a:extLst>
            </p:cNvPr>
            <p:cNvSpPr txBox="1"/>
            <p:nvPr/>
          </p:nvSpPr>
          <p:spPr>
            <a:xfrm>
              <a:off x="9744322" y="3706885"/>
              <a:ext cx="2320986" cy="10316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ea typeface="Calibri"/>
                  <a:cs typeface="Calibri"/>
                </a:rPr>
                <a:t>4</a:t>
              </a:r>
              <a:r>
                <a:rPr lang="en-US" sz="1600" b="1" baseline="30000">
                  <a:solidFill>
                    <a:srgbClr val="000000"/>
                  </a:solidFill>
                  <a:latin typeface="Arial"/>
                  <a:ea typeface="Calibri"/>
                  <a:cs typeface="Calibri"/>
                </a:rPr>
                <a:t>th</a:t>
              </a:r>
              <a:r>
                <a:rPr lang="en-US" sz="1600" b="1">
                  <a:solidFill>
                    <a:srgbClr val="000000"/>
                  </a:solidFill>
                  <a:latin typeface="Arial"/>
                  <a:ea typeface="Calibri"/>
                  <a:cs typeface="Calibri"/>
                </a:rPr>
                <a:t> Quarter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ea typeface="Calibri"/>
                  <a:cs typeface="Calibri"/>
                </a:rPr>
                <a:t>2025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9D9802C6-1C4D-5361-8AC9-1A0B687C607F}"/>
                </a:ext>
              </a:extLst>
            </p:cNvPr>
            <p:cNvSpPr txBox="1"/>
            <p:nvPr/>
          </p:nvSpPr>
          <p:spPr>
            <a:xfrm>
              <a:off x="9600622" y="4684561"/>
              <a:ext cx="2691468" cy="5429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Initial Plans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A6EE60D-6B65-3362-B5F5-B1B561A1E82C}"/>
              </a:ext>
            </a:extLst>
          </p:cNvPr>
          <p:cNvGrpSpPr/>
          <p:nvPr/>
        </p:nvGrpSpPr>
        <p:grpSpPr>
          <a:xfrm>
            <a:off x="-4800" y="983424"/>
            <a:ext cx="1525648" cy="1612539"/>
            <a:chOff x="9600622" y="3688370"/>
            <a:chExt cx="2691468" cy="2844755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3823DAB4-A82D-38BF-9440-AD085543B71D}"/>
                </a:ext>
              </a:extLst>
            </p:cNvPr>
            <p:cNvGrpSpPr/>
            <p:nvPr/>
          </p:nvGrpSpPr>
          <p:grpSpPr>
            <a:xfrm>
              <a:off x="9771916" y="3688370"/>
              <a:ext cx="2335586" cy="2844755"/>
              <a:chOff x="9660898" y="3707500"/>
              <a:chExt cx="2335586" cy="2844755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2ADB505-077F-39C4-251C-E1087724E853}"/>
                  </a:ext>
                </a:extLst>
              </p:cNvPr>
              <p:cNvSpPr/>
              <p:nvPr/>
            </p:nvSpPr>
            <p:spPr>
              <a:xfrm>
                <a:off x="9660898" y="4268125"/>
                <a:ext cx="2320986" cy="590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212723EE-A66B-1C84-CF92-C3805CB5453E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9665948" y="3707500"/>
                <a:chExt cx="2330536" cy="2844755"/>
              </a:xfrm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D61EF83C-6AC4-E529-B10C-966B5569FB37}"/>
                    </a:ext>
                  </a:extLst>
                </p:cNvPr>
                <p:cNvGrpSpPr/>
                <p:nvPr/>
              </p:nvGrpSpPr>
              <p:grpSpPr>
                <a:xfrm>
                  <a:off x="9665948" y="3707500"/>
                  <a:ext cx="2330536" cy="2844755"/>
                  <a:chOff x="4553167" y="4312467"/>
                  <a:chExt cx="1994195" cy="2485785"/>
                </a:xfrm>
              </p:grpSpPr>
              <p:sp>
                <p:nvSpPr>
                  <p:cNvPr id="220" name="Rectangle: Rounded Corners 219">
                    <a:extLst>
                      <a:ext uri="{FF2B5EF4-FFF2-40B4-BE49-F238E27FC236}">
                        <a16:creationId xmlns:a16="http://schemas.microsoft.com/office/drawing/2014/main" id="{C9CC5072-A041-1D93-0561-79DB34FD6485}"/>
                      </a:ext>
                    </a:extLst>
                  </p:cNvPr>
                  <p:cNvSpPr/>
                  <p:nvPr/>
                </p:nvSpPr>
                <p:spPr>
                  <a:xfrm>
                    <a:off x="4557021" y="4312467"/>
                    <a:ext cx="1986023" cy="1157724"/>
                  </a:xfrm>
                  <a:prstGeom prst="roundRect">
                    <a:avLst>
                      <a:gd name="adj" fmla="val 27789"/>
                    </a:avLst>
                  </a:prstGeom>
                  <a:solidFill>
                    <a:srgbClr val="55FF00">
                      <a:alpha val="3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Rectangle: Rounded Corners 220">
                    <a:extLst>
                      <a:ext uri="{FF2B5EF4-FFF2-40B4-BE49-F238E27FC236}">
                        <a16:creationId xmlns:a16="http://schemas.microsoft.com/office/drawing/2014/main" id="{D5F86184-941A-A606-CAAB-47D8308E95BD}"/>
                      </a:ext>
                    </a:extLst>
                  </p:cNvPr>
                  <p:cNvSpPr/>
                  <p:nvPr/>
                </p:nvSpPr>
                <p:spPr>
                  <a:xfrm>
                    <a:off x="4561338" y="5343525"/>
                    <a:ext cx="1986023" cy="458376"/>
                  </a:xfrm>
                  <a:prstGeom prst="roundRect">
                    <a:avLst>
                      <a:gd name="adj" fmla="val 42550"/>
                    </a:avLst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2" name="Group 221">
                    <a:extLst>
                      <a:ext uri="{FF2B5EF4-FFF2-40B4-BE49-F238E27FC236}">
                        <a16:creationId xmlns:a16="http://schemas.microsoft.com/office/drawing/2014/main" id="{38988251-6B9E-885C-C247-11C6E21CC67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167" y="4318818"/>
                    <a:ext cx="1994195" cy="2479434"/>
                    <a:chOff x="1475117" y="3649634"/>
                    <a:chExt cx="1994195" cy="2479434"/>
                  </a:xfrm>
                </p:grpSpPr>
                <p:sp>
                  <p:nvSpPr>
                    <p:cNvPr id="224" name="Rectangle: Rounded Corners 223">
                      <a:extLst>
                        <a:ext uri="{FF2B5EF4-FFF2-40B4-BE49-F238E27FC236}">
                          <a16:creationId xmlns:a16="http://schemas.microsoft.com/office/drawing/2014/main" id="{E1B52ED0-220C-9DE6-0A53-A9FE16DC04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117" y="3649634"/>
                      <a:ext cx="1994195" cy="1483083"/>
                    </a:xfrm>
                    <a:prstGeom prst="roundRect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5" name="Rectangle 224">
                      <a:extLst>
                        <a:ext uri="{FF2B5EF4-FFF2-40B4-BE49-F238E27FC236}">
                          <a16:creationId xmlns:a16="http://schemas.microsoft.com/office/drawing/2014/main" id="{34479E7F-E272-F99B-A9B0-34D0C011E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3395" y="5132717"/>
                      <a:ext cx="77638" cy="862641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Oval 225">
                      <a:extLst>
                        <a:ext uri="{FF2B5EF4-FFF2-40B4-BE49-F238E27FC236}">
                          <a16:creationId xmlns:a16="http://schemas.microsoft.com/office/drawing/2014/main" id="{FACD25C3-DBF8-32ED-395D-E83509E61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793" y="5995358"/>
                      <a:ext cx="430842" cy="13371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52CEC9F2-C59E-E7A8-CCCA-6BAE65E3AC0D}"/>
                      </a:ext>
                    </a:extLst>
                  </p:cNvPr>
                  <p:cNvSpPr/>
                  <p:nvPr/>
                </p:nvSpPr>
                <p:spPr>
                  <a:xfrm>
                    <a:off x="4556758" y="5253755"/>
                    <a:ext cx="1978112" cy="20190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4FBA45E6-54D8-5BE8-F726-9DDA0CB79F93}"/>
                    </a:ext>
                  </a:extLst>
                </p:cNvPr>
                <p:cNvSpPr/>
                <p:nvPr/>
              </p:nvSpPr>
              <p:spPr>
                <a:xfrm>
                  <a:off x="9694464" y="4704670"/>
                  <a:ext cx="2287420" cy="17106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2B8F7B7D-2D64-16F8-73CC-FDF59CC3B144}"/>
                </a:ext>
              </a:extLst>
            </p:cNvPr>
            <p:cNvSpPr txBox="1"/>
            <p:nvPr/>
          </p:nvSpPr>
          <p:spPr>
            <a:xfrm>
              <a:off x="9744322" y="3706885"/>
              <a:ext cx="2320986" cy="10316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June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/>
                  <a:cs typeface="Calibri"/>
                </a:rPr>
                <a:t>2024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35FDE29D-4A35-F98A-290C-7F0BCBC06A2E}"/>
                </a:ext>
              </a:extLst>
            </p:cNvPr>
            <p:cNvSpPr txBox="1"/>
            <p:nvPr/>
          </p:nvSpPr>
          <p:spPr>
            <a:xfrm>
              <a:off x="9600622" y="4684561"/>
              <a:ext cx="2691468" cy="5429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Arial Narrow"/>
                </a:rPr>
                <a:t>Design Starts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45AA0AD-8A80-B416-609C-436F1E45B0A3}"/>
              </a:ext>
            </a:extLst>
          </p:cNvPr>
          <p:cNvSpPr/>
          <p:nvPr/>
        </p:nvSpPr>
        <p:spPr>
          <a:xfrm flipH="1">
            <a:off x="7087714" y="985037"/>
            <a:ext cx="5104277" cy="516858"/>
          </a:xfrm>
          <a:prstGeom prst="rect">
            <a:avLst/>
          </a:prstGeom>
          <a:solidFill>
            <a:srgbClr val="8B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34E8D-2716-0C2A-6E6D-37648ADF3D87}"/>
              </a:ext>
            </a:extLst>
          </p:cNvPr>
          <p:cNvSpPr txBox="1">
            <a:spLocks/>
          </p:cNvSpPr>
          <p:nvPr/>
        </p:nvSpPr>
        <p:spPr>
          <a:xfrm>
            <a:off x="7093130" y="970366"/>
            <a:ext cx="4892171" cy="90783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Arial Narrow"/>
                <a:cs typeface="Arial"/>
              </a:rPr>
              <a:t>SR 710 from CR 714 to FPL Access Rd</a:t>
            </a:r>
          </a:p>
        </p:txBody>
      </p:sp>
    </p:spTree>
    <p:extLst>
      <p:ext uri="{BB962C8B-B14F-4D97-AF65-F5344CB8AC3E}">
        <p14:creationId xmlns:p14="http://schemas.microsoft.com/office/powerpoint/2010/main" val="3815154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DC0A4-DED9-EF1A-3BBF-FF062071D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a city&#10;&#10;AI-generated content may be incorrect.">
            <a:extLst>
              <a:ext uri="{FF2B5EF4-FFF2-40B4-BE49-F238E27FC236}">
                <a16:creationId xmlns:a16="http://schemas.microsoft.com/office/drawing/2014/main" id="{0254003C-6971-D509-F386-A49BDBB5E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3"/>
          <a:stretch/>
        </p:blipFill>
        <p:spPr>
          <a:xfrm>
            <a:off x="1920766" y="901823"/>
            <a:ext cx="10150151" cy="5653279"/>
          </a:xfrm>
          <a:prstGeom prst="rect">
            <a:avLst/>
          </a:prstGeom>
          <a:ln w="38100">
            <a:solidFill>
              <a:srgbClr val="242424"/>
            </a:solidFill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67075D9-38AE-A795-1AF0-4F0CD8C7FE27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7CFBD1A-B272-C0F7-918C-5DAEC8586CD2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EE8D3EB8-8E30-1F69-2B50-4E08752AC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0ED3C692-A848-2AAF-3737-1889912C6794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67A1AB34-365B-9E34-BB90-083B416EAA9E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17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7992A0-2077-EE5C-8660-EC7113C18CEA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9CAC4C-8D0B-36A7-F567-D3F62D77D601}"/>
              </a:ext>
            </a:extLst>
          </p:cNvPr>
          <p:cNvSpPr txBox="1">
            <a:spLocks/>
          </p:cNvSpPr>
          <p:nvPr/>
        </p:nvSpPr>
        <p:spPr>
          <a:xfrm>
            <a:off x="829847" y="228629"/>
            <a:ext cx="10150151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710 from FPL Access Rd to Allapattah Rd 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2A89F-8CD4-9EB1-C001-7CD55D922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1F273D-B1E4-372B-2E76-0A2721CEA593}"/>
              </a:ext>
            </a:extLst>
          </p:cNvPr>
          <p:cNvSpPr/>
          <p:nvPr/>
        </p:nvSpPr>
        <p:spPr>
          <a:xfrm>
            <a:off x="110367" y="142355"/>
            <a:ext cx="609113" cy="609113"/>
          </a:xfrm>
          <a:prstGeom prst="ellipse">
            <a:avLst/>
          </a:prstGeom>
          <a:solidFill>
            <a:srgbClr val="FF00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705EE8-C1F9-7F24-C8F2-ECDDEA779963}"/>
              </a:ext>
            </a:extLst>
          </p:cNvPr>
          <p:cNvSpPr txBox="1"/>
          <p:nvPr/>
        </p:nvSpPr>
        <p:spPr>
          <a:xfrm>
            <a:off x="96857" y="1160950"/>
            <a:ext cx="3647817" cy="1508105"/>
          </a:xfrm>
          <a:prstGeom prst="rect">
            <a:avLst/>
          </a:prstGeom>
          <a:solidFill>
            <a:srgbClr val="8B8B8E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FPID: 453333-1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SR 710 from FPL Access Rd to Allapattah Rd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5.201 miles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25A718-B8DC-DDA4-A753-F387F2923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96" r="2376" b="1882"/>
          <a:stretch/>
        </p:blipFill>
        <p:spPr>
          <a:xfrm>
            <a:off x="517766" y="3191238"/>
            <a:ext cx="4251960" cy="3363864"/>
          </a:xfrm>
          <a:prstGeom prst="rect">
            <a:avLst/>
          </a:prstGeom>
          <a:ln w="38100">
            <a:solidFill>
              <a:srgbClr val="242424"/>
            </a:solidFill>
          </a:ln>
        </p:spPr>
      </p:pic>
    </p:spTree>
    <p:extLst>
      <p:ext uri="{BB962C8B-B14F-4D97-AF65-F5344CB8AC3E}">
        <p14:creationId xmlns:p14="http://schemas.microsoft.com/office/powerpoint/2010/main" val="236450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A53A5-6907-78AA-EC8A-33AFA062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126D378-399D-F43F-C262-69F23B1F646C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F07377E7-247E-A25B-6F4A-46871D0BC1E4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0FC653C7-6705-B8E5-CCD9-016AAB8BE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A2915721-B7B1-6EF3-0180-35B47FD48329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chemeClr val="tx2"/>
                </a:solidFill>
              </a:rPr>
              <a:pPr/>
              <a:t>18</a:t>
            </a:fld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080A6EA-86AD-56AE-B3FD-FACB2EFF5A69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chemeClr val="bg1"/>
                </a:solidFill>
              </a:rPr>
              <a:pPr/>
              <a:t>18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7F04C-3674-139D-B5A1-67E0111E1F39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71B9B5-9394-786B-A801-A86DC1EE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65393A-1AD1-6248-FFB8-41F70576B2C3}"/>
              </a:ext>
            </a:extLst>
          </p:cNvPr>
          <p:cNvSpPr txBox="1"/>
          <p:nvPr/>
        </p:nvSpPr>
        <p:spPr>
          <a:xfrm>
            <a:off x="12323254" y="7125752"/>
            <a:ext cx="346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F3F41"/>
                </a:solidFill>
              </a:rPr>
              <a:t>* Construction Letting is currently funded for fiscal year 2030.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F6A4FB5D-93A6-437F-64CB-064E51B2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603" r="4644"/>
          <a:stretch/>
        </p:blipFill>
        <p:spPr>
          <a:xfrm>
            <a:off x="0" y="1998673"/>
            <a:ext cx="12192000" cy="4709011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DCB1165-5F7A-335A-9544-88A02BB6F065}"/>
              </a:ext>
            </a:extLst>
          </p:cNvPr>
          <p:cNvGrpSpPr/>
          <p:nvPr/>
        </p:nvGrpSpPr>
        <p:grpSpPr>
          <a:xfrm>
            <a:off x="1751563" y="1127359"/>
            <a:ext cx="1756849" cy="2152697"/>
            <a:chOff x="4513060" y="4301532"/>
            <a:chExt cx="2064167" cy="2496720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7DA0F988-69A2-0FFB-A578-6A04E2FE49B3}"/>
                </a:ext>
              </a:extLst>
            </p:cNvPr>
            <p:cNvSpPr/>
            <p:nvPr/>
          </p:nvSpPr>
          <p:spPr>
            <a:xfrm>
              <a:off x="4513060" y="4301532"/>
              <a:ext cx="2064167" cy="1395371"/>
            </a:xfrm>
            <a:prstGeom prst="roundRect">
              <a:avLst>
                <a:gd name="adj" fmla="val 27789"/>
              </a:avLst>
            </a:prstGeom>
            <a:solidFill>
              <a:srgbClr val="FF00C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34AA64DD-7648-51BD-FA5A-9664B3E155D8}"/>
                </a:ext>
              </a:extLst>
            </p:cNvPr>
            <p:cNvSpPr/>
            <p:nvPr/>
          </p:nvSpPr>
          <p:spPr>
            <a:xfrm>
              <a:off x="4545057" y="5310725"/>
              <a:ext cx="1973099" cy="382019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F76C268-DB3D-2BCC-750C-B1B2C1F34455}"/>
                </a:ext>
              </a:extLst>
            </p:cNvPr>
            <p:cNvGrpSpPr/>
            <p:nvPr/>
          </p:nvGrpSpPr>
          <p:grpSpPr>
            <a:xfrm>
              <a:off x="4553167" y="4318819"/>
              <a:ext cx="1994195" cy="2479433"/>
              <a:chOff x="1475117" y="3649635"/>
              <a:chExt cx="1994195" cy="2479433"/>
            </a:xfrm>
          </p:grpSpPr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AD6703A1-C75D-735A-EF65-C09417EEB0D3}"/>
                  </a:ext>
                </a:extLst>
              </p:cNvPr>
              <p:cNvSpPr/>
              <p:nvPr/>
            </p:nvSpPr>
            <p:spPr>
              <a:xfrm>
                <a:off x="1475117" y="3649635"/>
                <a:ext cx="1994195" cy="1395371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574EB1A-58D3-D81E-0E9A-E7AA9F46D0DB}"/>
                  </a:ext>
                </a:extLst>
              </p:cNvPr>
              <p:cNvSpPr/>
              <p:nvPr/>
            </p:nvSpPr>
            <p:spPr>
              <a:xfrm>
                <a:off x="2433396" y="4979707"/>
                <a:ext cx="84227" cy="10156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A3FFF43D-CEFC-B2E9-6221-6CD3F586ADFC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D29F8FF-6EBA-DDAF-DB5C-8E62459E3739}"/>
                </a:ext>
              </a:extLst>
            </p:cNvPr>
            <p:cNvSpPr/>
            <p:nvPr/>
          </p:nvSpPr>
          <p:spPr>
            <a:xfrm>
              <a:off x="4553169" y="5301171"/>
              <a:ext cx="1989874" cy="14707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7D24DDE-C5E7-F5F9-20CD-2A3C16080D12}"/>
              </a:ext>
            </a:extLst>
          </p:cNvPr>
          <p:cNvGrpSpPr/>
          <p:nvPr/>
        </p:nvGrpSpPr>
        <p:grpSpPr>
          <a:xfrm>
            <a:off x="80637" y="987464"/>
            <a:ext cx="3447538" cy="1895045"/>
            <a:chOff x="4496364" y="4277857"/>
            <a:chExt cx="4585199" cy="252039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920C07A1-8A95-7ACA-F19F-2FF4327A2317}"/>
                </a:ext>
              </a:extLst>
            </p:cNvPr>
            <p:cNvSpPr/>
            <p:nvPr/>
          </p:nvSpPr>
          <p:spPr>
            <a:xfrm>
              <a:off x="4496364" y="4277857"/>
              <a:ext cx="2100276" cy="1390335"/>
            </a:xfrm>
            <a:prstGeom prst="roundRect">
              <a:avLst>
                <a:gd name="adj" fmla="val 27789"/>
              </a:avLst>
            </a:prstGeom>
            <a:solidFill>
              <a:srgbClr val="FF00C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802CF25C-3A4C-E4A7-4399-5933AB5003CE}"/>
                </a:ext>
              </a:extLst>
            </p:cNvPr>
            <p:cNvSpPr/>
            <p:nvPr/>
          </p:nvSpPr>
          <p:spPr>
            <a:xfrm>
              <a:off x="4557021" y="5444995"/>
              <a:ext cx="1964845" cy="356905"/>
            </a:xfrm>
            <a:prstGeom prst="roundRect">
              <a:avLst>
                <a:gd name="adj" fmla="val 36291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6DB7B75-B6C3-46F2-D535-27BD5FAA4272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B33D8122-6E4C-C6B0-ABA0-A0D386831CDA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27A163EA-3188-0E48-15FC-06C6135A5181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9626F4BB-4957-122A-9E45-2A2D3ADDFD81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85D06EA-F750-7DAF-1E6C-2FFCC5326404}"/>
                </a:ext>
              </a:extLst>
            </p:cNvPr>
            <p:cNvSpPr txBox="1"/>
            <p:nvPr/>
          </p:nvSpPr>
          <p:spPr>
            <a:xfrm>
              <a:off x="6732963" y="4531529"/>
              <a:ext cx="2308036" cy="1105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4</a:t>
              </a:r>
              <a:r>
                <a:rPr lang="en-US" sz="2400" b="1" baseline="30000">
                  <a:solidFill>
                    <a:srgbClr val="000000"/>
                  </a:solidFill>
                  <a:latin typeface="Arial"/>
                  <a:cs typeface="Calibri"/>
                </a:rPr>
                <a:t>th</a:t>
              </a:r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2025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B00DF8C-D5FE-9212-35E4-C33384996236}"/>
                </a:ext>
              </a:extLst>
            </p:cNvPr>
            <p:cNvSpPr/>
            <p:nvPr/>
          </p:nvSpPr>
          <p:spPr>
            <a:xfrm>
              <a:off x="4547892" y="5399573"/>
              <a:ext cx="1994193" cy="14367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64A1D33-3838-984F-B36E-9912AE9A7683}"/>
                </a:ext>
              </a:extLst>
            </p:cNvPr>
            <p:cNvSpPr txBox="1"/>
            <p:nvPr/>
          </p:nvSpPr>
          <p:spPr>
            <a:xfrm>
              <a:off x="4503890" y="5411611"/>
              <a:ext cx="2043472" cy="4502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 Narrow"/>
                </a:rPr>
                <a:t>Design Starts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168B71-783A-68E3-317F-25FE5A680A75}"/>
                </a:ext>
              </a:extLst>
            </p:cNvPr>
            <p:cNvSpPr txBox="1"/>
            <p:nvPr/>
          </p:nvSpPr>
          <p:spPr>
            <a:xfrm>
              <a:off x="6787597" y="5682237"/>
              <a:ext cx="2293966" cy="4502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 Narrow"/>
                </a:rPr>
                <a:t>Initial Plans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638AA96C-95FB-8D77-7B2A-124CF7CA4FF8}"/>
              </a:ext>
            </a:extLst>
          </p:cNvPr>
          <p:cNvSpPr txBox="1"/>
          <p:nvPr/>
        </p:nvSpPr>
        <p:spPr>
          <a:xfrm>
            <a:off x="124360" y="1020885"/>
            <a:ext cx="149243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Calibri"/>
              </a:rPr>
              <a:t>May 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Calibri"/>
              </a:rPr>
              <a:t>2024</a:t>
            </a:r>
            <a:endParaRPr lang="en-US" sz="2400" b="1">
              <a:solidFill>
                <a:srgbClr val="000000"/>
              </a:solidFill>
              <a:latin typeface="Arial"/>
              <a:cs typeface="Calibri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F8B97A2-13FA-B41A-01AE-707C0DD47C5A}"/>
              </a:ext>
            </a:extLst>
          </p:cNvPr>
          <p:cNvGrpSpPr/>
          <p:nvPr/>
        </p:nvGrpSpPr>
        <p:grpSpPr>
          <a:xfrm>
            <a:off x="3626942" y="1450386"/>
            <a:ext cx="1870634" cy="2301605"/>
            <a:chOff x="4551126" y="4276685"/>
            <a:chExt cx="2025925" cy="2521567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FB64EC0C-8027-FC10-F9D8-FE34125176CA}"/>
                </a:ext>
              </a:extLst>
            </p:cNvPr>
            <p:cNvSpPr/>
            <p:nvPr/>
          </p:nvSpPr>
          <p:spPr>
            <a:xfrm>
              <a:off x="4551126" y="4276685"/>
              <a:ext cx="2024999" cy="1360097"/>
            </a:xfrm>
            <a:prstGeom prst="roundRect">
              <a:avLst>
                <a:gd name="adj" fmla="val 27789"/>
              </a:avLst>
            </a:prstGeom>
            <a:solidFill>
              <a:srgbClr val="FF00C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A1E38825-FC66-55B9-D2C3-A3908A071A58}"/>
                </a:ext>
              </a:extLst>
            </p:cNvPr>
            <p:cNvSpPr/>
            <p:nvPr/>
          </p:nvSpPr>
          <p:spPr>
            <a:xfrm>
              <a:off x="4561339" y="5343525"/>
              <a:ext cx="1986023" cy="458376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66646B6-CD48-DEB9-EDB3-EAE11238624A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4AE6714A-3830-66B6-2FAB-036746918A93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E92E086-A346-FA9B-6285-6DBA54007F64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EF3BA91E-2797-707E-1BEE-0BF774B5FA5A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F99694A-4180-E281-2F2D-F1B4F4177AC2}"/>
                </a:ext>
              </a:extLst>
            </p:cNvPr>
            <p:cNvSpPr/>
            <p:nvPr/>
          </p:nvSpPr>
          <p:spPr>
            <a:xfrm>
              <a:off x="4552052" y="5290250"/>
              <a:ext cx="2024999" cy="177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A7C9A72-1386-C3A8-012B-29A386A47B7D}"/>
              </a:ext>
            </a:extLst>
          </p:cNvPr>
          <p:cNvGrpSpPr/>
          <p:nvPr/>
        </p:nvGrpSpPr>
        <p:grpSpPr>
          <a:xfrm>
            <a:off x="7559944" y="2977651"/>
            <a:ext cx="2149375" cy="2673250"/>
            <a:chOff x="7493979" y="2433021"/>
            <a:chExt cx="2149375" cy="2673250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901F21F-E9BB-6B57-F350-A667BC8D1741}"/>
                </a:ext>
              </a:extLst>
            </p:cNvPr>
            <p:cNvSpPr/>
            <p:nvPr/>
          </p:nvSpPr>
          <p:spPr>
            <a:xfrm>
              <a:off x="7524200" y="3124227"/>
              <a:ext cx="2119150" cy="59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01E6CA-41A7-7935-710E-0AEBD9DFCBC9}"/>
                </a:ext>
              </a:extLst>
            </p:cNvPr>
            <p:cNvGrpSpPr/>
            <p:nvPr/>
          </p:nvGrpSpPr>
          <p:grpSpPr>
            <a:xfrm>
              <a:off x="7493979" y="2433021"/>
              <a:ext cx="2149375" cy="2673250"/>
              <a:chOff x="4544493" y="4282630"/>
              <a:chExt cx="2022636" cy="2515622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BF2A2DAC-5446-7122-10CB-6630C7D01B01}"/>
                  </a:ext>
                </a:extLst>
              </p:cNvPr>
              <p:cNvSpPr/>
              <p:nvPr/>
            </p:nvSpPr>
            <p:spPr>
              <a:xfrm>
                <a:off x="4544493" y="4282630"/>
                <a:ext cx="2022636" cy="1375590"/>
              </a:xfrm>
              <a:prstGeom prst="roundRect">
                <a:avLst>
                  <a:gd name="adj" fmla="val 27789"/>
                </a:avLst>
              </a:prstGeom>
              <a:solidFill>
                <a:srgbClr val="FF00C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110F437F-DD11-2D75-D5D0-40B135CFDBD7}"/>
                  </a:ext>
                </a:extLst>
              </p:cNvPr>
              <p:cNvSpPr/>
              <p:nvPr/>
            </p:nvSpPr>
            <p:spPr>
              <a:xfrm>
                <a:off x="4561339" y="5343525"/>
                <a:ext cx="1986023" cy="458376"/>
              </a:xfrm>
              <a:prstGeom prst="roundRect">
                <a:avLst>
                  <a:gd name="adj" fmla="val 4255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00388D6-AE4B-CEFA-98D7-531F50C34DBE}"/>
                  </a:ext>
                </a:extLst>
              </p:cNvPr>
              <p:cNvGrpSpPr/>
              <p:nvPr/>
            </p:nvGrpSpPr>
            <p:grpSpPr>
              <a:xfrm>
                <a:off x="4553167" y="4318818"/>
                <a:ext cx="1994195" cy="2479434"/>
                <a:chOff x="1475117" y="3649634"/>
                <a:chExt cx="1994195" cy="2479434"/>
              </a:xfrm>
            </p:grpSpPr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4DD2185B-9F15-4999-5451-4094AB8DBF0D}"/>
                    </a:ext>
                  </a:extLst>
                </p:cNvPr>
                <p:cNvSpPr/>
                <p:nvPr/>
              </p:nvSpPr>
              <p:spPr>
                <a:xfrm>
                  <a:off x="1475117" y="3649634"/>
                  <a:ext cx="1994195" cy="1483083"/>
                </a:xfrm>
                <a:prstGeom prst="roundRect">
                  <a:avLst/>
                </a:pr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65501025-28DC-C8F8-8507-AD7EA808D579}"/>
                    </a:ext>
                  </a:extLst>
                </p:cNvPr>
                <p:cNvSpPr/>
                <p:nvPr/>
              </p:nvSpPr>
              <p:spPr>
                <a:xfrm>
                  <a:off x="2433395" y="5132717"/>
                  <a:ext cx="77638" cy="8626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DEA81C81-2026-1A85-8EF3-FD70ED2342B1}"/>
                    </a:ext>
                  </a:extLst>
                </p:cNvPr>
                <p:cNvSpPr/>
                <p:nvPr/>
              </p:nvSpPr>
              <p:spPr>
                <a:xfrm>
                  <a:off x="2256793" y="5995358"/>
                  <a:ext cx="430842" cy="13371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A168E81C-BEE7-C617-0DBF-9C2D4F6CBCA2}"/>
                  </a:ext>
                </a:extLst>
              </p:cNvPr>
              <p:cNvSpPr/>
              <p:nvPr/>
            </p:nvSpPr>
            <p:spPr>
              <a:xfrm>
                <a:off x="4557040" y="5343524"/>
                <a:ext cx="1994195" cy="2574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5B980BC-7478-D55D-202E-8A121BDD3E28}"/>
              </a:ext>
            </a:extLst>
          </p:cNvPr>
          <p:cNvGrpSpPr/>
          <p:nvPr/>
        </p:nvGrpSpPr>
        <p:grpSpPr>
          <a:xfrm>
            <a:off x="9772259" y="3698160"/>
            <a:ext cx="2335586" cy="2844755"/>
            <a:chOff x="9660898" y="3707500"/>
            <a:chExt cx="2335586" cy="2844755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32D284-057E-33C4-4AA2-ABE62C9959BD}"/>
                </a:ext>
              </a:extLst>
            </p:cNvPr>
            <p:cNvSpPr/>
            <p:nvPr/>
          </p:nvSpPr>
          <p:spPr>
            <a:xfrm>
              <a:off x="9660898" y="4268125"/>
              <a:ext cx="2320986" cy="59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DD6F166-38BF-B0D2-CB10-ED0A1DD42E52}"/>
                </a:ext>
              </a:extLst>
            </p:cNvPr>
            <p:cNvGrpSpPr/>
            <p:nvPr/>
          </p:nvGrpSpPr>
          <p:grpSpPr>
            <a:xfrm>
              <a:off x="9665948" y="3707500"/>
              <a:ext cx="2330536" cy="2844755"/>
              <a:chOff x="9665948" y="3707500"/>
              <a:chExt cx="2330536" cy="2844755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66D5038-C902-37AB-0424-CD2E9F04EC19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4553167" y="4312467"/>
                <a:chExt cx="1994195" cy="2485785"/>
              </a:xfrm>
            </p:grpSpPr>
            <p:sp>
              <p:nvSpPr>
                <p:cNvPr id="173" name="Rectangle: Rounded Corners 172">
                  <a:extLst>
                    <a:ext uri="{FF2B5EF4-FFF2-40B4-BE49-F238E27FC236}">
                      <a16:creationId xmlns:a16="http://schemas.microsoft.com/office/drawing/2014/main" id="{0197796E-229E-FCC6-517C-29D13757320A}"/>
                    </a:ext>
                  </a:extLst>
                </p:cNvPr>
                <p:cNvSpPr/>
                <p:nvPr/>
              </p:nvSpPr>
              <p:spPr>
                <a:xfrm>
                  <a:off x="4557021" y="4312467"/>
                  <a:ext cx="1986023" cy="1157724"/>
                </a:xfrm>
                <a:prstGeom prst="roundRect">
                  <a:avLst>
                    <a:gd name="adj" fmla="val 27789"/>
                  </a:avLst>
                </a:prstGeom>
                <a:solidFill>
                  <a:srgbClr val="FF00C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6951F323-7F2B-2090-7E0D-DD4A53214610}"/>
                    </a:ext>
                  </a:extLst>
                </p:cNvPr>
                <p:cNvSpPr/>
                <p:nvPr/>
              </p:nvSpPr>
              <p:spPr>
                <a:xfrm>
                  <a:off x="4561338" y="5343525"/>
                  <a:ext cx="1986023" cy="458376"/>
                </a:xfrm>
                <a:prstGeom prst="roundRect">
                  <a:avLst>
                    <a:gd name="adj" fmla="val 42550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CA7013F3-CF6F-3C13-5C83-21EE887EC00B}"/>
                    </a:ext>
                  </a:extLst>
                </p:cNvPr>
                <p:cNvGrpSpPr/>
                <p:nvPr/>
              </p:nvGrpSpPr>
              <p:grpSpPr>
                <a:xfrm>
                  <a:off x="4553167" y="4318818"/>
                  <a:ext cx="1994195" cy="2479434"/>
                  <a:chOff x="1475117" y="3649634"/>
                  <a:chExt cx="1994195" cy="2479434"/>
                </a:xfrm>
              </p:grpSpPr>
              <p:sp>
                <p:nvSpPr>
                  <p:cNvPr id="179" name="Rectangle: Rounded Corners 178">
                    <a:extLst>
                      <a:ext uri="{FF2B5EF4-FFF2-40B4-BE49-F238E27FC236}">
                        <a16:creationId xmlns:a16="http://schemas.microsoft.com/office/drawing/2014/main" id="{D57703BD-6547-A953-4861-C30942F7910F}"/>
                      </a:ext>
                    </a:extLst>
                  </p:cNvPr>
                  <p:cNvSpPr/>
                  <p:nvPr/>
                </p:nvSpPr>
                <p:spPr>
                  <a:xfrm>
                    <a:off x="1475117" y="3649634"/>
                    <a:ext cx="1994195" cy="1483083"/>
                  </a:xfrm>
                  <a:prstGeom prst="roundRect">
                    <a:avLst/>
                  </a:prstGeom>
                  <a:noFill/>
                  <a:ln w="5715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146755F2-1588-A7AA-CE75-B620EB9AC08E}"/>
                      </a:ext>
                    </a:extLst>
                  </p:cNvPr>
                  <p:cNvSpPr/>
                  <p:nvPr/>
                </p:nvSpPr>
                <p:spPr>
                  <a:xfrm>
                    <a:off x="2433395" y="5132717"/>
                    <a:ext cx="77638" cy="86264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734E0D6B-55F7-9556-5253-D84FA6DBDB4D}"/>
                      </a:ext>
                    </a:extLst>
                  </p:cNvPr>
                  <p:cNvSpPr/>
                  <p:nvPr/>
                </p:nvSpPr>
                <p:spPr>
                  <a:xfrm>
                    <a:off x="2256793" y="5995358"/>
                    <a:ext cx="430842" cy="13371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3B9DE01-4977-B6A3-036F-593D32F81DAD}"/>
                    </a:ext>
                  </a:extLst>
                </p:cNvPr>
                <p:cNvSpPr/>
                <p:nvPr/>
              </p:nvSpPr>
              <p:spPr>
                <a:xfrm>
                  <a:off x="4556758" y="5253755"/>
                  <a:ext cx="1978112" cy="20190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C758622-5757-5743-391F-1D9226F6AA17}"/>
                  </a:ext>
                </a:extLst>
              </p:cNvPr>
              <p:cNvSpPr/>
              <p:nvPr/>
            </p:nvSpPr>
            <p:spPr>
              <a:xfrm>
                <a:off x="9694464" y="4704670"/>
                <a:ext cx="2287420" cy="1710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966B372-74E4-C98F-DB89-84235755ADD2}"/>
              </a:ext>
            </a:extLst>
          </p:cNvPr>
          <p:cNvGrpSpPr/>
          <p:nvPr/>
        </p:nvGrpSpPr>
        <p:grpSpPr>
          <a:xfrm>
            <a:off x="-1324" y="6631804"/>
            <a:ext cx="12193324" cy="226196"/>
            <a:chOff x="-1324" y="6631804"/>
            <a:chExt cx="12193324" cy="226196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2646390-D84F-80A3-56A7-663DF9041D14}"/>
                </a:ext>
              </a:extLst>
            </p:cNvPr>
            <p:cNvSpPr/>
            <p:nvPr userDrawn="1"/>
          </p:nvSpPr>
          <p:spPr>
            <a:xfrm>
              <a:off x="-1324" y="6631804"/>
              <a:ext cx="12193324" cy="226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6C9E0D5-72FC-8A57-E409-0297A298B8A7}"/>
                </a:ext>
              </a:extLst>
            </p:cNvPr>
            <p:cNvSpPr txBox="1"/>
            <p:nvPr/>
          </p:nvSpPr>
          <p:spPr>
            <a:xfrm>
              <a:off x="80635" y="6631804"/>
              <a:ext cx="12111365" cy="2154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800" b="0">
                  <a:solidFill>
                    <a:srgbClr val="2424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PD&amp;E Study for I-95 Widening from South of High Meadow Avenue to SR-70/Okeechobee Road  |  FM No. 422681-5-22-02 / 422681-6-22-02  |  Ad No. 25442/43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857B28-0185-0138-0036-4151F89D4F8D}"/>
              </a:ext>
            </a:extLst>
          </p:cNvPr>
          <p:cNvSpPr txBox="1"/>
          <p:nvPr/>
        </p:nvSpPr>
        <p:spPr>
          <a:xfrm>
            <a:off x="3626087" y="1548721"/>
            <a:ext cx="18582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4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th 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E94FB-381F-704A-3777-703DB5B8CAA0}"/>
              </a:ext>
            </a:extLst>
          </p:cNvPr>
          <p:cNvSpPr txBox="1"/>
          <p:nvPr/>
        </p:nvSpPr>
        <p:spPr>
          <a:xfrm>
            <a:off x="7362518" y="3228726"/>
            <a:ext cx="259113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3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rd 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691AB-2BB2-7F29-675D-D83B582C9B2E}"/>
              </a:ext>
            </a:extLst>
          </p:cNvPr>
          <p:cNvSpPr txBox="1"/>
          <p:nvPr/>
        </p:nvSpPr>
        <p:spPr>
          <a:xfrm>
            <a:off x="3524909" y="2331454"/>
            <a:ext cx="211915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Public Information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AE163-F009-4ABE-9686-43FC69C26FC9}"/>
              </a:ext>
            </a:extLst>
          </p:cNvPr>
          <p:cNvSpPr txBox="1"/>
          <p:nvPr/>
        </p:nvSpPr>
        <p:spPr>
          <a:xfrm>
            <a:off x="7471120" y="4160666"/>
            <a:ext cx="22584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Final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CE43E-EF9E-86BF-42DD-535CA5422CD1}"/>
              </a:ext>
            </a:extLst>
          </p:cNvPr>
          <p:cNvSpPr txBox="1"/>
          <p:nvPr/>
        </p:nvSpPr>
        <p:spPr>
          <a:xfrm>
            <a:off x="9824132" y="3886710"/>
            <a:ext cx="232098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242424"/>
                </a:solidFill>
                <a:latin typeface="Arial"/>
                <a:cs typeface="Calibri"/>
              </a:rPr>
              <a:t>1</a:t>
            </a:r>
            <a:r>
              <a:rPr lang="en-US" sz="2400" b="1" baseline="30000">
                <a:solidFill>
                  <a:srgbClr val="242424"/>
                </a:solidFill>
                <a:latin typeface="Arial"/>
                <a:cs typeface="Calibri"/>
              </a:rPr>
              <a:t>st</a:t>
            </a:r>
            <a:r>
              <a:rPr lang="en-US" sz="2400" b="1">
                <a:solidFill>
                  <a:srgbClr val="242424"/>
                </a:solidFill>
                <a:latin typeface="Arial"/>
                <a:cs typeface="Calibri"/>
              </a:rPr>
              <a:t> Quarter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 2031*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37AF0-7B76-5948-2332-E521CAF8FFCB}"/>
              </a:ext>
            </a:extLst>
          </p:cNvPr>
          <p:cNvSpPr txBox="1"/>
          <p:nvPr/>
        </p:nvSpPr>
        <p:spPr>
          <a:xfrm>
            <a:off x="9805825" y="4742399"/>
            <a:ext cx="226052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Construction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Letting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445C81-B89F-7051-2151-89F95B0F1DC1}"/>
              </a:ext>
            </a:extLst>
          </p:cNvPr>
          <p:cNvSpPr/>
          <p:nvPr/>
        </p:nvSpPr>
        <p:spPr>
          <a:xfrm>
            <a:off x="584462" y="5789506"/>
            <a:ext cx="4120819" cy="88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i="1">
                <a:solidFill>
                  <a:srgbClr val="000000"/>
                </a:solidFill>
              </a:rPr>
              <a:t>Project schedule is subject to change.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DC29E5-8B01-FAF1-04B0-CAB43FBAA61B}"/>
              </a:ext>
            </a:extLst>
          </p:cNvPr>
          <p:cNvSpPr/>
          <p:nvPr/>
        </p:nvSpPr>
        <p:spPr>
          <a:xfrm>
            <a:off x="8143056" y="138419"/>
            <a:ext cx="609113" cy="609113"/>
          </a:xfrm>
          <a:prstGeom prst="ellipse">
            <a:avLst/>
          </a:prstGeom>
          <a:solidFill>
            <a:srgbClr val="FF00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F62F7-DCEA-21B2-F9AE-538FD77C13F0}"/>
              </a:ext>
            </a:extLst>
          </p:cNvPr>
          <p:cNvGrpSpPr/>
          <p:nvPr/>
        </p:nvGrpSpPr>
        <p:grpSpPr>
          <a:xfrm>
            <a:off x="5627900" y="2129251"/>
            <a:ext cx="1870634" cy="2301605"/>
            <a:chOff x="4551126" y="4276685"/>
            <a:chExt cx="2025925" cy="252156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C2ECB3E-0D01-C377-EE90-A7B93A315AAF}"/>
                </a:ext>
              </a:extLst>
            </p:cNvPr>
            <p:cNvSpPr/>
            <p:nvPr/>
          </p:nvSpPr>
          <p:spPr>
            <a:xfrm>
              <a:off x="4551126" y="4276685"/>
              <a:ext cx="2024999" cy="1360097"/>
            </a:xfrm>
            <a:prstGeom prst="roundRect">
              <a:avLst>
                <a:gd name="adj" fmla="val 27789"/>
              </a:avLst>
            </a:prstGeom>
            <a:solidFill>
              <a:srgbClr val="FF00C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3220374-1ED6-FB55-A71A-B1D118E07C1C}"/>
                </a:ext>
              </a:extLst>
            </p:cNvPr>
            <p:cNvSpPr/>
            <p:nvPr/>
          </p:nvSpPr>
          <p:spPr>
            <a:xfrm>
              <a:off x="4561339" y="5343525"/>
              <a:ext cx="1986023" cy="458376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21DF401-506F-49DE-1743-1F9DA0D9B1CF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687355A-2D90-73C0-5A51-902F0E4A2F0E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ADEA56-3EA5-6B7D-1633-E5B99DED9B5E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BD24BC6-B06A-3200-A351-65DFE4B14856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28078E-3583-4A4B-E5E5-C56CB4A0609D}"/>
                </a:ext>
              </a:extLst>
            </p:cNvPr>
            <p:cNvSpPr/>
            <p:nvPr/>
          </p:nvSpPr>
          <p:spPr>
            <a:xfrm>
              <a:off x="4552052" y="5290250"/>
              <a:ext cx="2024999" cy="177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CBE7D0B-D9B9-D336-E181-E8866E98AAB0}"/>
              </a:ext>
            </a:extLst>
          </p:cNvPr>
          <p:cNvSpPr txBox="1"/>
          <p:nvPr/>
        </p:nvSpPr>
        <p:spPr>
          <a:xfrm>
            <a:off x="5599738" y="2230239"/>
            <a:ext cx="18582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1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st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 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537C2-7E6F-FF86-602A-0CB0E0A19041}"/>
              </a:ext>
            </a:extLst>
          </p:cNvPr>
          <p:cNvSpPr txBox="1"/>
          <p:nvPr/>
        </p:nvSpPr>
        <p:spPr>
          <a:xfrm>
            <a:off x="5499949" y="3020299"/>
            <a:ext cx="2127909" cy="593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Right-of-Way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Starts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ACEB513-3C6F-5142-D1AD-38851FE487A6}"/>
              </a:ext>
            </a:extLst>
          </p:cNvPr>
          <p:cNvSpPr txBox="1">
            <a:spLocks/>
          </p:cNvSpPr>
          <p:nvPr/>
        </p:nvSpPr>
        <p:spPr>
          <a:xfrm>
            <a:off x="144595" y="158222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Schedule for Segment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432C2-910F-94C5-036B-33242A193E19}"/>
              </a:ext>
            </a:extLst>
          </p:cNvPr>
          <p:cNvSpPr txBox="1"/>
          <p:nvPr/>
        </p:nvSpPr>
        <p:spPr>
          <a:xfrm>
            <a:off x="9851718" y="3046195"/>
            <a:ext cx="21615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rgbClr val="3F3F41"/>
                </a:solidFill>
                <a:latin typeface="Arial"/>
                <a:cs typeface="Arial"/>
              </a:rPr>
              <a:t>* 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Construction is currently </a:t>
            </a:r>
            <a:r>
              <a:rPr lang="en-US" sz="1400" b="1" u="sng">
                <a:solidFill>
                  <a:srgbClr val="242424"/>
                </a:solidFill>
                <a:latin typeface="Arial"/>
                <a:cs typeface="Arial"/>
              </a:rPr>
              <a:t>not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 funded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A8415A-38E4-BE35-C63C-4A18B0B8299A}"/>
              </a:ext>
            </a:extLst>
          </p:cNvPr>
          <p:cNvSpPr/>
          <p:nvPr/>
        </p:nvSpPr>
        <p:spPr>
          <a:xfrm flipH="1">
            <a:off x="7876902" y="985037"/>
            <a:ext cx="4315086" cy="839893"/>
          </a:xfrm>
          <a:prstGeom prst="rect">
            <a:avLst/>
          </a:prstGeom>
          <a:solidFill>
            <a:srgbClr val="8B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F2ABCE3-D9BF-8A17-5E35-22AC5486C0A3}"/>
              </a:ext>
            </a:extLst>
          </p:cNvPr>
          <p:cNvSpPr txBox="1">
            <a:spLocks/>
          </p:cNvSpPr>
          <p:nvPr/>
        </p:nvSpPr>
        <p:spPr>
          <a:xfrm>
            <a:off x="7093130" y="970366"/>
            <a:ext cx="4892171" cy="90783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SR 710 from FPL Access Rd to Allapattah Rd</a:t>
            </a:r>
          </a:p>
        </p:txBody>
      </p:sp>
    </p:spTree>
    <p:extLst>
      <p:ext uri="{BB962C8B-B14F-4D97-AF65-F5344CB8AC3E}">
        <p14:creationId xmlns:p14="http://schemas.microsoft.com/office/powerpoint/2010/main" val="74314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F2230-1B99-B816-F1E5-5EF14287C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F0CA6119-5461-1997-84A6-115C703A99D4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908F9E2D-929B-55BB-9A9D-B718BC678FE2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E651A47E-30BC-9EA6-0906-0B9CF4693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06393926-07E3-7FD1-C4A2-C30EC5A7917B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5AEF26B5-F93C-0BFF-006D-02148F9CA958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19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13A803-8EC6-9460-139D-FDE3D3D2F345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A24939-3785-6642-1C89-99DAC8164FFE}"/>
              </a:ext>
            </a:extLst>
          </p:cNvPr>
          <p:cNvSpPr txBox="1">
            <a:spLocks/>
          </p:cNvSpPr>
          <p:nvPr/>
        </p:nvSpPr>
        <p:spPr>
          <a:xfrm>
            <a:off x="829847" y="228629"/>
            <a:ext cx="10150151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710 from CR 609/Allapattah Rd to Van Buren Ave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872A26-4578-E7BC-D0E9-0AA128CF4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826736D-7464-80AD-3B8E-437CDA5009E9}"/>
              </a:ext>
            </a:extLst>
          </p:cNvPr>
          <p:cNvSpPr/>
          <p:nvPr/>
        </p:nvSpPr>
        <p:spPr>
          <a:xfrm>
            <a:off x="110367" y="142355"/>
            <a:ext cx="609113" cy="609113"/>
          </a:xfrm>
          <a:prstGeom prst="ellipse">
            <a:avLst/>
          </a:prstGeom>
          <a:solidFill>
            <a:srgbClr val="FFA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242424"/>
                </a:solidFill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1EF9-EDFA-F894-9D77-CFA7DCD56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103" y="910428"/>
            <a:ext cx="9905063" cy="5652741"/>
          </a:xfrm>
          <a:prstGeom prst="rect">
            <a:avLst/>
          </a:prstGeom>
          <a:ln w="38100">
            <a:solidFill>
              <a:srgbClr val="242424"/>
            </a:solidFill>
          </a:ln>
        </p:spPr>
      </p:pic>
      <p:pic>
        <p:nvPicPr>
          <p:cNvPr id="7" name="Picture 6" descr="A map of a neighborhood&#10;&#10;AI-generated content may be incorrect.">
            <a:extLst>
              <a:ext uri="{FF2B5EF4-FFF2-40B4-BE49-F238E27FC236}">
                <a16:creationId xmlns:a16="http://schemas.microsoft.com/office/drawing/2014/main" id="{8861B4EC-999D-1D75-3697-A50BE8787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1168" r="1345"/>
          <a:stretch/>
        </p:blipFill>
        <p:spPr>
          <a:xfrm>
            <a:off x="2487168" y="2991217"/>
            <a:ext cx="4375689" cy="3425099"/>
          </a:xfrm>
          <a:prstGeom prst="rect">
            <a:avLst/>
          </a:prstGeom>
          <a:ln w="38100">
            <a:solidFill>
              <a:srgbClr val="242424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3FB00F-000E-8CFB-DAAA-A349A1374B85}"/>
              </a:ext>
            </a:extLst>
          </p:cNvPr>
          <p:cNvSpPr txBox="1"/>
          <p:nvPr/>
        </p:nvSpPr>
        <p:spPr>
          <a:xfrm>
            <a:off x="218834" y="1407133"/>
            <a:ext cx="3359893" cy="1508105"/>
          </a:xfrm>
          <a:prstGeom prst="rect">
            <a:avLst/>
          </a:prstGeom>
          <a:solidFill>
            <a:srgbClr val="8B8B8E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FPID: 453333-4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SR 710 from CR 609/Allapattah Rd to Van Buren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0.770 miles</a:t>
            </a:r>
          </a:p>
        </p:txBody>
      </p:sp>
    </p:spTree>
    <p:extLst>
      <p:ext uri="{BB962C8B-B14F-4D97-AF65-F5344CB8AC3E}">
        <p14:creationId xmlns:p14="http://schemas.microsoft.com/office/powerpoint/2010/main" val="3455347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DBC33-E1A9-7A05-2152-2DB149FAD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DCF8AB-2D08-A401-5FE9-2DF23689A640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19B5F9-4435-ADD2-1DFF-FCF7E2F3990E}"/>
              </a:ext>
            </a:extLst>
          </p:cNvPr>
          <p:cNvSpPr/>
          <p:nvPr/>
        </p:nvSpPr>
        <p:spPr>
          <a:xfrm>
            <a:off x="0" y="0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6284A275-9686-E02C-25C5-D8C2D8F912B1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4E9229E6-C30A-A238-538A-8768D0AA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E57909FF-C61A-D878-9381-D747FFCD33F9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838C7E04-8934-976F-7C72-A10D99FCB833}"/>
              </a:ext>
            </a:extLst>
          </p:cNvPr>
          <p:cNvSpPr txBox="1">
            <a:spLocks/>
          </p:cNvSpPr>
          <p:nvPr/>
        </p:nvSpPr>
        <p:spPr>
          <a:xfrm>
            <a:off x="498247" y="162701"/>
            <a:ext cx="559775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038412-8E09-0CF9-8472-1509C0EBF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A3FF1407-F79F-C976-9C20-AD73C2D1E16E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2</a:t>
            </a:fld>
            <a:endParaRPr lang="en-US" sz="1200">
              <a:solidFill>
                <a:srgbClr val="6F6F6F"/>
              </a:solidFill>
            </a:endParaRP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D60D4B17-6DB9-34A2-9237-02CCC89CF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 b="6620"/>
          <a:stretch/>
        </p:blipFill>
        <p:spPr>
          <a:xfrm>
            <a:off x="0" y="833906"/>
            <a:ext cx="12192000" cy="5823774"/>
          </a:xfrm>
          <a:prstGeom prst="rect">
            <a:avLst/>
          </a:prstGeom>
        </p:spPr>
      </p:pic>
      <p:pic>
        <p:nvPicPr>
          <p:cNvPr id="14" name="Picture 13" descr="A clipboard with check marks and a pen&#10;&#10;AI-generated content may be incorrect.">
            <a:extLst>
              <a:ext uri="{FF2B5EF4-FFF2-40B4-BE49-F238E27FC236}">
                <a16:creationId xmlns:a16="http://schemas.microsoft.com/office/drawing/2014/main" id="{DA14614A-97B7-3834-B313-A9DB083DC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749" r="3445" b="2197"/>
          <a:stretch/>
        </p:blipFill>
        <p:spPr>
          <a:xfrm>
            <a:off x="1519910" y="2414378"/>
            <a:ext cx="1869218" cy="2615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F7112-DB64-D92E-5A37-4ACEB9712648}"/>
              </a:ext>
            </a:extLst>
          </p:cNvPr>
          <p:cNvSpPr txBox="1"/>
          <p:nvPr/>
        </p:nvSpPr>
        <p:spPr>
          <a:xfrm>
            <a:off x="6893530" y="815265"/>
            <a:ext cx="31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42424"/>
                </a:solidFill>
                <a:latin typeface="Arial Narrow" panose="020B0606020202030204" pitchFamily="34" charset="0"/>
              </a:rPr>
              <a:t>Corridor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5823D-3D9B-61F7-DDC5-B5B03298A01A}"/>
              </a:ext>
            </a:extLst>
          </p:cNvPr>
          <p:cNvSpPr txBox="1"/>
          <p:nvPr/>
        </p:nvSpPr>
        <p:spPr>
          <a:xfrm>
            <a:off x="6893530" y="1642151"/>
            <a:ext cx="31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42424"/>
                </a:solidFill>
                <a:latin typeface="Arial Narrow" panose="020B0606020202030204" pitchFamily="34" charset="0"/>
              </a:rPr>
              <a:t>Project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51326-78CC-8509-07FB-9B04CD6792E9}"/>
              </a:ext>
            </a:extLst>
          </p:cNvPr>
          <p:cNvSpPr txBox="1"/>
          <p:nvPr/>
        </p:nvSpPr>
        <p:spPr>
          <a:xfrm>
            <a:off x="6893530" y="2547124"/>
            <a:ext cx="31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42424"/>
                </a:solidFill>
                <a:latin typeface="Arial Narrow" panose="020B0606020202030204" pitchFamily="34" charset="0"/>
              </a:rPr>
              <a:t>Existing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EDFB4-739F-8301-4B9F-F1484C4BC45A}"/>
              </a:ext>
            </a:extLst>
          </p:cNvPr>
          <p:cNvSpPr txBox="1"/>
          <p:nvPr/>
        </p:nvSpPr>
        <p:spPr>
          <a:xfrm>
            <a:off x="6893529" y="3334138"/>
            <a:ext cx="4324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42424"/>
                </a:solidFill>
                <a:latin typeface="Arial Narrow" panose="020B0606020202030204" pitchFamily="34" charset="0"/>
              </a:rPr>
              <a:t>Proposed Improvements by Segment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7BD5F-ABAB-EEEB-BFBC-4C1ED859445D}"/>
              </a:ext>
            </a:extLst>
          </p:cNvPr>
          <p:cNvSpPr txBox="1"/>
          <p:nvPr/>
        </p:nvSpPr>
        <p:spPr>
          <a:xfrm>
            <a:off x="6893530" y="4251056"/>
            <a:ext cx="31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>
                <a:solidFill>
                  <a:srgbClr val="242424"/>
                </a:solidFill>
                <a:latin typeface="Arial Narrow" panose="020B0606020202030204" pitchFamily="34" charset="0"/>
              </a:rPr>
              <a:t>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D63B0-BDB5-A9D5-B887-4A48D1385135}"/>
              </a:ext>
            </a:extLst>
          </p:cNvPr>
          <p:cNvSpPr txBox="1"/>
          <p:nvPr/>
        </p:nvSpPr>
        <p:spPr>
          <a:xfrm>
            <a:off x="6893530" y="5034210"/>
            <a:ext cx="4424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US" sz="2400" b="1">
                <a:solidFill>
                  <a:srgbClr val="242424"/>
                </a:solidFill>
                <a:latin typeface="Arial Narrow"/>
              </a:rPr>
              <a:t>Key Stakeholder </a:t>
            </a:r>
            <a:endParaRPr lang="en-US">
              <a:latin typeface="Arial Narrow"/>
            </a:endParaRPr>
          </a:p>
          <a:p>
            <a:pPr lvl="1"/>
            <a:r>
              <a:rPr lang="en-US" sz="2400" b="1">
                <a:solidFill>
                  <a:srgbClr val="242424"/>
                </a:solidFill>
                <a:latin typeface="Arial Narrow"/>
              </a:rPr>
              <a:t>Coordination</a:t>
            </a:r>
            <a:endParaRPr lang="en-US">
              <a:latin typeface="Arial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D8FEA-E239-1341-DC02-3DCB79F74C6D}"/>
              </a:ext>
            </a:extLst>
          </p:cNvPr>
          <p:cNvSpPr txBox="1"/>
          <p:nvPr/>
        </p:nvSpPr>
        <p:spPr>
          <a:xfrm>
            <a:off x="6893530" y="5972974"/>
            <a:ext cx="31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>
                <a:solidFill>
                  <a:srgbClr val="242424"/>
                </a:solidFill>
                <a:latin typeface="Arial Narrow" panose="020B0606020202030204" pitchFamily="34" charset="0"/>
              </a:rPr>
              <a:t>Project Schedule</a:t>
            </a:r>
          </a:p>
        </p:txBody>
      </p:sp>
      <p:pic>
        <p:nvPicPr>
          <p:cNvPr id="18" name="Graphic 17" descr="Puzzle pieces outline">
            <a:extLst>
              <a:ext uri="{FF2B5EF4-FFF2-40B4-BE49-F238E27FC236}">
                <a16:creationId xmlns:a16="http://schemas.microsoft.com/office/drawing/2014/main" id="{400D5078-6982-6B9B-E56E-A38FD0C50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6653" y="4096511"/>
            <a:ext cx="533913" cy="533913"/>
          </a:xfrm>
          <a:prstGeom prst="rect">
            <a:avLst/>
          </a:prstGeom>
        </p:spPr>
      </p:pic>
      <p:pic>
        <p:nvPicPr>
          <p:cNvPr id="20" name="Graphic 19" descr="Car outline">
            <a:extLst>
              <a:ext uri="{FF2B5EF4-FFF2-40B4-BE49-F238E27FC236}">
                <a16:creationId xmlns:a16="http://schemas.microsoft.com/office/drawing/2014/main" id="{9E0EE55E-3609-05CE-03F5-4745E16BA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0214" y="3064976"/>
            <a:ext cx="530352" cy="530352"/>
          </a:xfrm>
          <a:prstGeom prst="rect">
            <a:avLst/>
          </a:prstGeom>
        </p:spPr>
      </p:pic>
      <p:pic>
        <p:nvPicPr>
          <p:cNvPr id="22" name="Graphic 21" descr="Lightbulb with solid fill">
            <a:extLst>
              <a:ext uri="{FF2B5EF4-FFF2-40B4-BE49-F238E27FC236}">
                <a16:creationId xmlns:a16="http://schemas.microsoft.com/office/drawing/2014/main" id="{EC2BC208-E31C-2B06-F378-A48594D95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0566" y="3593638"/>
            <a:ext cx="530352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80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0208C-2A19-F74E-1D62-EA1910FA9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7F9CFE53-7A38-7115-675A-EEB4E8D8CCCA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93C1B9E4-986F-4C4E-6873-699638B9C183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01496EC9-E9E8-1A6F-6349-20EE9096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A110C6C0-278A-C870-AE9A-287FFB656B1F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chemeClr val="tx2"/>
                </a:solidFill>
              </a:rPr>
              <a:pPr/>
              <a:t>20</a:t>
            </a:fld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1BA8333-CF91-7A0D-8B4F-2EBB1B044CAD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chemeClr val="bg1"/>
                </a:solidFill>
              </a:rPr>
              <a:pPr/>
              <a:t>20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74B37C-94AE-1F6B-04CD-38949C5E2C13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5560CB-9AF1-C819-2749-4438F551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24652F-DE16-F17E-299D-BCE4D757E4E1}"/>
              </a:ext>
            </a:extLst>
          </p:cNvPr>
          <p:cNvSpPr txBox="1"/>
          <p:nvPr/>
        </p:nvSpPr>
        <p:spPr>
          <a:xfrm>
            <a:off x="12323254" y="7125752"/>
            <a:ext cx="346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F3F41"/>
                </a:solidFill>
              </a:rPr>
              <a:t>* Construction Letting is currently funded for fiscal year 2030.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9141DC42-874D-822A-7BEF-F6D12F533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603" r="4644"/>
          <a:stretch/>
        </p:blipFill>
        <p:spPr>
          <a:xfrm>
            <a:off x="0" y="1998673"/>
            <a:ext cx="12192000" cy="4709011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F8B04B7-FA01-0A28-7AA2-5ACDB03789C0}"/>
              </a:ext>
            </a:extLst>
          </p:cNvPr>
          <p:cNvGrpSpPr/>
          <p:nvPr/>
        </p:nvGrpSpPr>
        <p:grpSpPr>
          <a:xfrm>
            <a:off x="1751563" y="1127359"/>
            <a:ext cx="1756849" cy="2152697"/>
            <a:chOff x="4513060" y="4301532"/>
            <a:chExt cx="2064167" cy="2496720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41FFE991-0ECE-D035-1562-1F2182034EBB}"/>
                </a:ext>
              </a:extLst>
            </p:cNvPr>
            <p:cNvSpPr/>
            <p:nvPr/>
          </p:nvSpPr>
          <p:spPr>
            <a:xfrm>
              <a:off x="4513060" y="4301532"/>
              <a:ext cx="2064167" cy="1395371"/>
            </a:xfrm>
            <a:prstGeom prst="roundRect">
              <a:avLst>
                <a:gd name="adj" fmla="val 27789"/>
              </a:avLst>
            </a:prstGeom>
            <a:solidFill>
              <a:srgbClr val="FFAC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1BB8BD88-2554-D0E0-EB6D-79DC7082661E}"/>
                </a:ext>
              </a:extLst>
            </p:cNvPr>
            <p:cNvSpPr/>
            <p:nvPr/>
          </p:nvSpPr>
          <p:spPr>
            <a:xfrm>
              <a:off x="4545057" y="5310725"/>
              <a:ext cx="1973099" cy="382019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6C69EA7-8571-9728-DD5A-643BA90302E1}"/>
                </a:ext>
              </a:extLst>
            </p:cNvPr>
            <p:cNvGrpSpPr/>
            <p:nvPr/>
          </p:nvGrpSpPr>
          <p:grpSpPr>
            <a:xfrm>
              <a:off x="4553167" y="4318819"/>
              <a:ext cx="1994195" cy="2479433"/>
              <a:chOff x="1475117" y="3649635"/>
              <a:chExt cx="1994195" cy="2479433"/>
            </a:xfrm>
          </p:grpSpPr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FB3B4DBB-04D3-62DE-EA69-6BE3AFB253D4}"/>
                  </a:ext>
                </a:extLst>
              </p:cNvPr>
              <p:cNvSpPr/>
              <p:nvPr/>
            </p:nvSpPr>
            <p:spPr>
              <a:xfrm>
                <a:off x="1475117" y="3649635"/>
                <a:ext cx="1994195" cy="1395371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3DBAC5A-9164-84B8-5D08-77F47DBBE48F}"/>
                  </a:ext>
                </a:extLst>
              </p:cNvPr>
              <p:cNvSpPr/>
              <p:nvPr/>
            </p:nvSpPr>
            <p:spPr>
              <a:xfrm>
                <a:off x="2433396" y="4979707"/>
                <a:ext cx="84227" cy="10156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36B6D56-99E6-2FFC-FBD3-A0948DCBF76D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0D67DC6-0E06-974E-2A95-5FC858DDB30F}"/>
                </a:ext>
              </a:extLst>
            </p:cNvPr>
            <p:cNvSpPr/>
            <p:nvPr/>
          </p:nvSpPr>
          <p:spPr>
            <a:xfrm>
              <a:off x="4553169" y="5301171"/>
              <a:ext cx="1989874" cy="14707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7CE48D9-76EF-2D1F-FB87-01078F7DE367}"/>
              </a:ext>
            </a:extLst>
          </p:cNvPr>
          <p:cNvGrpSpPr/>
          <p:nvPr/>
        </p:nvGrpSpPr>
        <p:grpSpPr>
          <a:xfrm>
            <a:off x="80637" y="987464"/>
            <a:ext cx="3447538" cy="1895045"/>
            <a:chOff x="4496364" y="4277857"/>
            <a:chExt cx="4585199" cy="252039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7BCEC84F-A8DF-2FF9-BF60-6C4948444599}"/>
                </a:ext>
              </a:extLst>
            </p:cNvPr>
            <p:cNvSpPr/>
            <p:nvPr/>
          </p:nvSpPr>
          <p:spPr>
            <a:xfrm>
              <a:off x="4496364" y="4277857"/>
              <a:ext cx="2100276" cy="1390335"/>
            </a:xfrm>
            <a:prstGeom prst="roundRect">
              <a:avLst>
                <a:gd name="adj" fmla="val 27789"/>
              </a:avLst>
            </a:prstGeom>
            <a:solidFill>
              <a:srgbClr val="FFAC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0B112E02-6305-1A4D-DA73-9A14DA39AFF3}"/>
                </a:ext>
              </a:extLst>
            </p:cNvPr>
            <p:cNvSpPr/>
            <p:nvPr/>
          </p:nvSpPr>
          <p:spPr>
            <a:xfrm>
              <a:off x="4557021" y="5444995"/>
              <a:ext cx="1964845" cy="356905"/>
            </a:xfrm>
            <a:prstGeom prst="roundRect">
              <a:avLst>
                <a:gd name="adj" fmla="val 36291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41E101C-BE6A-B0F6-DA41-B6A6B7791525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BFF71B1B-6807-09FE-0A07-6D6B77B2B403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20701AD-3284-25FD-54AE-BD998B784679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17C17E2-BAB4-4782-C6D0-94FB7F2A677C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9284336-733D-4B1A-6018-4B235DF50168}"/>
                </a:ext>
              </a:extLst>
            </p:cNvPr>
            <p:cNvSpPr txBox="1"/>
            <p:nvPr/>
          </p:nvSpPr>
          <p:spPr>
            <a:xfrm>
              <a:off x="6748390" y="4504232"/>
              <a:ext cx="2308036" cy="11052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4</a:t>
              </a:r>
              <a:r>
                <a:rPr lang="en-US" sz="2400" b="1" baseline="30000">
                  <a:solidFill>
                    <a:srgbClr val="000000"/>
                  </a:solidFill>
                  <a:latin typeface="Arial"/>
                  <a:cs typeface="Calibri"/>
                </a:rPr>
                <a:t>th</a:t>
              </a:r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2025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F0F9C844-B810-72D4-0A28-04DDDD0268F7}"/>
                </a:ext>
              </a:extLst>
            </p:cNvPr>
            <p:cNvSpPr/>
            <p:nvPr/>
          </p:nvSpPr>
          <p:spPr>
            <a:xfrm>
              <a:off x="4547892" y="5399573"/>
              <a:ext cx="1994193" cy="14367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69B3B0F-150C-EC99-38E9-92DDA8C985E2}"/>
                </a:ext>
              </a:extLst>
            </p:cNvPr>
            <p:cNvSpPr txBox="1"/>
            <p:nvPr/>
          </p:nvSpPr>
          <p:spPr>
            <a:xfrm>
              <a:off x="4503890" y="5411611"/>
              <a:ext cx="2043472" cy="4502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 Narrow"/>
                </a:rPr>
                <a:t>Design Starts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19450E-CFB1-A5F4-2DE8-04F728A61071}"/>
                </a:ext>
              </a:extLst>
            </p:cNvPr>
            <p:cNvSpPr txBox="1"/>
            <p:nvPr/>
          </p:nvSpPr>
          <p:spPr>
            <a:xfrm>
              <a:off x="6787597" y="5682237"/>
              <a:ext cx="2293966" cy="4502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 Narrow"/>
                </a:rPr>
                <a:t>Initial Plans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2890CA59-73DB-91D3-6F70-CA191710B4C6}"/>
              </a:ext>
            </a:extLst>
          </p:cNvPr>
          <p:cNvSpPr txBox="1"/>
          <p:nvPr/>
        </p:nvSpPr>
        <p:spPr>
          <a:xfrm>
            <a:off x="122490" y="1020128"/>
            <a:ext cx="149243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Calibri"/>
              </a:rPr>
              <a:t>May</a:t>
            </a:r>
            <a:r>
              <a:rPr lang="en-US" sz="24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Calibri"/>
              </a:rPr>
              <a:t> 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effectLst/>
                <a:latin typeface="Arial"/>
                <a:ea typeface="Times New Roman" panose="02020603050405020304" pitchFamily="18" charset="0"/>
                <a:cs typeface="Calibri"/>
              </a:rPr>
              <a:t>2024</a:t>
            </a:r>
            <a:endParaRPr lang="en-US" sz="2400" b="1">
              <a:solidFill>
                <a:srgbClr val="000000"/>
              </a:solidFill>
              <a:latin typeface="Arial"/>
              <a:cs typeface="Calibri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A67765C-EAD1-833A-35F9-B1BA0061BF0D}"/>
              </a:ext>
            </a:extLst>
          </p:cNvPr>
          <p:cNvGrpSpPr/>
          <p:nvPr/>
        </p:nvGrpSpPr>
        <p:grpSpPr>
          <a:xfrm>
            <a:off x="3626942" y="1450386"/>
            <a:ext cx="1870634" cy="2301605"/>
            <a:chOff x="4551126" y="4276685"/>
            <a:chExt cx="2025925" cy="2521567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41758D48-EDEB-8520-9DEA-16576F90C67B}"/>
                </a:ext>
              </a:extLst>
            </p:cNvPr>
            <p:cNvSpPr/>
            <p:nvPr/>
          </p:nvSpPr>
          <p:spPr>
            <a:xfrm>
              <a:off x="4551126" y="4276685"/>
              <a:ext cx="2024999" cy="1360097"/>
            </a:xfrm>
            <a:prstGeom prst="roundRect">
              <a:avLst>
                <a:gd name="adj" fmla="val 27789"/>
              </a:avLst>
            </a:prstGeom>
            <a:solidFill>
              <a:srgbClr val="FFAC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E4135EB4-BF53-E8AC-28AB-172C2EDF0FC7}"/>
                </a:ext>
              </a:extLst>
            </p:cNvPr>
            <p:cNvSpPr/>
            <p:nvPr/>
          </p:nvSpPr>
          <p:spPr>
            <a:xfrm>
              <a:off x="4561339" y="5343525"/>
              <a:ext cx="1986023" cy="458376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3B280868-1020-FBA5-28CE-80EE825FF678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A3C0F003-3010-1471-7D1C-83F1AE052190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1483CE0-FAB2-4010-E873-7670887D9630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3F3AA610-5CB7-8B0E-28B9-50F0D3EBFF0A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92AEE3B-4992-8D1F-4B3D-634E41AFACC0}"/>
                </a:ext>
              </a:extLst>
            </p:cNvPr>
            <p:cNvSpPr/>
            <p:nvPr/>
          </p:nvSpPr>
          <p:spPr>
            <a:xfrm>
              <a:off x="4552052" y="5290250"/>
              <a:ext cx="2024999" cy="177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5C2E460-3086-6300-74E9-1CC6A7B17E25}"/>
              </a:ext>
            </a:extLst>
          </p:cNvPr>
          <p:cNvGrpSpPr/>
          <p:nvPr/>
        </p:nvGrpSpPr>
        <p:grpSpPr>
          <a:xfrm>
            <a:off x="7559944" y="2977651"/>
            <a:ext cx="2149375" cy="2673250"/>
            <a:chOff x="7493979" y="2433021"/>
            <a:chExt cx="2149375" cy="2673250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C6248F2-2AB2-5B60-59BD-D6CB56A38595}"/>
                </a:ext>
              </a:extLst>
            </p:cNvPr>
            <p:cNvSpPr/>
            <p:nvPr/>
          </p:nvSpPr>
          <p:spPr>
            <a:xfrm>
              <a:off x="7524200" y="3124227"/>
              <a:ext cx="2119150" cy="59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52CE0ABF-ED8E-BD64-D804-57ED11B56C8D}"/>
                </a:ext>
              </a:extLst>
            </p:cNvPr>
            <p:cNvGrpSpPr/>
            <p:nvPr/>
          </p:nvGrpSpPr>
          <p:grpSpPr>
            <a:xfrm>
              <a:off x="7493979" y="2433021"/>
              <a:ext cx="2149375" cy="2673250"/>
              <a:chOff x="4544493" y="4282630"/>
              <a:chExt cx="2022636" cy="2515622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8C642C6F-0BDA-C0E6-9DAC-CCA2BA95FF82}"/>
                  </a:ext>
                </a:extLst>
              </p:cNvPr>
              <p:cNvSpPr/>
              <p:nvPr/>
            </p:nvSpPr>
            <p:spPr>
              <a:xfrm>
                <a:off x="4544493" y="4282630"/>
                <a:ext cx="2022636" cy="1375590"/>
              </a:xfrm>
              <a:prstGeom prst="roundRect">
                <a:avLst>
                  <a:gd name="adj" fmla="val 27789"/>
                </a:avLst>
              </a:prstGeom>
              <a:solidFill>
                <a:srgbClr val="FFAC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75C4A262-6A3E-52D0-75AB-0B84201CCED3}"/>
                  </a:ext>
                </a:extLst>
              </p:cNvPr>
              <p:cNvSpPr/>
              <p:nvPr/>
            </p:nvSpPr>
            <p:spPr>
              <a:xfrm>
                <a:off x="4561339" y="5343525"/>
                <a:ext cx="1986023" cy="458376"/>
              </a:xfrm>
              <a:prstGeom prst="roundRect">
                <a:avLst>
                  <a:gd name="adj" fmla="val 4255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21C02CB-0882-D4AB-A86A-08B4F0842E39}"/>
                  </a:ext>
                </a:extLst>
              </p:cNvPr>
              <p:cNvGrpSpPr/>
              <p:nvPr/>
            </p:nvGrpSpPr>
            <p:grpSpPr>
              <a:xfrm>
                <a:off x="4553167" y="4318818"/>
                <a:ext cx="1994195" cy="2479434"/>
                <a:chOff x="1475117" y="3649634"/>
                <a:chExt cx="1994195" cy="2479434"/>
              </a:xfrm>
            </p:grpSpPr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3E74571F-8338-EB63-CF4D-9B1836C64240}"/>
                    </a:ext>
                  </a:extLst>
                </p:cNvPr>
                <p:cNvSpPr/>
                <p:nvPr/>
              </p:nvSpPr>
              <p:spPr>
                <a:xfrm>
                  <a:off x="1475117" y="3649634"/>
                  <a:ext cx="1994195" cy="1483083"/>
                </a:xfrm>
                <a:prstGeom prst="roundRect">
                  <a:avLst/>
                </a:pr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25B250C6-F601-F686-AAD3-5AAC441B143F}"/>
                    </a:ext>
                  </a:extLst>
                </p:cNvPr>
                <p:cNvSpPr/>
                <p:nvPr/>
              </p:nvSpPr>
              <p:spPr>
                <a:xfrm>
                  <a:off x="2433395" y="5132717"/>
                  <a:ext cx="77638" cy="8626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2805E07-25A6-CFC5-BD9B-AA5689FF3830}"/>
                    </a:ext>
                  </a:extLst>
                </p:cNvPr>
                <p:cNvSpPr/>
                <p:nvPr/>
              </p:nvSpPr>
              <p:spPr>
                <a:xfrm>
                  <a:off x="2256793" y="5995358"/>
                  <a:ext cx="430842" cy="13371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EF5781E3-BBAC-46B7-612F-879034E821E6}"/>
                  </a:ext>
                </a:extLst>
              </p:cNvPr>
              <p:cNvSpPr/>
              <p:nvPr/>
            </p:nvSpPr>
            <p:spPr>
              <a:xfrm>
                <a:off x="4557040" y="5343524"/>
                <a:ext cx="1994195" cy="2574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E22C693-96E5-80F8-0124-D166877F27A3}"/>
              </a:ext>
            </a:extLst>
          </p:cNvPr>
          <p:cNvGrpSpPr/>
          <p:nvPr/>
        </p:nvGrpSpPr>
        <p:grpSpPr>
          <a:xfrm>
            <a:off x="9772259" y="3698160"/>
            <a:ext cx="2335586" cy="2844755"/>
            <a:chOff x="9660898" y="3707500"/>
            <a:chExt cx="2335586" cy="2844755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590D1AD-89C9-FD11-9563-E4F37FD87AE2}"/>
                </a:ext>
              </a:extLst>
            </p:cNvPr>
            <p:cNvSpPr/>
            <p:nvPr/>
          </p:nvSpPr>
          <p:spPr>
            <a:xfrm>
              <a:off x="9660898" y="4268125"/>
              <a:ext cx="2320986" cy="59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843AE73D-52C2-4578-E41F-347645CEB051}"/>
                </a:ext>
              </a:extLst>
            </p:cNvPr>
            <p:cNvGrpSpPr/>
            <p:nvPr/>
          </p:nvGrpSpPr>
          <p:grpSpPr>
            <a:xfrm>
              <a:off x="9665948" y="3707500"/>
              <a:ext cx="2330536" cy="2844755"/>
              <a:chOff x="9665948" y="3707500"/>
              <a:chExt cx="2330536" cy="2844755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E8424B50-C1BA-1565-6531-126CCE540867}"/>
                  </a:ext>
                </a:extLst>
              </p:cNvPr>
              <p:cNvGrpSpPr/>
              <p:nvPr/>
            </p:nvGrpSpPr>
            <p:grpSpPr>
              <a:xfrm>
                <a:off x="9665948" y="3707500"/>
                <a:ext cx="2330536" cy="2844755"/>
                <a:chOff x="4553167" y="4312467"/>
                <a:chExt cx="1994195" cy="2485785"/>
              </a:xfrm>
            </p:grpSpPr>
            <p:sp>
              <p:nvSpPr>
                <p:cNvPr id="173" name="Rectangle: Rounded Corners 172">
                  <a:extLst>
                    <a:ext uri="{FF2B5EF4-FFF2-40B4-BE49-F238E27FC236}">
                      <a16:creationId xmlns:a16="http://schemas.microsoft.com/office/drawing/2014/main" id="{FEFEA7C0-664E-A1C8-1FA5-E9E4D4D9B4CE}"/>
                    </a:ext>
                  </a:extLst>
                </p:cNvPr>
                <p:cNvSpPr/>
                <p:nvPr/>
              </p:nvSpPr>
              <p:spPr>
                <a:xfrm>
                  <a:off x="4557021" y="4312467"/>
                  <a:ext cx="1986023" cy="1157724"/>
                </a:xfrm>
                <a:prstGeom prst="roundRect">
                  <a:avLst>
                    <a:gd name="adj" fmla="val 27789"/>
                  </a:avLst>
                </a:prstGeom>
                <a:solidFill>
                  <a:srgbClr val="FFAC0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187C36B9-E729-FC8B-9AAF-66F0D23AC24B}"/>
                    </a:ext>
                  </a:extLst>
                </p:cNvPr>
                <p:cNvSpPr/>
                <p:nvPr/>
              </p:nvSpPr>
              <p:spPr>
                <a:xfrm>
                  <a:off x="4561338" y="5343525"/>
                  <a:ext cx="1986023" cy="458376"/>
                </a:xfrm>
                <a:prstGeom prst="roundRect">
                  <a:avLst>
                    <a:gd name="adj" fmla="val 42550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0F903305-815B-81A6-D233-B292BA93AD92}"/>
                    </a:ext>
                  </a:extLst>
                </p:cNvPr>
                <p:cNvGrpSpPr/>
                <p:nvPr/>
              </p:nvGrpSpPr>
              <p:grpSpPr>
                <a:xfrm>
                  <a:off x="4553167" y="4318818"/>
                  <a:ext cx="1994195" cy="2479434"/>
                  <a:chOff x="1475117" y="3649634"/>
                  <a:chExt cx="1994195" cy="2479434"/>
                </a:xfrm>
              </p:grpSpPr>
              <p:sp>
                <p:nvSpPr>
                  <p:cNvPr id="179" name="Rectangle: Rounded Corners 178">
                    <a:extLst>
                      <a:ext uri="{FF2B5EF4-FFF2-40B4-BE49-F238E27FC236}">
                        <a16:creationId xmlns:a16="http://schemas.microsoft.com/office/drawing/2014/main" id="{BC196AB6-2E1E-B5EB-50BC-57050B8529D2}"/>
                      </a:ext>
                    </a:extLst>
                  </p:cNvPr>
                  <p:cNvSpPr/>
                  <p:nvPr/>
                </p:nvSpPr>
                <p:spPr>
                  <a:xfrm>
                    <a:off x="1475117" y="3649634"/>
                    <a:ext cx="1994195" cy="1483083"/>
                  </a:xfrm>
                  <a:prstGeom prst="roundRect">
                    <a:avLst/>
                  </a:prstGeom>
                  <a:noFill/>
                  <a:ln w="5715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C1A20A9B-921D-B6DE-3133-8F283286A4D9}"/>
                      </a:ext>
                    </a:extLst>
                  </p:cNvPr>
                  <p:cNvSpPr/>
                  <p:nvPr/>
                </p:nvSpPr>
                <p:spPr>
                  <a:xfrm>
                    <a:off x="2433395" y="5132717"/>
                    <a:ext cx="77638" cy="86264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60EA312D-F078-44B1-C42F-623D17140ACA}"/>
                      </a:ext>
                    </a:extLst>
                  </p:cNvPr>
                  <p:cNvSpPr/>
                  <p:nvPr/>
                </p:nvSpPr>
                <p:spPr>
                  <a:xfrm>
                    <a:off x="2256793" y="5995358"/>
                    <a:ext cx="430842" cy="13371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C0A7C3CE-AECF-AB43-8E58-A9F8B295E219}"/>
                    </a:ext>
                  </a:extLst>
                </p:cNvPr>
                <p:cNvSpPr/>
                <p:nvPr/>
              </p:nvSpPr>
              <p:spPr>
                <a:xfrm>
                  <a:off x="4556758" y="5253755"/>
                  <a:ext cx="1978112" cy="20190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4541415-A179-A76C-59CD-ED996CA09CD8}"/>
                  </a:ext>
                </a:extLst>
              </p:cNvPr>
              <p:cNvSpPr/>
              <p:nvPr/>
            </p:nvSpPr>
            <p:spPr>
              <a:xfrm>
                <a:off x="9694464" y="4704670"/>
                <a:ext cx="2287420" cy="1710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EE8FA42-21B4-6867-8A4E-F3AF4B9E0C82}"/>
              </a:ext>
            </a:extLst>
          </p:cNvPr>
          <p:cNvGrpSpPr/>
          <p:nvPr/>
        </p:nvGrpSpPr>
        <p:grpSpPr>
          <a:xfrm>
            <a:off x="-1324" y="6631804"/>
            <a:ext cx="12193324" cy="226196"/>
            <a:chOff x="-1324" y="6631804"/>
            <a:chExt cx="12193324" cy="226196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85AE8F3-E238-2B45-7F05-D481B8234B64}"/>
                </a:ext>
              </a:extLst>
            </p:cNvPr>
            <p:cNvSpPr/>
            <p:nvPr userDrawn="1"/>
          </p:nvSpPr>
          <p:spPr>
            <a:xfrm>
              <a:off x="-1324" y="6631804"/>
              <a:ext cx="12193324" cy="226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6B57DD1-F8B6-125D-8D25-29B50723EE7B}"/>
                </a:ext>
              </a:extLst>
            </p:cNvPr>
            <p:cNvSpPr txBox="1"/>
            <p:nvPr/>
          </p:nvSpPr>
          <p:spPr>
            <a:xfrm>
              <a:off x="80635" y="6631804"/>
              <a:ext cx="12111365" cy="2154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800" b="0">
                  <a:solidFill>
                    <a:srgbClr val="2424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PD&amp;E Study for I-95 Widening from South of High Meadow Avenue to SR-70/Okeechobee Road  |  FM No. 422681-5-22-02 / 422681-6-22-02  |  Ad No. 25442/43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792D17-80E2-9526-7629-9BEE40517583}"/>
              </a:ext>
            </a:extLst>
          </p:cNvPr>
          <p:cNvSpPr txBox="1"/>
          <p:nvPr/>
        </p:nvSpPr>
        <p:spPr>
          <a:xfrm>
            <a:off x="3615986" y="1560604"/>
            <a:ext cx="18582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1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st 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A0F4F-988B-C76C-58F5-438F0A403D02}"/>
              </a:ext>
            </a:extLst>
          </p:cNvPr>
          <p:cNvSpPr txBox="1"/>
          <p:nvPr/>
        </p:nvSpPr>
        <p:spPr>
          <a:xfrm>
            <a:off x="7585119" y="3228410"/>
            <a:ext cx="206260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3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rd 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A566D-6BA8-47B9-B1A9-DCCE0F914398}"/>
              </a:ext>
            </a:extLst>
          </p:cNvPr>
          <p:cNvSpPr txBox="1"/>
          <p:nvPr/>
        </p:nvSpPr>
        <p:spPr>
          <a:xfrm>
            <a:off x="3524909" y="2331454"/>
            <a:ext cx="211915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Public Information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CF503-B30B-F6DC-16D5-A4B4CF105CD1}"/>
              </a:ext>
            </a:extLst>
          </p:cNvPr>
          <p:cNvSpPr txBox="1"/>
          <p:nvPr/>
        </p:nvSpPr>
        <p:spPr>
          <a:xfrm>
            <a:off x="7471120" y="4160666"/>
            <a:ext cx="22584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Final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1B3EB-DF57-615A-4497-F91B12FC92AC}"/>
              </a:ext>
            </a:extLst>
          </p:cNvPr>
          <p:cNvSpPr txBox="1"/>
          <p:nvPr/>
        </p:nvSpPr>
        <p:spPr>
          <a:xfrm>
            <a:off x="9827590" y="3866967"/>
            <a:ext cx="23209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July 2029*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2E6B1-43C7-30EA-9F51-02B6748437E7}"/>
              </a:ext>
            </a:extLst>
          </p:cNvPr>
          <p:cNvSpPr txBox="1"/>
          <p:nvPr/>
        </p:nvSpPr>
        <p:spPr>
          <a:xfrm>
            <a:off x="9805825" y="4742399"/>
            <a:ext cx="22605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Construction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Letting </a:t>
            </a:r>
          </a:p>
          <a:p>
            <a:pPr algn="ctr"/>
            <a:endParaRPr lang="en-US" sz="1600" b="1">
              <a:solidFill>
                <a:schemeClr val="bg1"/>
              </a:solidFill>
              <a:latin typeface="Aptos" panose="021100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054905-4B93-D535-0083-7E630D178F35}"/>
              </a:ext>
            </a:extLst>
          </p:cNvPr>
          <p:cNvSpPr/>
          <p:nvPr/>
        </p:nvSpPr>
        <p:spPr>
          <a:xfrm>
            <a:off x="584462" y="5789506"/>
            <a:ext cx="4120819" cy="88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i="1">
                <a:solidFill>
                  <a:srgbClr val="000000"/>
                </a:solidFill>
              </a:rPr>
              <a:t>Project schedule is subject to change.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5BE4A2-CF7A-71E9-E653-510E385328FF}"/>
              </a:ext>
            </a:extLst>
          </p:cNvPr>
          <p:cNvSpPr/>
          <p:nvPr/>
        </p:nvSpPr>
        <p:spPr>
          <a:xfrm>
            <a:off x="8141054" y="138418"/>
            <a:ext cx="609113" cy="609113"/>
          </a:xfrm>
          <a:prstGeom prst="ellipse">
            <a:avLst/>
          </a:prstGeom>
          <a:solidFill>
            <a:srgbClr val="FFA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32DFC3-798F-A9D3-AF20-5D2C88F5FCD8}"/>
              </a:ext>
            </a:extLst>
          </p:cNvPr>
          <p:cNvGrpSpPr/>
          <p:nvPr/>
        </p:nvGrpSpPr>
        <p:grpSpPr>
          <a:xfrm>
            <a:off x="5627900" y="2129251"/>
            <a:ext cx="1870634" cy="2301605"/>
            <a:chOff x="4551126" y="4276685"/>
            <a:chExt cx="2025925" cy="252156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8386DB-0B26-42EB-2B4B-9E00948A3115}"/>
                </a:ext>
              </a:extLst>
            </p:cNvPr>
            <p:cNvSpPr/>
            <p:nvPr/>
          </p:nvSpPr>
          <p:spPr>
            <a:xfrm>
              <a:off x="4551126" y="4276685"/>
              <a:ext cx="2024999" cy="1360097"/>
            </a:xfrm>
            <a:prstGeom prst="roundRect">
              <a:avLst>
                <a:gd name="adj" fmla="val 27789"/>
              </a:avLst>
            </a:prstGeom>
            <a:solidFill>
              <a:srgbClr val="FFAC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45E332-BC5F-A2EC-DDD1-749DC16C4CC8}"/>
                </a:ext>
              </a:extLst>
            </p:cNvPr>
            <p:cNvSpPr/>
            <p:nvPr/>
          </p:nvSpPr>
          <p:spPr>
            <a:xfrm>
              <a:off x="4561339" y="5343525"/>
              <a:ext cx="1986023" cy="458376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E5C77C6-B153-4F17-2BD1-219E07B6B25F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368AEE5-91C7-F7CF-09EE-D891D8390F38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373C0A1-CB5A-3B73-F002-1372EB278FC6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8D4616-4AD7-090F-5632-C0E6688D521D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47044A-1D00-F22B-0A56-3B182FA37220}"/>
                </a:ext>
              </a:extLst>
            </p:cNvPr>
            <p:cNvSpPr/>
            <p:nvPr/>
          </p:nvSpPr>
          <p:spPr>
            <a:xfrm>
              <a:off x="4552052" y="5290250"/>
              <a:ext cx="2024999" cy="177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2C1C6FB-56DF-CC39-5024-8D480E3A6EF9}"/>
              </a:ext>
            </a:extLst>
          </p:cNvPr>
          <p:cNvSpPr txBox="1"/>
          <p:nvPr/>
        </p:nvSpPr>
        <p:spPr>
          <a:xfrm>
            <a:off x="5623785" y="2204151"/>
            <a:ext cx="18582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1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st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 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6C4559-BDCF-33BA-C86D-FD468241C8CE}"/>
              </a:ext>
            </a:extLst>
          </p:cNvPr>
          <p:cNvSpPr txBox="1"/>
          <p:nvPr/>
        </p:nvSpPr>
        <p:spPr>
          <a:xfrm>
            <a:off x="5499948" y="3037815"/>
            <a:ext cx="211915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Right-of-Way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Starts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202002B-5212-54BC-DD7A-E8EAB1E166DE}"/>
              </a:ext>
            </a:extLst>
          </p:cNvPr>
          <p:cNvSpPr txBox="1">
            <a:spLocks/>
          </p:cNvSpPr>
          <p:nvPr/>
        </p:nvSpPr>
        <p:spPr>
          <a:xfrm>
            <a:off x="144595" y="158222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Schedule for Segment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8EB6E-51A1-9732-104F-1DB7F8DFA36F}"/>
              </a:ext>
            </a:extLst>
          </p:cNvPr>
          <p:cNvSpPr txBox="1"/>
          <p:nvPr/>
        </p:nvSpPr>
        <p:spPr>
          <a:xfrm>
            <a:off x="9871256" y="2997348"/>
            <a:ext cx="21615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rgbClr val="3F3F41"/>
                </a:solidFill>
                <a:latin typeface="Arial"/>
                <a:cs typeface="Arial"/>
              </a:rPr>
              <a:t>* 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Construction is currently </a:t>
            </a:r>
            <a:r>
              <a:rPr lang="en-US" sz="1400" b="1" u="sng">
                <a:solidFill>
                  <a:srgbClr val="242424"/>
                </a:solidFill>
                <a:latin typeface="Arial"/>
                <a:cs typeface="Arial"/>
              </a:rPr>
              <a:t>not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 funded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00EA73-ED2B-30A6-A985-54C439A2A289}"/>
              </a:ext>
            </a:extLst>
          </p:cNvPr>
          <p:cNvSpPr/>
          <p:nvPr/>
        </p:nvSpPr>
        <p:spPr>
          <a:xfrm flipH="1">
            <a:off x="7299818" y="985037"/>
            <a:ext cx="4892170" cy="839893"/>
          </a:xfrm>
          <a:prstGeom prst="rect">
            <a:avLst/>
          </a:prstGeom>
          <a:solidFill>
            <a:srgbClr val="8B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EC8515C-9DDC-DBE5-4AA6-2AF41FDBC200}"/>
              </a:ext>
            </a:extLst>
          </p:cNvPr>
          <p:cNvSpPr txBox="1">
            <a:spLocks/>
          </p:cNvSpPr>
          <p:nvPr/>
        </p:nvSpPr>
        <p:spPr>
          <a:xfrm>
            <a:off x="7093130" y="970366"/>
            <a:ext cx="4892171" cy="90783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SR 710 from CR 609/Allapattah Rd to Van Buren Ave</a:t>
            </a:r>
            <a:endParaRPr lang="en-US" sz="2400" b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92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E240-9A20-AFC2-7C99-7D694712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2F9B13-EA33-AC77-2A81-724998EAF6FF}"/>
              </a:ext>
            </a:extLst>
          </p:cNvPr>
          <p:cNvSpPr/>
          <p:nvPr/>
        </p:nvSpPr>
        <p:spPr>
          <a:xfrm>
            <a:off x="0" y="823692"/>
            <a:ext cx="12192000" cy="5817099"/>
          </a:xfrm>
          <a:prstGeom prst="rect">
            <a:avLst/>
          </a:prstGeom>
          <a:solidFill>
            <a:srgbClr val="FFEE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CB8364D-E9A3-650B-8910-4C828AED077F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EB154B0E-5397-D5B1-6197-204FA66CAFAE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4631636F-CDB3-C92F-4CE7-B8853A648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ED8C183E-28DE-44D4-43F8-0D4C1D8894FC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DDE2C0-4415-79C4-D829-B1A217F1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02" y="817018"/>
            <a:ext cx="5804996" cy="580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C53B663-6DEC-5F56-1472-3E6399B24990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21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1FE428-9EF4-C3D5-289D-685F84D8F0CC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5B90E6-6768-D7B5-4133-F1041AD0B9B6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Distracted Driving Awareness Month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AB5292-B7D7-0281-87EB-5B2986E2D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D0D7-D9E2-D139-140E-23270AC6B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666CE4-3A6F-47DD-7F76-C9CBB11CF2BD}"/>
              </a:ext>
            </a:extLst>
          </p:cNvPr>
          <p:cNvSpPr/>
          <p:nvPr/>
        </p:nvSpPr>
        <p:spPr>
          <a:xfrm>
            <a:off x="1" y="1155957"/>
            <a:ext cx="12192000" cy="1443631"/>
          </a:xfrm>
          <a:prstGeom prst="rect">
            <a:avLst/>
          </a:prstGeom>
          <a:solidFill>
            <a:srgbClr val="B4CDD7"/>
          </a:solidFill>
          <a:ln>
            <a:solidFill>
              <a:srgbClr val="B4CD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4A043D-2B5F-A523-7334-3F5D00A3C3D1}"/>
              </a:ext>
            </a:extLst>
          </p:cNvPr>
          <p:cNvSpPr/>
          <p:nvPr/>
        </p:nvSpPr>
        <p:spPr>
          <a:xfrm>
            <a:off x="448056" y="4956502"/>
            <a:ext cx="11233233" cy="1551089"/>
          </a:xfrm>
          <a:prstGeom prst="rect">
            <a:avLst/>
          </a:prstGeom>
          <a:solidFill>
            <a:srgbClr val="00608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238813-0B9D-95D1-A1DE-79E8FF3EC7DF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D7A864D3-9AB6-9AF5-9CA9-F38F4A5ED5F9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46D03E46-17C6-46C2-B2AF-2393F5606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8AE33D83-3FF7-AA69-D7BD-EAE271CCD7A5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EB15C-81DD-2576-7864-27E6C2976290}"/>
              </a:ext>
            </a:extLst>
          </p:cNvPr>
          <p:cNvSpPr txBox="1">
            <a:spLocks/>
          </p:cNvSpPr>
          <p:nvPr/>
        </p:nvSpPr>
        <p:spPr>
          <a:xfrm>
            <a:off x="448056" y="1181410"/>
            <a:ext cx="11233233" cy="36097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6080"/>
                </a:solidFill>
                <a:latin typeface="Arial Narrow"/>
              </a:rPr>
              <a:t>Robert Lopes, P.E.</a:t>
            </a:r>
          </a:p>
          <a:p>
            <a:pPr marL="0" indent="0" algn="ctr">
              <a:buNone/>
            </a:pPr>
            <a:r>
              <a:rPr lang="en-US" sz="2600">
                <a:solidFill>
                  <a:srgbClr val="006080"/>
                </a:solidFill>
                <a:latin typeface="Arial Narrow"/>
              </a:rPr>
              <a:t>Florida Department of Transportation (FDOT) Project Manager</a:t>
            </a:r>
            <a:endParaRPr lang="en-US" sz="2600">
              <a:solidFill>
                <a:srgbClr val="006080"/>
              </a:solidFill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>
                <a:solidFill>
                  <a:srgbClr val="006080"/>
                </a:solidFill>
                <a:latin typeface="Arial Narrow"/>
              </a:rPr>
              <a:t>FDOT District Four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>
                <a:solidFill>
                  <a:srgbClr val="242424"/>
                </a:solidFill>
                <a:latin typeface="Arial Narrow"/>
              </a:rPr>
              <a:t>3400 West Commercial Boulevard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>
                <a:solidFill>
                  <a:srgbClr val="242424"/>
                </a:solidFill>
                <a:latin typeface="Arial Narrow"/>
              </a:rPr>
              <a:t>Fort Lauderdale, FL 33309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60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>
                <a:solidFill>
                  <a:srgbClr val="242424"/>
                </a:solidFill>
                <a:latin typeface="Arial Narrow"/>
              </a:rPr>
              <a:t> </a:t>
            </a:r>
            <a:r>
              <a:rPr lang="en-US" sz="2600">
                <a:solidFill>
                  <a:srgbClr val="242424"/>
                </a:solidFill>
                <a:latin typeface="Arial Narr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robert.lopes@dot.state.fl.us</a:t>
            </a:r>
            <a:endParaRPr lang="en-US" sz="2600">
              <a:solidFill>
                <a:srgbClr val="242424"/>
              </a:solidFill>
              <a:latin typeface="Arial Narrow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>
                <a:solidFill>
                  <a:srgbClr val="242424"/>
                </a:solidFill>
                <a:latin typeface="Arial Narrow"/>
              </a:rPr>
              <a:t>(954) 777-4425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600">
              <a:solidFill>
                <a:srgbClr val="203864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rgbClr val="203864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1C604F7-FCEF-A2FA-8864-7D3E436ED616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22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F3D3B4-A0DB-B0BD-ED8A-00910AED7511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D9BEB4-DDFE-8EA0-7FB5-E813823CAAE6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5A865E-0694-9F6E-7A48-6598B555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E4921-BE68-7BA8-83DB-DC376590D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9528" y="5034921"/>
            <a:ext cx="1417320" cy="1405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2CEB7F-E3C1-89EE-FDE4-077E3B11E61A}"/>
              </a:ext>
            </a:extLst>
          </p:cNvPr>
          <p:cNvSpPr txBox="1"/>
          <p:nvPr/>
        </p:nvSpPr>
        <p:spPr>
          <a:xfrm>
            <a:off x="600456" y="5108073"/>
            <a:ext cx="56784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  <a:latin typeface="Arial Narrow" panose="020B0606020202030204" pitchFamily="34" charset="0"/>
              </a:rPr>
              <a:t>Scan the QR Code to visit the project website at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  <a:latin typeface="Arial Narrow" panose="020B0606020202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https://www.d4fdot.com/tcfdot/sr_710_projects.asp</a:t>
            </a:r>
            <a:r>
              <a:rPr lang="en-US" sz="2000" b="1">
                <a:solidFill>
                  <a:schemeClr val="bg1"/>
                </a:solidFill>
                <a:latin typeface="Arial Narrow" panose="020B0606020202030204" pitchFamily="34" charset="0"/>
              </a:rPr>
              <a:t> for more information about this project or to sign up to be on the mailing list. </a:t>
            </a: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1E814188-8474-2C1C-7EED-F8AD6F2E126A}"/>
              </a:ext>
            </a:extLst>
          </p:cNvPr>
          <p:cNvSpPr/>
          <p:nvPr/>
        </p:nvSpPr>
        <p:spPr>
          <a:xfrm>
            <a:off x="6431280" y="5337941"/>
            <a:ext cx="3279648" cy="685800"/>
          </a:xfrm>
          <a:prstGeom prst="stripedRightArrow">
            <a:avLst/>
          </a:prstGeom>
          <a:solidFill>
            <a:schemeClr val="bg1"/>
          </a:solidFill>
          <a:ln>
            <a:solidFill>
              <a:srgbClr val="3F3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Envelope with solid fill">
            <a:extLst>
              <a:ext uri="{FF2B5EF4-FFF2-40B4-BE49-F238E27FC236}">
                <a16:creationId xmlns:a16="http://schemas.microsoft.com/office/drawing/2014/main" id="{784B0F39-D91E-8BDD-B836-82AB055D1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76729" y="3785419"/>
            <a:ext cx="572421" cy="572421"/>
          </a:xfrm>
          <a:prstGeom prst="rect">
            <a:avLst/>
          </a:prstGeom>
        </p:spPr>
      </p:pic>
      <p:pic>
        <p:nvPicPr>
          <p:cNvPr id="16" name="Graphic 15" descr="Telephone with solid fill">
            <a:extLst>
              <a:ext uri="{FF2B5EF4-FFF2-40B4-BE49-F238E27FC236}">
                <a16:creationId xmlns:a16="http://schemas.microsoft.com/office/drawing/2014/main" id="{3CC70FA4-3824-8E63-D9DB-9AFCB77FA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2166" y="4258412"/>
            <a:ext cx="572421" cy="5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1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B5762-2674-4B71-83EC-9F8C42FCF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ad with trees and a blue sky&#10;&#10;AI-generated content may be incorrect.">
            <a:extLst>
              <a:ext uri="{FF2B5EF4-FFF2-40B4-BE49-F238E27FC236}">
                <a16:creationId xmlns:a16="http://schemas.microsoft.com/office/drawing/2014/main" id="{81A514E8-6500-8B7E-9A3F-AEE06A31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907DBDC1-3919-6D39-9ACF-C8335D181679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12A72239-3EEC-4254-B8F1-4FA73153A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7988B18B-78B4-4894-2DAD-30BCD86DF942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A8E96-141B-C46D-1270-619C363E6978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23</a:t>
            </a:fld>
            <a:endParaRPr lang="en-US" sz="1200">
              <a:solidFill>
                <a:srgbClr val="6F6F6F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B77935-F278-EBE6-0496-1982085CE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93FEF9-B778-A2B3-8B43-AF017FA7E388}"/>
              </a:ext>
            </a:extLst>
          </p:cNvPr>
          <p:cNvGrpSpPr/>
          <p:nvPr/>
        </p:nvGrpSpPr>
        <p:grpSpPr>
          <a:xfrm>
            <a:off x="1489659" y="2387735"/>
            <a:ext cx="9212682" cy="2082531"/>
            <a:chOff x="1489659" y="1838325"/>
            <a:chExt cx="9212682" cy="2082531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A804490-E9BF-B0A6-893E-831DA11B0F56}"/>
                </a:ext>
              </a:extLst>
            </p:cNvPr>
            <p:cNvSpPr txBox="1">
              <a:spLocks/>
            </p:cNvSpPr>
            <p:nvPr/>
          </p:nvSpPr>
          <p:spPr>
            <a:xfrm>
              <a:off x="1489659" y="3285317"/>
              <a:ext cx="9212682" cy="635539"/>
            </a:xfrm>
            <a:prstGeom prst="rect">
              <a:avLst/>
            </a:prstGeom>
          </p:spPr>
          <p:txBody>
            <a:bodyPr lIns="91440" tIns="45720" rIns="91440" bIns="4572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/>
                  <a:cs typeface="Arial"/>
                </a:rPr>
                <a:t>Questions / Comments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A white outline of a couple of speech bubbles&#10;&#10;AI-generated content may be incorrect.">
              <a:extLst>
                <a:ext uri="{FF2B5EF4-FFF2-40B4-BE49-F238E27FC236}">
                  <a16:creationId xmlns:a16="http://schemas.microsoft.com/office/drawing/2014/main" id="{D1342EE3-B516-7058-D1B3-FB4A6282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471" y="1838325"/>
              <a:ext cx="1279058" cy="1098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97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9F3130-D8BC-178D-583E-003591D2D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248F978-7EE5-D3D5-3322-477CBA563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70" y="840194"/>
            <a:ext cx="11672878" cy="367014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155565A-71A0-4B5C-AAF1-D6C4F3CE49F2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9F647CFF-BDD4-DC7A-7ECE-ADCB1B3A6A1A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D6F6FC56-D11D-522B-5CA8-932F4F85E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5EA57B8A-4018-0E4D-7158-5806AF9018C6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04" name="Slide Number Placeholder 1">
            <a:extLst>
              <a:ext uri="{FF2B5EF4-FFF2-40B4-BE49-F238E27FC236}">
                <a16:creationId xmlns:a16="http://schemas.microsoft.com/office/drawing/2014/main" id="{2E975D04-105F-32C8-C43E-DDF587619EB4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24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1185DF-E2EE-F6AE-4A3F-70708EF10316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39701A-2063-E9A8-3A65-A39F818A480B}"/>
              </a:ext>
            </a:extLst>
          </p:cNvPr>
          <p:cNvSpPr txBox="1">
            <a:spLocks/>
          </p:cNvSpPr>
          <p:nvPr/>
        </p:nvSpPr>
        <p:spPr>
          <a:xfrm>
            <a:off x="498245" y="162701"/>
            <a:ext cx="10009605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Typical Section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17A433-A9C8-FC76-286D-86181F132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6CF6D4-452E-E02D-23A3-42995A50D317}"/>
              </a:ext>
            </a:extLst>
          </p:cNvPr>
          <p:cNvSpPr/>
          <p:nvPr/>
        </p:nvSpPr>
        <p:spPr>
          <a:xfrm>
            <a:off x="8537510" y="2103649"/>
            <a:ext cx="1231641" cy="2327752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62642-9EC8-C54E-835F-EEFC6A0107C2}"/>
              </a:ext>
            </a:extLst>
          </p:cNvPr>
          <p:cNvSpPr/>
          <p:nvPr/>
        </p:nvSpPr>
        <p:spPr>
          <a:xfrm>
            <a:off x="6813163" y="1991999"/>
            <a:ext cx="1724347" cy="2439402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5098E-ED88-00BB-BE6C-2EDBDDB0E84E}"/>
              </a:ext>
            </a:extLst>
          </p:cNvPr>
          <p:cNvSpPr/>
          <p:nvPr/>
        </p:nvSpPr>
        <p:spPr>
          <a:xfrm>
            <a:off x="781050" y="1991999"/>
            <a:ext cx="795824" cy="2439402"/>
          </a:xfrm>
          <a:prstGeom prst="rect">
            <a:avLst/>
          </a:prstGeom>
          <a:solidFill>
            <a:srgbClr val="55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115AC-3BE0-3D3A-85C7-CFDE7FCD7AC7}"/>
              </a:ext>
            </a:extLst>
          </p:cNvPr>
          <p:cNvSpPr/>
          <p:nvPr/>
        </p:nvSpPr>
        <p:spPr>
          <a:xfrm>
            <a:off x="3149619" y="1741230"/>
            <a:ext cx="3654490" cy="267651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BADB4E-D09F-B6F5-942B-78F56FE2618F}"/>
              </a:ext>
            </a:extLst>
          </p:cNvPr>
          <p:cNvSpPr/>
          <p:nvPr/>
        </p:nvSpPr>
        <p:spPr>
          <a:xfrm>
            <a:off x="3149619" y="1988646"/>
            <a:ext cx="1377114" cy="2037929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B72E8-B937-AB47-6039-F8C2B95D744B}"/>
              </a:ext>
            </a:extLst>
          </p:cNvPr>
          <p:cNvSpPr/>
          <p:nvPr/>
        </p:nvSpPr>
        <p:spPr>
          <a:xfrm>
            <a:off x="224819" y="6161976"/>
            <a:ext cx="611768" cy="225767"/>
          </a:xfrm>
          <a:prstGeom prst="rect">
            <a:avLst/>
          </a:prstGeom>
          <a:solidFill>
            <a:srgbClr val="55FF00">
              <a:alpha val="10000"/>
            </a:srgbClr>
          </a:solidFill>
          <a:ln>
            <a:solidFill>
              <a:srgbClr val="24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FABC3E-91CA-28BD-8EC9-2721EDF45112}"/>
              </a:ext>
            </a:extLst>
          </p:cNvPr>
          <p:cNvSpPr/>
          <p:nvPr/>
        </p:nvSpPr>
        <p:spPr>
          <a:xfrm>
            <a:off x="224819" y="5152587"/>
            <a:ext cx="611768" cy="225767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C570D3-1B32-BE5A-568D-DAA0F9939503}"/>
              </a:ext>
            </a:extLst>
          </p:cNvPr>
          <p:cNvSpPr/>
          <p:nvPr/>
        </p:nvSpPr>
        <p:spPr>
          <a:xfrm>
            <a:off x="224818" y="4818511"/>
            <a:ext cx="611768" cy="225767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3C4E7F-6FC3-BA65-2603-0A6CC94D15B2}"/>
              </a:ext>
            </a:extLst>
          </p:cNvPr>
          <p:cNvSpPr/>
          <p:nvPr/>
        </p:nvSpPr>
        <p:spPr>
          <a:xfrm>
            <a:off x="224819" y="5852546"/>
            <a:ext cx="611768" cy="225767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solidFill>
              <a:srgbClr val="24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D5373F-1ED8-8DAC-6E6A-20BF068C2906}"/>
              </a:ext>
            </a:extLst>
          </p:cNvPr>
          <p:cNvSpPr txBox="1"/>
          <p:nvPr/>
        </p:nvSpPr>
        <p:spPr>
          <a:xfrm>
            <a:off x="836586" y="5092644"/>
            <a:ext cx="683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 FDOT R/W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7160F-EA19-1FEB-07C4-50F28B11766A}"/>
              </a:ext>
            </a:extLst>
          </p:cNvPr>
          <p:cNvSpPr txBox="1"/>
          <p:nvPr/>
        </p:nvSpPr>
        <p:spPr>
          <a:xfrm>
            <a:off x="836586" y="5775812"/>
            <a:ext cx="358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CSX R/W OF INTEREST TO FDOT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E1489E-1BC2-64FB-3EFF-2BEA1EBACB18}"/>
              </a:ext>
            </a:extLst>
          </p:cNvPr>
          <p:cNvSpPr txBox="1"/>
          <p:nvPr/>
        </p:nvSpPr>
        <p:spPr>
          <a:xfrm>
            <a:off x="836586" y="6091811"/>
            <a:ext cx="697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INTERCEPTOR DITCH CONSTRUCTION AND MAINTENANCE EASEMENT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9A3E0-BB3C-C041-B477-94C1153F662B}"/>
              </a:ext>
            </a:extLst>
          </p:cNvPr>
          <p:cNvSpPr/>
          <p:nvPr/>
        </p:nvSpPr>
        <p:spPr>
          <a:xfrm>
            <a:off x="224817" y="5493095"/>
            <a:ext cx="611768" cy="225767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DAA60-323F-E452-03EB-C8AF87B148F4}"/>
              </a:ext>
            </a:extLst>
          </p:cNvPr>
          <p:cNvSpPr txBox="1"/>
          <p:nvPr/>
        </p:nvSpPr>
        <p:spPr>
          <a:xfrm>
            <a:off x="836584" y="5433152"/>
            <a:ext cx="683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FPL EASEMENT</a:t>
            </a:r>
            <a:r>
              <a:rPr lang="en-US" sz="1400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(Subordination of FPL Transmission to FDOT)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243001-BC87-43AE-351E-B18A2D133B62}"/>
              </a:ext>
            </a:extLst>
          </p:cNvPr>
          <p:cNvSpPr txBox="1"/>
          <p:nvPr/>
        </p:nvSpPr>
        <p:spPr>
          <a:xfrm>
            <a:off x="836586" y="4738442"/>
            <a:ext cx="358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4242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EXISTING FDOT R/W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D67B9-883F-43AB-28B2-F3EE3D0DFC6C}"/>
              </a:ext>
            </a:extLst>
          </p:cNvPr>
          <p:cNvSpPr txBox="1"/>
          <p:nvPr/>
        </p:nvSpPr>
        <p:spPr>
          <a:xfrm>
            <a:off x="6101902" y="4441061"/>
            <a:ext cx="6090098" cy="2435838"/>
          </a:xfrm>
          <a:prstGeom prst="rect">
            <a:avLst/>
          </a:prstGeom>
          <a:solidFill>
            <a:srgbClr val="6F6F6F">
              <a:alpha val="90000"/>
            </a:srgbClr>
          </a:solidFill>
        </p:spPr>
        <p:txBody>
          <a:bodyPr wrap="square" lIns="640080" tIns="45720" rIns="91440" bIns="182880" rtlCol="0" anchor="t">
            <a:spAutoFit/>
          </a:bodyPr>
          <a:lstStyle>
            <a:defPPr>
              <a:defRPr lang="en-US"/>
            </a:defPPr>
            <a:lvl1pPr>
              <a:defRPr sz="2000" b="1" u="sng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Stakeholder</a:t>
            </a:r>
            <a:r>
              <a:rPr lang="en-US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Calibri"/>
                <a:cs typeface="Calibri"/>
              </a:rPr>
              <a:t> coordination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construction costs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&amp; Maintenance Agreements: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Interceptor ditch 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use path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Frontage road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</p:txBody>
      </p:sp>
      <p:pic>
        <p:nvPicPr>
          <p:cNvPr id="4" name="Picture 3" descr="A diagram of a building&#10;&#10;Description automatically generated">
            <a:extLst>
              <a:ext uri="{FF2B5EF4-FFF2-40B4-BE49-F238E27FC236}">
                <a16:creationId xmlns:a16="http://schemas.microsoft.com/office/drawing/2014/main" id="{EE671E78-E0FA-8CD3-73E0-6A0E281C3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58452" r="22394"/>
          <a:stretch/>
        </p:blipFill>
        <p:spPr>
          <a:xfrm>
            <a:off x="1576874" y="7201177"/>
            <a:ext cx="8607396" cy="21027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071B7E7-793B-E123-3FFF-8AC6E8A2E1FA}"/>
              </a:ext>
            </a:extLst>
          </p:cNvPr>
          <p:cNvSpPr/>
          <p:nvPr/>
        </p:nvSpPr>
        <p:spPr>
          <a:xfrm>
            <a:off x="6098559" y="4436620"/>
            <a:ext cx="531495" cy="20929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475EE3-FDBC-AC01-8CB7-BBD9562D1AA8}"/>
              </a:ext>
            </a:extLst>
          </p:cNvPr>
          <p:cNvSpPr txBox="1"/>
          <p:nvPr/>
        </p:nvSpPr>
        <p:spPr>
          <a:xfrm rot="16200000">
            <a:off x="5328370" y="5347658"/>
            <a:ext cx="207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</p:txBody>
      </p:sp>
    </p:spTree>
    <p:extLst>
      <p:ext uri="{BB962C8B-B14F-4D97-AF65-F5344CB8AC3E}">
        <p14:creationId xmlns:p14="http://schemas.microsoft.com/office/powerpoint/2010/main" val="323884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5335B-EBAF-348D-8C84-857BE725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0F5B2D-5907-CD84-5B31-F344BB184226}"/>
              </a:ext>
            </a:extLst>
          </p:cNvPr>
          <p:cNvSpPr/>
          <p:nvPr/>
        </p:nvSpPr>
        <p:spPr>
          <a:xfrm>
            <a:off x="0" y="2188826"/>
            <a:ext cx="12199859" cy="399524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3AADD7-2C19-40C0-7D90-F10736E30C77}"/>
              </a:ext>
            </a:extLst>
          </p:cNvPr>
          <p:cNvSpPr/>
          <p:nvPr/>
        </p:nvSpPr>
        <p:spPr>
          <a:xfrm>
            <a:off x="4945763" y="2187552"/>
            <a:ext cx="2300475" cy="3995240"/>
          </a:xfrm>
          <a:prstGeom prst="rect">
            <a:avLst/>
          </a:prstGeom>
          <a:solidFill>
            <a:srgbClr val="EFAA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F0DFC5A-5FC7-A9C3-6553-BD4720B4768E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5869A24E-4A80-AFC7-0469-F10CBC74B30D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9C6698F8-8F8B-E75C-B48E-F726C4181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336A9855-4580-2D38-B4BF-0138080C04B2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DF48CCF4-2410-E115-8D65-1D09C18B43E5}"/>
              </a:ext>
            </a:extLst>
          </p:cNvPr>
          <p:cNvSpPr txBox="1">
            <a:spLocks/>
          </p:cNvSpPr>
          <p:nvPr/>
        </p:nvSpPr>
        <p:spPr>
          <a:xfrm>
            <a:off x="0" y="145080"/>
            <a:ext cx="5597752" cy="6355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 Narrow" panose="020B0606020202030204" pitchFamily="34" charset="0"/>
              </a:rPr>
              <a:t>FDOT Compass</a:t>
            </a:r>
          </a:p>
        </p:txBody>
      </p:sp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7C739A-B2C6-54EF-028C-D5A93F682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2883"/>
            <a:ext cx="1324768" cy="664866"/>
          </a:xfrm>
          <a:prstGeom prst="rect">
            <a:avLst/>
          </a:prstGeom>
        </p:spPr>
      </p:pic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E4C29863-4C19-7C6B-E5AF-7CB8008067F6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3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AFCBC-9C41-0653-18C1-FFE4C6605895}"/>
              </a:ext>
            </a:extLst>
          </p:cNvPr>
          <p:cNvSpPr/>
          <p:nvPr/>
        </p:nvSpPr>
        <p:spPr>
          <a:xfrm>
            <a:off x="0" y="0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14F2A3-63B2-5103-2D3D-4BDBA333EA8A}"/>
              </a:ext>
            </a:extLst>
          </p:cNvPr>
          <p:cNvSpPr txBox="1">
            <a:spLocks/>
          </p:cNvSpPr>
          <p:nvPr/>
        </p:nvSpPr>
        <p:spPr>
          <a:xfrm>
            <a:off x="252446" y="162701"/>
            <a:ext cx="11064483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Project Development Process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0B65E81-84DA-F191-8821-61E39FAB3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043BE9-40B5-84F7-1C3F-8AAFF943A74D}"/>
              </a:ext>
            </a:extLst>
          </p:cNvPr>
          <p:cNvSpPr/>
          <p:nvPr/>
        </p:nvSpPr>
        <p:spPr>
          <a:xfrm>
            <a:off x="7479291" y="2542039"/>
            <a:ext cx="2102720" cy="2521976"/>
          </a:xfrm>
          <a:prstGeom prst="roundRect">
            <a:avLst>
              <a:gd name="adj" fmla="val 1195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8D397B2-3B4D-2AA9-6EBC-F3512E9BF08D}"/>
              </a:ext>
            </a:extLst>
          </p:cNvPr>
          <p:cNvSpPr/>
          <p:nvPr/>
        </p:nvSpPr>
        <p:spPr>
          <a:xfrm>
            <a:off x="7560070" y="2647460"/>
            <a:ext cx="1962342" cy="536931"/>
          </a:xfrm>
          <a:prstGeom prst="roundRect">
            <a:avLst>
              <a:gd name="adj" fmla="val 29128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7C6333-FEDF-6192-1230-013CD7F981F0}"/>
              </a:ext>
            </a:extLst>
          </p:cNvPr>
          <p:cNvSpPr txBox="1"/>
          <p:nvPr/>
        </p:nvSpPr>
        <p:spPr>
          <a:xfrm>
            <a:off x="7649383" y="2706418"/>
            <a:ext cx="178371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 Narrow"/>
                <a:cs typeface="Arial"/>
              </a:rPr>
              <a:t>Right-Of-Way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5034D1-DC3F-7139-EC0F-F66498F71913}"/>
              </a:ext>
            </a:extLst>
          </p:cNvPr>
          <p:cNvSpPr txBox="1"/>
          <p:nvPr/>
        </p:nvSpPr>
        <p:spPr>
          <a:xfrm>
            <a:off x="7560070" y="3290253"/>
            <a:ext cx="1962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Appraisal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E79569-7B6B-B619-A784-4D7C81AD3A98}"/>
              </a:ext>
            </a:extLst>
          </p:cNvPr>
          <p:cNvSpPr/>
          <p:nvPr/>
        </p:nvSpPr>
        <p:spPr>
          <a:xfrm>
            <a:off x="5054660" y="2526679"/>
            <a:ext cx="2102720" cy="2521976"/>
          </a:xfrm>
          <a:prstGeom prst="roundRect">
            <a:avLst>
              <a:gd name="adj" fmla="val 1195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69B77A6-AA33-0FB8-55ED-261CD2DBCDF0}"/>
              </a:ext>
            </a:extLst>
          </p:cNvPr>
          <p:cNvSpPr/>
          <p:nvPr/>
        </p:nvSpPr>
        <p:spPr>
          <a:xfrm>
            <a:off x="5124849" y="2640713"/>
            <a:ext cx="1962342" cy="580797"/>
          </a:xfrm>
          <a:prstGeom prst="roundRect">
            <a:avLst>
              <a:gd name="adj" fmla="val 29128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307932-5DF0-5A0E-9D07-945D5A064DDE}"/>
              </a:ext>
            </a:extLst>
          </p:cNvPr>
          <p:cNvSpPr txBox="1"/>
          <p:nvPr/>
        </p:nvSpPr>
        <p:spPr>
          <a:xfrm>
            <a:off x="5471838" y="2706418"/>
            <a:ext cx="12683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 Narrow"/>
                <a:cs typeface="Arial"/>
              </a:rPr>
              <a:t>Design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C2541B-89E5-A08E-C89E-D9B844479B85}"/>
              </a:ext>
            </a:extLst>
          </p:cNvPr>
          <p:cNvSpPr txBox="1"/>
          <p:nvPr/>
        </p:nvSpPr>
        <p:spPr>
          <a:xfrm>
            <a:off x="5124849" y="3323282"/>
            <a:ext cx="1962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design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Plans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Estimates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EE730-DFE8-69C2-F132-A1BB254C3ABF}"/>
              </a:ext>
            </a:extLst>
          </p:cNvPr>
          <p:cNvSpPr/>
          <p:nvPr/>
        </p:nvSpPr>
        <p:spPr>
          <a:xfrm>
            <a:off x="161753" y="2526679"/>
            <a:ext cx="2102720" cy="2521976"/>
          </a:xfrm>
          <a:prstGeom prst="roundRect">
            <a:avLst>
              <a:gd name="adj" fmla="val 1195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AD772C-D08B-A5C5-56F3-1FE0742DEE1C}"/>
              </a:ext>
            </a:extLst>
          </p:cNvPr>
          <p:cNvSpPr/>
          <p:nvPr/>
        </p:nvSpPr>
        <p:spPr>
          <a:xfrm>
            <a:off x="242532" y="2632100"/>
            <a:ext cx="1962342" cy="536931"/>
          </a:xfrm>
          <a:prstGeom prst="roundRect">
            <a:avLst>
              <a:gd name="adj" fmla="val 29128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99A2E9-68A8-47A4-70EC-3A2687A2248D}"/>
              </a:ext>
            </a:extLst>
          </p:cNvPr>
          <p:cNvSpPr txBox="1"/>
          <p:nvPr/>
        </p:nvSpPr>
        <p:spPr>
          <a:xfrm>
            <a:off x="520388" y="2706418"/>
            <a:ext cx="12683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 Narrow"/>
                <a:cs typeface="Arial"/>
              </a:rPr>
              <a:t>Planning</a:t>
            </a:r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3C250-DC3F-1182-B5B7-570BCBD75791}"/>
              </a:ext>
            </a:extLst>
          </p:cNvPr>
          <p:cNvSpPr txBox="1"/>
          <p:nvPr/>
        </p:nvSpPr>
        <p:spPr>
          <a:xfrm>
            <a:off x="273722" y="3375798"/>
            <a:ext cx="18999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Conditions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Assessment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Program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CDDC52-4597-637D-56C8-7C8F76C5C5C8}"/>
              </a:ext>
            </a:extLst>
          </p:cNvPr>
          <p:cNvGrpSpPr/>
          <p:nvPr/>
        </p:nvGrpSpPr>
        <p:grpSpPr>
          <a:xfrm>
            <a:off x="1790161" y="2264969"/>
            <a:ext cx="705464" cy="716909"/>
            <a:chOff x="2367948" y="1495335"/>
            <a:chExt cx="705464" cy="71690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42A5ADE-AE22-FAB8-006A-8ACA3C7A3658}"/>
                </a:ext>
              </a:extLst>
            </p:cNvPr>
            <p:cNvSpPr/>
            <p:nvPr/>
          </p:nvSpPr>
          <p:spPr>
            <a:xfrm>
              <a:off x="2367948" y="1495335"/>
              <a:ext cx="705464" cy="716909"/>
            </a:xfrm>
            <a:prstGeom prst="ellipse">
              <a:avLst/>
            </a:prstGeom>
            <a:solidFill>
              <a:srgbClr val="2D98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DAC704DB-2201-7FB0-34CA-84DDEA91B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58840" y="1554495"/>
              <a:ext cx="570269" cy="570269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CBB0EB9-4EAD-983E-2B0A-EF412E29FCBE}"/>
              </a:ext>
            </a:extLst>
          </p:cNvPr>
          <p:cNvSpPr/>
          <p:nvPr/>
        </p:nvSpPr>
        <p:spPr>
          <a:xfrm>
            <a:off x="2598833" y="2545214"/>
            <a:ext cx="2102720" cy="2533753"/>
          </a:xfrm>
          <a:prstGeom prst="roundRect">
            <a:avLst>
              <a:gd name="adj" fmla="val 1195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43A64D4-AF60-10BD-7EE0-4BD00690CC4C}"/>
              </a:ext>
            </a:extLst>
          </p:cNvPr>
          <p:cNvSpPr/>
          <p:nvPr/>
        </p:nvSpPr>
        <p:spPr>
          <a:xfrm>
            <a:off x="2718228" y="2658571"/>
            <a:ext cx="1962342" cy="536931"/>
          </a:xfrm>
          <a:prstGeom prst="roundRect">
            <a:avLst>
              <a:gd name="adj" fmla="val 29128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628657-D130-B175-45C4-2E18AFC84217}"/>
              </a:ext>
            </a:extLst>
          </p:cNvPr>
          <p:cNvSpPr txBox="1"/>
          <p:nvPr/>
        </p:nvSpPr>
        <p:spPr>
          <a:xfrm>
            <a:off x="2945916" y="2706418"/>
            <a:ext cx="12683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 Narrow"/>
                <a:cs typeface="Arial"/>
              </a:rPr>
              <a:t>PD&amp;E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0D9F77-30EF-AD6F-4A57-714C108BDCD6}"/>
              </a:ext>
            </a:extLst>
          </p:cNvPr>
          <p:cNvSpPr txBox="1"/>
          <p:nvPr/>
        </p:nvSpPr>
        <p:spPr>
          <a:xfrm>
            <a:off x="2727714" y="3355502"/>
            <a:ext cx="1899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&amp; Need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 Analysis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Studies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BA0166-D6D4-E97A-8FD3-58C7185AEE19}"/>
              </a:ext>
            </a:extLst>
          </p:cNvPr>
          <p:cNvSpPr/>
          <p:nvPr/>
        </p:nvSpPr>
        <p:spPr>
          <a:xfrm>
            <a:off x="4138328" y="2370718"/>
            <a:ext cx="705464" cy="716909"/>
          </a:xfrm>
          <a:prstGeom prst="ellipse">
            <a:avLst/>
          </a:prstGeom>
          <a:solidFill>
            <a:srgbClr val="2D98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4333E73C-9CFE-4286-4128-C05B1C012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9220" y="2429878"/>
            <a:ext cx="570269" cy="570269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8AD0CFDE-5953-DDDE-09BF-B08916C2C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9270" y="1304256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B0B1A76-EACF-9EB1-18C2-94AC6DD4C922}"/>
              </a:ext>
            </a:extLst>
          </p:cNvPr>
          <p:cNvSpPr txBox="1"/>
          <p:nvPr/>
        </p:nvSpPr>
        <p:spPr>
          <a:xfrm>
            <a:off x="4926996" y="937112"/>
            <a:ext cx="233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Here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939F24-CF9D-E0C5-F0D2-438C1E7A5C2A}"/>
              </a:ext>
            </a:extLst>
          </p:cNvPr>
          <p:cNvSpPr/>
          <p:nvPr/>
        </p:nvSpPr>
        <p:spPr>
          <a:xfrm>
            <a:off x="9815064" y="2542039"/>
            <a:ext cx="2102720" cy="2521976"/>
          </a:xfrm>
          <a:prstGeom prst="roundRect">
            <a:avLst>
              <a:gd name="adj" fmla="val 1195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20E27F8-AA8C-F7A6-2FAF-EB2DC0A7ECCB}"/>
              </a:ext>
            </a:extLst>
          </p:cNvPr>
          <p:cNvSpPr/>
          <p:nvPr/>
        </p:nvSpPr>
        <p:spPr>
          <a:xfrm>
            <a:off x="9895843" y="2647460"/>
            <a:ext cx="1962342" cy="536931"/>
          </a:xfrm>
          <a:prstGeom prst="roundRect">
            <a:avLst>
              <a:gd name="adj" fmla="val 29128"/>
            </a:avLst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5794E1-1FD9-EF55-D86A-5D8A8D148953}"/>
              </a:ext>
            </a:extLst>
          </p:cNvPr>
          <p:cNvSpPr txBox="1"/>
          <p:nvPr/>
        </p:nvSpPr>
        <p:spPr>
          <a:xfrm>
            <a:off x="10039847" y="2706418"/>
            <a:ext cx="167433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 Narrow"/>
                <a:cs typeface="Arial"/>
              </a:rPr>
              <a:t>Construction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244240-CD7D-5E97-1448-220DEB076B59}"/>
              </a:ext>
            </a:extLst>
          </p:cNvPr>
          <p:cNvSpPr txBox="1"/>
          <p:nvPr/>
        </p:nvSpPr>
        <p:spPr>
          <a:xfrm>
            <a:off x="9905328" y="3342537"/>
            <a:ext cx="188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>
                <a:solidFill>
                  <a:srgbClr val="006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and Deliver</a:t>
            </a:r>
          </a:p>
        </p:txBody>
      </p:sp>
    </p:spTree>
    <p:extLst>
      <p:ext uri="{BB962C8B-B14F-4D97-AF65-F5344CB8AC3E}">
        <p14:creationId xmlns:p14="http://schemas.microsoft.com/office/powerpoint/2010/main" val="367348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B9DB6-8F15-7153-4B6E-3EAE1F009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8BDF8E5-7A65-43B1-E2EC-1030FD0ECD77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4BD25A0F-B733-9FB5-F684-9B31B3C63EA4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AAA7EC7D-79BA-B38E-658C-2B7DC9E7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Slide Number Placeholder 1">
            <a:extLst>
              <a:ext uri="{FF2B5EF4-FFF2-40B4-BE49-F238E27FC236}">
                <a16:creationId xmlns:a16="http://schemas.microsoft.com/office/drawing/2014/main" id="{9BDDC39B-7814-E489-5B2B-FBAB47145C35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4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8215FE-A6FD-1EDF-D4ED-7E4C359D5B2B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31A557-B9DF-04A9-6BBA-5E8C97A59339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and Safety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52FDDFF-2C9F-6A09-7980-761794FD8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65CFDED9-E792-4F05-E2E4-361EDE4FB066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81878-E6B0-94F0-C8BA-08ACB34B8D90}"/>
              </a:ext>
            </a:extLst>
          </p:cNvPr>
          <p:cNvSpPr txBox="1"/>
          <p:nvPr/>
        </p:nvSpPr>
        <p:spPr>
          <a:xfrm>
            <a:off x="123151" y="938886"/>
            <a:ext cx="4894613" cy="27286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solidFill>
                  <a:schemeClr val="accent6">
                    <a:lumMod val="49000"/>
                  </a:schemeClr>
                </a:solidFill>
                <a:latin typeface="Arial Narrow"/>
              </a:rPr>
              <a:t>Traffic Volumes</a:t>
            </a:r>
            <a:endParaRPr lang="en-US" b="1">
              <a:solidFill>
                <a:schemeClr val="accent6">
                  <a:lumMod val="49000"/>
                </a:schemeClr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endParaRPr lang="en-US" b="1">
              <a:solidFill>
                <a:schemeClr val="accent6">
                  <a:lumMod val="49000"/>
                </a:schemeClr>
              </a:solidFill>
              <a:latin typeface="Arial Narrow"/>
            </a:endParaRPr>
          </a:p>
          <a:p>
            <a:pPr>
              <a:spcAft>
                <a:spcPts val="1200"/>
              </a:spcAft>
            </a:pPr>
            <a:endParaRPr lang="en-US" b="1">
              <a:solidFill>
                <a:schemeClr val="accent6">
                  <a:lumMod val="49000"/>
                </a:schemeClr>
              </a:solidFill>
              <a:latin typeface="Arial Narrow"/>
            </a:endParaRP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accent6">
                    <a:lumMod val="49000"/>
                  </a:schemeClr>
                </a:solidFill>
                <a:latin typeface="Arial Narrow"/>
              </a:rPr>
              <a:t>Truck % : 8% to 18%</a:t>
            </a:r>
            <a:endParaRPr lang="en-US" sz="1600">
              <a:solidFill>
                <a:schemeClr val="accent6">
                  <a:lumMod val="49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>
                <a:solidFill>
                  <a:schemeClr val="accent6">
                    <a:lumMod val="49000"/>
                  </a:schemeClr>
                </a:solidFill>
                <a:latin typeface="Arial Narrow"/>
              </a:rPr>
              <a:t>Level of Service Target C (Outside Urbanized Area)</a:t>
            </a:r>
            <a:endParaRPr lang="en-US" b="1">
              <a:solidFill>
                <a:schemeClr val="accent6">
                  <a:lumMod val="49000"/>
                </a:schemeClr>
              </a:solidFill>
              <a:latin typeface="Arial Narrow"/>
              <a:ea typeface="Calibri"/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>
                <a:solidFill>
                  <a:schemeClr val="accent6">
                    <a:lumMod val="49000"/>
                  </a:schemeClr>
                </a:solidFill>
                <a:latin typeface="Arial Narrow"/>
              </a:rPr>
              <a:t>Currently exceeds target</a:t>
            </a:r>
            <a:endParaRPr lang="en-US">
              <a:solidFill>
                <a:schemeClr val="accent6">
                  <a:lumMod val="49000"/>
                </a:schemeClr>
              </a:solidFill>
              <a:latin typeface="Arial Narrow"/>
              <a:ea typeface="Calibri"/>
              <a:cs typeface="Calibri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76CEA50-F688-EF41-47A7-6C7719A02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633959"/>
              </p:ext>
            </p:extLst>
          </p:nvPr>
        </p:nvGraphicFramePr>
        <p:xfrm>
          <a:off x="222408" y="1310083"/>
          <a:ext cx="4525879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69630">
                  <a:extLst>
                    <a:ext uri="{9D8B030D-6E8A-4147-A177-3AD203B41FA5}">
                      <a16:colId xmlns:a16="http://schemas.microsoft.com/office/drawing/2014/main" val="349900888"/>
                    </a:ext>
                  </a:extLst>
                </a:gridCol>
                <a:gridCol w="2256249">
                  <a:extLst>
                    <a:ext uri="{9D8B030D-6E8A-4147-A177-3AD203B41FA5}">
                      <a16:colId xmlns:a16="http://schemas.microsoft.com/office/drawing/2014/main" val="240022811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6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06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43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600" b="1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 Peak Hour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790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4429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accent6"/>
                          </a:solidFill>
                          <a:effectLst/>
                        </a:rPr>
                        <a:t>  </a:t>
                      </a:r>
                      <a:r>
                        <a:rPr lang="en-US" sz="1600" b="1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AADT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9,400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10941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179DF0C-9A31-2D93-73BF-1E2DCD946E29}"/>
              </a:ext>
            </a:extLst>
          </p:cNvPr>
          <p:cNvGrpSpPr/>
          <p:nvPr/>
        </p:nvGrpSpPr>
        <p:grpSpPr>
          <a:xfrm>
            <a:off x="5734944" y="6988459"/>
            <a:ext cx="6232382" cy="5004326"/>
            <a:chOff x="401725" y="1071431"/>
            <a:chExt cx="6232382" cy="50043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4869D0-EB74-06F0-2555-51F71C973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725" y="1071431"/>
              <a:ext cx="6232382" cy="500432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A521A0-3DC3-4594-F969-5D633B738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974" y="3923311"/>
              <a:ext cx="537851" cy="5378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EE37DD-9D5D-532B-8AF0-6E45BE7DAD6B}"/>
              </a:ext>
            </a:extLst>
          </p:cNvPr>
          <p:cNvSpPr txBox="1"/>
          <p:nvPr/>
        </p:nvSpPr>
        <p:spPr>
          <a:xfrm>
            <a:off x="5117027" y="1047935"/>
            <a:ext cx="1100893" cy="401728"/>
          </a:xfrm>
          <a:prstGeom prst="rect">
            <a:avLst/>
          </a:prstGeom>
          <a:solidFill>
            <a:srgbClr val="8B8B8E"/>
          </a:solidFill>
        </p:spPr>
        <p:txBody>
          <a:bodyPr wrap="square"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bg1"/>
                </a:solidFill>
                <a:latin typeface="Arial Narrow"/>
              </a:rPr>
              <a:t>Crashes</a:t>
            </a:r>
            <a:endParaRPr lang="en-US" sz="2000" b="1">
              <a:solidFill>
                <a:schemeClr val="bg1"/>
              </a:solidFill>
              <a:latin typeface="Arial Narrow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0D1BE-D5F2-3191-CAE7-B008F434EAE2}"/>
              </a:ext>
            </a:extLst>
          </p:cNvPr>
          <p:cNvSpPr txBox="1"/>
          <p:nvPr/>
        </p:nvSpPr>
        <p:spPr>
          <a:xfrm>
            <a:off x="123151" y="3483799"/>
            <a:ext cx="4724400" cy="28617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accent6">
                    <a:lumMod val="49000"/>
                  </a:schemeClr>
                </a:solidFill>
                <a:latin typeface="Arial Narrow"/>
              </a:rPr>
              <a:t>Crash Analysis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49000"/>
                  </a:schemeClr>
                </a:solidFill>
                <a:highlight>
                  <a:srgbClr val="FFFF00"/>
                </a:highlight>
                <a:latin typeface="Arial Narrow"/>
                <a:ea typeface="Calibri"/>
                <a:cs typeface="Calibri"/>
              </a:rPr>
              <a:t>139 crashes (2019 – 2023)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49000"/>
                  </a:schemeClr>
                </a:solidFill>
                <a:highlight>
                  <a:srgbClr val="FFFF00"/>
                </a:highlight>
                <a:latin typeface="Arial Narrow"/>
                <a:ea typeface="Calibri"/>
                <a:cs typeface="Calibri"/>
              </a:rPr>
              <a:t>High crashes of 34 in 2021 and 2023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49000"/>
                  </a:schemeClr>
                </a:solidFill>
                <a:highlight>
                  <a:srgbClr val="FFFF00"/>
                </a:highlight>
                <a:latin typeface="Arial Narrow"/>
                <a:ea typeface="Calibri"/>
                <a:cs typeface="Calibri"/>
              </a:rPr>
              <a:t>7 fatal crashes, 38 injury crashes (9 serious)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49000"/>
                  </a:schemeClr>
                </a:solidFill>
                <a:highlight>
                  <a:srgbClr val="FFFF00"/>
                </a:highlight>
                <a:latin typeface="Arial Narrow"/>
                <a:ea typeface="Calibri"/>
                <a:cs typeface="Calibri"/>
              </a:rPr>
              <a:t>5 fatal involved trucks, 3 were head-on</a:t>
            </a:r>
          </a:p>
          <a:p>
            <a:pPr lvl="1">
              <a:lnSpc>
                <a:spcPct val="113999"/>
              </a:lnSpc>
            </a:pPr>
            <a:r>
              <a:rPr lang="en-US" sz="1600" b="1">
                <a:solidFill>
                  <a:schemeClr val="accent6">
                    <a:lumMod val="49000"/>
                  </a:schemeClr>
                </a:solidFill>
                <a:highlight>
                  <a:srgbClr val="FFFF00"/>
                </a:highlight>
                <a:latin typeface="Arial Narrow"/>
                <a:ea typeface="Calibri"/>
                <a:cs typeface="Calibri"/>
              </a:rPr>
              <a:t>ABOVE IS FOR –2 ONLY, GODFREY TO UPDATE TO ADD IN -1</a:t>
            </a:r>
            <a:endParaRPr lang="en-US">
              <a:solidFill>
                <a:schemeClr val="accent6">
                  <a:lumMod val="49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b="1">
              <a:solidFill>
                <a:schemeClr val="accent6">
                  <a:lumMod val="49000"/>
                </a:schemeClr>
              </a:solidFill>
              <a:latin typeface="Arial Narrow"/>
              <a:ea typeface="Calibri"/>
              <a:cs typeface="Calibri"/>
            </a:endParaRPr>
          </a:p>
        </p:txBody>
      </p:sp>
      <p:pic>
        <p:nvPicPr>
          <p:cNvPr id="17" name="Picture 16" descr="A map of a highway&#10;&#10;AI-generated content may be incorrect.">
            <a:extLst>
              <a:ext uri="{FF2B5EF4-FFF2-40B4-BE49-F238E27FC236}">
                <a16:creationId xmlns:a16="http://schemas.microsoft.com/office/drawing/2014/main" id="{D600ABD4-9603-640B-3CBC-2BE2C2E09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551" y="1227555"/>
            <a:ext cx="7221298" cy="4998720"/>
          </a:xfrm>
          <a:prstGeom prst="rect">
            <a:avLst/>
          </a:prstGeom>
        </p:spPr>
      </p:pic>
      <p:pic>
        <p:nvPicPr>
          <p:cNvPr id="18" name="Picture 17" descr="A map of a field&#10;&#10;AI-generated content may be incorrect.">
            <a:extLst>
              <a:ext uri="{FF2B5EF4-FFF2-40B4-BE49-F238E27FC236}">
                <a16:creationId xmlns:a16="http://schemas.microsoft.com/office/drawing/2014/main" id="{A2D5A928-9286-9748-C448-DD265DF96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1772" y="7020286"/>
            <a:ext cx="6094730" cy="451294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5D5F7E-0E0C-178D-8980-08B1F4B910C6}"/>
              </a:ext>
            </a:extLst>
          </p:cNvPr>
          <p:cNvSpPr/>
          <p:nvPr/>
        </p:nvSpPr>
        <p:spPr>
          <a:xfrm>
            <a:off x="5761565" y="1655992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831A4F2-6184-3129-0A21-4CD244DCC928}"/>
              </a:ext>
            </a:extLst>
          </p:cNvPr>
          <p:cNvSpPr/>
          <p:nvPr/>
        </p:nvSpPr>
        <p:spPr>
          <a:xfrm>
            <a:off x="5933059" y="1816660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001163-1F22-E60D-AE24-4C324617E8DC}"/>
              </a:ext>
            </a:extLst>
          </p:cNvPr>
          <p:cNvSpPr/>
          <p:nvPr/>
        </p:nvSpPr>
        <p:spPr>
          <a:xfrm>
            <a:off x="6754762" y="2456316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85C834-FA5A-D175-E218-BAC3EBEF8AEC}"/>
              </a:ext>
            </a:extLst>
          </p:cNvPr>
          <p:cNvSpPr/>
          <p:nvPr/>
        </p:nvSpPr>
        <p:spPr>
          <a:xfrm>
            <a:off x="8168783" y="3465097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7DBDF0-2C88-DEA7-5630-CB016B53AF19}"/>
              </a:ext>
            </a:extLst>
          </p:cNvPr>
          <p:cNvSpPr/>
          <p:nvPr/>
        </p:nvSpPr>
        <p:spPr>
          <a:xfrm>
            <a:off x="8981060" y="4117118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E94727-8AC7-A180-074D-A03A29B2E3C3}"/>
              </a:ext>
            </a:extLst>
          </p:cNvPr>
          <p:cNvSpPr/>
          <p:nvPr/>
        </p:nvSpPr>
        <p:spPr>
          <a:xfrm>
            <a:off x="9531819" y="4505872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513311-F9F9-61F1-7190-AE76D4030E14}"/>
              </a:ext>
            </a:extLst>
          </p:cNvPr>
          <p:cNvSpPr/>
          <p:nvPr/>
        </p:nvSpPr>
        <p:spPr>
          <a:xfrm>
            <a:off x="10469289" y="5235486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E6419C-9822-55BD-761F-83228E9DB23F}"/>
              </a:ext>
            </a:extLst>
          </p:cNvPr>
          <p:cNvSpPr txBox="1"/>
          <p:nvPr/>
        </p:nvSpPr>
        <p:spPr>
          <a:xfrm>
            <a:off x="8326812" y="2141678"/>
            <a:ext cx="2853378" cy="44828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accent6">
                    <a:lumMod val="49000"/>
                  </a:schemeClr>
                </a:solidFill>
                <a:latin typeface="Arial Narrow"/>
              </a:rPr>
              <a:t>       Fatal Crash Locations</a:t>
            </a:r>
            <a:endParaRPr lang="en-US" sz="2000" b="1">
              <a:solidFill>
                <a:schemeClr val="bg1"/>
              </a:solidFill>
              <a:latin typeface="Arial Narrow"/>
              <a:ea typeface="Calibri"/>
              <a:cs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5CC06A-4340-CE67-BB7D-49CA7BE3465F}"/>
              </a:ext>
            </a:extLst>
          </p:cNvPr>
          <p:cNvSpPr/>
          <p:nvPr/>
        </p:nvSpPr>
        <p:spPr>
          <a:xfrm>
            <a:off x="8458200" y="2254753"/>
            <a:ext cx="179109" cy="193244"/>
          </a:xfrm>
          <a:prstGeom prst="ellipse">
            <a:avLst/>
          </a:prstGeom>
          <a:solidFill>
            <a:srgbClr val="FFFF00"/>
          </a:solidFill>
          <a:ln>
            <a:solidFill>
              <a:srgbClr val="2424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circle with a safety vest on it&#10;&#10;AI-generated content may be incorrect.">
            <a:extLst>
              <a:ext uri="{FF2B5EF4-FFF2-40B4-BE49-F238E27FC236}">
                <a16:creationId xmlns:a16="http://schemas.microsoft.com/office/drawing/2014/main" id="{97C995B5-024A-47EE-B11F-1556F5B562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67615" r="11345" b="3807"/>
          <a:stretch/>
        </p:blipFill>
        <p:spPr>
          <a:xfrm>
            <a:off x="11251598" y="5664767"/>
            <a:ext cx="866599" cy="86659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The NEW Signal 4 Analytics for our MPO Partners - Florida LTAP Center">
            <a:extLst>
              <a:ext uri="{FF2B5EF4-FFF2-40B4-BE49-F238E27FC236}">
                <a16:creationId xmlns:a16="http://schemas.microsoft.com/office/drawing/2014/main" id="{DA447FC8-1538-AD0A-4066-F6AAB7DA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5939113"/>
            <a:ext cx="1553631" cy="6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1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D6BDC-C9E9-FE7B-C184-D2300E07E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39C87F4-BC9B-FE46-68AE-A9FC3628049F}"/>
              </a:ext>
            </a:extLst>
          </p:cNvPr>
          <p:cNvSpPr/>
          <p:nvPr/>
        </p:nvSpPr>
        <p:spPr>
          <a:xfrm>
            <a:off x="5676736" y="994392"/>
            <a:ext cx="6468515" cy="5700906"/>
          </a:xfrm>
          <a:prstGeom prst="rect">
            <a:avLst/>
          </a:prstGeom>
          <a:solidFill>
            <a:srgbClr val="E6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BDD013-D703-E1C3-ABD1-A143568767BB}"/>
              </a:ext>
            </a:extLst>
          </p:cNvPr>
          <p:cNvSpPr/>
          <p:nvPr/>
        </p:nvSpPr>
        <p:spPr>
          <a:xfrm>
            <a:off x="5676735" y="811829"/>
            <a:ext cx="6515264" cy="4965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FB22C9-71B8-C7FB-7910-70CC0DD25296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22E03613-C7A5-9B11-6CA2-EF1E2033D428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A2C4F068-DBE8-A1BB-AC91-9B122224C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CB51579B-814E-A872-AD30-7FCE33C11955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499A89B6-4D0B-BE42-281E-7C5FECA16A5D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5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6B9752-26BF-5AC8-559F-00FC8E30588F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A25797-CB33-BD08-7024-97072DA95E34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7121753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Goals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A14986-E9D8-BBFF-550E-2C6202861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C629A2-45B0-DC57-FF44-9255445ADE02}"/>
              </a:ext>
            </a:extLst>
          </p:cNvPr>
          <p:cNvSpPr txBox="1"/>
          <p:nvPr/>
        </p:nvSpPr>
        <p:spPr>
          <a:xfrm>
            <a:off x="5801829" y="1621285"/>
            <a:ext cx="632277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2569A1"/>
                </a:solidFill>
                <a:latin typeface="Arial Narrow"/>
                <a:cs typeface="Arial"/>
              </a:rPr>
              <a:t>INCREASE CAPACITY</a:t>
            </a:r>
          </a:p>
          <a:p>
            <a:pPr lvl="1"/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From 2-lane undivided to a 4-lane divided facility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41184-52C3-A2C9-138D-D989E59C0564}"/>
              </a:ext>
            </a:extLst>
          </p:cNvPr>
          <p:cNvSpPr txBox="1"/>
          <p:nvPr/>
        </p:nvSpPr>
        <p:spPr>
          <a:xfrm>
            <a:off x="5801827" y="4238734"/>
            <a:ext cx="4780225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76BBE8"/>
                </a:solidFill>
                <a:latin typeface="Arial Narrow"/>
                <a:cs typeface="Arial"/>
              </a:rPr>
              <a:t>PROVIDE SAFETY</a:t>
            </a:r>
          </a:p>
          <a:p>
            <a:pPr lvl="1"/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Address Safety Concerns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AFF55-84B4-19F8-8AA0-837DBCC93312}"/>
              </a:ext>
            </a:extLst>
          </p:cNvPr>
          <p:cNvSpPr txBox="1"/>
          <p:nvPr/>
        </p:nvSpPr>
        <p:spPr>
          <a:xfrm>
            <a:off x="5787501" y="5018884"/>
            <a:ext cx="5946459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EFAA1C"/>
                </a:solidFill>
                <a:latin typeface="Arial Narrow"/>
                <a:cs typeface="Arial"/>
              </a:rPr>
              <a:t>LOWER FATALITY RATE</a:t>
            </a:r>
            <a:endParaRPr lang="en-US" sz="1800" b="1">
              <a:solidFill>
                <a:srgbClr val="EFAA1C"/>
              </a:solidFill>
              <a:latin typeface="Arial Narrow"/>
              <a:cs typeface="Arial"/>
            </a:endParaRPr>
          </a:p>
          <a:p>
            <a:pPr lvl="1"/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Eliminate fatalities (Target Zero) along SR 710</a:t>
            </a:r>
            <a:endParaRPr lang="en-US" sz="1600">
              <a:solidFill>
                <a:srgbClr val="242424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2FE04-1FB5-7B8F-1451-9B3100CC6B68}"/>
              </a:ext>
            </a:extLst>
          </p:cNvPr>
          <p:cNvSpPr txBox="1"/>
          <p:nvPr/>
        </p:nvSpPr>
        <p:spPr>
          <a:xfrm>
            <a:off x="5801828" y="2401435"/>
            <a:ext cx="6487942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90B93A"/>
                </a:solidFill>
                <a:latin typeface="Arial Narrow"/>
                <a:cs typeface="Arial"/>
              </a:rPr>
              <a:t>IMPROVE INTERSECTION</a:t>
            </a:r>
            <a:endParaRPr lang="en-US" sz="1800" b="1">
              <a:solidFill>
                <a:srgbClr val="90B93A"/>
              </a:solidFill>
              <a:latin typeface="Arial Narrow"/>
              <a:cs typeface="Arial"/>
            </a:endParaRPr>
          </a:p>
          <a:p>
            <a:pPr lvl="1"/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Intersection realignment between Martin Highway and </a:t>
            </a:r>
            <a:br>
              <a:rPr lang="en-US" sz="1600">
                <a:latin typeface="Arial"/>
                <a:cs typeface="Arial" panose="020B0604020202020204" pitchFamily="34" charset="0"/>
              </a:rPr>
            </a:br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SE 126</a:t>
            </a:r>
            <a:r>
              <a:rPr lang="en-US" sz="1600" baseline="30000">
                <a:solidFill>
                  <a:srgbClr val="242424"/>
                </a:solidFill>
                <a:latin typeface="Arial"/>
                <a:cs typeface="Arial"/>
              </a:rPr>
              <a:t>th</a:t>
            </a:r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 Boulevard which will include adding a traffic 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BAEE93-2FBE-16B2-FF51-5931E043127F}"/>
              </a:ext>
            </a:extLst>
          </p:cNvPr>
          <p:cNvSpPr txBox="1"/>
          <p:nvPr/>
        </p:nvSpPr>
        <p:spPr>
          <a:xfrm>
            <a:off x="5801828" y="3458584"/>
            <a:ext cx="59321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D989A"/>
                </a:solidFill>
                <a:latin typeface="Arial Narrow"/>
                <a:cs typeface="Arial"/>
              </a:rPr>
              <a:t>ACCOMMODATE TRAFFIC</a:t>
            </a:r>
            <a:endParaRPr lang="en-US" sz="1800" b="1">
              <a:solidFill>
                <a:srgbClr val="2D989A"/>
              </a:solidFill>
              <a:latin typeface="Arial Narrow"/>
              <a:cs typeface="Arial"/>
            </a:endParaRPr>
          </a:p>
          <a:p>
            <a:pPr lvl="1"/>
            <a:r>
              <a:rPr lang="en-US" sz="1600">
                <a:solidFill>
                  <a:srgbClr val="242424"/>
                </a:solidFill>
                <a:latin typeface="Arial"/>
                <a:cs typeface="Arial"/>
              </a:rPr>
              <a:t>Intersection design will accommodate heavy truck traffic</a:t>
            </a:r>
            <a:r>
              <a:rPr lang="en-US">
                <a:solidFill>
                  <a:srgbClr val="242424"/>
                </a:solidFill>
                <a:cs typeface="Arial"/>
              </a:rPr>
              <a:t> </a:t>
            </a:r>
            <a:endParaRPr lang="en-US">
              <a:solidFill>
                <a:srgbClr val="242424"/>
              </a:solidFill>
              <a:ea typeface="Calibri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EB3FF-E4A8-1532-A141-7DCA97864A69}"/>
              </a:ext>
            </a:extLst>
          </p:cNvPr>
          <p:cNvSpPr txBox="1"/>
          <p:nvPr/>
        </p:nvSpPr>
        <p:spPr>
          <a:xfrm>
            <a:off x="5723484" y="810712"/>
            <a:ext cx="64685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cs typeface="Arial"/>
              </a:rPr>
              <a:t>Proposed Improvements: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C355E-BFE5-D6FE-531A-EF8E7092B1CC}"/>
              </a:ext>
            </a:extLst>
          </p:cNvPr>
          <p:cNvSpPr txBox="1"/>
          <p:nvPr/>
        </p:nvSpPr>
        <p:spPr>
          <a:xfrm>
            <a:off x="67401" y="983498"/>
            <a:ext cx="5502326" cy="2011201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normAutofit lnSpcReduction="10000"/>
          </a:bodyPr>
          <a:lstStyle/>
          <a:p>
            <a:pPr marL="341313" lvl="1" indent="-165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6"/>
                </a:solidFill>
                <a:latin typeface="Arial Narrow" panose="020B0606020202030204" pitchFamily="34" charset="0"/>
              </a:rPr>
              <a:t>Enhance mobility, safety, emergency access, and truck movement</a:t>
            </a:r>
            <a:endParaRPr lang="en-US" sz="2400" b="1">
              <a:solidFill>
                <a:schemeClr val="accent6"/>
              </a:solidFill>
              <a:latin typeface="Arial Narrow" panose="020B0606020202030204" pitchFamily="34" charset="0"/>
              <a:ea typeface="Calibri"/>
              <a:cs typeface="Calibri"/>
            </a:endParaRPr>
          </a:p>
          <a:p>
            <a:pPr marL="341313" lvl="1" indent="-165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6"/>
                </a:solidFill>
                <a:latin typeface="Arial Narrow" panose="020B0606020202030204" pitchFamily="34" charset="0"/>
              </a:rPr>
              <a:t>Enhance Strategic Intermodal System (SIS) connectivity in the region</a:t>
            </a:r>
          </a:p>
          <a:p>
            <a:pPr marL="341313" lvl="1" indent="-1651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accent6"/>
                </a:solidFill>
                <a:latin typeface="Arial Narrow" panose="020B0606020202030204" pitchFamily="34" charset="0"/>
              </a:rPr>
              <a:t>Connect SR 70 and Port of Palm </a:t>
            </a:r>
            <a:r>
              <a:rPr lang="en-US" sz="2400" b="1" err="1">
                <a:solidFill>
                  <a:schemeClr val="accent6"/>
                </a:solidFill>
                <a:latin typeface="Arial Narrow" panose="020B0606020202030204" pitchFamily="34" charset="0"/>
              </a:rPr>
              <a:t>Beach</a:t>
            </a:r>
            <a:r>
              <a:rPr lang="en-US" sz="2400" b="1" err="1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endParaRPr lang="en-US" sz="2400" b="1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FDFDA7-8E75-3FFA-1E6F-80EEE7066B40}"/>
              </a:ext>
            </a:extLst>
          </p:cNvPr>
          <p:cNvGrpSpPr/>
          <p:nvPr/>
        </p:nvGrpSpPr>
        <p:grpSpPr>
          <a:xfrm>
            <a:off x="989059" y="3053463"/>
            <a:ext cx="3494218" cy="3384985"/>
            <a:chOff x="5103712" y="1048524"/>
            <a:chExt cx="5066727" cy="50667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2E4A3D78-078D-D9A0-E22C-E50257BE4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3712" y="1048524"/>
              <a:ext cx="5066727" cy="5066727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551011-4E3B-5B03-3A49-5F035F9C30FF}"/>
                </a:ext>
              </a:extLst>
            </p:cNvPr>
            <p:cNvSpPr/>
            <p:nvPr/>
          </p:nvSpPr>
          <p:spPr>
            <a:xfrm>
              <a:off x="5373858" y="3938954"/>
              <a:ext cx="2243797" cy="2039815"/>
            </a:xfrm>
            <a:custGeom>
              <a:avLst/>
              <a:gdLst>
                <a:gd name="connsiteX0" fmla="*/ 0 w 2243797"/>
                <a:gd name="connsiteY0" fmla="*/ 400929 h 2039815"/>
                <a:gd name="connsiteX1" fmla="*/ 1259059 w 2243797"/>
                <a:gd name="connsiteY1" fmla="*/ 0 h 2039815"/>
                <a:gd name="connsiteX2" fmla="*/ 1322364 w 2243797"/>
                <a:gd name="connsiteY2" fmla="*/ 133643 h 2039815"/>
                <a:gd name="connsiteX3" fmla="*/ 1413804 w 2243797"/>
                <a:gd name="connsiteY3" fmla="*/ 302455 h 2039815"/>
                <a:gd name="connsiteX4" fmla="*/ 1568548 w 2243797"/>
                <a:gd name="connsiteY4" fmla="*/ 443132 h 2039815"/>
                <a:gd name="connsiteX5" fmla="*/ 1688124 w 2243797"/>
                <a:gd name="connsiteY5" fmla="*/ 548640 h 2039815"/>
                <a:gd name="connsiteX6" fmla="*/ 1899139 w 2243797"/>
                <a:gd name="connsiteY6" fmla="*/ 647114 h 2039815"/>
                <a:gd name="connsiteX7" fmla="*/ 2067951 w 2243797"/>
                <a:gd name="connsiteY7" fmla="*/ 689317 h 2039815"/>
                <a:gd name="connsiteX8" fmla="*/ 2243797 w 2243797"/>
                <a:gd name="connsiteY8" fmla="*/ 696351 h 2039815"/>
                <a:gd name="connsiteX9" fmla="*/ 2222696 w 2243797"/>
                <a:gd name="connsiteY9" fmla="*/ 2039815 h 2039815"/>
                <a:gd name="connsiteX10" fmla="*/ 1772530 w 2243797"/>
                <a:gd name="connsiteY10" fmla="*/ 1969477 h 2039815"/>
                <a:gd name="connsiteX11" fmla="*/ 1463040 w 2243797"/>
                <a:gd name="connsiteY11" fmla="*/ 1878037 h 2039815"/>
                <a:gd name="connsiteX12" fmla="*/ 1174653 w 2243797"/>
                <a:gd name="connsiteY12" fmla="*/ 1744394 h 2039815"/>
                <a:gd name="connsiteX13" fmla="*/ 858130 w 2243797"/>
                <a:gd name="connsiteY13" fmla="*/ 1554480 h 2039815"/>
                <a:gd name="connsiteX14" fmla="*/ 661182 w 2243797"/>
                <a:gd name="connsiteY14" fmla="*/ 1392701 h 2039815"/>
                <a:gd name="connsiteX15" fmla="*/ 422031 w 2243797"/>
                <a:gd name="connsiteY15" fmla="*/ 1132449 h 2039815"/>
                <a:gd name="connsiteX16" fmla="*/ 239151 w 2243797"/>
                <a:gd name="connsiteY16" fmla="*/ 907366 h 2039815"/>
                <a:gd name="connsiteX17" fmla="*/ 0 w 2243797"/>
                <a:gd name="connsiteY17" fmla="*/ 400929 h 203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3797" h="2039815">
                  <a:moveTo>
                    <a:pt x="0" y="400929"/>
                  </a:moveTo>
                  <a:lnTo>
                    <a:pt x="1259059" y="0"/>
                  </a:lnTo>
                  <a:lnTo>
                    <a:pt x="1322364" y="133643"/>
                  </a:lnTo>
                  <a:lnTo>
                    <a:pt x="1413804" y="302455"/>
                  </a:lnTo>
                  <a:lnTo>
                    <a:pt x="1568548" y="443132"/>
                  </a:lnTo>
                  <a:lnTo>
                    <a:pt x="1688124" y="548640"/>
                  </a:lnTo>
                  <a:lnTo>
                    <a:pt x="1899139" y="647114"/>
                  </a:lnTo>
                  <a:lnTo>
                    <a:pt x="2067951" y="689317"/>
                  </a:lnTo>
                  <a:lnTo>
                    <a:pt x="2243797" y="696351"/>
                  </a:lnTo>
                  <a:lnTo>
                    <a:pt x="2222696" y="2039815"/>
                  </a:lnTo>
                  <a:lnTo>
                    <a:pt x="1772530" y="1969477"/>
                  </a:lnTo>
                  <a:lnTo>
                    <a:pt x="1463040" y="1878037"/>
                  </a:lnTo>
                  <a:lnTo>
                    <a:pt x="1174653" y="1744394"/>
                  </a:lnTo>
                  <a:lnTo>
                    <a:pt x="858130" y="1554480"/>
                  </a:lnTo>
                  <a:lnTo>
                    <a:pt x="661182" y="1392701"/>
                  </a:lnTo>
                  <a:lnTo>
                    <a:pt x="422031" y="1132449"/>
                  </a:lnTo>
                  <a:lnTo>
                    <a:pt x="239151" y="907366"/>
                  </a:lnTo>
                  <a:lnTo>
                    <a:pt x="0" y="400929"/>
                  </a:lnTo>
                  <a:close/>
                </a:path>
              </a:pathLst>
            </a:custGeom>
            <a:solidFill>
              <a:srgbClr val="91919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white logo with a black background&#10;&#10;Description automatically generated">
              <a:extLst>
                <a:ext uri="{FF2B5EF4-FFF2-40B4-BE49-F238E27FC236}">
                  <a16:creationId xmlns:a16="http://schemas.microsoft.com/office/drawing/2014/main" id="{84EDE057-2386-EB16-588D-085921137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760" y="4171071"/>
              <a:ext cx="1781890" cy="1554480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C360D8-4AAD-591D-F687-857806B1AAEE}"/>
                </a:ext>
              </a:extLst>
            </p:cNvPr>
            <p:cNvSpPr/>
            <p:nvPr/>
          </p:nvSpPr>
          <p:spPr>
            <a:xfrm>
              <a:off x="5254282" y="1659988"/>
              <a:ext cx="1738365" cy="2622619"/>
            </a:xfrm>
            <a:custGeom>
              <a:avLst/>
              <a:gdLst>
                <a:gd name="connsiteX0" fmla="*/ 954593 w 1738365"/>
                <a:gd name="connsiteY0" fmla="*/ 0 h 2622619"/>
                <a:gd name="connsiteX1" fmla="*/ 1738365 w 1738365"/>
                <a:gd name="connsiteY1" fmla="*/ 1065125 h 2622619"/>
                <a:gd name="connsiteX2" fmla="*/ 1688123 w 1738365"/>
                <a:gd name="connsiteY2" fmla="*/ 1105318 h 2622619"/>
                <a:gd name="connsiteX3" fmla="*/ 1607736 w 1738365"/>
                <a:gd name="connsiteY3" fmla="*/ 1190729 h 2622619"/>
                <a:gd name="connsiteX4" fmla="*/ 1507252 w 1738365"/>
                <a:gd name="connsiteY4" fmla="*/ 1306285 h 2622619"/>
                <a:gd name="connsiteX5" fmla="*/ 1436914 w 1738365"/>
                <a:gd name="connsiteY5" fmla="*/ 1406769 h 2622619"/>
                <a:gd name="connsiteX6" fmla="*/ 1386672 w 1738365"/>
                <a:gd name="connsiteY6" fmla="*/ 1562518 h 2622619"/>
                <a:gd name="connsiteX7" fmla="*/ 1336431 w 1738365"/>
                <a:gd name="connsiteY7" fmla="*/ 1698171 h 2622619"/>
                <a:gd name="connsiteX8" fmla="*/ 1316334 w 1738365"/>
                <a:gd name="connsiteY8" fmla="*/ 1818751 h 2622619"/>
                <a:gd name="connsiteX9" fmla="*/ 1316334 w 1738365"/>
                <a:gd name="connsiteY9" fmla="*/ 1919235 h 2622619"/>
                <a:gd name="connsiteX10" fmla="*/ 1321358 w 1738365"/>
                <a:gd name="connsiteY10" fmla="*/ 2029767 h 2622619"/>
                <a:gd name="connsiteX11" fmla="*/ 1371600 w 1738365"/>
                <a:gd name="connsiteY11" fmla="*/ 2205613 h 2622619"/>
                <a:gd name="connsiteX12" fmla="*/ 100483 w 1738365"/>
                <a:gd name="connsiteY12" fmla="*/ 2622619 h 2622619"/>
                <a:gd name="connsiteX13" fmla="*/ 55266 w 1738365"/>
                <a:gd name="connsiteY13" fmla="*/ 2451797 h 2622619"/>
                <a:gd name="connsiteX14" fmla="*/ 20096 w 1738365"/>
                <a:gd name="connsiteY14" fmla="*/ 2265903 h 2622619"/>
                <a:gd name="connsiteX15" fmla="*/ 10048 w 1738365"/>
                <a:gd name="connsiteY15" fmla="*/ 2074984 h 2622619"/>
                <a:gd name="connsiteX16" fmla="*/ 0 w 1738365"/>
                <a:gd name="connsiteY16" fmla="*/ 1868993 h 2622619"/>
                <a:gd name="connsiteX17" fmla="*/ 30145 w 1738365"/>
                <a:gd name="connsiteY17" fmla="*/ 1557494 h 2622619"/>
                <a:gd name="connsiteX18" fmla="*/ 90435 w 1738365"/>
                <a:gd name="connsiteY18" fmla="*/ 1240971 h 2622619"/>
                <a:gd name="connsiteX19" fmla="*/ 226088 w 1738365"/>
                <a:gd name="connsiteY19" fmla="*/ 904351 h 2622619"/>
                <a:gd name="connsiteX20" fmla="*/ 356716 w 1738365"/>
                <a:gd name="connsiteY20" fmla="*/ 663191 h 2622619"/>
                <a:gd name="connsiteX21" fmla="*/ 532562 w 1738365"/>
                <a:gd name="connsiteY21" fmla="*/ 422030 h 2622619"/>
                <a:gd name="connsiteX22" fmla="*/ 683288 w 1738365"/>
                <a:gd name="connsiteY22" fmla="*/ 246184 h 2622619"/>
                <a:gd name="connsiteX23" fmla="*/ 954593 w 1738365"/>
                <a:gd name="connsiteY23" fmla="*/ 0 h 262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38365" h="2622619">
                  <a:moveTo>
                    <a:pt x="954593" y="0"/>
                  </a:moveTo>
                  <a:lnTo>
                    <a:pt x="1738365" y="1065125"/>
                  </a:lnTo>
                  <a:lnTo>
                    <a:pt x="1688123" y="1105318"/>
                  </a:lnTo>
                  <a:lnTo>
                    <a:pt x="1607736" y="1190729"/>
                  </a:lnTo>
                  <a:lnTo>
                    <a:pt x="1507252" y="1306285"/>
                  </a:lnTo>
                  <a:lnTo>
                    <a:pt x="1436914" y="1406769"/>
                  </a:lnTo>
                  <a:lnTo>
                    <a:pt x="1386672" y="1562518"/>
                  </a:lnTo>
                  <a:lnTo>
                    <a:pt x="1336431" y="1698171"/>
                  </a:lnTo>
                  <a:lnTo>
                    <a:pt x="1316334" y="1818751"/>
                  </a:lnTo>
                  <a:lnTo>
                    <a:pt x="1316334" y="1919235"/>
                  </a:lnTo>
                  <a:lnTo>
                    <a:pt x="1321358" y="2029767"/>
                  </a:lnTo>
                  <a:lnTo>
                    <a:pt x="1371600" y="2205613"/>
                  </a:lnTo>
                  <a:lnTo>
                    <a:pt x="100483" y="2622619"/>
                  </a:lnTo>
                  <a:lnTo>
                    <a:pt x="55266" y="2451797"/>
                  </a:lnTo>
                  <a:lnTo>
                    <a:pt x="20096" y="2265903"/>
                  </a:lnTo>
                  <a:lnTo>
                    <a:pt x="10048" y="2074984"/>
                  </a:lnTo>
                  <a:lnTo>
                    <a:pt x="0" y="1868993"/>
                  </a:lnTo>
                  <a:lnTo>
                    <a:pt x="30145" y="1557494"/>
                  </a:lnTo>
                  <a:lnTo>
                    <a:pt x="90435" y="1240971"/>
                  </a:lnTo>
                  <a:lnTo>
                    <a:pt x="226088" y="904351"/>
                  </a:lnTo>
                  <a:lnTo>
                    <a:pt x="356716" y="663191"/>
                  </a:lnTo>
                  <a:lnTo>
                    <a:pt x="532562" y="422030"/>
                  </a:lnTo>
                  <a:lnTo>
                    <a:pt x="683288" y="246184"/>
                  </a:lnTo>
                  <a:lnTo>
                    <a:pt x="954593" y="0"/>
                  </a:lnTo>
                  <a:close/>
                </a:path>
              </a:pathLst>
            </a:custGeom>
            <a:solidFill>
              <a:srgbClr val="91919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black and white logo with white text&#10;&#10;Description automatically generated">
              <a:extLst>
                <a:ext uri="{FF2B5EF4-FFF2-40B4-BE49-F238E27FC236}">
                  <a16:creationId xmlns:a16="http://schemas.microsoft.com/office/drawing/2014/main" id="{DE47A847-9AEC-639C-0606-AEF89983F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655" y="1806834"/>
              <a:ext cx="1261716" cy="231534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CCFD86-334A-E79C-C634-23646E47A8EB}"/>
              </a:ext>
            </a:extLst>
          </p:cNvPr>
          <p:cNvGrpSpPr/>
          <p:nvPr/>
        </p:nvGrpSpPr>
        <p:grpSpPr>
          <a:xfrm>
            <a:off x="7004333" y="5898821"/>
            <a:ext cx="3906817" cy="898710"/>
            <a:chOff x="7767102" y="5846569"/>
            <a:chExt cx="3906817" cy="8987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CB7267-5BEA-26A1-F56A-2FC4C5034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1" t="67615" r="11345" b="3807"/>
            <a:stretch/>
          </p:blipFill>
          <p:spPr>
            <a:xfrm>
              <a:off x="7767102" y="5860074"/>
              <a:ext cx="866599" cy="866599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286315-3FEE-6CF6-B571-CED170F1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0" t="67604" r="13145" b="4797"/>
            <a:stretch/>
          </p:blipFill>
          <p:spPr>
            <a:xfrm>
              <a:off x="9793914" y="5872376"/>
              <a:ext cx="866599" cy="872903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35352B-A0AD-4993-6B9D-F5A929BBF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5" t="67993" r="12477" b="4246"/>
            <a:stretch/>
          </p:blipFill>
          <p:spPr>
            <a:xfrm>
              <a:off x="8780508" y="5866508"/>
              <a:ext cx="866599" cy="871824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18FBAD-70B5-0A50-97B4-0A043C1E8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6" t="68262" r="12706" b="4152"/>
            <a:stretch/>
          </p:blipFill>
          <p:spPr>
            <a:xfrm>
              <a:off x="10807320" y="5846569"/>
              <a:ext cx="866599" cy="866599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398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D498C-C380-A014-6CF5-CDDEF1C6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C00E51-108A-2C90-F285-5513BA386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1916" r="1593" b="22141"/>
          <a:stretch/>
        </p:blipFill>
        <p:spPr>
          <a:xfrm>
            <a:off x="4778258" y="829308"/>
            <a:ext cx="7385156" cy="59378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B222AFF-4EF4-5D2C-F083-0A4679287583}"/>
              </a:ext>
            </a:extLst>
          </p:cNvPr>
          <p:cNvSpPr/>
          <p:nvPr/>
        </p:nvSpPr>
        <p:spPr>
          <a:xfrm>
            <a:off x="174173" y="3458614"/>
            <a:ext cx="4480130" cy="2963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3779F9-C96E-7712-0088-BF6019BD416F}"/>
              </a:ext>
            </a:extLst>
          </p:cNvPr>
          <p:cNvSpPr/>
          <p:nvPr/>
        </p:nvSpPr>
        <p:spPr>
          <a:xfrm>
            <a:off x="0" y="0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A983EB-F26B-DA7B-DE80-B0FF7F88E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68B4C766-5117-DBB2-F329-80E7D4EFA236}"/>
              </a:ext>
            </a:extLst>
          </p:cNvPr>
          <p:cNvSpPr/>
          <p:nvPr/>
        </p:nvSpPr>
        <p:spPr>
          <a:xfrm>
            <a:off x="-1" y="6767138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72D1DED-D23D-4B9F-2552-882A1B666439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2983570A-535E-4350-FFFC-42B4978B0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D4BEF-AB95-0BA9-5701-F57F3F2DC107}"/>
              </a:ext>
            </a:extLst>
          </p:cNvPr>
          <p:cNvSpPr txBox="1"/>
          <p:nvPr/>
        </p:nvSpPr>
        <p:spPr>
          <a:xfrm>
            <a:off x="165023" y="1041811"/>
            <a:ext cx="4480130" cy="2092881"/>
          </a:xfrm>
          <a:prstGeom prst="rect">
            <a:avLst/>
          </a:prstGeom>
          <a:solidFill>
            <a:srgbClr val="8B8B8E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/>
              </a:rPr>
              <a:t>SR 710 from west of SE 126</a:t>
            </a:r>
            <a:r>
              <a:rPr lang="en-US" sz="20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/>
              </a:rPr>
              <a:t>th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/>
              </a:rPr>
              <a:t> Boulevard to Van Buren Avenue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/>
              </a:rPr>
              <a:t> Approximately 17.7 miles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/>
              </a:rPr>
              <a:t>Okeechobee and Martin Counties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/>
              </a:rPr>
              <a:t>Broken out into 4 segments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E8B327-EF11-D77B-C51A-8F5EBD054F7D}"/>
              </a:ext>
            </a:extLst>
          </p:cNvPr>
          <p:cNvSpPr txBox="1">
            <a:spLocks/>
          </p:cNvSpPr>
          <p:nvPr/>
        </p:nvSpPr>
        <p:spPr>
          <a:xfrm>
            <a:off x="498247" y="162701"/>
            <a:ext cx="559775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Overview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A5B6C0-CCEF-540F-28BE-7CA94F054AED}"/>
              </a:ext>
            </a:extLst>
          </p:cNvPr>
          <p:cNvSpPr/>
          <p:nvPr/>
        </p:nvSpPr>
        <p:spPr>
          <a:xfrm>
            <a:off x="248836" y="4031422"/>
            <a:ext cx="310896" cy="310896"/>
          </a:xfrm>
          <a:prstGeom prst="ellipse">
            <a:avLst/>
          </a:prstGeom>
          <a:solidFill>
            <a:srgbClr val="A900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69732-B3A6-6657-2B48-D23B4B35B355}"/>
              </a:ext>
            </a:extLst>
          </p:cNvPr>
          <p:cNvSpPr txBox="1"/>
          <p:nvPr/>
        </p:nvSpPr>
        <p:spPr>
          <a:xfrm>
            <a:off x="559731" y="3928351"/>
            <a:ext cx="373928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Realignment of SW Martin Hwy/CR 714 to Intersect with </a:t>
            </a:r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</a:rPr>
              <a:t>SE 126</a:t>
            </a:r>
            <a:r>
              <a:rPr lang="en-US" sz="1200" b="1" baseline="30000">
                <a:solidFill>
                  <a:srgbClr val="000000"/>
                </a:solidFill>
                <a:latin typeface="Arial Narrow" panose="020B0606020202030204" pitchFamily="34" charset="0"/>
              </a:rPr>
              <a:t>th</a:t>
            </a:r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</a:rPr>
              <a:t> Blvd and SR 710.  Add Lanes &amp; Reconstruct SR 710 from West of SE 126th Blvd to Okeechobee/Martin County Line – </a:t>
            </a:r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Okeechobee County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755941-E9AD-7D70-AFA1-2508F9B01FAE}"/>
              </a:ext>
            </a:extLst>
          </p:cNvPr>
          <p:cNvSpPr/>
          <p:nvPr/>
        </p:nvSpPr>
        <p:spPr>
          <a:xfrm>
            <a:off x="248836" y="4860087"/>
            <a:ext cx="310896" cy="31089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3F3F41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CDB1E-86C8-AD22-4083-FC13935C3F0C}"/>
              </a:ext>
            </a:extLst>
          </p:cNvPr>
          <p:cNvSpPr txBox="1"/>
          <p:nvPr/>
        </p:nvSpPr>
        <p:spPr>
          <a:xfrm>
            <a:off x="567990" y="4824773"/>
            <a:ext cx="382900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Add Lanes &amp; Reconstruct </a:t>
            </a:r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</a:rPr>
              <a:t>SR 710 from Okeechobee /</a:t>
            </a:r>
          </a:p>
          <a:p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</a:rPr>
              <a:t>Martin County Line to FPL Access Rd </a:t>
            </a:r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– Martin County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2BD005-3613-3DED-E87A-ACEBE7859AC7}"/>
              </a:ext>
            </a:extLst>
          </p:cNvPr>
          <p:cNvSpPr/>
          <p:nvPr/>
        </p:nvSpPr>
        <p:spPr>
          <a:xfrm>
            <a:off x="248836" y="5377533"/>
            <a:ext cx="310896" cy="310896"/>
          </a:xfrm>
          <a:prstGeom prst="ellipse">
            <a:avLst/>
          </a:prstGeom>
          <a:solidFill>
            <a:srgbClr val="FF00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EADF85-6826-3305-FCB2-1AB257DB7E98}"/>
              </a:ext>
            </a:extLst>
          </p:cNvPr>
          <p:cNvSpPr txBox="1"/>
          <p:nvPr/>
        </p:nvSpPr>
        <p:spPr>
          <a:xfrm>
            <a:off x="567990" y="5335900"/>
            <a:ext cx="359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Add Lanes &amp; Construct </a:t>
            </a:r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</a:rPr>
              <a:t>SR 710 from FPL Access Rd to Allapattah Rd – </a:t>
            </a:r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Martin County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A59935-7D07-D9B2-9E2B-D7903359EC10}"/>
              </a:ext>
            </a:extLst>
          </p:cNvPr>
          <p:cNvSpPr/>
          <p:nvPr/>
        </p:nvSpPr>
        <p:spPr>
          <a:xfrm>
            <a:off x="248836" y="5877664"/>
            <a:ext cx="310896" cy="310896"/>
          </a:xfrm>
          <a:prstGeom prst="ellipse">
            <a:avLst/>
          </a:prstGeom>
          <a:solidFill>
            <a:srgbClr val="FFA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93DF3E-94E4-7C04-B517-B0A24337698F}"/>
              </a:ext>
            </a:extLst>
          </p:cNvPr>
          <p:cNvSpPr txBox="1"/>
          <p:nvPr/>
        </p:nvSpPr>
        <p:spPr>
          <a:xfrm>
            <a:off x="585084" y="5824805"/>
            <a:ext cx="359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Add Lanes &amp; Construct </a:t>
            </a:r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</a:rPr>
              <a:t>SR 710 from CR 609/Allapattah Rd to Van Buren Ave </a:t>
            </a:r>
            <a:r>
              <a:rPr lang="en-US" sz="1200" b="1" i="1">
                <a:solidFill>
                  <a:srgbClr val="000000"/>
                </a:solidFill>
                <a:latin typeface="Arial Narrow" panose="020B0606020202030204" pitchFamily="34" charset="0"/>
              </a:rPr>
              <a:t>– Martin County</a:t>
            </a:r>
            <a:endParaRPr lang="en-US" sz="1200" b="1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B4A8A-B42A-19D0-996A-FE81C8BE2ED1}"/>
              </a:ext>
            </a:extLst>
          </p:cNvPr>
          <p:cNvSpPr txBox="1"/>
          <p:nvPr/>
        </p:nvSpPr>
        <p:spPr>
          <a:xfrm>
            <a:off x="183497" y="3521676"/>
            <a:ext cx="4603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u="sng">
                <a:solidFill>
                  <a:srgbClr val="000000"/>
                </a:solidFill>
                <a:latin typeface="Arial Narrow"/>
              </a:rPr>
              <a:t>MAP LEGEND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FA457-1226-9E51-5887-1E97524EC608}"/>
              </a:ext>
            </a:extLst>
          </p:cNvPr>
          <p:cNvSpPr txBox="1"/>
          <p:nvPr/>
        </p:nvSpPr>
        <p:spPr>
          <a:xfrm>
            <a:off x="4778085" y="6151990"/>
            <a:ext cx="1894648" cy="369332"/>
          </a:xfrm>
          <a:prstGeom prst="rect">
            <a:avLst/>
          </a:prstGeom>
          <a:solidFill>
            <a:srgbClr val="BFD9F2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B0F0"/>
                </a:solidFill>
                <a:latin typeface="Arial Narrow" panose="020B0606020202030204" pitchFamily="34" charset="0"/>
              </a:rPr>
              <a:t>Lake Okeechobee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038D2F-C55A-2C48-1B80-34FCF38FB3D5}"/>
              </a:ext>
            </a:extLst>
          </p:cNvPr>
          <p:cNvSpPr txBox="1">
            <a:spLocks/>
          </p:cNvSpPr>
          <p:nvPr/>
        </p:nvSpPr>
        <p:spPr>
          <a:xfrm>
            <a:off x="11905746" y="6747717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6</a:t>
            </a:fld>
            <a:endParaRPr lang="en-US" sz="1200">
              <a:solidFill>
                <a:srgbClr val="6F6F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4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A1A43-7828-DDFA-BDA6-2A5C226D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CA6E677-FB39-C29D-550F-6CAE9AD52052}"/>
              </a:ext>
            </a:extLst>
          </p:cNvPr>
          <p:cNvSpPr/>
          <p:nvPr/>
        </p:nvSpPr>
        <p:spPr>
          <a:xfrm>
            <a:off x="-24270" y="794193"/>
            <a:ext cx="12216269" cy="5901105"/>
          </a:xfrm>
          <a:prstGeom prst="rect">
            <a:avLst/>
          </a:prstGeom>
          <a:solidFill>
            <a:srgbClr val="E6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E9965B-D6B0-6910-4D5E-206ACB3F8751}"/>
              </a:ext>
            </a:extLst>
          </p:cNvPr>
          <p:cNvSpPr/>
          <p:nvPr/>
        </p:nvSpPr>
        <p:spPr>
          <a:xfrm>
            <a:off x="1" y="5362882"/>
            <a:ext cx="12192000" cy="1274328"/>
          </a:xfrm>
          <a:prstGeom prst="rect">
            <a:avLst/>
          </a:prstGeom>
          <a:solidFill>
            <a:srgbClr val="D7C4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BAF59F7D-76AA-E2BF-32E5-7874BE94D9D2}"/>
              </a:ext>
            </a:extLst>
          </p:cNvPr>
          <p:cNvSpPr/>
          <p:nvPr/>
        </p:nvSpPr>
        <p:spPr>
          <a:xfrm>
            <a:off x="12489" y="5360802"/>
            <a:ext cx="3166950" cy="1260630"/>
          </a:xfrm>
          <a:prstGeom prst="homePlate">
            <a:avLst/>
          </a:prstGeom>
          <a:solidFill>
            <a:srgbClr val="4A2D5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54E8FC-3C61-12FA-9B7D-CF511847C52E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11D94765-2CF3-D1B4-E4F7-271CAD831956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8C0AD6AD-58CA-6FF2-2C77-E35FFE97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9A3C0CCD-AAD5-1BAD-04C3-F37BE0CD3550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B8ACD0E-8208-0CA1-956A-1C1586A0294D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7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29F95-65D2-F353-1055-41C17EED5435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5922BA-6623-BC66-18BB-1E58D9DCE898}"/>
              </a:ext>
            </a:extLst>
          </p:cNvPr>
          <p:cNvSpPr txBox="1">
            <a:spLocks/>
          </p:cNvSpPr>
          <p:nvPr/>
        </p:nvSpPr>
        <p:spPr>
          <a:xfrm>
            <a:off x="498246" y="162701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B87E9D-8DFF-4C2E-0DF9-34CFB32D5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B95EC5A-2659-C5E2-EA27-35A7A7289261}"/>
              </a:ext>
            </a:extLst>
          </p:cNvPr>
          <p:cNvSpPr/>
          <p:nvPr/>
        </p:nvSpPr>
        <p:spPr>
          <a:xfrm>
            <a:off x="0" y="3755671"/>
            <a:ext cx="12210435" cy="1043268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EAA41-99AF-D214-2508-7B1CC963D78E}"/>
              </a:ext>
            </a:extLst>
          </p:cNvPr>
          <p:cNvCxnSpPr>
            <a:cxnSpLocks/>
          </p:cNvCxnSpPr>
          <p:nvPr/>
        </p:nvCxnSpPr>
        <p:spPr>
          <a:xfrm>
            <a:off x="18436" y="3807535"/>
            <a:ext cx="122162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783E6B-41A4-192D-4B65-B3C6A1A029C6}"/>
              </a:ext>
            </a:extLst>
          </p:cNvPr>
          <p:cNvCxnSpPr/>
          <p:nvPr/>
        </p:nvCxnSpPr>
        <p:spPr>
          <a:xfrm>
            <a:off x="393540" y="4727754"/>
            <a:ext cx="11240989" cy="237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45D64C-52FE-6FE7-C477-D408F1BE136C}"/>
              </a:ext>
            </a:extLst>
          </p:cNvPr>
          <p:cNvCxnSpPr>
            <a:cxnSpLocks/>
            <a:endCxn id="35" idx="3"/>
          </p:cNvCxnSpPr>
          <p:nvPr/>
        </p:nvCxnSpPr>
        <p:spPr>
          <a:xfrm>
            <a:off x="-32042" y="4227691"/>
            <a:ext cx="12242477" cy="49614"/>
          </a:xfrm>
          <a:prstGeom prst="line">
            <a:avLst/>
          </a:prstGeom>
          <a:ln w="4762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BF7B21B6-7988-661A-661B-64E1A723CA52}"/>
              </a:ext>
            </a:extLst>
          </p:cNvPr>
          <p:cNvSpPr txBox="1">
            <a:spLocks/>
          </p:cNvSpPr>
          <p:nvPr/>
        </p:nvSpPr>
        <p:spPr>
          <a:xfrm>
            <a:off x="812363" y="2079394"/>
            <a:ext cx="10753761" cy="1321572"/>
          </a:xfrm>
          <a:prstGeom prst="rect">
            <a:avLst/>
          </a:prstGeom>
        </p:spPr>
        <p:txBody>
          <a:bodyPr/>
          <a:lstStyle>
            <a:lvl1pPr marL="344488" indent="-344488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720"/>
              </a:spcAft>
              <a:buFont typeface="Segoe UI" panose="020B0502040204020203" pitchFamily="34" charset="0"/>
              <a:buChar char="»"/>
              <a:defRPr sz="2600" kern="1200">
                <a:solidFill>
                  <a:srgbClr val="1F275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238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Font typeface="Segoe UI" panose="020B0502040204020203" pitchFamily="34" charset="0"/>
              <a:buChar char="–"/>
              <a:defRPr sz="2400" kern="1200">
                <a:solidFill>
                  <a:srgbClr val="0073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84163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Font typeface="Arial" panose="020B0604020202020204" pitchFamily="34" charset="0"/>
              <a:buChar char="•"/>
              <a:defRPr sz="2200" i="1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54125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1F275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58938" indent="-28575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1F275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BBB913-66F1-2D32-EA46-1C9F57D1E0F1}"/>
              </a:ext>
            </a:extLst>
          </p:cNvPr>
          <p:cNvSpPr txBox="1"/>
          <p:nvPr/>
        </p:nvSpPr>
        <p:spPr>
          <a:xfrm>
            <a:off x="7345507" y="5599611"/>
            <a:ext cx="4152902" cy="82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Font typeface="Segoe UI" panose="020B0502040204020203" pitchFamily="34" charset="0"/>
              <a:buChar char="»"/>
            </a:pPr>
            <a:r>
              <a:rPr lang="en-US" b="1">
                <a:solidFill>
                  <a:srgbClr val="1F275C"/>
                </a:solidFill>
                <a:latin typeface="Arial"/>
                <a:ea typeface="Segoe UI" panose="020B0502040204020203" pitchFamily="34" charset="0"/>
                <a:cs typeface="Segoe UI"/>
              </a:rPr>
              <a:t>Stakeholder Challenges </a:t>
            </a: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Font typeface="Segoe UI" panose="020B0502040204020203" pitchFamily="34" charset="0"/>
              <a:buChar char="»"/>
            </a:pPr>
            <a:r>
              <a:rPr lang="en-US" b="1">
                <a:solidFill>
                  <a:srgbClr val="1F275C"/>
                </a:solidFill>
                <a:latin typeface="Arial"/>
                <a:ea typeface="Segoe UI" panose="020B0502040204020203" pitchFamily="34" charset="0"/>
                <a:cs typeface="Segoe UI"/>
              </a:rPr>
              <a:t>Right-of-way Impact Cost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3AE4978-5CB7-AA9B-3A7F-02D37C990918}"/>
              </a:ext>
            </a:extLst>
          </p:cNvPr>
          <p:cNvCxnSpPr>
            <a:cxnSpLocks/>
          </p:cNvCxnSpPr>
          <p:nvPr/>
        </p:nvCxnSpPr>
        <p:spPr>
          <a:xfrm>
            <a:off x="11736078" y="3806626"/>
            <a:ext cx="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3C1D45-05EA-D6C7-C0BD-7EC5D213C2B2}"/>
              </a:ext>
            </a:extLst>
          </p:cNvPr>
          <p:cNvCxnSpPr>
            <a:cxnSpLocks/>
          </p:cNvCxnSpPr>
          <p:nvPr/>
        </p:nvCxnSpPr>
        <p:spPr>
          <a:xfrm>
            <a:off x="-7773" y="4727754"/>
            <a:ext cx="12242477" cy="22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D0E7F1D-7837-72D5-07CF-B6CFB7412935}"/>
              </a:ext>
            </a:extLst>
          </p:cNvPr>
          <p:cNvCxnSpPr>
            <a:cxnSpLocks/>
          </p:cNvCxnSpPr>
          <p:nvPr/>
        </p:nvCxnSpPr>
        <p:spPr>
          <a:xfrm>
            <a:off x="6114073" y="3089856"/>
            <a:ext cx="1" cy="20844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E5199F2-C157-11F7-D87F-591422DC8598}"/>
              </a:ext>
            </a:extLst>
          </p:cNvPr>
          <p:cNvSpPr txBox="1"/>
          <p:nvPr/>
        </p:nvSpPr>
        <p:spPr>
          <a:xfrm>
            <a:off x="3465693" y="5600539"/>
            <a:ext cx="3517199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Font typeface="Segoe UI" panose="020B0502040204020203" pitchFamily="34" charset="0"/>
              <a:buChar char="»"/>
            </a:pPr>
            <a:r>
              <a:rPr lang="en-US" b="1">
                <a:solidFill>
                  <a:srgbClr val="1F275C"/>
                </a:solidFill>
                <a:latin typeface="Arial"/>
                <a:ea typeface="Segoe UI" panose="020B0502040204020203" pitchFamily="34" charset="0"/>
                <a:cs typeface="Segoe UI"/>
              </a:rPr>
              <a:t>High Construction Cost </a:t>
            </a: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Font typeface="Segoe UI" panose="020B0502040204020203" pitchFamily="34" charset="0"/>
              <a:buChar char="»"/>
            </a:pPr>
            <a:r>
              <a:rPr lang="en-US" b="1">
                <a:solidFill>
                  <a:srgbClr val="1F275C"/>
                </a:solidFill>
                <a:latin typeface="Arial"/>
                <a:ea typeface="Segoe UI" panose="020B0502040204020203" pitchFamily="34" charset="0"/>
                <a:cs typeface="Segoe UI"/>
              </a:rPr>
              <a:t>High Utility Relocation Cost</a:t>
            </a:r>
            <a:r>
              <a:rPr lang="en-US" sz="2000" b="1">
                <a:solidFill>
                  <a:srgbClr val="1F275C"/>
                </a:solidFill>
                <a:ea typeface="Segoe UI" panose="020B0502040204020203" pitchFamily="34" charset="0"/>
                <a:cs typeface="Segoe UI"/>
              </a:rPr>
              <a:t> 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785B7F-C35C-E563-BE71-7FCD6FF71B74}"/>
              </a:ext>
            </a:extLst>
          </p:cNvPr>
          <p:cNvCxnSpPr/>
          <p:nvPr/>
        </p:nvCxnSpPr>
        <p:spPr>
          <a:xfrm>
            <a:off x="9506915" y="3007271"/>
            <a:ext cx="1" cy="27261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8E23386-C6A9-80C2-421E-E083E200992F}"/>
              </a:ext>
            </a:extLst>
          </p:cNvPr>
          <p:cNvSpPr/>
          <p:nvPr/>
        </p:nvSpPr>
        <p:spPr>
          <a:xfrm>
            <a:off x="575488" y="5636793"/>
            <a:ext cx="1863373" cy="74127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Major Challenges</a:t>
            </a:r>
          </a:p>
        </p:txBody>
      </p: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0A78A2BB-1FAF-1A2B-8457-671813D65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3440" y="1752143"/>
            <a:ext cx="2822098" cy="28220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02184CF-6CB4-E6EF-D9FF-2F9968A4BF65}"/>
              </a:ext>
            </a:extLst>
          </p:cNvPr>
          <p:cNvSpPr/>
          <p:nvPr/>
        </p:nvSpPr>
        <p:spPr>
          <a:xfrm>
            <a:off x="2244137" y="2255881"/>
            <a:ext cx="1060704" cy="1056874"/>
          </a:xfrm>
          <a:prstGeom prst="ellipse">
            <a:avLst/>
          </a:pr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prstClr val="black"/>
                </a:solidFill>
              </a:rPr>
              <a:t>2011</a:t>
            </a:r>
          </a:p>
        </p:txBody>
      </p:sp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672BA2C2-E81D-68BF-B292-8F535CE83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9705" y="1752143"/>
            <a:ext cx="2822098" cy="282209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B8E494B-0FB2-9160-9893-10E9D75D24ED}"/>
              </a:ext>
            </a:extLst>
          </p:cNvPr>
          <p:cNvSpPr/>
          <p:nvPr/>
        </p:nvSpPr>
        <p:spPr>
          <a:xfrm>
            <a:off x="5570402" y="2240958"/>
            <a:ext cx="1060704" cy="1056874"/>
          </a:xfrm>
          <a:prstGeom prst="ellipse">
            <a:avLst/>
          </a:pr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prstClr val="black"/>
                </a:solidFill>
              </a:rPr>
              <a:t>2021</a:t>
            </a:r>
          </a:p>
        </p:txBody>
      </p:sp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D0D97030-EA73-5311-348D-A82138753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80664" y="1752143"/>
            <a:ext cx="2822098" cy="282209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9D694AC-A5CD-BADD-B043-89E04F697EA9}"/>
              </a:ext>
            </a:extLst>
          </p:cNvPr>
          <p:cNvSpPr/>
          <p:nvPr/>
        </p:nvSpPr>
        <p:spPr>
          <a:xfrm>
            <a:off x="8976561" y="2255881"/>
            <a:ext cx="1060704" cy="1056874"/>
          </a:xfrm>
          <a:prstGeom prst="ellipse">
            <a:avLst/>
          </a:pr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2024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E574C7-5AA9-386C-9094-F010BC3FB2A1}"/>
              </a:ext>
            </a:extLst>
          </p:cNvPr>
          <p:cNvSpPr/>
          <p:nvPr/>
        </p:nvSpPr>
        <p:spPr>
          <a:xfrm>
            <a:off x="1728150" y="1365351"/>
            <a:ext cx="2084225" cy="68701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FDOT Completed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PD&amp;E Study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D8752E-B16F-F489-46B6-11B1D8D83446}"/>
              </a:ext>
            </a:extLst>
          </p:cNvPr>
          <p:cNvSpPr/>
          <p:nvPr/>
        </p:nvSpPr>
        <p:spPr>
          <a:xfrm>
            <a:off x="5053887" y="1350545"/>
            <a:ext cx="2084225" cy="6870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Safety Study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473853-8BF2-816E-D1D4-7E3103FC9D80}"/>
              </a:ext>
            </a:extLst>
          </p:cNvPr>
          <p:cNvSpPr/>
          <p:nvPr/>
        </p:nvSpPr>
        <p:spPr>
          <a:xfrm>
            <a:off x="8464802" y="1366713"/>
            <a:ext cx="2084225" cy="6870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Design commence for all segments</a:t>
            </a:r>
          </a:p>
        </p:txBody>
      </p:sp>
    </p:spTree>
    <p:extLst>
      <p:ext uri="{BB962C8B-B14F-4D97-AF65-F5344CB8AC3E}">
        <p14:creationId xmlns:p14="http://schemas.microsoft.com/office/powerpoint/2010/main" val="98396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F631-3BB0-A229-24A5-2A5211368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99825253-4862-EC6B-60D5-8F94F0DE0623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9527164-A6B5-E25F-BF34-8597D77F1983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46FA4A7F-CB56-D879-EB9D-AFABB263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319C3A65-66E1-4CBC-DE6E-F770214AF074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82" name="Slide Number Placeholder 1">
            <a:extLst>
              <a:ext uri="{FF2B5EF4-FFF2-40B4-BE49-F238E27FC236}">
                <a16:creationId xmlns:a16="http://schemas.microsoft.com/office/drawing/2014/main" id="{783209E2-BF43-14CB-849E-7A01EE5B92E1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rgbClr val="6F6F6F"/>
                </a:solidFill>
              </a:rPr>
              <a:pPr/>
              <a:t>8</a:t>
            </a:fld>
            <a:endParaRPr lang="en-US" sz="1200">
              <a:solidFill>
                <a:srgbClr val="6F6F6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045A38-2FB5-313A-D185-3FBE8017ACF9}"/>
              </a:ext>
            </a:extLst>
          </p:cNvPr>
          <p:cNvSpPr/>
          <p:nvPr/>
        </p:nvSpPr>
        <p:spPr>
          <a:xfrm>
            <a:off x="0" y="0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60393A-2CD2-CBF3-1885-583A628F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5951F7-2409-1DCA-0DA3-F5B6693EA34B}"/>
              </a:ext>
            </a:extLst>
          </p:cNvPr>
          <p:cNvSpPr txBox="1">
            <a:spLocks/>
          </p:cNvSpPr>
          <p:nvPr/>
        </p:nvSpPr>
        <p:spPr>
          <a:xfrm>
            <a:off x="843086" y="21410"/>
            <a:ext cx="9701343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 of SW Martin Hwy/CR 714 to Intersect with SE 126</a:t>
            </a:r>
            <a:r>
              <a:rPr lang="en-US" sz="28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Blvd and SR 710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ECF6F9-5A90-DAA0-268B-3A64C46EACE6}"/>
              </a:ext>
            </a:extLst>
          </p:cNvPr>
          <p:cNvSpPr/>
          <p:nvPr/>
        </p:nvSpPr>
        <p:spPr>
          <a:xfrm>
            <a:off x="130004" y="112899"/>
            <a:ext cx="609113" cy="609113"/>
          </a:xfrm>
          <a:prstGeom prst="ellipse">
            <a:avLst/>
          </a:prstGeom>
          <a:solidFill>
            <a:srgbClr val="A900E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6F155900-FC22-21C9-2656-312AD0321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3" y="2168826"/>
            <a:ext cx="11508293" cy="3996092"/>
          </a:xfrm>
          <a:prstGeom prst="rect">
            <a:avLst/>
          </a:prstGeom>
          <a:ln w="38100">
            <a:solidFill>
              <a:srgbClr val="242424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F878BF-9B6C-34FA-03A7-0CA69DBDB9B3}"/>
              </a:ext>
            </a:extLst>
          </p:cNvPr>
          <p:cNvSpPr txBox="1"/>
          <p:nvPr/>
        </p:nvSpPr>
        <p:spPr>
          <a:xfrm>
            <a:off x="130004" y="883536"/>
            <a:ext cx="3805145" cy="1631216"/>
          </a:xfrm>
          <a:prstGeom prst="rect">
            <a:avLst/>
          </a:prstGeom>
          <a:solidFill>
            <a:srgbClr val="6F6F6F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chemeClr val="bg1"/>
                </a:solidFill>
                <a:latin typeface="Arial Narrow" panose="020B0606020202030204" pitchFamily="34" charset="0"/>
              </a:rPr>
              <a:t>Financial Project Identification Number (FPID) #: 447555-1 and -2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baseline="0">
                <a:solidFill>
                  <a:schemeClr val="bg1"/>
                </a:solidFill>
                <a:latin typeface="Arial Narrow" panose="020B0606020202030204" pitchFamily="34" charset="0"/>
              </a:rPr>
              <a:t>Realignment of SW Martin Hwy/CR 714 to Intersect with SE 126th Blvd and SR 710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Arial Narrow" panose="020B0606020202030204" pitchFamily="34" charset="0"/>
              </a:rPr>
              <a:t>Add Signal</a:t>
            </a:r>
            <a:endParaRPr lang="en-US" sz="1600" b="1" i="0" u="none" strike="noStrike" baseline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D3EBD-53EE-6349-96CA-F1BE8A8E759E}"/>
              </a:ext>
            </a:extLst>
          </p:cNvPr>
          <p:cNvSpPr txBox="1"/>
          <p:nvPr/>
        </p:nvSpPr>
        <p:spPr>
          <a:xfrm>
            <a:off x="3406512" y="7329683"/>
            <a:ext cx="7904270" cy="923330"/>
          </a:xfrm>
          <a:prstGeom prst="rect">
            <a:avLst/>
          </a:prstGeom>
          <a:solidFill>
            <a:srgbClr val="6F6F6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</a:rPr>
              <a:t>Realignment of SW Martin Hwy/CR 714 to Intersect with SE 126th Blvd and SR 710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</a:rPr>
              <a:t>Add Lanes &amp; Reconstruct SR 710 from West of SE 126th Blvd to Okeechobee/Martin County Line – Okeechobee County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710DA-9498-9C81-96D9-A805BA64E425}"/>
              </a:ext>
            </a:extLst>
          </p:cNvPr>
          <p:cNvSpPr txBox="1"/>
          <p:nvPr/>
        </p:nvSpPr>
        <p:spPr>
          <a:xfrm>
            <a:off x="4193426" y="887111"/>
            <a:ext cx="3805145" cy="984885"/>
          </a:xfrm>
          <a:prstGeom prst="rect">
            <a:avLst/>
          </a:prstGeom>
          <a:solidFill>
            <a:srgbClr val="6F6F6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chemeClr val="bg1"/>
                </a:solidFill>
                <a:latin typeface="Arial Narrow"/>
              </a:rPr>
              <a:t>FPID #: 453333-3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baseline="0">
                <a:solidFill>
                  <a:schemeClr val="bg1"/>
                </a:solidFill>
                <a:latin typeface="Arial Narrow"/>
              </a:rPr>
              <a:t>SR 710 from </a:t>
            </a:r>
            <a:r>
              <a:rPr lang="en-US" sz="1600" b="1">
                <a:solidFill>
                  <a:schemeClr val="bg1"/>
                </a:solidFill>
                <a:latin typeface="Arial Narrow"/>
              </a:rPr>
              <a:t>west</a:t>
            </a:r>
            <a:r>
              <a:rPr lang="en-US" sz="1600" b="1" i="0" u="none" strike="noStrike" baseline="0">
                <a:solidFill>
                  <a:schemeClr val="bg1"/>
                </a:solidFill>
                <a:latin typeface="Arial Narrow"/>
              </a:rPr>
              <a:t> of SE 126th  Blvd to E of CR 714/SW Martin Hwy</a:t>
            </a:r>
          </a:p>
        </p:txBody>
      </p:sp>
    </p:spTree>
    <p:extLst>
      <p:ext uri="{BB962C8B-B14F-4D97-AF65-F5344CB8AC3E}">
        <p14:creationId xmlns:p14="http://schemas.microsoft.com/office/powerpoint/2010/main" val="13829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55F6D-B92D-9CD8-6E7B-11B1A365D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92FA818-4779-F79F-BA7D-1653E0CAFB90}"/>
              </a:ext>
            </a:extLst>
          </p:cNvPr>
          <p:cNvSpPr/>
          <p:nvPr/>
        </p:nvSpPr>
        <p:spPr>
          <a:xfrm flipH="1">
            <a:off x="6492767" y="985036"/>
            <a:ext cx="5699226" cy="802785"/>
          </a:xfrm>
          <a:prstGeom prst="rect">
            <a:avLst/>
          </a:prstGeom>
          <a:solidFill>
            <a:srgbClr val="8B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3A17829-9A73-3ACE-A205-47EC2275C52A}"/>
              </a:ext>
            </a:extLst>
          </p:cNvPr>
          <p:cNvSpPr/>
          <p:nvPr/>
        </p:nvSpPr>
        <p:spPr>
          <a:xfrm>
            <a:off x="0" y="6634600"/>
            <a:ext cx="12192000" cy="225767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8873566-0FB2-AD14-EA03-5311907B69C1}"/>
              </a:ext>
            </a:extLst>
          </p:cNvPr>
          <p:cNvSpPr>
            <a:spLocks/>
          </p:cNvSpPr>
          <p:nvPr/>
        </p:nvSpPr>
        <p:spPr>
          <a:xfrm>
            <a:off x="-26060" y="-11730"/>
            <a:ext cx="12248540" cy="6869730"/>
          </a:xfrm>
          <a:prstGeom prst="rect">
            <a:avLst/>
          </a:prstGeom>
          <a:solidFill>
            <a:schemeClr val="tx1">
              <a:lumMod val="20000"/>
              <a:lumOff val="8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hidden="1">
            <a:extLst>
              <a:ext uri="{FF2B5EF4-FFF2-40B4-BE49-F238E27FC236}">
                <a16:creationId xmlns:a16="http://schemas.microsoft.com/office/drawing/2014/main" id="{36B72135-5814-68EF-8E39-00948EC3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95" y="4406409"/>
            <a:ext cx="2508259" cy="1373463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9EA3B27E-EB53-5B79-8B49-50EF03C4DFDF}"/>
              </a:ext>
            </a:extLst>
          </p:cNvPr>
          <p:cNvSpPr txBox="1">
            <a:spLocks/>
          </p:cNvSpPr>
          <p:nvPr/>
        </p:nvSpPr>
        <p:spPr>
          <a:xfrm>
            <a:off x="11498409" y="663423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chemeClr val="tx2"/>
                </a:solidFill>
              </a:rPr>
              <a:pPr/>
              <a:t>9</a:t>
            </a:fld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CF6FFED-C09B-EE78-791E-39B00AADD2CC}"/>
              </a:ext>
            </a:extLst>
          </p:cNvPr>
          <p:cNvSpPr txBox="1">
            <a:spLocks/>
          </p:cNvSpPr>
          <p:nvPr/>
        </p:nvSpPr>
        <p:spPr>
          <a:xfrm>
            <a:off x="11905746" y="6622014"/>
            <a:ext cx="572508" cy="1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2C247-1BDB-47B4-B0B8-702A23B0DC2F}" type="slidenum">
              <a:rPr lang="en-US" sz="1200" smtClean="0">
                <a:solidFill>
                  <a:schemeClr val="bg1"/>
                </a:solidFill>
              </a:rPr>
              <a:pPr/>
              <a:t>9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BBBFF-818C-CC98-FBB5-7671CEBFA75B}"/>
              </a:ext>
            </a:extLst>
          </p:cNvPr>
          <p:cNvSpPr/>
          <p:nvPr/>
        </p:nvSpPr>
        <p:spPr>
          <a:xfrm>
            <a:off x="0" y="-7999"/>
            <a:ext cx="12192000" cy="831691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588C18-CBE3-A6D4-7F03-865BFE1190C6}"/>
              </a:ext>
            </a:extLst>
          </p:cNvPr>
          <p:cNvSpPr txBox="1">
            <a:spLocks/>
          </p:cNvSpPr>
          <p:nvPr/>
        </p:nvSpPr>
        <p:spPr>
          <a:xfrm>
            <a:off x="144595" y="158222"/>
            <a:ext cx="9212682" cy="6355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Schedule for Segment 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B0C649-88B7-3373-BF46-4829E70A5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398" y="114479"/>
            <a:ext cx="1324768" cy="664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3075B5-BCA2-2279-9893-83CEC98619E9}"/>
              </a:ext>
            </a:extLst>
          </p:cNvPr>
          <p:cNvSpPr txBox="1"/>
          <p:nvPr/>
        </p:nvSpPr>
        <p:spPr>
          <a:xfrm>
            <a:off x="12323254" y="7125752"/>
            <a:ext cx="346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F3F41"/>
                </a:solidFill>
              </a:rPr>
              <a:t>* Construction Letting is currently funded for fiscal year 2030.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7E4F2FB2-FB51-65BF-EA22-F37C87483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593" r="4645"/>
          <a:stretch/>
        </p:blipFill>
        <p:spPr>
          <a:xfrm>
            <a:off x="-1324" y="2026697"/>
            <a:ext cx="12193324" cy="4709011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B42220-003D-2FFA-3C33-7909D90E5F6F}"/>
              </a:ext>
            </a:extLst>
          </p:cNvPr>
          <p:cNvGrpSpPr/>
          <p:nvPr/>
        </p:nvGrpSpPr>
        <p:grpSpPr>
          <a:xfrm>
            <a:off x="1780777" y="1154601"/>
            <a:ext cx="1741770" cy="2149588"/>
            <a:chOff x="4530777" y="4305138"/>
            <a:chExt cx="2046450" cy="2493114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6059F7A-C938-6907-7819-8BECE8E38C5F}"/>
                </a:ext>
              </a:extLst>
            </p:cNvPr>
            <p:cNvSpPr/>
            <p:nvPr/>
          </p:nvSpPr>
          <p:spPr>
            <a:xfrm>
              <a:off x="4530777" y="4305138"/>
              <a:ext cx="2046450" cy="1391764"/>
            </a:xfrm>
            <a:prstGeom prst="roundRect">
              <a:avLst>
                <a:gd name="adj" fmla="val 27789"/>
              </a:avLst>
            </a:prstGeom>
            <a:solidFill>
              <a:srgbClr val="A900E6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80322BEC-D941-61E1-E062-4E12D486A656}"/>
                </a:ext>
              </a:extLst>
            </p:cNvPr>
            <p:cNvSpPr/>
            <p:nvPr/>
          </p:nvSpPr>
          <p:spPr>
            <a:xfrm>
              <a:off x="4545057" y="5310725"/>
              <a:ext cx="1973099" cy="382019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3060B08-9D69-744B-5799-94BCB94B3BCE}"/>
                </a:ext>
              </a:extLst>
            </p:cNvPr>
            <p:cNvGrpSpPr/>
            <p:nvPr/>
          </p:nvGrpSpPr>
          <p:grpSpPr>
            <a:xfrm>
              <a:off x="4553168" y="4318818"/>
              <a:ext cx="1994195" cy="2479434"/>
              <a:chOff x="1475118" y="3649634"/>
              <a:chExt cx="1994195" cy="2479434"/>
            </a:xfrm>
          </p:grpSpPr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5DD211DD-2625-85FF-BD69-DD669F008CA7}"/>
                  </a:ext>
                </a:extLst>
              </p:cNvPr>
              <p:cNvSpPr/>
              <p:nvPr/>
            </p:nvSpPr>
            <p:spPr>
              <a:xfrm>
                <a:off x="1475118" y="3649634"/>
                <a:ext cx="1994195" cy="1395371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6D39CA-9624-4D80-8947-77415C3C6139}"/>
                  </a:ext>
                </a:extLst>
              </p:cNvPr>
              <p:cNvSpPr/>
              <p:nvPr/>
            </p:nvSpPr>
            <p:spPr>
              <a:xfrm>
                <a:off x="2433395" y="5039073"/>
                <a:ext cx="94740" cy="9562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77CA479-18B0-C17D-8367-115EE2055F82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76BC566-0872-CB72-0B85-69D6F1B6D294}"/>
                </a:ext>
              </a:extLst>
            </p:cNvPr>
            <p:cNvSpPr/>
            <p:nvPr/>
          </p:nvSpPr>
          <p:spPr>
            <a:xfrm>
              <a:off x="4553169" y="5301171"/>
              <a:ext cx="1989874" cy="14707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7B06786-B6A9-4738-E687-333C3973CC21}"/>
              </a:ext>
            </a:extLst>
          </p:cNvPr>
          <p:cNvGrpSpPr/>
          <p:nvPr/>
        </p:nvGrpSpPr>
        <p:grpSpPr>
          <a:xfrm>
            <a:off x="125491" y="1012191"/>
            <a:ext cx="3391635" cy="1874999"/>
            <a:chOff x="4503890" y="4304518"/>
            <a:chExt cx="4510854" cy="2493734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D403E2A3-8E8B-AE64-1FA2-0D3609FA8B09}"/>
                </a:ext>
              </a:extLst>
            </p:cNvPr>
            <p:cNvSpPr/>
            <p:nvPr/>
          </p:nvSpPr>
          <p:spPr>
            <a:xfrm>
              <a:off x="4528543" y="4304518"/>
              <a:ext cx="2014500" cy="1363674"/>
            </a:xfrm>
            <a:prstGeom prst="roundRect">
              <a:avLst>
                <a:gd name="adj" fmla="val 27789"/>
              </a:avLst>
            </a:prstGeom>
            <a:solidFill>
              <a:srgbClr val="A900E6">
                <a:alpha val="30196"/>
              </a:srgbClr>
            </a:solidFill>
            <a:ln>
              <a:solidFill>
                <a:srgbClr val="A900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3F6C1457-DA6B-5E03-9DB6-37D3643272CD}"/>
                </a:ext>
              </a:extLst>
            </p:cNvPr>
            <p:cNvSpPr/>
            <p:nvPr/>
          </p:nvSpPr>
          <p:spPr>
            <a:xfrm>
              <a:off x="4557021" y="5444995"/>
              <a:ext cx="1964845" cy="356905"/>
            </a:xfrm>
            <a:prstGeom prst="roundRect">
              <a:avLst>
                <a:gd name="adj" fmla="val 36291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B760F3B-B92D-8639-EE04-C450EF9763EC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9426D961-695A-C17A-D1A2-1B5FFEC94FF5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412D5F5-318C-F11E-6C6C-AB27D0205128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3775F6C-E549-9F30-7C45-1C3FB8CB88F6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159556C-42F5-AC63-4871-662EB361CB74}"/>
                </a:ext>
              </a:extLst>
            </p:cNvPr>
            <p:cNvSpPr txBox="1"/>
            <p:nvPr/>
          </p:nvSpPr>
          <p:spPr>
            <a:xfrm>
              <a:off x="6706707" y="4581646"/>
              <a:ext cx="2308037" cy="1105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4</a:t>
              </a:r>
              <a:r>
                <a:rPr lang="en-US" sz="2400" b="1" baseline="30000">
                  <a:solidFill>
                    <a:srgbClr val="000000"/>
                  </a:solidFill>
                  <a:latin typeface="Arial"/>
                  <a:cs typeface="Calibri"/>
                </a:rPr>
                <a:t>th</a:t>
              </a:r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 Quarter</a:t>
              </a:r>
            </a:p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/>
                  <a:cs typeface="Calibri"/>
                </a:rPr>
                <a:t>2025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F8D07E7-4C19-C004-B428-7BD69CC6367C}"/>
                </a:ext>
              </a:extLst>
            </p:cNvPr>
            <p:cNvSpPr/>
            <p:nvPr/>
          </p:nvSpPr>
          <p:spPr>
            <a:xfrm>
              <a:off x="4547892" y="5399573"/>
              <a:ext cx="1994193" cy="14367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FE4D671-34BB-AE7E-DD7A-455181FDE672}"/>
                </a:ext>
              </a:extLst>
            </p:cNvPr>
            <p:cNvSpPr txBox="1"/>
            <p:nvPr/>
          </p:nvSpPr>
          <p:spPr>
            <a:xfrm>
              <a:off x="4503890" y="5411611"/>
              <a:ext cx="2043472" cy="4502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 Narrow"/>
                </a:rPr>
                <a:t>Design Starts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3C0103-ECFE-D21F-64F6-24C1F8161073}"/>
                </a:ext>
              </a:extLst>
            </p:cNvPr>
            <p:cNvSpPr txBox="1"/>
            <p:nvPr/>
          </p:nvSpPr>
          <p:spPr>
            <a:xfrm>
              <a:off x="6683466" y="5631761"/>
              <a:ext cx="2293967" cy="4502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 Narrow"/>
                </a:rPr>
                <a:t>Initial Plans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64F5F75C-9ACC-0A99-13FB-DE8AA1614A2F}"/>
              </a:ext>
            </a:extLst>
          </p:cNvPr>
          <p:cNvSpPr txBox="1"/>
          <p:nvPr/>
        </p:nvSpPr>
        <p:spPr>
          <a:xfrm>
            <a:off x="140781" y="1006944"/>
            <a:ext cx="149243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242424"/>
                </a:solidFill>
                <a:effectLst/>
                <a:latin typeface="Arial"/>
                <a:ea typeface="Times New Roman" panose="02020603050405020304" pitchFamily="18" charset="0"/>
                <a:cs typeface="Calibri"/>
              </a:rPr>
              <a:t>June </a:t>
            </a:r>
          </a:p>
          <a:p>
            <a:pPr algn="ctr"/>
            <a:r>
              <a:rPr lang="en-US" sz="2400" b="1">
                <a:solidFill>
                  <a:srgbClr val="242424"/>
                </a:solidFill>
                <a:effectLst/>
                <a:latin typeface="Arial"/>
                <a:ea typeface="Times New Roman" panose="02020603050405020304" pitchFamily="18" charset="0"/>
                <a:cs typeface="Calibri"/>
              </a:rPr>
              <a:t>2024</a:t>
            </a:r>
            <a:endParaRPr lang="en-US" sz="2400" b="1">
              <a:solidFill>
                <a:srgbClr val="242424"/>
              </a:solidFill>
              <a:latin typeface="Arial"/>
              <a:cs typeface="Calibri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2B02B4F-DA0C-6513-8115-12C28B52EE22}"/>
              </a:ext>
            </a:extLst>
          </p:cNvPr>
          <p:cNvGrpSpPr/>
          <p:nvPr/>
        </p:nvGrpSpPr>
        <p:grpSpPr>
          <a:xfrm>
            <a:off x="3636130" y="1478291"/>
            <a:ext cx="1879205" cy="2301605"/>
            <a:chOff x="4541843" y="4276686"/>
            <a:chExt cx="2035208" cy="2521566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EB541B6A-184E-4F81-CFE3-309660BA7F49}"/>
                </a:ext>
              </a:extLst>
            </p:cNvPr>
            <p:cNvSpPr/>
            <p:nvPr/>
          </p:nvSpPr>
          <p:spPr>
            <a:xfrm>
              <a:off x="4541843" y="4276686"/>
              <a:ext cx="2003481" cy="1422062"/>
            </a:xfrm>
            <a:prstGeom prst="roundRect">
              <a:avLst>
                <a:gd name="adj" fmla="val 27789"/>
              </a:avLst>
            </a:prstGeom>
            <a:solidFill>
              <a:srgbClr val="A900E6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50DF27DC-0D8B-4FAE-BBDE-57C75CC77884}"/>
                </a:ext>
              </a:extLst>
            </p:cNvPr>
            <p:cNvSpPr/>
            <p:nvPr/>
          </p:nvSpPr>
          <p:spPr>
            <a:xfrm>
              <a:off x="4561339" y="5343525"/>
              <a:ext cx="1986023" cy="458376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C53C0A5-214F-DF3A-895E-0E74E140A799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151" name="Rectangle: Rounded Corners 150">
                <a:extLst>
                  <a:ext uri="{FF2B5EF4-FFF2-40B4-BE49-F238E27FC236}">
                    <a16:creationId xmlns:a16="http://schemas.microsoft.com/office/drawing/2014/main" id="{B3E253F7-5973-7E64-BA6C-816B940A3C0C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0D44E5F-B579-CDFF-EF28-2B2D9F0121EC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E0527C6F-9792-76AC-F04B-0231BCBB1333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0C2B9BD-1F80-220E-F6CC-6A306BE0BEC4}"/>
                </a:ext>
              </a:extLst>
            </p:cNvPr>
            <p:cNvSpPr/>
            <p:nvPr/>
          </p:nvSpPr>
          <p:spPr>
            <a:xfrm>
              <a:off x="4552052" y="5290250"/>
              <a:ext cx="2024999" cy="177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492D817-81AA-20E4-A141-6073BC6D9619}"/>
              </a:ext>
            </a:extLst>
          </p:cNvPr>
          <p:cNvGrpSpPr/>
          <p:nvPr/>
        </p:nvGrpSpPr>
        <p:grpSpPr>
          <a:xfrm>
            <a:off x="7538813" y="2836925"/>
            <a:ext cx="2162166" cy="2654973"/>
            <a:chOff x="7481184" y="2451298"/>
            <a:chExt cx="2162166" cy="2654973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730726F-61D9-361C-00B2-09125F1C3224}"/>
                </a:ext>
              </a:extLst>
            </p:cNvPr>
            <p:cNvSpPr/>
            <p:nvPr/>
          </p:nvSpPr>
          <p:spPr>
            <a:xfrm>
              <a:off x="7524200" y="3124227"/>
              <a:ext cx="2119150" cy="59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005166B-9618-879B-B7B5-C5CA4DA27CC1}"/>
                </a:ext>
              </a:extLst>
            </p:cNvPr>
            <p:cNvGrpSpPr/>
            <p:nvPr/>
          </p:nvGrpSpPr>
          <p:grpSpPr>
            <a:xfrm>
              <a:off x="7481184" y="2451298"/>
              <a:ext cx="2152741" cy="2654973"/>
              <a:chOff x="4532454" y="4299829"/>
              <a:chExt cx="2025804" cy="2498423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A561EF8D-CE15-855D-0644-54BDC637F727}"/>
                  </a:ext>
                </a:extLst>
              </p:cNvPr>
              <p:cNvSpPr/>
              <p:nvPr/>
            </p:nvSpPr>
            <p:spPr>
              <a:xfrm>
                <a:off x="4532454" y="4299829"/>
                <a:ext cx="2025804" cy="1349520"/>
              </a:xfrm>
              <a:prstGeom prst="roundRect">
                <a:avLst>
                  <a:gd name="adj" fmla="val 27789"/>
                </a:avLst>
              </a:prstGeom>
              <a:solidFill>
                <a:srgbClr val="A900E6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83027E1D-FCBA-8771-A070-C861B06527D8}"/>
                  </a:ext>
                </a:extLst>
              </p:cNvPr>
              <p:cNvSpPr/>
              <p:nvPr/>
            </p:nvSpPr>
            <p:spPr>
              <a:xfrm>
                <a:off x="4561339" y="5343525"/>
                <a:ext cx="1986023" cy="458376"/>
              </a:xfrm>
              <a:prstGeom prst="roundRect">
                <a:avLst>
                  <a:gd name="adj" fmla="val 42550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03A3A662-9E51-2525-C843-A2A6564DC3A0}"/>
                  </a:ext>
                </a:extLst>
              </p:cNvPr>
              <p:cNvGrpSpPr/>
              <p:nvPr/>
            </p:nvGrpSpPr>
            <p:grpSpPr>
              <a:xfrm>
                <a:off x="4553167" y="4318818"/>
                <a:ext cx="1994195" cy="2479434"/>
                <a:chOff x="1475117" y="3649634"/>
                <a:chExt cx="1994195" cy="2479434"/>
              </a:xfrm>
            </p:grpSpPr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8F31C6A9-3572-2B6D-8274-93FD07A692B2}"/>
                    </a:ext>
                  </a:extLst>
                </p:cNvPr>
                <p:cNvSpPr/>
                <p:nvPr/>
              </p:nvSpPr>
              <p:spPr>
                <a:xfrm>
                  <a:off x="1475117" y="3649634"/>
                  <a:ext cx="1994195" cy="1483083"/>
                </a:xfrm>
                <a:prstGeom prst="roundRect">
                  <a:avLst/>
                </a:pr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4C807A61-4C98-57D0-B32E-DCECCA530482}"/>
                    </a:ext>
                  </a:extLst>
                </p:cNvPr>
                <p:cNvSpPr/>
                <p:nvPr/>
              </p:nvSpPr>
              <p:spPr>
                <a:xfrm>
                  <a:off x="2433395" y="5132717"/>
                  <a:ext cx="77638" cy="86264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94AD89BF-BE04-6848-A90B-99CEBE65CD6D}"/>
                    </a:ext>
                  </a:extLst>
                </p:cNvPr>
                <p:cNvSpPr/>
                <p:nvPr/>
              </p:nvSpPr>
              <p:spPr>
                <a:xfrm>
                  <a:off x="2256793" y="5995358"/>
                  <a:ext cx="430842" cy="13371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73361774-282E-E79B-251C-A10C30B3D520}"/>
                  </a:ext>
                </a:extLst>
              </p:cNvPr>
              <p:cNvSpPr/>
              <p:nvPr/>
            </p:nvSpPr>
            <p:spPr>
              <a:xfrm>
                <a:off x="4557040" y="5343524"/>
                <a:ext cx="1994195" cy="2574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5C90F69-F73A-735D-A38D-95D5E4FAF7C8}"/>
              </a:ext>
            </a:extLst>
          </p:cNvPr>
          <p:cNvGrpSpPr/>
          <p:nvPr/>
        </p:nvGrpSpPr>
        <p:grpSpPr>
          <a:xfrm>
            <a:off x="9781761" y="3526868"/>
            <a:ext cx="2339779" cy="2875944"/>
            <a:chOff x="9660898" y="3676316"/>
            <a:chExt cx="2339779" cy="2875944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2A7851F-EDC9-FB13-2381-0127F8F5164D}"/>
                </a:ext>
              </a:extLst>
            </p:cNvPr>
            <p:cNvSpPr/>
            <p:nvPr/>
          </p:nvSpPr>
          <p:spPr>
            <a:xfrm>
              <a:off x="9660898" y="4268125"/>
              <a:ext cx="2320986" cy="590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270F4EC-5336-3608-D022-278E805B103A}"/>
                </a:ext>
              </a:extLst>
            </p:cNvPr>
            <p:cNvGrpSpPr/>
            <p:nvPr/>
          </p:nvGrpSpPr>
          <p:grpSpPr>
            <a:xfrm>
              <a:off x="9665946" y="3676316"/>
              <a:ext cx="2334731" cy="2875944"/>
              <a:chOff x="9665946" y="3676316"/>
              <a:chExt cx="2334731" cy="2875944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762E28EF-4117-F01E-3185-DC112B339122}"/>
                  </a:ext>
                </a:extLst>
              </p:cNvPr>
              <p:cNvGrpSpPr/>
              <p:nvPr/>
            </p:nvGrpSpPr>
            <p:grpSpPr>
              <a:xfrm>
                <a:off x="9665946" y="3676316"/>
                <a:ext cx="2334731" cy="2875944"/>
                <a:chOff x="4553167" y="4285215"/>
                <a:chExt cx="1997785" cy="2513037"/>
              </a:xfrm>
            </p:grpSpPr>
            <p:sp>
              <p:nvSpPr>
                <p:cNvPr id="173" name="Rectangle: Rounded Corners 172">
                  <a:extLst>
                    <a:ext uri="{FF2B5EF4-FFF2-40B4-BE49-F238E27FC236}">
                      <a16:creationId xmlns:a16="http://schemas.microsoft.com/office/drawing/2014/main" id="{54F84625-F3FB-F1C1-8A16-CCC3AF84C424}"/>
                    </a:ext>
                  </a:extLst>
                </p:cNvPr>
                <p:cNvSpPr/>
                <p:nvPr/>
              </p:nvSpPr>
              <p:spPr>
                <a:xfrm>
                  <a:off x="4553167" y="4285215"/>
                  <a:ext cx="1997785" cy="1184977"/>
                </a:xfrm>
                <a:prstGeom prst="roundRect">
                  <a:avLst>
                    <a:gd name="adj" fmla="val 27789"/>
                  </a:avLst>
                </a:prstGeom>
                <a:solidFill>
                  <a:srgbClr val="A900E6">
                    <a:alpha val="3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D13A1DA9-57BA-C0B4-E11D-41BD2BCE0F7E}"/>
                    </a:ext>
                  </a:extLst>
                </p:cNvPr>
                <p:cNvSpPr/>
                <p:nvPr/>
              </p:nvSpPr>
              <p:spPr>
                <a:xfrm>
                  <a:off x="4561338" y="5343525"/>
                  <a:ext cx="1986023" cy="458376"/>
                </a:xfrm>
                <a:prstGeom prst="roundRect">
                  <a:avLst>
                    <a:gd name="adj" fmla="val 42550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054A2754-C512-2E5E-F026-9367A3FB960A}"/>
                    </a:ext>
                  </a:extLst>
                </p:cNvPr>
                <p:cNvGrpSpPr/>
                <p:nvPr/>
              </p:nvGrpSpPr>
              <p:grpSpPr>
                <a:xfrm>
                  <a:off x="4553167" y="4318818"/>
                  <a:ext cx="1994195" cy="2479434"/>
                  <a:chOff x="1475117" y="3649634"/>
                  <a:chExt cx="1994195" cy="2479434"/>
                </a:xfrm>
              </p:grpSpPr>
              <p:sp>
                <p:nvSpPr>
                  <p:cNvPr id="179" name="Rectangle: Rounded Corners 178">
                    <a:extLst>
                      <a:ext uri="{FF2B5EF4-FFF2-40B4-BE49-F238E27FC236}">
                        <a16:creationId xmlns:a16="http://schemas.microsoft.com/office/drawing/2014/main" id="{91041A2B-D402-35CE-03AE-B8BCE782C0A5}"/>
                      </a:ext>
                    </a:extLst>
                  </p:cNvPr>
                  <p:cNvSpPr/>
                  <p:nvPr/>
                </p:nvSpPr>
                <p:spPr>
                  <a:xfrm>
                    <a:off x="1475117" y="3649634"/>
                    <a:ext cx="1994195" cy="1483083"/>
                  </a:xfrm>
                  <a:prstGeom prst="roundRect">
                    <a:avLst/>
                  </a:prstGeom>
                  <a:noFill/>
                  <a:ln w="5715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27FFB82F-2F76-20F4-63F7-B4CFD6321821}"/>
                      </a:ext>
                    </a:extLst>
                  </p:cNvPr>
                  <p:cNvSpPr/>
                  <p:nvPr/>
                </p:nvSpPr>
                <p:spPr>
                  <a:xfrm>
                    <a:off x="2433395" y="5132717"/>
                    <a:ext cx="77638" cy="86264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6BB07181-A57D-623B-9282-0473F04009FD}"/>
                      </a:ext>
                    </a:extLst>
                  </p:cNvPr>
                  <p:cNvSpPr/>
                  <p:nvPr/>
                </p:nvSpPr>
                <p:spPr>
                  <a:xfrm>
                    <a:off x="2256793" y="5995358"/>
                    <a:ext cx="430842" cy="13371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127CF515-8437-3289-C7A3-E8038E31B96C}"/>
                    </a:ext>
                  </a:extLst>
                </p:cNvPr>
                <p:cNvSpPr/>
                <p:nvPr/>
              </p:nvSpPr>
              <p:spPr>
                <a:xfrm>
                  <a:off x="4556758" y="5253755"/>
                  <a:ext cx="1978112" cy="20190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29A8841-A467-2B55-265A-8BAAE8010875}"/>
                  </a:ext>
                </a:extLst>
              </p:cNvPr>
              <p:cNvSpPr/>
              <p:nvPr/>
            </p:nvSpPr>
            <p:spPr>
              <a:xfrm>
                <a:off x="9694464" y="4704670"/>
                <a:ext cx="2287420" cy="1710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FB46A7D-4AC9-0CAD-832C-A794221E5D7D}"/>
              </a:ext>
            </a:extLst>
          </p:cNvPr>
          <p:cNvGrpSpPr/>
          <p:nvPr/>
        </p:nvGrpSpPr>
        <p:grpSpPr>
          <a:xfrm>
            <a:off x="-1324" y="6631804"/>
            <a:ext cx="12193324" cy="226196"/>
            <a:chOff x="-1324" y="6631804"/>
            <a:chExt cx="12193324" cy="226196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B684C70-EF32-2A22-9DF7-D966837D8CD4}"/>
                </a:ext>
              </a:extLst>
            </p:cNvPr>
            <p:cNvSpPr/>
            <p:nvPr userDrawn="1"/>
          </p:nvSpPr>
          <p:spPr>
            <a:xfrm>
              <a:off x="-1324" y="6631804"/>
              <a:ext cx="12193324" cy="226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86C085B2-2214-7693-8EF8-785A526C7359}"/>
                </a:ext>
              </a:extLst>
            </p:cNvPr>
            <p:cNvSpPr txBox="1"/>
            <p:nvPr/>
          </p:nvSpPr>
          <p:spPr>
            <a:xfrm>
              <a:off x="80635" y="6631804"/>
              <a:ext cx="12111365" cy="2154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800" b="0">
                  <a:solidFill>
                    <a:srgbClr val="2424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PD&amp;E Study for I-95 Widening from South of High Meadow Avenue to SR-70/Okeechobee Road  |  FM No. 422681-5-22-02 / 422681-6-22-02  |  Ad No. 25442/43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3DFBE9-596D-57B6-1916-EC8FF1D6EFBD}"/>
              </a:ext>
            </a:extLst>
          </p:cNvPr>
          <p:cNvSpPr txBox="1"/>
          <p:nvPr/>
        </p:nvSpPr>
        <p:spPr>
          <a:xfrm>
            <a:off x="3632454" y="1547757"/>
            <a:ext cx="18582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</a:rPr>
              <a:t>2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</a:rPr>
              <a:t>nd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0C4A9-CB84-0C0B-92D7-DCBA07B69792}"/>
              </a:ext>
            </a:extLst>
          </p:cNvPr>
          <p:cNvSpPr txBox="1"/>
          <p:nvPr/>
        </p:nvSpPr>
        <p:spPr>
          <a:xfrm>
            <a:off x="7526028" y="3027556"/>
            <a:ext cx="219212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4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th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 Quarter</a:t>
            </a: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B72E3-CEB5-8026-F097-7B7532553810}"/>
              </a:ext>
            </a:extLst>
          </p:cNvPr>
          <p:cNvSpPr txBox="1"/>
          <p:nvPr/>
        </p:nvSpPr>
        <p:spPr>
          <a:xfrm>
            <a:off x="3564037" y="2337108"/>
            <a:ext cx="203553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Public Information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CDB6C-DFEE-38B8-C8A4-42A4D64F762C}"/>
              </a:ext>
            </a:extLst>
          </p:cNvPr>
          <p:cNvSpPr txBox="1"/>
          <p:nvPr/>
        </p:nvSpPr>
        <p:spPr>
          <a:xfrm>
            <a:off x="7528065" y="4022875"/>
            <a:ext cx="22584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Final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5AD09-3BCC-0862-F2D6-DB55B56021B5}"/>
              </a:ext>
            </a:extLst>
          </p:cNvPr>
          <p:cNvSpPr txBox="1"/>
          <p:nvPr/>
        </p:nvSpPr>
        <p:spPr>
          <a:xfrm>
            <a:off x="9820563" y="3666360"/>
            <a:ext cx="232098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3</a:t>
            </a:r>
            <a:r>
              <a:rPr lang="en-US" sz="2400" b="1" baseline="30000">
                <a:solidFill>
                  <a:srgbClr val="000000"/>
                </a:solidFill>
                <a:latin typeface="Arial"/>
                <a:cs typeface="Calibri"/>
              </a:rPr>
              <a:t>rd</a:t>
            </a: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 Quarter </a:t>
            </a:r>
            <a:br>
              <a:rPr lang="en-US" sz="2400" b="1">
                <a:latin typeface="Arial"/>
                <a:cs typeface="Calibri"/>
              </a:rPr>
            </a:br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2029*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8D7B3-D0AF-24C9-BFA6-AD9C07F14924}"/>
              </a:ext>
            </a:extLst>
          </p:cNvPr>
          <p:cNvSpPr txBox="1"/>
          <p:nvPr/>
        </p:nvSpPr>
        <p:spPr>
          <a:xfrm>
            <a:off x="10057469" y="4680402"/>
            <a:ext cx="178921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Construction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Letting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E06F33-11FB-DF09-A38F-52A83F7D133C}"/>
              </a:ext>
            </a:extLst>
          </p:cNvPr>
          <p:cNvSpPr/>
          <p:nvPr/>
        </p:nvSpPr>
        <p:spPr>
          <a:xfrm>
            <a:off x="584462" y="5789506"/>
            <a:ext cx="4120819" cy="88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i="1">
                <a:solidFill>
                  <a:srgbClr val="000000"/>
                </a:solidFill>
              </a:rPr>
              <a:t>Project schedule is subject to change.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DB51B1-198D-C823-B903-11BBC1C0AC4D}"/>
              </a:ext>
            </a:extLst>
          </p:cNvPr>
          <p:cNvSpPr/>
          <p:nvPr/>
        </p:nvSpPr>
        <p:spPr>
          <a:xfrm>
            <a:off x="8143056" y="131499"/>
            <a:ext cx="609113" cy="609113"/>
          </a:xfrm>
          <a:prstGeom prst="ellipse">
            <a:avLst/>
          </a:prstGeom>
          <a:solidFill>
            <a:srgbClr val="A900E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CC2EA-9476-3A15-FE9D-DF5867858ED3}"/>
              </a:ext>
            </a:extLst>
          </p:cNvPr>
          <p:cNvSpPr txBox="1">
            <a:spLocks/>
          </p:cNvSpPr>
          <p:nvPr/>
        </p:nvSpPr>
        <p:spPr>
          <a:xfrm>
            <a:off x="5713336" y="970366"/>
            <a:ext cx="6271966" cy="90783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Realignment of SW Martin Hwy/CR 714 </a:t>
            </a:r>
          </a:p>
          <a:p>
            <a:pPr algn="r"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 Intersect with SE 126th Blvd and SR 710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BC303-4EEC-B86E-1072-96A412C265E7}"/>
              </a:ext>
            </a:extLst>
          </p:cNvPr>
          <p:cNvGrpSpPr/>
          <p:nvPr/>
        </p:nvGrpSpPr>
        <p:grpSpPr>
          <a:xfrm>
            <a:off x="5597488" y="2324445"/>
            <a:ext cx="1879205" cy="2301605"/>
            <a:chOff x="4541843" y="4276686"/>
            <a:chExt cx="2035208" cy="252156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67234CD-B7BB-3B1D-3E13-9994FE19E36B}"/>
                </a:ext>
              </a:extLst>
            </p:cNvPr>
            <p:cNvSpPr/>
            <p:nvPr/>
          </p:nvSpPr>
          <p:spPr>
            <a:xfrm>
              <a:off x="4541843" y="4276686"/>
              <a:ext cx="2003481" cy="1422062"/>
            </a:xfrm>
            <a:prstGeom prst="roundRect">
              <a:avLst>
                <a:gd name="adj" fmla="val 27789"/>
              </a:avLst>
            </a:prstGeom>
            <a:solidFill>
              <a:srgbClr val="A900E6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C7F1D7E-55C2-27E4-9C74-833041E160B7}"/>
                </a:ext>
              </a:extLst>
            </p:cNvPr>
            <p:cNvSpPr/>
            <p:nvPr/>
          </p:nvSpPr>
          <p:spPr>
            <a:xfrm>
              <a:off x="4561339" y="5343525"/>
              <a:ext cx="1986023" cy="458376"/>
            </a:xfrm>
            <a:prstGeom prst="roundRect">
              <a:avLst>
                <a:gd name="adj" fmla="val 4255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01E24-8B66-44B9-5491-B7312B157217}"/>
                </a:ext>
              </a:extLst>
            </p:cNvPr>
            <p:cNvGrpSpPr/>
            <p:nvPr/>
          </p:nvGrpSpPr>
          <p:grpSpPr>
            <a:xfrm>
              <a:off x="4553167" y="4318818"/>
              <a:ext cx="1994195" cy="2479434"/>
              <a:chOff x="1475117" y="3649634"/>
              <a:chExt cx="1994195" cy="2479434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0A9A873-6837-1A4C-6720-15AD935CF46F}"/>
                  </a:ext>
                </a:extLst>
              </p:cNvPr>
              <p:cNvSpPr/>
              <p:nvPr/>
            </p:nvSpPr>
            <p:spPr>
              <a:xfrm>
                <a:off x="1475117" y="3649634"/>
                <a:ext cx="1994195" cy="1483083"/>
              </a:xfrm>
              <a:prstGeom prst="roundRect">
                <a:avLst/>
              </a:prstGeom>
              <a:noFill/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CECCCCA-8AB6-8AB5-8EDE-82777AE91CB3}"/>
                  </a:ext>
                </a:extLst>
              </p:cNvPr>
              <p:cNvSpPr/>
              <p:nvPr/>
            </p:nvSpPr>
            <p:spPr>
              <a:xfrm>
                <a:off x="2433395" y="5132717"/>
                <a:ext cx="77638" cy="8626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5FE5DEF-657F-5731-251D-C05FEB49D288}"/>
                  </a:ext>
                </a:extLst>
              </p:cNvPr>
              <p:cNvSpPr/>
              <p:nvPr/>
            </p:nvSpPr>
            <p:spPr>
              <a:xfrm>
                <a:off x="2256793" y="5995358"/>
                <a:ext cx="430842" cy="13371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5EA842C-32E1-6FFC-9BEB-4D7E55D19703}"/>
                </a:ext>
              </a:extLst>
            </p:cNvPr>
            <p:cNvSpPr/>
            <p:nvPr/>
          </p:nvSpPr>
          <p:spPr>
            <a:xfrm>
              <a:off x="4552052" y="5290250"/>
              <a:ext cx="2024999" cy="1770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6E1E8F0-FFC8-85EA-05FA-72EB64CEDAB8}"/>
              </a:ext>
            </a:extLst>
          </p:cNvPr>
          <p:cNvSpPr txBox="1"/>
          <p:nvPr/>
        </p:nvSpPr>
        <p:spPr>
          <a:xfrm>
            <a:off x="5609582" y="2406433"/>
            <a:ext cx="184619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</a:rPr>
              <a:t>4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</a:rPr>
              <a:t>th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</a:rPr>
              <a:t> Quarter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/>
            </a:endParaRP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2026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2C2266-DEA8-9E3F-E397-0D21CF349FDF}"/>
              </a:ext>
            </a:extLst>
          </p:cNvPr>
          <p:cNvSpPr txBox="1"/>
          <p:nvPr/>
        </p:nvSpPr>
        <p:spPr>
          <a:xfrm>
            <a:off x="5597489" y="3214641"/>
            <a:ext cx="18792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Right-of-Way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/>
              </a:rPr>
              <a:t>Starts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953FE5-1F4C-0B44-70B1-616964D052F4}"/>
              </a:ext>
            </a:extLst>
          </p:cNvPr>
          <p:cNvSpPr txBox="1"/>
          <p:nvPr/>
        </p:nvSpPr>
        <p:spPr>
          <a:xfrm>
            <a:off x="9871353" y="2657422"/>
            <a:ext cx="216157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3F3F41"/>
                </a:solidFill>
              </a:rPr>
              <a:t>* </a:t>
            </a:r>
            <a:r>
              <a:rPr lang="en-US" sz="1400" b="1">
                <a:solidFill>
                  <a:srgbClr val="242424"/>
                </a:solidFill>
                <a:latin typeface="Arial"/>
                <a:cs typeface="Arial"/>
              </a:rPr>
              <a:t>Construction is currently funded for fiscal year 2030</a:t>
            </a:r>
          </a:p>
        </p:txBody>
      </p:sp>
    </p:spTree>
    <p:extLst>
      <p:ext uri="{BB962C8B-B14F-4D97-AF65-F5344CB8AC3E}">
        <p14:creationId xmlns:p14="http://schemas.microsoft.com/office/powerpoint/2010/main" val="28796135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Kimley-Horn">
      <a:dk1>
        <a:srgbClr val="82ABBC"/>
      </a:dk1>
      <a:lt1>
        <a:srgbClr val="FFFFFF"/>
      </a:lt1>
      <a:dk2>
        <a:srgbClr val="00617F"/>
      </a:dk2>
      <a:lt2>
        <a:srgbClr val="582C83"/>
      </a:lt2>
      <a:accent1>
        <a:srgbClr val="A20C33"/>
      </a:accent1>
      <a:accent2>
        <a:srgbClr val="82ABBC"/>
      </a:accent2>
      <a:accent3>
        <a:srgbClr val="EA7600"/>
      </a:accent3>
      <a:accent4>
        <a:srgbClr val="FFC000"/>
      </a:accent4>
      <a:accent5>
        <a:srgbClr val="B7BF10"/>
      </a:accent5>
      <a:accent6>
        <a:srgbClr val="3F3F41"/>
      </a:accent6>
      <a:hlink>
        <a:srgbClr val="E6E7E8"/>
      </a:hlink>
      <a:folHlink>
        <a:srgbClr val="4040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Kimley-Horn">
      <a:dk1>
        <a:srgbClr val="82ABBC"/>
      </a:dk1>
      <a:lt1>
        <a:srgbClr val="FFFFFF"/>
      </a:lt1>
      <a:dk2>
        <a:srgbClr val="00617F"/>
      </a:dk2>
      <a:lt2>
        <a:srgbClr val="582C83"/>
      </a:lt2>
      <a:accent1>
        <a:srgbClr val="A20C33"/>
      </a:accent1>
      <a:accent2>
        <a:srgbClr val="82ABBC"/>
      </a:accent2>
      <a:accent3>
        <a:srgbClr val="EA7600"/>
      </a:accent3>
      <a:accent4>
        <a:srgbClr val="FFC000"/>
      </a:accent4>
      <a:accent5>
        <a:srgbClr val="B7BF10"/>
      </a:accent5>
      <a:accent6>
        <a:srgbClr val="3F3F41"/>
      </a:accent6>
      <a:hlink>
        <a:srgbClr val="E6E7E8"/>
      </a:hlink>
      <a:folHlink>
        <a:srgbClr val="4040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. Awareness &amp; Approa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F99090B-3DE2-4E7D-A3C9-BB21CEEE3DC0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5bfe85f-e22d-4700-ad00-3d295fd2f0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B1D9CA1861124DBBC3D05B467D0A4E" ma:contentTypeVersion="16" ma:contentTypeDescription="Create a new document." ma:contentTypeScope="" ma:versionID="00f845d7182014b8582e3c1f7cc1fd53">
  <xsd:schema xmlns:xsd="http://www.w3.org/2001/XMLSchema" xmlns:xs="http://www.w3.org/2001/XMLSchema" xmlns:p="http://schemas.microsoft.com/office/2006/metadata/properties" xmlns:ns3="55bfe85f-e22d-4700-ad00-3d295fd2f0f5" xmlns:ns4="0065e521-a766-4eb8-acc5-d6bc0782148b" targetNamespace="http://schemas.microsoft.com/office/2006/metadata/properties" ma:root="true" ma:fieldsID="378d519f4bd9d91f9b6beaa69d9b5367" ns3:_="" ns4:_="">
    <xsd:import namespace="55bfe85f-e22d-4700-ad00-3d295fd2f0f5"/>
    <xsd:import namespace="0065e521-a766-4eb8-acc5-d6bc078214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fe85f-e22d-4700-ad00-3d295fd2f0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5e521-a766-4eb8-acc5-d6bc0782148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120E0E-4D68-4420-80A5-343F58920E6C}">
  <ds:schemaRefs>
    <ds:schemaRef ds:uri="0065e521-a766-4eb8-acc5-d6bc0782148b"/>
    <ds:schemaRef ds:uri="55bfe85f-e22d-4700-ad00-3d295fd2f0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E04F1C-EAE1-417C-8EBA-1FEFD6A668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72A96C-290E-45E8-B36A-DAEBBFE80860}">
  <ds:schemaRefs>
    <ds:schemaRef ds:uri="0065e521-a766-4eb8-acc5-d6bc0782148b"/>
    <ds:schemaRef ds:uri="55bfe85f-e22d-4700-ad00-3d295fd2f0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24</Slides>
  <Notes>23</Notes>
  <HiddenSlides>1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Custom Design</vt:lpstr>
      <vt:lpstr>1_Custom Design</vt:lpstr>
      <vt:lpstr>Office Theme</vt:lpstr>
      <vt:lpstr>2. Awareness &amp;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McClellan, Alex (Rodriguez)</dc:creator>
  <cp:revision>1</cp:revision>
  <cp:lastPrinted>2025-03-20T13:16:50Z</cp:lastPrinted>
  <dcterms:created xsi:type="dcterms:W3CDTF">2024-02-13T15:48:51Z</dcterms:created>
  <dcterms:modified xsi:type="dcterms:W3CDTF">2025-03-25T21:32:44Z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0x01010053B1D9CA1861124DBBC3D05B467D0A4E</vt:lpwstr>
  </property>
</Properties>
</file>