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2"/>
  </p:notesMasterIdLst>
  <p:sldIdLst>
    <p:sldId id="256" r:id="rId2"/>
    <p:sldId id="257" r:id="rId3"/>
    <p:sldId id="258" r:id="rId4"/>
    <p:sldId id="259" r:id="rId5"/>
    <p:sldId id="287" r:id="rId6"/>
    <p:sldId id="280" r:id="rId7"/>
    <p:sldId id="272" r:id="rId8"/>
    <p:sldId id="281" r:id="rId9"/>
    <p:sldId id="262" r:id="rId10"/>
    <p:sldId id="263" r:id="rId11"/>
    <p:sldId id="264" r:id="rId12"/>
    <p:sldId id="265" r:id="rId13"/>
    <p:sldId id="273" r:id="rId14"/>
    <p:sldId id="274" r:id="rId15"/>
    <p:sldId id="292" r:id="rId16"/>
    <p:sldId id="275" r:id="rId17"/>
    <p:sldId id="316" r:id="rId18"/>
    <p:sldId id="318" r:id="rId19"/>
    <p:sldId id="313" r:id="rId20"/>
    <p:sldId id="301" r:id="rId21"/>
    <p:sldId id="320" r:id="rId22"/>
    <p:sldId id="323" r:id="rId23"/>
    <p:sldId id="324" r:id="rId24"/>
    <p:sldId id="325" r:id="rId25"/>
    <p:sldId id="326" r:id="rId26"/>
    <p:sldId id="321" r:id="rId27"/>
    <p:sldId id="276" r:id="rId28"/>
    <p:sldId id="277" r:id="rId29"/>
    <p:sldId id="278" r:id="rId30"/>
    <p:sldId id="279"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4" autoAdjust="0"/>
    <p:restoredTop sz="87033" autoAdjust="0"/>
  </p:normalViewPr>
  <p:slideViewPr>
    <p:cSldViewPr snapToGrid="0">
      <p:cViewPr>
        <p:scale>
          <a:sx n="60" d="100"/>
          <a:sy n="60" d="100"/>
        </p:scale>
        <p:origin x="624"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A8674B4-8B87-4183-846C-AF428A80E381}" type="datetimeFigureOut">
              <a:rPr lang="en-US" smtClean="0"/>
              <a:t>1/23/2017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EA0C45-FD47-4310-A8EB-B56AE55E0733}" type="slidenum">
              <a:rPr lang="en-US" smtClean="0"/>
              <a:t>‹#›</a:t>
            </a:fld>
            <a:endParaRPr lang="en-US"/>
          </a:p>
        </p:txBody>
      </p:sp>
    </p:spTree>
    <p:extLst>
      <p:ext uri="{BB962C8B-B14F-4D97-AF65-F5344CB8AC3E}">
        <p14:creationId xmlns:p14="http://schemas.microsoft.com/office/powerpoint/2010/main" val="197165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A0C45-FD47-4310-A8EB-B56AE55E0733}" type="slidenum">
              <a:rPr lang="en-US" smtClean="0"/>
              <a:t>1</a:t>
            </a:fld>
            <a:endParaRPr lang="en-US"/>
          </a:p>
        </p:txBody>
      </p:sp>
    </p:spTree>
    <p:extLst>
      <p:ext uri="{BB962C8B-B14F-4D97-AF65-F5344CB8AC3E}">
        <p14:creationId xmlns:p14="http://schemas.microsoft.com/office/powerpoint/2010/main" val="3839018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Utility</a:t>
            </a:r>
            <a:r>
              <a:rPr lang="en-US" baseline="0" dirty="0" smtClean="0"/>
              <a:t> Work Schedule (UWS)</a:t>
            </a:r>
            <a:r>
              <a:rPr lang="en-US" dirty="0" smtClean="0"/>
              <a:t> Functional area allows</a:t>
            </a:r>
            <a:r>
              <a:rPr lang="en-US" baseline="0" dirty="0" smtClean="0"/>
              <a:t> user</a:t>
            </a:r>
            <a:r>
              <a:rPr lang="en-US" dirty="0" smtClean="0"/>
              <a:t> to create entries</a:t>
            </a:r>
            <a:r>
              <a:rPr lang="en-US" baseline="0" dirty="0" smtClean="0"/>
              <a:t> for UAO to </a:t>
            </a:r>
            <a:r>
              <a:rPr lang="en-US" baseline="0" dirty="0" smtClean="0"/>
              <a:t>respond with their Work Schedules and Certifications.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a neat feature added here is a reminder email that there is work to be completed PRIOR to construction.  When a UAO responds to an assignment and indicates that there is work to be done prior and during construction, the FDOT Utility Coordinator will input those days into this module.  PSEE will automatically send the UAO Representative associated, Operations Utility Coordinator and the Utility Coordinator an email to reminder of the work to be completed prior to construction.  The system rule to send the email is to add the number of days the UAO stated is needed PLUS 60 calendar days and then back up that many days from the letting date.  FOR EXAMPLE: UAO needs 45 days.  So the email will be sent 105 days BEFORE the Letting Date.  Because there could have been several months/years between the submittal of the UWS and this reminder, this feature serves several purposes.  (1) Maybe there is a need to pull permits or acquire materials before the work can.  (2) Maybe the UAO representative is no longer with the Utility Company.  Now the FDOT Utility Coordinator is also reminded to confirm the UAO is correct and update if not.  (3) If the Letting Date in the FDOT Project Schedule is delayed or advanced, the reminder is sent at the correct time.  This date is not based on a date set years ago but rather the most current and up to date schedule.</a:t>
            </a:r>
          </a:p>
          <a:p>
            <a:endParaRPr lang="en-US" baseline="0" dirty="0" smtClean="0"/>
          </a:p>
          <a:p>
            <a:r>
              <a:rPr lang="en-US" baseline="0" dirty="0" smtClean="0"/>
              <a:t>UAOs </a:t>
            </a:r>
            <a:r>
              <a:rPr lang="en-US" baseline="0" dirty="0" smtClean="0"/>
              <a:t>when assigned will be able to respond by attaching a document such as their markups.  The assignments for each UAO and/or FDOT staff can be tracked as to the status of responses.</a:t>
            </a:r>
            <a:endParaRPr lang="en-US" dirty="0" smtClean="0"/>
          </a:p>
          <a:p>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10</a:t>
            </a:fld>
            <a:endParaRPr lang="en-US"/>
          </a:p>
        </p:txBody>
      </p:sp>
    </p:spTree>
    <p:extLst>
      <p:ext uri="{BB962C8B-B14F-4D97-AF65-F5344CB8AC3E}">
        <p14:creationId xmlns:p14="http://schemas.microsoft.com/office/powerpoint/2010/main" val="162712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Agreement area allows</a:t>
            </a:r>
            <a:r>
              <a:rPr lang="en-US" baseline="0" dirty="0" smtClean="0"/>
              <a:t> a user</a:t>
            </a:r>
            <a:r>
              <a:rPr lang="en-US" dirty="0" smtClean="0"/>
              <a:t> to create entries</a:t>
            </a:r>
            <a:r>
              <a:rPr lang="en-US" baseline="0" dirty="0" smtClean="0"/>
              <a:t> for UAO, Consultant or FDOT staff to track Utility Agreements.  Also there is</a:t>
            </a:r>
            <a:r>
              <a:rPr lang="en-US" dirty="0" smtClean="0"/>
              <a:t> opportunity to search and</a:t>
            </a:r>
            <a:r>
              <a:rPr lang="en-US" baseline="0" dirty="0" smtClean="0"/>
              <a:t> view existing/previous entries.   This area is 1 Utility Company to 1 Agreement entry relationship.</a:t>
            </a:r>
          </a:p>
          <a:p>
            <a:endParaRPr lang="en-US" baseline="0" dirty="0" smtClean="0"/>
          </a:p>
          <a:p>
            <a:r>
              <a:rPr lang="en-US" baseline="0" dirty="0" smtClean="0"/>
              <a:t>Slightly more security than the UWS, the only UAO users who can search and see the agreement area are those who are assigned as reviewers or FYI.</a:t>
            </a:r>
          </a:p>
          <a:p>
            <a:endParaRPr lang="en-US" baseline="0" dirty="0" smtClean="0"/>
          </a:p>
          <a:p>
            <a:r>
              <a:rPr lang="en-US" baseline="0" dirty="0" smtClean="0"/>
              <a:t>When you do search for information, there are fields of information displayed in addition to the search fields at the top.  When entered by FDOT Utility Coordinator, the Utility Notice to Proceed date will appear.  Also once a Contract # is associated to an Agreement, the Current Contract Amount and the Contract Execution Date are visible.  This information is pulled from the FDOT system used for contract management and payment.  Again I want to stress UAO Representatives can only see information for entries where they have an assignment.</a:t>
            </a:r>
            <a:endParaRPr lang="en-US" baseline="0" dirty="0" smtClean="0"/>
          </a:p>
        </p:txBody>
      </p:sp>
      <p:sp>
        <p:nvSpPr>
          <p:cNvPr id="4" name="Slide Number Placeholder 3"/>
          <p:cNvSpPr>
            <a:spLocks noGrp="1"/>
          </p:cNvSpPr>
          <p:nvPr>
            <p:ph type="sldNum" sz="quarter" idx="10"/>
          </p:nvPr>
        </p:nvSpPr>
        <p:spPr/>
        <p:txBody>
          <a:bodyPr/>
          <a:lstStyle/>
          <a:p>
            <a:fld id="{E2EA0C45-FD47-4310-A8EB-B56AE55E0733}" type="slidenum">
              <a:rPr lang="en-US" smtClean="0"/>
              <a:t>11</a:t>
            </a:fld>
            <a:endParaRPr lang="en-US"/>
          </a:p>
        </p:txBody>
      </p:sp>
    </p:spTree>
    <p:extLst>
      <p:ext uri="{BB962C8B-B14F-4D97-AF65-F5344CB8AC3E}">
        <p14:creationId xmlns:p14="http://schemas.microsoft.com/office/powerpoint/2010/main" val="2284610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Invoices area allows a</a:t>
            </a:r>
            <a:r>
              <a:rPr lang="en-US" baseline="0" dirty="0" smtClean="0"/>
              <a:t> place to request, submit and store Utility Invoicing.  There is also</a:t>
            </a:r>
            <a:r>
              <a:rPr lang="en-US" dirty="0" smtClean="0"/>
              <a:t> the opportunity to search and</a:t>
            </a:r>
            <a:r>
              <a:rPr lang="en-US" baseline="0" dirty="0" smtClean="0"/>
              <a:t> view existing/previous entries. .   This area is 1 Utility Company to a Invoice entry relationship.</a:t>
            </a:r>
          </a:p>
          <a:p>
            <a:endParaRPr lang="en-US" baseline="0" dirty="0" smtClean="0"/>
          </a:p>
          <a:p>
            <a:r>
              <a:rPr lang="en-US" baseline="0" dirty="0" smtClean="0"/>
              <a:t>Just as the security in the Agreements area, the only UAO users who can search and see the agreement area are those who are assigned as reviewers or FYI.</a:t>
            </a:r>
          </a:p>
          <a:p>
            <a:endParaRPr lang="en-US" baseline="0" dirty="0" smtClean="0"/>
          </a:p>
          <a:p>
            <a:r>
              <a:rPr lang="en-US" baseline="0" dirty="0" smtClean="0"/>
              <a:t>When you do search for information, there are fields of information displayed in addition to the search fields at the top.  When entered by FDOT Utility Coordinator, the Utility Notice to Proceed date will appear.  Also the Contract #, the Current Contract Amount, the Contract Execution Date and the End Date of the contract are visible.  This information is pulled from the FDOT system used for contract management and payment.  </a:t>
            </a:r>
          </a:p>
          <a:p>
            <a:endParaRPr lang="en-US" baseline="0" dirty="0" smtClean="0"/>
          </a:p>
          <a:p>
            <a:r>
              <a:rPr lang="en-US" baseline="0" dirty="0" smtClean="0"/>
              <a:t>As stated at the beginning of this presentation, the only way a UAO Representative can upload documents in this system is through an assignment.  UAO representatives can not create assignments.  It is understood that makes this area a little tricky as the UAO is usually the one beginning the invoicing process.  As a way to facilitate this part, it was recommended to FDOT staff to create an entry and assignment as soon as a contract number is given.  This assignment will most likely have a due date of 60 days prior to the contract end date and is be MANY years down the road.  The assignment will stay on Assignee’s Dashboard at the bottom.  As the due date gets closer, the assignment will move up the list of ‘to dos’.  This was recommended for several reasons. (1) It gives an assignment to respond to when the UAO Representative is ready to invoice.  If it a partial invoice, the FDOT Utility Coordinator can update the type to partial and then create an new assignment for the UAO Representative to respond with either another partial or the final invoice, which ever is applicable.  (2) Maybe the UAO representative is no longer with the Utility Company.  Now the FDOT Utility Coordinator is also reminded to confirm the UAO is correct and update if not.  (3) This also is a chance to remind the UAO Representative to invoice.  (4) If more time is needed, this gives the FDOT Utility Coordinator time to request an extension BEFORE the contract expires.  Again this was a recommendation.  If the district(s) does not create these assignments ahead of time, the UAO Representative will simply email or snail mail the invoice to FDOT. </a:t>
            </a:r>
            <a:endParaRPr lang="en-US" baseline="0" dirty="0" smtClean="0"/>
          </a:p>
        </p:txBody>
      </p:sp>
      <p:sp>
        <p:nvSpPr>
          <p:cNvPr id="4" name="Slide Number Placeholder 3"/>
          <p:cNvSpPr>
            <a:spLocks noGrp="1"/>
          </p:cNvSpPr>
          <p:nvPr>
            <p:ph type="sldNum" sz="quarter" idx="10"/>
          </p:nvPr>
        </p:nvSpPr>
        <p:spPr/>
        <p:txBody>
          <a:bodyPr/>
          <a:lstStyle/>
          <a:p>
            <a:fld id="{E2EA0C45-FD47-4310-A8EB-B56AE55E0733}" type="slidenum">
              <a:rPr lang="en-US" smtClean="0"/>
              <a:t>12</a:t>
            </a:fld>
            <a:endParaRPr lang="en-US"/>
          </a:p>
        </p:txBody>
      </p:sp>
    </p:spTree>
    <p:extLst>
      <p:ext uri="{BB962C8B-B14F-4D97-AF65-F5344CB8AC3E}">
        <p14:creationId xmlns:p14="http://schemas.microsoft.com/office/powerpoint/2010/main" val="120555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Subordination area allows </a:t>
            </a:r>
            <a:r>
              <a:rPr lang="en-US" baseline="0" dirty="0" smtClean="0"/>
              <a:t>to request, submit and store of Utility Subordinations.  There is also</a:t>
            </a:r>
            <a:r>
              <a:rPr lang="en-US" dirty="0" smtClean="0"/>
              <a:t> the opportunity to search and</a:t>
            </a:r>
            <a:r>
              <a:rPr lang="en-US" baseline="0" dirty="0" smtClean="0"/>
              <a:t> view existing entries. This area is 1 Utility Company to a Invoice entry relationship.</a:t>
            </a:r>
          </a:p>
          <a:p>
            <a:endParaRPr lang="en-US" baseline="0" dirty="0" smtClean="0"/>
          </a:p>
          <a:p>
            <a:r>
              <a:rPr lang="en-US" baseline="0" dirty="0" smtClean="0"/>
              <a:t>Just as the security in the Agreements area, the only UAO users who can search and see the agreement area are those who are assigned as reviewers or FYI.</a:t>
            </a:r>
          </a:p>
          <a:p>
            <a:endParaRPr lang="en-US" baseline="0" dirty="0" smtClean="0"/>
          </a:p>
          <a:p>
            <a:r>
              <a:rPr lang="en-US" baseline="0" dirty="0" smtClean="0"/>
              <a:t>While developing this area, it was found statewide the districts used all of the date fields EXCEPT the to and from Director.  Some districts use this area while some districts have that time lumped in with the time the Subordination is in the Legal office.  This is because the Legal staff is responsible for routing the document through the Director’s office.  </a:t>
            </a:r>
          </a:p>
          <a:p>
            <a:endParaRPr lang="en-US" baseline="0" dirty="0" smtClean="0"/>
          </a:p>
          <a:p>
            <a:r>
              <a:rPr lang="en-US" baseline="0" dirty="0" smtClean="0"/>
              <a:t>It was also determined that each subordination entry will have a minimum of 2 documents attached.  The first document will be the blank Subordination that is sent for the UAO Representative to sign.  The instructions will be something similar to “Please print and return a hardcopy with your original signature.”  The second document will be the final recorded Subordination that is sent to the UAO Representative for their records.  This will be a scanned copy with the OR Book and Page information.  There could be additional document but these 2 will be the normal.  There will not necessarily be an assignment for the UAO Representative to respond to through this area.  The UAO Representative’s assignment status will be updated when FDOT receives the signed hardcopy.</a:t>
            </a:r>
            <a:endParaRPr lang="en-US" baseline="0" dirty="0" smtClean="0"/>
          </a:p>
        </p:txBody>
      </p:sp>
      <p:sp>
        <p:nvSpPr>
          <p:cNvPr id="4" name="Slide Number Placeholder 3"/>
          <p:cNvSpPr>
            <a:spLocks noGrp="1"/>
          </p:cNvSpPr>
          <p:nvPr>
            <p:ph type="sldNum" sz="quarter" idx="10"/>
          </p:nvPr>
        </p:nvSpPr>
        <p:spPr/>
        <p:txBody>
          <a:bodyPr/>
          <a:lstStyle/>
          <a:p>
            <a:fld id="{E2EA0C45-FD47-4310-A8EB-B56AE55E0733}" type="slidenum">
              <a:rPr lang="en-US" smtClean="0"/>
              <a:t>13</a:t>
            </a:fld>
            <a:endParaRPr lang="en-US"/>
          </a:p>
        </p:txBody>
      </p:sp>
    </p:spTree>
    <p:extLst>
      <p:ext uri="{BB962C8B-B14F-4D97-AF65-F5344CB8AC3E}">
        <p14:creationId xmlns:p14="http://schemas.microsoft.com/office/powerpoint/2010/main" val="30752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address book function area allows</a:t>
            </a:r>
            <a:r>
              <a:rPr lang="en-US" baseline="0" dirty="0" smtClean="0"/>
              <a:t> the opportunity assign a user to a project as well as search and view people or organizations who have been identified as being associated to one or more projects.</a:t>
            </a:r>
          </a:p>
          <a:p>
            <a:endParaRPr lang="en-US" baseline="0" dirty="0" smtClean="0"/>
          </a:p>
          <a:p>
            <a:r>
              <a:rPr lang="en-US" baseline="0" dirty="0" smtClean="0"/>
              <a:t>There are 3 types of contacts to search:</a:t>
            </a:r>
          </a:p>
          <a:p>
            <a:pPr marL="171450" indent="-171450">
              <a:buFont typeface="Arial" panose="020B0604020202020204" pitchFamily="34" charset="0"/>
              <a:buChar char="•"/>
            </a:pPr>
            <a:r>
              <a:rPr lang="en-US" baseline="0" dirty="0" smtClean="0"/>
              <a:t>Internal users are those who have a user-id.  This could include consultants who work for the department.</a:t>
            </a:r>
          </a:p>
          <a:p>
            <a:pPr marL="171450" indent="-171450">
              <a:buFont typeface="Arial" panose="020B0604020202020204" pitchFamily="34" charset="0"/>
              <a:buChar char="•"/>
            </a:pPr>
            <a:r>
              <a:rPr lang="en-US" baseline="0" dirty="0" smtClean="0"/>
              <a:t>Isa Users are those who log in with an Internet Subscriber Account.  This will be Utility Representatives.</a:t>
            </a:r>
          </a:p>
          <a:p>
            <a:pPr marL="171450" indent="-171450">
              <a:buFont typeface="Arial" panose="020B0604020202020204" pitchFamily="34" charset="0"/>
              <a:buChar char="•"/>
            </a:pPr>
            <a:r>
              <a:rPr lang="en-US" baseline="0" dirty="0" smtClean="0"/>
              <a:t>External users are those who do not have access to log into PSEE.  This will be users who do not have an ISA account but their contact information is associated.  This could also include the overall company information for the UAO(s) on the project.</a:t>
            </a:r>
          </a:p>
          <a:p>
            <a:pPr marL="0" indent="0">
              <a:buFontTx/>
              <a:buNone/>
            </a:pPr>
            <a:endParaRPr lang="en-US" baseline="0" dirty="0" smtClean="0"/>
          </a:p>
          <a:p>
            <a:pPr marL="0" indent="0">
              <a:buFontTx/>
              <a:buNone/>
            </a:pPr>
            <a:r>
              <a:rPr lang="en-US" baseline="0" dirty="0" smtClean="0"/>
              <a:t>You will be able to view the email, phone and address of the contact.  The email address will be clickable to automatically open a new email message.</a:t>
            </a:r>
            <a:endParaRPr lang="en-US" baseline="0" dirty="0" smtClean="0"/>
          </a:p>
        </p:txBody>
      </p:sp>
      <p:sp>
        <p:nvSpPr>
          <p:cNvPr id="4" name="Slide Number Placeholder 3"/>
          <p:cNvSpPr>
            <a:spLocks noGrp="1"/>
          </p:cNvSpPr>
          <p:nvPr>
            <p:ph type="sldNum" sz="quarter" idx="10"/>
          </p:nvPr>
        </p:nvSpPr>
        <p:spPr/>
        <p:txBody>
          <a:bodyPr/>
          <a:lstStyle/>
          <a:p>
            <a:fld id="{E2EA0C45-FD47-4310-A8EB-B56AE55E0733}" type="slidenum">
              <a:rPr lang="en-US" smtClean="0"/>
              <a:t>14</a:t>
            </a:fld>
            <a:endParaRPr lang="en-US"/>
          </a:p>
        </p:txBody>
      </p:sp>
    </p:spTree>
    <p:extLst>
      <p:ext uri="{BB962C8B-B14F-4D97-AF65-F5344CB8AC3E}">
        <p14:creationId xmlns:p14="http://schemas.microsoft.com/office/powerpoint/2010/main" val="111711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can work at</a:t>
            </a:r>
            <a:r>
              <a:rPr lang="en-US" baseline="0" dirty="0" smtClean="0"/>
              <a:t> a system level.  Again this means 1 functional area for MANY projects.</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15</a:t>
            </a:fld>
            <a:endParaRPr lang="en-US"/>
          </a:p>
        </p:txBody>
      </p:sp>
    </p:spTree>
    <p:extLst>
      <p:ext uri="{BB962C8B-B14F-4D97-AF65-F5344CB8AC3E}">
        <p14:creationId xmlns:p14="http://schemas.microsoft.com/office/powerpoint/2010/main" val="343221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a system level is where the Utility Dashboard is found.  This is the list of pending assignments for a user.</a:t>
            </a:r>
          </a:p>
          <a:p>
            <a:endParaRPr lang="en-US" baseline="0" dirty="0" smtClean="0"/>
          </a:p>
          <a:p>
            <a:r>
              <a:rPr lang="en-US" baseline="0" dirty="0" smtClean="0"/>
              <a:t>Also at a system level, users with the privilege(s) can create entries.  The difference will be the project number (Item / Item Segment) will NOT be prepopulated.</a:t>
            </a:r>
          </a:p>
          <a:p>
            <a:endParaRPr lang="en-US" baseline="0" dirty="0" smtClean="0"/>
          </a:p>
          <a:p>
            <a:r>
              <a:rPr lang="en-US" baseline="0" dirty="0" smtClean="0"/>
              <a:t>Searches for information already in the system are available at the system level and are exportable to Excel.</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16</a:t>
            </a:fld>
            <a:endParaRPr lang="en-US"/>
          </a:p>
        </p:txBody>
      </p:sp>
    </p:spTree>
    <p:extLst>
      <p:ext uri="{BB962C8B-B14F-4D97-AF65-F5344CB8AC3E}">
        <p14:creationId xmlns:p14="http://schemas.microsoft.com/office/powerpoint/2010/main" val="3993525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dashboard is the first screen that appears.  Listed here will be any assignments for you. Also any items you have been </a:t>
            </a:r>
            <a:r>
              <a:rPr lang="en-US" baseline="0" dirty="0" err="1" smtClean="0"/>
              <a:t>FYIed</a:t>
            </a:r>
            <a:r>
              <a:rPr lang="en-US" baseline="0" dirty="0" smtClean="0"/>
              <a:t> on.  You will notice your name in the top corner with an icon for your user profile.</a:t>
            </a:r>
          </a:p>
          <a:p>
            <a:endParaRPr lang="en-US" baseline="0" dirty="0" smtClean="0"/>
          </a:p>
          <a:p>
            <a:r>
              <a:rPr lang="en-US" baseline="0" dirty="0" smtClean="0"/>
              <a:t>There is a tab for each functional area.  To return to the Dashboard after you navigate to another area, just click on the Utility tab in the top line.  Also there is a help tab. </a:t>
            </a:r>
          </a:p>
          <a:p>
            <a:endParaRPr lang="en-US" baseline="0" dirty="0" smtClean="0"/>
          </a:p>
          <a:p>
            <a:r>
              <a:rPr lang="en-US" baseline="0" dirty="0" smtClean="0"/>
              <a:t>As you move through the functional areas, you will be able to see the repetition and consistency in design.  This was specifically designed to lessen the amount a user had to change from area to area.</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17</a:t>
            </a:fld>
            <a:endParaRPr lang="en-US"/>
          </a:p>
        </p:txBody>
      </p:sp>
    </p:spTree>
    <p:extLst>
      <p:ext uri="{BB962C8B-B14F-4D97-AF65-F5344CB8AC3E}">
        <p14:creationId xmlns:p14="http://schemas.microsoft.com/office/powerpoint/2010/main" val="3933100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Beginning</a:t>
            </a:r>
            <a:r>
              <a:rPr lang="en-US" baseline="0" dirty="0" smtClean="0"/>
              <a:t> with the easy tabs, the first functional area is t</a:t>
            </a:r>
            <a:r>
              <a:rPr lang="en-US" dirty="0" smtClean="0"/>
              <a:t>he </a:t>
            </a:r>
            <a:r>
              <a:rPr lang="en-US" baseline="0" dirty="0" smtClean="0"/>
              <a:t>PSM Scheduling.  This area is a filtered view of the Project Schedule Management or PSM system.  The activities are filtered to just those that relate to or impact the Utility area.  Included in the slide is a list of the activities.  These activities numbers are standard for FDOT however the descriptions of them may vary from district to district.  These activities can not be updated here.  </a:t>
            </a:r>
            <a:endParaRPr lang="en-US" dirty="0" smtClean="0"/>
          </a:p>
          <a:p>
            <a:endParaRPr lang="en-US" dirty="0" smtClean="0"/>
          </a:p>
          <a:p>
            <a:r>
              <a:rPr lang="en-US" baseline="0" dirty="0" smtClean="0"/>
              <a:t>Searches </a:t>
            </a:r>
            <a:r>
              <a:rPr lang="en-US" baseline="0" dirty="0" smtClean="0"/>
              <a:t>can be performed for a few or as many filters.   </a:t>
            </a:r>
          </a:p>
          <a:p>
            <a:endParaRPr lang="en-US" baseline="0" dirty="0" smtClean="0"/>
          </a:p>
          <a:p>
            <a:r>
              <a:rPr lang="en-US" baseline="0" dirty="0" smtClean="0"/>
              <a:t>Reminder the activities are limited to those related to the Utility process.  This will pull scheduling information from the dawn of time.</a:t>
            </a:r>
          </a:p>
          <a:p>
            <a:endParaRPr lang="en-US" baseline="0" dirty="0" smtClean="0"/>
          </a:p>
          <a:p>
            <a:r>
              <a:rPr lang="en-US" baseline="0" dirty="0" smtClean="0"/>
              <a:t>Make sure to click the “RESET” button to clear search criteria.  The number of results displayed can be 10, 25 or 50.  Also results can be exported.  There is a limit of 500 results per export.  If there are more than 500.  Export 1 to 500 THEN 501 to 1000, etc.</a:t>
            </a:r>
            <a:endParaRPr lang="en-US" dirty="0" smtClean="0"/>
          </a:p>
          <a:p>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18</a:t>
            </a:fld>
            <a:endParaRPr lang="en-US"/>
          </a:p>
        </p:txBody>
      </p:sp>
    </p:spTree>
    <p:extLst>
      <p:ext uri="{BB962C8B-B14F-4D97-AF65-F5344CB8AC3E}">
        <p14:creationId xmlns:p14="http://schemas.microsoft.com/office/powerpoint/2010/main" val="438993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the PSM area, the One-Stop Permitting (OSP) area is a view</a:t>
            </a:r>
            <a:r>
              <a:rPr lang="en-US" baseline="0" dirty="0" smtClean="0"/>
              <a:t> only.  If you are required to log into OSP and enter data, you will continue to do that.  This area is more for quick referencing or for those who don’t have log in privileges in OSP.  You can find the status of permits or the description of the work to be done.  </a:t>
            </a:r>
          </a:p>
          <a:p>
            <a:endParaRPr lang="en-US" baseline="0" dirty="0" smtClean="0"/>
          </a:p>
          <a:p>
            <a:r>
              <a:rPr lang="en-US" baseline="0" dirty="0" smtClean="0"/>
              <a:t>The OSP application is currently undergoing modifications.  We hope to see the re-release of this application within the next year.  Once the update is complete, PSEE will be updated as well to reflect the improvements.</a:t>
            </a:r>
            <a:endParaRPr lang="en-US" dirty="0" smtClean="0"/>
          </a:p>
          <a:p>
            <a:endParaRPr lang="en-US" baseline="0" dirty="0" smtClean="0"/>
          </a:p>
          <a:p>
            <a:r>
              <a:rPr lang="en-US" baseline="0" dirty="0" smtClean="0"/>
              <a:t>Make sure to click the “RESET” button to clear search criteria. The number of results displayed can be 10, 25 or 50.  Also results can be exported.  There is a limit of 500 results per export.  If there are more than 500.  Export 1 to 500 THEN 501 to 1000, etc.</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19</a:t>
            </a:fld>
            <a:endParaRPr lang="en-US"/>
          </a:p>
        </p:txBody>
      </p:sp>
    </p:spTree>
    <p:extLst>
      <p:ext uri="{BB962C8B-B14F-4D97-AF65-F5344CB8AC3E}">
        <p14:creationId xmlns:p14="http://schemas.microsoft.com/office/powerpoint/2010/main" val="203466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the utility module in PSEE affects not just FDOT employees.  This is the first module in</a:t>
            </a:r>
            <a:r>
              <a:rPr lang="en-US" baseline="0" dirty="0" smtClean="0"/>
              <a:t> PSEE that allows collaboration between FDOT and the industry staff.  This module is a 1 stop shot for all parties.  There is built in security to maintain the integrity of industry documents while being easy to use.  It has a dashboard view for each area of the utility process.  The utility module also assists in sharing of documents to the entire team and will be available for historical needs.  This module also brought about another first in the form of reminder alerts that an item needs attention or an action performed.  This is a feature every modules has needed but could not get.  </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2</a:t>
            </a:fld>
            <a:endParaRPr lang="en-US"/>
          </a:p>
        </p:txBody>
      </p:sp>
    </p:spTree>
    <p:extLst>
      <p:ext uri="{BB962C8B-B14F-4D97-AF65-F5344CB8AC3E}">
        <p14:creationId xmlns:p14="http://schemas.microsoft.com/office/powerpoint/2010/main" val="390184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Functional areas of Plans,</a:t>
            </a:r>
            <a:r>
              <a:rPr lang="en-US" baseline="0" dirty="0" smtClean="0"/>
              <a:t> Agreements, Invoicing, and Subordinations at the system level are mostly for the UAO Representatives or for searching capabilities.  Users with the privileges can also create entries at the system level.  The Project numbers in the search results are hyperlinks to the project level.  Included here is a screenshot of each functional area.</a:t>
            </a:r>
          </a:p>
          <a:p>
            <a:endParaRPr lang="en-US" baseline="0" dirty="0" smtClean="0"/>
          </a:p>
          <a:p>
            <a:r>
              <a:rPr lang="en-US" baseline="0" dirty="0" smtClean="0"/>
              <a:t>You will notice these comments apply to all areas and will be repeated throughout this presentations.  Make sure to click the “RESET” button to clear search criteria. The number of results displayed can be 10, 25 or 50.  Also results can be exported.  There is a limit of 500 results per export.  If there are more than 500.  Export 1 to 500 THEN 501 to 1000, etc.</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20</a:t>
            </a:fld>
            <a:endParaRPr lang="en-US"/>
          </a:p>
        </p:txBody>
      </p:sp>
    </p:spTree>
    <p:extLst>
      <p:ext uri="{BB962C8B-B14F-4D97-AF65-F5344CB8AC3E}">
        <p14:creationId xmlns:p14="http://schemas.microsoft.com/office/powerpoint/2010/main" val="1618249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address book function area allows</a:t>
            </a:r>
            <a:r>
              <a:rPr lang="en-US" baseline="0" dirty="0" smtClean="0"/>
              <a:t> the opportunity assign a user to a project as well as search and view people or organizations who have been identified as being associated to one or more projects.</a:t>
            </a:r>
          </a:p>
          <a:p>
            <a:endParaRPr lang="en-US" baseline="0" dirty="0" smtClean="0"/>
          </a:p>
          <a:p>
            <a:r>
              <a:rPr lang="en-US" baseline="0" dirty="0" smtClean="0"/>
              <a:t>There are 3 types of contacts to search:</a:t>
            </a:r>
          </a:p>
          <a:p>
            <a:pPr marL="171450" indent="-171450">
              <a:buFont typeface="Arial" panose="020B0604020202020204" pitchFamily="34" charset="0"/>
              <a:buChar char="•"/>
            </a:pPr>
            <a:r>
              <a:rPr lang="en-US" baseline="0" dirty="0" smtClean="0"/>
              <a:t>Internal users are those who have a user-id.  This could include consultants who work for the department.</a:t>
            </a:r>
          </a:p>
          <a:p>
            <a:pPr marL="171450" indent="-171450">
              <a:buFont typeface="Arial" panose="020B0604020202020204" pitchFamily="34" charset="0"/>
              <a:buChar char="•"/>
            </a:pPr>
            <a:r>
              <a:rPr lang="en-US" baseline="0" dirty="0" smtClean="0"/>
              <a:t>Isa Users are those who log in with an Internet Subscriber Account.  This will be Utility Representatives.</a:t>
            </a:r>
          </a:p>
          <a:p>
            <a:pPr marL="171450" indent="-171450">
              <a:buFont typeface="Arial" panose="020B0604020202020204" pitchFamily="34" charset="0"/>
              <a:buChar char="•"/>
            </a:pPr>
            <a:r>
              <a:rPr lang="en-US" baseline="0" dirty="0" smtClean="0"/>
              <a:t>External users are those who do not have access to log into PSEE.  This will be users who do not have an ISA account but their contact information is associated.  This could also include the overall company information for the UAO(s) on the project.</a:t>
            </a:r>
          </a:p>
          <a:p>
            <a:pPr marL="0" indent="0">
              <a:buFontTx/>
              <a:buNone/>
            </a:pPr>
            <a:endParaRPr lang="en-US" baseline="0" dirty="0" smtClean="0"/>
          </a:p>
          <a:p>
            <a:pPr marL="0" indent="0">
              <a:buFontTx/>
              <a:buNone/>
            </a:pPr>
            <a:r>
              <a:rPr lang="en-US" baseline="0" dirty="0" smtClean="0"/>
              <a:t>You will be able to view the email, phone and address of the contact.  The email address will be clickable to automatically open a new email message.</a:t>
            </a:r>
            <a:endParaRPr lang="en-US" baseline="0" dirty="0" smtClean="0"/>
          </a:p>
        </p:txBody>
      </p:sp>
      <p:sp>
        <p:nvSpPr>
          <p:cNvPr id="4" name="Slide Number Placeholder 3"/>
          <p:cNvSpPr>
            <a:spLocks noGrp="1"/>
          </p:cNvSpPr>
          <p:nvPr>
            <p:ph type="sldNum" sz="quarter" idx="10"/>
          </p:nvPr>
        </p:nvSpPr>
        <p:spPr/>
        <p:txBody>
          <a:bodyPr/>
          <a:lstStyle/>
          <a:p>
            <a:fld id="{E2EA0C45-FD47-4310-A8EB-B56AE55E0733}" type="slidenum">
              <a:rPr lang="en-US" smtClean="0"/>
              <a:t>21</a:t>
            </a:fld>
            <a:endParaRPr lang="en-US"/>
          </a:p>
        </p:txBody>
      </p:sp>
    </p:spTree>
    <p:extLst>
      <p:ext uri="{BB962C8B-B14F-4D97-AF65-F5344CB8AC3E}">
        <p14:creationId xmlns:p14="http://schemas.microsoft.com/office/powerpoint/2010/main" val="3140944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Utility Module also</a:t>
            </a:r>
            <a:r>
              <a:rPr lang="en-US" baseline="0" dirty="0" smtClean="0"/>
              <a:t> is the first module to have Functional Admins.  This means we gave admin rights to the Utility module to Utility Experts in each district.</a:t>
            </a:r>
          </a:p>
          <a:p>
            <a:endParaRPr lang="en-US" baseline="0" dirty="0" smtClean="0"/>
          </a:p>
          <a:p>
            <a:r>
              <a:rPr lang="en-US" baseline="0" dirty="0" smtClean="0"/>
              <a:t>Utility Admins have 3 responsibilities:</a:t>
            </a:r>
          </a:p>
          <a:p>
            <a:pPr marL="228600" indent="-228600">
              <a:buAutoNum type="arabicPeriod"/>
            </a:pPr>
            <a:r>
              <a:rPr lang="en-US" baseline="0" dirty="0" smtClean="0"/>
              <a:t>Grant privileges to FDOT users and Consultants who do work on FDOT’s behalf.</a:t>
            </a:r>
          </a:p>
          <a:p>
            <a:pPr marL="228600" indent="-228600">
              <a:buAutoNum type="arabicPeriod"/>
            </a:pPr>
            <a:r>
              <a:rPr lang="en-US" baseline="0" dirty="0" smtClean="0"/>
              <a:t>Maintain the contact information for Utility Companies that partner with FDOT.</a:t>
            </a:r>
          </a:p>
          <a:p>
            <a:pPr marL="228600" indent="-228600">
              <a:buAutoNum type="arabicPeriod"/>
            </a:pPr>
            <a:r>
              <a:rPr lang="en-US" baseline="0" dirty="0" smtClean="0"/>
              <a:t>Maintain the association between UAO Representatives who sign up with ISA accounts and the Utility Company they work for.</a:t>
            </a:r>
          </a:p>
          <a:p>
            <a:pPr marL="228600" indent="-228600">
              <a:buAutoNum type="arabicPeriod"/>
            </a:pPr>
            <a:endParaRPr lang="en-US" baseline="0" dirty="0" smtClean="0"/>
          </a:p>
          <a:p>
            <a:pPr marL="0" indent="0">
              <a:buNone/>
            </a:pPr>
            <a:r>
              <a:rPr lang="en-US" baseline="0" dirty="0" smtClean="0"/>
              <a:t>The Utility Admins are also the first contact for UAO Representatives and other users of the Utility Module.</a:t>
            </a:r>
          </a:p>
          <a:p>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22</a:t>
            </a:fld>
            <a:endParaRPr lang="en-US"/>
          </a:p>
        </p:txBody>
      </p:sp>
    </p:spTree>
    <p:extLst>
      <p:ext uri="{BB962C8B-B14F-4D97-AF65-F5344CB8AC3E}">
        <p14:creationId xmlns:p14="http://schemas.microsoft.com/office/powerpoint/2010/main" val="3487321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a:t>
            </a:r>
            <a:r>
              <a:rPr lang="en-US" baseline="0" dirty="0" smtClean="0"/>
              <a:t> Utility Admin, the title and a wrench icon will be next to your name in the top right corner.  </a:t>
            </a:r>
          </a:p>
          <a:p>
            <a:endParaRPr lang="en-US" baseline="0" dirty="0" smtClean="0"/>
          </a:p>
          <a:p>
            <a:r>
              <a:rPr lang="en-US" baseline="0" dirty="0" smtClean="0"/>
              <a:t>To Grant Privileges, the Admin will click on the wrench to open the User Privilege screen.  The screen will be defaulted to the district and the module they can assign in.  </a:t>
            </a:r>
          </a:p>
          <a:p>
            <a:endParaRPr lang="en-US" baseline="0" dirty="0" smtClean="0"/>
          </a:p>
          <a:p>
            <a:pPr lvl="0"/>
            <a:r>
              <a:rPr lang="en-US" sz="1200" kern="1200" dirty="0" smtClean="0">
                <a:solidFill>
                  <a:schemeClr val="tx1"/>
                </a:solidFill>
                <a:effectLst/>
                <a:latin typeface="+mn-lt"/>
                <a:ea typeface="+mn-ea"/>
                <a:cs typeface="+mn-cs"/>
              </a:rPr>
              <a:t>There are a few ways to select users that require privileges.  The options are individual users and by AD group.</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By individual user:  Enter the first or last name of the user that requires privilege(s).  As you type, a list will appear with all potential matches. </a:t>
            </a:r>
            <a:r>
              <a:rPr lang="en-US" sz="1200" b="1" kern="1200" dirty="0" smtClean="0">
                <a:solidFill>
                  <a:schemeClr val="tx1"/>
                </a:solidFill>
                <a:effectLst/>
                <a:latin typeface="+mn-lt"/>
                <a:ea typeface="+mn-ea"/>
                <a:cs typeface="+mn-cs"/>
              </a:rPr>
              <a:t>Select the correct person</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By AD Group: Enter the name of AD group that contains the user(s) who require privilege(s).  As you type, a list will appear with all potential matches. </a:t>
            </a:r>
            <a:r>
              <a:rPr lang="en-US" sz="1200" b="1" kern="1200" dirty="0" smtClean="0">
                <a:solidFill>
                  <a:schemeClr val="tx1"/>
                </a:solidFill>
                <a:effectLst/>
                <a:latin typeface="+mn-lt"/>
                <a:ea typeface="+mn-ea"/>
                <a:cs typeface="+mn-cs"/>
              </a:rPr>
              <a:t>Select the correct group</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selected person’s current privileges for the utility module will display. A check indicates the person has privilege to perform an action; a blank box indicates they cannot perform the action.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Select and deselect the privileges you would like the selected user to have.   An explanation</a:t>
            </a:r>
            <a:r>
              <a:rPr lang="en-US" sz="1200" kern="1200" baseline="0" dirty="0" smtClean="0">
                <a:solidFill>
                  <a:schemeClr val="tx1"/>
                </a:solidFill>
                <a:effectLst/>
                <a:latin typeface="+mn-lt"/>
                <a:ea typeface="+mn-ea"/>
                <a:cs typeface="+mn-cs"/>
              </a:rPr>
              <a:t> of each of these privileges is in the help document.</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EA0C45-FD47-4310-A8EB-B56AE55E0733}" type="slidenum">
              <a:rPr lang="en-US" smtClean="0"/>
              <a:t>23</a:t>
            </a:fld>
            <a:endParaRPr lang="en-US"/>
          </a:p>
        </p:txBody>
      </p:sp>
    </p:spTree>
    <p:extLst>
      <p:ext uri="{BB962C8B-B14F-4D97-AF65-F5344CB8AC3E}">
        <p14:creationId xmlns:p14="http://schemas.microsoft.com/office/powerpoint/2010/main" val="388163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Users who have been granted the Privilege “Manage Utility Company” are known as Utility Administrators and will have the wrench tool available.  A number of activities within PSEE involve the use a UAO.  A UAO must be established in PSEE before UAO Representatives can be associated and before assignments can be made.</a:t>
            </a:r>
          </a:p>
          <a:p>
            <a:pPr lvl="0"/>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NOTE: If you are more than a Utility Administrator, you will need to select “Utility Company Maintenance” from the Admin Menu.</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Before</a:t>
            </a:r>
            <a:r>
              <a:rPr lang="en-US" sz="1200" kern="1200" baseline="0" dirty="0" smtClean="0">
                <a:solidFill>
                  <a:schemeClr val="tx1"/>
                </a:solidFill>
                <a:effectLst/>
                <a:latin typeface="+mn-lt"/>
                <a:ea typeface="+mn-ea"/>
                <a:cs typeface="+mn-cs"/>
              </a:rPr>
              <a:t> the Utility module was released, an initial list of Utility Companies currently partnering with FDOT was loaded.  However there may be new companies added.  There is an ability to add </a:t>
            </a:r>
            <a:r>
              <a:rPr lang="en-US" sz="1200" kern="1200" dirty="0" smtClean="0">
                <a:solidFill>
                  <a:schemeClr val="tx1"/>
                </a:solidFill>
                <a:effectLst/>
                <a:latin typeface="+mn-lt"/>
                <a:ea typeface="+mn-ea"/>
                <a:cs typeface="+mn-cs"/>
              </a:rPr>
              <a:t>“Create Utility Company Entry”</a:t>
            </a:r>
            <a:r>
              <a:rPr lang="en-US" sz="1200" kern="1200" baseline="0" dirty="0" smtClean="0">
                <a:solidFill>
                  <a:schemeClr val="tx1"/>
                </a:solidFill>
                <a:effectLst/>
                <a:latin typeface="+mn-lt"/>
                <a:ea typeface="+mn-ea"/>
                <a:cs typeface="+mn-cs"/>
              </a:rPr>
              <a:t> or modify existing Utility Companies.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EA0C45-FD47-4310-A8EB-B56AE55E0733}" type="slidenum">
              <a:rPr lang="en-US" smtClean="0"/>
              <a:t>24</a:t>
            </a:fld>
            <a:endParaRPr lang="en-US"/>
          </a:p>
        </p:txBody>
      </p:sp>
    </p:spTree>
    <p:extLst>
      <p:ext uri="{BB962C8B-B14F-4D97-AF65-F5344CB8AC3E}">
        <p14:creationId xmlns:p14="http://schemas.microsoft.com/office/powerpoint/2010/main" val="4135871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Once the Utility Admin reviews and approves the ISA user’s request for access to PSEE, the external user will need to be associated with a utility within PSEE.  When the external user is associated with a Utility Company they are then referred to as a UAO Representative.  When a UAO Representative is not longer part of a Utility Company, they will also need to be unassociated.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association action is performed by accessing the Utility Company Members </a:t>
            </a:r>
            <a:r>
              <a:rPr lang="en-US" sz="1200" kern="1200" dirty="0" err="1" smtClean="0">
                <a:solidFill>
                  <a:schemeClr val="tx1"/>
                </a:solidFill>
                <a:effectLst/>
                <a:latin typeface="+mn-lt"/>
                <a:ea typeface="+mn-ea"/>
                <a:cs typeface="+mn-cs"/>
              </a:rPr>
              <a:t>Maint</a:t>
            </a:r>
            <a:r>
              <a:rPr lang="en-US" sz="1200" kern="1200" dirty="0" smtClean="0">
                <a:solidFill>
                  <a:schemeClr val="tx1"/>
                </a:solidFill>
                <a:effectLst/>
                <a:latin typeface="+mn-lt"/>
                <a:ea typeface="+mn-ea"/>
                <a:cs typeface="+mn-cs"/>
              </a:rPr>
              <a:t> page.  Access to the UAO Maintenance Page is available based on privileges granted.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External user access is limited to the dashboard and functional area summary pages. External users will not have access to the project detail page and will have limited create functions within the application. These activities include viewing data for the projects related to their UAO or projects which they are assigned as a Reviewer or FYI.   UAO representatives will also inherit the privilege to add a document and its description as a response to their assignment.</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NOTE:  External users will be allowed to be associated to multiple UAOs and thus see information related to those UAOs.  External users can have more than one ISA account.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EA0C45-FD47-4310-A8EB-B56AE55E0733}" type="slidenum">
              <a:rPr lang="en-US" smtClean="0"/>
              <a:t>25</a:t>
            </a:fld>
            <a:endParaRPr lang="en-US"/>
          </a:p>
        </p:txBody>
      </p:sp>
    </p:spTree>
    <p:extLst>
      <p:ext uri="{BB962C8B-B14F-4D97-AF65-F5344CB8AC3E}">
        <p14:creationId xmlns:p14="http://schemas.microsoft.com/office/powerpoint/2010/main" val="3824094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keep you informed,</a:t>
            </a:r>
            <a:r>
              <a:rPr lang="en-US" baseline="0" dirty="0" smtClean="0"/>
              <a:t> t</a:t>
            </a:r>
            <a:r>
              <a:rPr lang="en-US" dirty="0" smtClean="0"/>
              <a:t>he</a:t>
            </a:r>
            <a:r>
              <a:rPr lang="en-US" baseline="0" dirty="0" smtClean="0"/>
              <a:t> following questions may apply to both from UAO Representatives and FDOT users.  This will be helpful incase a UAO representative was to ask you questions.  They were given a training session very similar but as it relates to their screens.  It is posted on the Utility Internet site.  To distinguish between the two, FDOT’s training slideshow has a blue background and the UAO’s training slideshow has a green background.</a:t>
            </a:r>
          </a:p>
          <a:p>
            <a:endParaRPr lang="en-US" baseline="0" dirty="0" smtClean="0"/>
          </a:p>
          <a:p>
            <a:r>
              <a:rPr lang="en-US" baseline="0" dirty="0" smtClean="0"/>
              <a:t>IF you have any questions, Shawn Lewis is the Central Office contact for Utility Module.  Or you can contact Dianne Perkins or Erica Hewett who are the FACs for </a:t>
            </a:r>
            <a:r>
              <a:rPr lang="en-US" baseline="0" dirty="0" err="1" smtClean="0"/>
              <a:t>ProjectSuite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26</a:t>
            </a:fld>
            <a:endParaRPr lang="en-US"/>
          </a:p>
        </p:txBody>
      </p:sp>
    </p:spTree>
    <p:extLst>
      <p:ext uri="{BB962C8B-B14F-4D97-AF65-F5344CB8AC3E}">
        <p14:creationId xmlns:p14="http://schemas.microsoft.com/office/powerpoint/2010/main" val="1151323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an assignment appears in the dashboard, click view to open the entry.  Read the Request Description for instructions left for the reviewer(s).  Open attached documents, if any, as needed for reviewing.  Within the module, a response can only be made if you have a document to include.  </a:t>
            </a:r>
          </a:p>
          <a:p>
            <a:endParaRPr lang="en-US" baseline="0" dirty="0" smtClean="0"/>
          </a:p>
          <a:p>
            <a:r>
              <a:rPr lang="en-US" baseline="0" dirty="0" smtClean="0"/>
              <a:t>Click Include … Document link.  Use the description area as your email body if you need to leave extra information.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27</a:t>
            </a:fld>
            <a:endParaRPr lang="en-US"/>
          </a:p>
        </p:txBody>
      </p:sp>
    </p:spTree>
    <p:extLst>
      <p:ext uri="{BB962C8B-B14F-4D97-AF65-F5344CB8AC3E}">
        <p14:creationId xmlns:p14="http://schemas.microsoft.com/office/powerpoint/2010/main" val="2165977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 response does not require a document to be included, it should be emailed to the Utility PM / Utility Coordinator.  They can attach your email when they close your review assignment.</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28</a:t>
            </a:fld>
            <a:endParaRPr lang="en-US"/>
          </a:p>
        </p:txBody>
      </p:sp>
    </p:spTree>
    <p:extLst>
      <p:ext uri="{BB962C8B-B14F-4D97-AF65-F5344CB8AC3E}">
        <p14:creationId xmlns:p14="http://schemas.microsoft.com/office/powerpoint/2010/main" val="4160108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differences between FDOT view and UAO representatives</a:t>
            </a:r>
            <a:r>
              <a:rPr lang="en-US" baseline="0" dirty="0" smtClean="0"/>
              <a:t> (ISA account holders).  UAO reps will be using the internet site to log in.</a:t>
            </a:r>
          </a:p>
          <a:p>
            <a:endParaRPr lang="en-US" baseline="0" dirty="0" smtClean="0"/>
          </a:p>
          <a:p>
            <a:r>
              <a:rPr lang="en-US" baseline="0" dirty="0" smtClean="0"/>
              <a:t>UAO reps can not see:</a:t>
            </a:r>
          </a:p>
          <a:p>
            <a:pPr marL="174708" indent="-174708">
              <a:buFont typeface="Arial" panose="020B0604020202020204" pitchFamily="34" charset="0"/>
              <a:buChar char="•"/>
            </a:pPr>
            <a:r>
              <a:rPr lang="en-US" b="1" i="1" u="sng" baseline="0" dirty="0" smtClean="0"/>
              <a:t>anything</a:t>
            </a:r>
            <a:r>
              <a:rPr lang="en-US" baseline="0" dirty="0" smtClean="0"/>
              <a:t> at a project level.  They only work at system level.   </a:t>
            </a:r>
          </a:p>
          <a:p>
            <a:pPr marL="174708" indent="-174708">
              <a:buFont typeface="Arial" panose="020B0604020202020204" pitchFamily="34" charset="0"/>
              <a:buChar char="•"/>
            </a:pPr>
            <a:r>
              <a:rPr lang="en-US" baseline="0" dirty="0" smtClean="0"/>
              <a:t>ONLY the Utility button on the system toolbar. </a:t>
            </a:r>
          </a:p>
          <a:p>
            <a:pPr marL="174708" indent="-174708">
              <a:buFont typeface="Arial" panose="020B0604020202020204" pitchFamily="34" charset="0"/>
              <a:buChar char="•"/>
            </a:pPr>
            <a:r>
              <a:rPr lang="en-US" baseline="0" dirty="0" smtClean="0"/>
              <a:t>Create…..entry.  They can not be granted those privileges.</a:t>
            </a:r>
          </a:p>
          <a:p>
            <a:pPr marL="174708" indent="-174708">
              <a:buFont typeface="Arial" panose="020B0604020202020204" pitchFamily="34" charset="0"/>
              <a:buChar char="•"/>
            </a:pPr>
            <a:endParaRPr lang="en-US" baseline="0" dirty="0" smtClean="0"/>
          </a:p>
          <a:p>
            <a:r>
              <a:rPr lang="en-US" baseline="0" dirty="0" smtClean="0"/>
              <a:t>UAO reps can see</a:t>
            </a:r>
          </a:p>
          <a:p>
            <a:pPr marL="174708" indent="-174708">
              <a:buFont typeface="Arial" panose="020B0604020202020204" pitchFamily="34" charset="0"/>
              <a:buChar char="•"/>
            </a:pPr>
            <a:r>
              <a:rPr lang="en-US" baseline="0" dirty="0" smtClean="0"/>
              <a:t>Search results for projects they are associated to.  For example: If Jane Doe’s company doesn’t not have projects associated in Bay Count and she search for all plan entries in Bay county; her results will be zero.</a:t>
            </a:r>
          </a:p>
          <a:p>
            <a:pPr marL="174708" indent="-174708">
              <a:buFont typeface="Arial" panose="020B0604020202020204" pitchFamily="34" charset="0"/>
              <a:buChar char="•"/>
            </a:pPr>
            <a:r>
              <a:rPr lang="en-US" baseline="0" dirty="0" smtClean="0"/>
              <a:t>Assignments they are included in.</a:t>
            </a:r>
          </a:p>
          <a:p>
            <a:pPr marL="174708" indent="-174708">
              <a:buFont typeface="Arial" panose="020B0604020202020204" pitchFamily="34" charset="0"/>
              <a:buChar char="•"/>
            </a:pPr>
            <a:r>
              <a:rPr lang="en-US" baseline="0" dirty="0" smtClean="0"/>
              <a:t>Help documents for UAO’s only.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29</a:t>
            </a:fld>
            <a:endParaRPr lang="en-US"/>
          </a:p>
        </p:txBody>
      </p:sp>
    </p:spTree>
    <p:extLst>
      <p:ext uri="{BB962C8B-B14F-4D97-AF65-F5344CB8AC3E}">
        <p14:creationId xmlns:p14="http://schemas.microsoft.com/office/powerpoint/2010/main" val="209813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utility module is</a:t>
            </a:r>
            <a:r>
              <a:rPr lang="en-US" baseline="0" dirty="0" smtClean="0"/>
              <a:t> broken down by the functional areas related to the utility process.  Some of these areas are for viewing information only.  This will include the Dashboard/Assignment, PSM Scheduling and the OSP Permits areas.  The other areas involve inputting data, documents and workflows for approval/response.  This will include the Plans, Utility Work Schedule, Agreements, Invoices, Subordinations, and Address Book.  We will cover each of these areas in depth through this presentation. The development of this Utility Module is almost like 8 modules in one compared to the rest of the application.</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3</a:t>
            </a:fld>
            <a:endParaRPr lang="en-US"/>
          </a:p>
        </p:txBody>
      </p:sp>
    </p:spTree>
    <p:extLst>
      <p:ext uri="{BB962C8B-B14F-4D97-AF65-F5344CB8AC3E}">
        <p14:creationId xmlns:p14="http://schemas.microsoft.com/office/powerpoint/2010/main" val="3832239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30</a:t>
            </a:fld>
            <a:endParaRPr lang="en-US"/>
          </a:p>
        </p:txBody>
      </p:sp>
    </p:spTree>
    <p:extLst>
      <p:ext uri="{BB962C8B-B14F-4D97-AF65-F5344CB8AC3E}">
        <p14:creationId xmlns:p14="http://schemas.microsoft.com/office/powerpoint/2010/main" val="91437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who are not familiar with PSEE, there are 2 ways to work.</a:t>
            </a:r>
            <a:r>
              <a:rPr lang="en-US" baseline="0" dirty="0" smtClean="0"/>
              <a:t>  Its an option for everyone.  There is the ability to work at a project level.  This means you can work at multiple functional areas for ONE specific project at a time.  OR there is the ability to work at a system level.  This allows the option to work in one functional area for MANY projects at a time.  There is not a right or wrong choice.  Each of you will find your preference.  And you will find your preference may changed depending on your needs.</a:t>
            </a:r>
          </a:p>
          <a:p>
            <a:endParaRPr lang="en-US" baseline="0" dirty="0" smtClean="0"/>
          </a:p>
          <a:p>
            <a:r>
              <a:rPr lang="en-US" baseline="0" dirty="0" smtClean="0"/>
              <a:t>It is important to remember the UAO representatives only work at the system level.  They do not view at a project level.</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4</a:t>
            </a:fld>
            <a:endParaRPr lang="en-US"/>
          </a:p>
        </p:txBody>
      </p:sp>
    </p:spTree>
    <p:extLst>
      <p:ext uri="{BB962C8B-B14F-4D97-AF65-F5344CB8AC3E}">
        <p14:creationId xmlns:p14="http://schemas.microsoft.com/office/powerpoint/2010/main" val="227209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part of this overview will be at a project level.  Think of that project that is near and dear to your heart. </a:t>
            </a:r>
            <a:r>
              <a:rPr lang="en-US" baseline="0" dirty="0" smtClean="0">
                <a:sym typeface="Wingdings" panose="05000000000000000000" pitchFamily="2" charset="2"/>
              </a:rPr>
              <a:t>  Go ahead and type that project into PSEE and open the Utility Module.</a:t>
            </a:r>
          </a:p>
          <a:p>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Again - </a:t>
            </a:r>
            <a:r>
              <a:rPr lang="en-US" baseline="0" dirty="0" smtClean="0"/>
              <a:t>It is important to remember the UAO representatives only work at the system level.  They do not view at a project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5</a:t>
            </a:fld>
            <a:endParaRPr lang="en-US"/>
          </a:p>
        </p:txBody>
      </p:sp>
    </p:spTree>
    <p:extLst>
      <p:ext uri="{BB962C8B-B14F-4D97-AF65-F5344CB8AC3E}">
        <p14:creationId xmlns:p14="http://schemas.microsoft.com/office/powerpoint/2010/main" val="54512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functional</a:t>
            </a:r>
            <a:r>
              <a:rPr lang="en-US" baseline="0" dirty="0" smtClean="0"/>
              <a:t> area is the PSM Scheduling.  PSM stands for Project Schedule Management.  It was the original software/database for the production project schedule.  This is a filtered view of the PSM module in PSEE.  The activities are filtered to just those that relate to or impact the Utility area.  Included is a list of the activities.  These activities can not be updated here.  If that is part of your responsibility, you will need to do so in the Scheduling Module.</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6</a:t>
            </a:fld>
            <a:endParaRPr lang="en-US"/>
          </a:p>
        </p:txBody>
      </p:sp>
    </p:spTree>
    <p:extLst>
      <p:ext uri="{BB962C8B-B14F-4D97-AF65-F5344CB8AC3E}">
        <p14:creationId xmlns:p14="http://schemas.microsoft.com/office/powerpoint/2010/main" val="166412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the PSM area, the One-Stop Permitting (OSP) area is a view</a:t>
            </a:r>
            <a:r>
              <a:rPr lang="en-US" baseline="0" dirty="0" smtClean="0"/>
              <a:t> only.  If you are required to log into OSP and enter data, you will continue to do that.  This area is more for quick referencing or for those who don’t have log in privileges in OSP.  You can find the status of permits or the description of the work to be done.  </a:t>
            </a:r>
          </a:p>
          <a:p>
            <a:endParaRPr lang="en-US" baseline="0" dirty="0" smtClean="0"/>
          </a:p>
          <a:p>
            <a:r>
              <a:rPr lang="en-US" baseline="0" dirty="0" smtClean="0"/>
              <a:t>The OSP application is currently undergoing modifications.  We hope to see the re-release of this application within the next year.  Once the update is complete, PSEE will be updated as well to reflect the improvements.</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7</a:t>
            </a:fld>
            <a:endParaRPr lang="en-US"/>
          </a:p>
        </p:txBody>
      </p:sp>
    </p:spTree>
    <p:extLst>
      <p:ext uri="{BB962C8B-B14F-4D97-AF65-F5344CB8AC3E}">
        <p14:creationId xmlns:p14="http://schemas.microsoft.com/office/powerpoint/2010/main" val="339720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high level flow chart of how the</a:t>
            </a:r>
            <a:r>
              <a:rPr lang="en-US" baseline="0" dirty="0" smtClean="0"/>
              <a:t> creation and response for each functional</a:t>
            </a:r>
            <a:r>
              <a:rPr lang="en-US" dirty="0" smtClean="0"/>
              <a:t> area work.</a:t>
            </a:r>
            <a:r>
              <a:rPr lang="en-US" baseline="0" dirty="0" smtClean="0"/>
              <a:t>  </a:t>
            </a:r>
          </a:p>
          <a:p>
            <a:endParaRPr lang="en-US" b="1" baseline="0" dirty="0" smtClean="0"/>
          </a:p>
          <a:p>
            <a:r>
              <a:rPr lang="en-US" b="1" baseline="0" dirty="0" smtClean="0"/>
              <a:t>To ensure the Utility PM/Coordinator received all the emails pertaining to the entries/responses, it is important for them to either:</a:t>
            </a:r>
          </a:p>
          <a:p>
            <a:pPr marL="174708" indent="-174708">
              <a:buFont typeface="Arial" panose="020B0604020202020204" pitchFamily="34" charset="0"/>
              <a:buChar char="•"/>
            </a:pPr>
            <a:r>
              <a:rPr lang="en-US" b="1" baseline="0" dirty="0" smtClean="0"/>
              <a:t>subscribe to the projects they are responsible for to ensure they receive all emails pertaining to entries, or</a:t>
            </a:r>
          </a:p>
          <a:p>
            <a:pPr marL="174708" indent="-174708">
              <a:buFont typeface="Arial" panose="020B0604020202020204" pitchFamily="34" charset="0"/>
              <a:buChar char="•"/>
            </a:pPr>
            <a:r>
              <a:rPr lang="en-US" b="1" baseline="0" dirty="0" smtClean="0"/>
              <a:t>Include themselves as an FYI on each entry.</a:t>
            </a:r>
          </a:p>
          <a:p>
            <a:endParaRPr lang="en-US" baseline="0" dirty="0" smtClean="0"/>
          </a:p>
          <a:p>
            <a:r>
              <a:rPr lang="en-US" baseline="0" dirty="0" smtClean="0"/>
              <a:t>A quick walkthrough of the process begins with a user creating the entry.  They click </a:t>
            </a:r>
            <a:r>
              <a:rPr lang="en-US" baseline="0" dirty="0" smtClean="0"/>
              <a:t>“Create </a:t>
            </a:r>
            <a:r>
              <a:rPr lang="en-US" baseline="0" dirty="0" smtClean="0"/>
              <a:t>an </a:t>
            </a:r>
            <a:r>
              <a:rPr lang="en-US" baseline="0" dirty="0" smtClean="0"/>
              <a:t>Entry” </a:t>
            </a:r>
            <a:r>
              <a:rPr lang="en-US" baseline="0" dirty="0" smtClean="0"/>
              <a:t>and complete at least the required fields</a:t>
            </a:r>
            <a:r>
              <a:rPr lang="en-US" baseline="0" dirty="0" smtClean="0"/>
              <a:t>.  Required fields are denoted with a triangle warning symbol next to them.  </a:t>
            </a:r>
            <a:r>
              <a:rPr lang="en-US" baseline="0" dirty="0" smtClean="0"/>
              <a:t>While on this entry screen, the PM can attach the document(s).  Documents must be upload 1 at a time.  This is a EDMS restriction not a PSEE restriction.  If more than one document is needed, the PM will add the first document and click save.  Then view the entry to continue adding the remaining documents.  Once ALL documents are loaded, reviewer(s) will be added.  These reviewers can be assignment </a:t>
            </a:r>
            <a:r>
              <a:rPr lang="en-US" baseline="0" dirty="0" smtClean="0"/>
              <a:t>reviewers (meaning they have an action to perform) </a:t>
            </a:r>
            <a:r>
              <a:rPr lang="en-US" baseline="0" dirty="0" smtClean="0"/>
              <a:t>or FYI </a:t>
            </a:r>
            <a:r>
              <a:rPr lang="en-US" baseline="0" dirty="0" smtClean="0"/>
              <a:t>reviewers (meaning they are just being made aware).  </a:t>
            </a:r>
            <a:r>
              <a:rPr lang="en-US" baseline="0" dirty="0" smtClean="0"/>
              <a:t>They can be </a:t>
            </a:r>
            <a:r>
              <a:rPr lang="en-US" baseline="0" dirty="0" smtClean="0"/>
              <a:t>FDOT staff, Consultants or </a:t>
            </a:r>
            <a:r>
              <a:rPr lang="en-US" baseline="0" dirty="0" smtClean="0"/>
              <a:t>UAO reps.  The assignment for reviewers does require the entry of a due date.  The due date controls the distribution of the reminder </a:t>
            </a:r>
            <a:r>
              <a:rPr lang="en-US" baseline="0" dirty="0" smtClean="0"/>
              <a:t>notifications which will be discussed later.</a:t>
            </a:r>
            <a:endParaRPr lang="en-US" baseline="0" dirty="0" smtClean="0"/>
          </a:p>
          <a:p>
            <a:endParaRPr lang="en-US" baseline="0" dirty="0" smtClean="0"/>
          </a:p>
          <a:p>
            <a:r>
              <a:rPr lang="en-US" baseline="0" dirty="0" smtClean="0"/>
              <a:t>When reviewers are added and the entry is saved, PSEE send an email to each of the reviewers listed as well as the Utility Coordinator.  The reviewer(s) will open their dashboard and click view on the entry they need to review.  If there response is accompanied by a document they will attach the document.</a:t>
            </a:r>
          </a:p>
          <a:p>
            <a:endParaRPr lang="en-US" baseline="0" dirty="0" smtClean="0"/>
          </a:p>
          <a:p>
            <a:r>
              <a:rPr lang="en-US" baseline="0" dirty="0" smtClean="0"/>
              <a:t>It is important to not combined multiple documents into one.  This requires </a:t>
            </a:r>
            <a:r>
              <a:rPr lang="en-US" baseline="0" dirty="0" smtClean="0"/>
              <a:t>others to perform extra </a:t>
            </a:r>
            <a:r>
              <a:rPr lang="en-US" baseline="0" dirty="0" smtClean="0"/>
              <a:t>steps to separate.  It was told to the UAOs the same.  </a:t>
            </a:r>
          </a:p>
        </p:txBody>
      </p:sp>
      <p:sp>
        <p:nvSpPr>
          <p:cNvPr id="4" name="Slide Number Placeholder 3"/>
          <p:cNvSpPr>
            <a:spLocks noGrp="1"/>
          </p:cNvSpPr>
          <p:nvPr>
            <p:ph type="sldNum" sz="quarter" idx="10"/>
          </p:nvPr>
        </p:nvSpPr>
        <p:spPr/>
        <p:txBody>
          <a:bodyPr/>
          <a:lstStyle/>
          <a:p>
            <a:fld id="{E2EA0C45-FD47-4310-A8EB-B56AE55E0733}" type="slidenum">
              <a:rPr lang="en-US" smtClean="0"/>
              <a:t>8</a:t>
            </a:fld>
            <a:endParaRPr lang="en-US"/>
          </a:p>
        </p:txBody>
      </p:sp>
    </p:spTree>
    <p:extLst>
      <p:ext uri="{BB962C8B-B14F-4D97-AF65-F5344CB8AC3E}">
        <p14:creationId xmlns:p14="http://schemas.microsoft.com/office/powerpoint/2010/main" val="46095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Plans Functional area allows user to create entries</a:t>
            </a:r>
            <a:r>
              <a:rPr lang="en-US" baseline="0" dirty="0" smtClean="0"/>
              <a:t> for each Plans Reviews.  Theses entries can be used to create assignments with UAOs and FDOT staff.  The entries can contain items such as initial contact letters, request to review plans and request for markups.  However this is not the limitations of this area</a:t>
            </a:r>
            <a:r>
              <a:rPr lang="en-US" baseline="0" dirty="0" smtClean="0"/>
              <a:t>.  This area hold potential for researching prior phase submittals for comparison with latter or final phase submittals.  Also the ability to search the final design submittal years later when its time for the next project.</a:t>
            </a:r>
            <a:endParaRPr lang="en-US" baseline="0" dirty="0" smtClean="0"/>
          </a:p>
          <a:p>
            <a:endParaRPr lang="en-US" baseline="0" dirty="0" smtClean="0"/>
          </a:p>
          <a:p>
            <a:r>
              <a:rPr lang="en-US" baseline="0" dirty="0" smtClean="0"/>
              <a:t>UAOs, when assigned, will be able to respond by attaching a document such as their markups.  The assignments for each UAO and/or FDOT staff can be tracked as to the status of responses.</a:t>
            </a:r>
            <a:endParaRPr lang="en-US" dirty="0"/>
          </a:p>
        </p:txBody>
      </p:sp>
      <p:sp>
        <p:nvSpPr>
          <p:cNvPr id="4" name="Slide Number Placeholder 3"/>
          <p:cNvSpPr>
            <a:spLocks noGrp="1"/>
          </p:cNvSpPr>
          <p:nvPr>
            <p:ph type="sldNum" sz="quarter" idx="10"/>
          </p:nvPr>
        </p:nvSpPr>
        <p:spPr/>
        <p:txBody>
          <a:bodyPr/>
          <a:lstStyle/>
          <a:p>
            <a:fld id="{E2EA0C45-FD47-4310-A8EB-B56AE55E0733}" type="slidenum">
              <a:rPr lang="en-US" smtClean="0"/>
              <a:t>9</a:t>
            </a:fld>
            <a:endParaRPr lang="en-US"/>
          </a:p>
        </p:txBody>
      </p:sp>
    </p:spTree>
    <p:extLst>
      <p:ext uri="{BB962C8B-B14F-4D97-AF65-F5344CB8AC3E}">
        <p14:creationId xmlns:p14="http://schemas.microsoft.com/office/powerpoint/2010/main" val="175897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957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36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240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4721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5852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1077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13831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819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598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601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89876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70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347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635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6894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1/23/2017</a:t>
            </a:fld>
            <a:endParaRPr lang="en-US" dirty="0"/>
          </a:p>
        </p:txBody>
      </p:sp>
    </p:spTree>
    <p:extLst>
      <p:ext uri="{BB962C8B-B14F-4D97-AF65-F5344CB8AC3E}">
        <p14:creationId xmlns:p14="http://schemas.microsoft.com/office/powerpoint/2010/main" val="247830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86232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PSEE Utility Module</a:t>
            </a:r>
            <a:endParaRPr lang="en-US" dirty="0"/>
          </a:p>
        </p:txBody>
      </p:sp>
      <p:sp>
        <p:nvSpPr>
          <p:cNvPr id="3" name="Subtitle 2"/>
          <p:cNvSpPr>
            <a:spLocks noGrp="1"/>
          </p:cNvSpPr>
          <p:nvPr>
            <p:ph type="subTitle" idx="1"/>
          </p:nvPr>
        </p:nvSpPr>
        <p:spPr>
          <a:xfrm>
            <a:off x="593558" y="4050833"/>
            <a:ext cx="9160042" cy="1403483"/>
          </a:xfrm>
        </p:spPr>
        <p:txBody>
          <a:bodyPr>
            <a:normAutofit/>
          </a:bodyPr>
          <a:lstStyle/>
          <a:p>
            <a:r>
              <a:rPr lang="en-US" b="1" dirty="0" smtClean="0"/>
              <a:t>Overview for FDOT Staff</a:t>
            </a:r>
          </a:p>
          <a:p>
            <a:endParaRPr lang="en-US" b="1" dirty="0"/>
          </a:p>
          <a:p>
            <a:r>
              <a:rPr lang="en-US" b="1" dirty="0" smtClean="0"/>
              <a:t>Presented by District Utility Staff</a:t>
            </a:r>
          </a:p>
        </p:txBody>
      </p:sp>
    </p:spTree>
    <p:extLst>
      <p:ext uri="{BB962C8B-B14F-4D97-AF65-F5344CB8AC3E}">
        <p14:creationId xmlns:p14="http://schemas.microsoft.com/office/powerpoint/2010/main" val="3986025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00" y="297366"/>
            <a:ext cx="9623828" cy="1320800"/>
          </a:xfrm>
        </p:spPr>
        <p:txBody>
          <a:bodyPr/>
          <a:lstStyle/>
          <a:p>
            <a:r>
              <a:rPr lang="en-US" dirty="0" smtClean="0"/>
              <a:t>Project Level – Utility Work Schedules </a:t>
            </a:r>
            <a:r>
              <a:rPr lang="en-US" sz="2400" dirty="0" smtClean="0"/>
              <a:t>(UWS)</a:t>
            </a:r>
            <a:endParaRPr lang="en-US" sz="2400" dirty="0"/>
          </a:p>
        </p:txBody>
      </p:sp>
      <p:sp>
        <p:nvSpPr>
          <p:cNvPr id="3" name="Content Placeholder 2"/>
          <p:cNvSpPr>
            <a:spLocks noGrp="1"/>
          </p:cNvSpPr>
          <p:nvPr>
            <p:ph idx="1"/>
          </p:nvPr>
        </p:nvSpPr>
        <p:spPr>
          <a:xfrm>
            <a:off x="365100" y="1270001"/>
            <a:ext cx="8596668" cy="3190488"/>
          </a:xfrm>
        </p:spPr>
        <p:txBody>
          <a:bodyPr>
            <a:normAutofit lnSpcReduction="10000"/>
          </a:bodyPr>
          <a:lstStyle/>
          <a:p>
            <a:r>
              <a:rPr lang="en-US" dirty="0" smtClean="0"/>
              <a:t>Allows a user to </a:t>
            </a:r>
            <a:r>
              <a:rPr lang="en-US" dirty="0"/>
              <a:t>create assignments for both UAOs and FDOT staff to review Utility Work Schedules. </a:t>
            </a:r>
            <a:endParaRPr lang="en-US" dirty="0" smtClean="0"/>
          </a:p>
          <a:p>
            <a:endParaRPr lang="en-US" dirty="0" smtClean="0"/>
          </a:p>
          <a:p>
            <a:r>
              <a:rPr lang="en-US" dirty="0" smtClean="0"/>
              <a:t>Once </a:t>
            </a:r>
            <a:r>
              <a:rPr lang="en-US" dirty="0"/>
              <a:t>a Utility Work Schedules (UWS) is complete, assignments can be created for the UAO, EOR and DUA/E to sign off. </a:t>
            </a:r>
            <a:endParaRPr lang="en-US" dirty="0" smtClean="0"/>
          </a:p>
          <a:p>
            <a:pPr lvl="1"/>
            <a:r>
              <a:rPr lang="en-US" dirty="0" smtClean="0"/>
              <a:t>Users </a:t>
            </a:r>
            <a:r>
              <a:rPr lang="en-US" dirty="0"/>
              <a:t>will be able to provide certifications through this functional area as well. </a:t>
            </a:r>
            <a:endParaRPr lang="en-US" dirty="0" smtClean="0"/>
          </a:p>
          <a:p>
            <a:endParaRPr lang="en-US" dirty="0" smtClean="0"/>
          </a:p>
          <a:p>
            <a:r>
              <a:rPr lang="en-US" dirty="0" smtClean="0"/>
              <a:t>UAOs </a:t>
            </a:r>
            <a:r>
              <a:rPr lang="en-US" dirty="0"/>
              <a:t>will be able to respond to assignments by attaching their documents.  </a:t>
            </a:r>
            <a:endParaRPr lang="en-US" dirty="0" smtClean="0"/>
          </a:p>
          <a:p>
            <a:pPr lvl="1"/>
            <a:r>
              <a:rPr lang="en-US" dirty="0" smtClean="0"/>
              <a:t>These </a:t>
            </a:r>
            <a:r>
              <a:rPr lang="en-US" dirty="0"/>
              <a:t>assignments can be tracked by UAO until all responses are received. </a:t>
            </a:r>
          </a:p>
          <a:p>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3894"/>
          <a:stretch/>
        </p:blipFill>
        <p:spPr>
          <a:xfrm>
            <a:off x="168854" y="4304373"/>
            <a:ext cx="8989160" cy="24472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309" y="3969834"/>
            <a:ext cx="3264071" cy="2351983"/>
          </a:xfrm>
          <a:prstGeom prst="rect">
            <a:avLst/>
          </a:prstGeom>
        </p:spPr>
      </p:pic>
    </p:spTree>
    <p:extLst>
      <p:ext uri="{BB962C8B-B14F-4D97-AF65-F5344CB8AC3E}">
        <p14:creationId xmlns:p14="http://schemas.microsoft.com/office/powerpoint/2010/main" val="307797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54" y="185854"/>
            <a:ext cx="9623828" cy="1320800"/>
          </a:xfrm>
        </p:spPr>
        <p:txBody>
          <a:bodyPr/>
          <a:lstStyle/>
          <a:p>
            <a:r>
              <a:rPr lang="en-US" dirty="0" smtClean="0"/>
              <a:t>Project Level – Agreements</a:t>
            </a:r>
            <a:endParaRPr lang="en-US" sz="2400" dirty="0"/>
          </a:p>
        </p:txBody>
      </p:sp>
      <p:sp>
        <p:nvSpPr>
          <p:cNvPr id="3" name="Content Placeholder 2"/>
          <p:cNvSpPr>
            <a:spLocks noGrp="1"/>
          </p:cNvSpPr>
          <p:nvPr>
            <p:ph idx="1"/>
          </p:nvPr>
        </p:nvSpPr>
        <p:spPr>
          <a:xfrm>
            <a:off x="163754" y="846254"/>
            <a:ext cx="8596668" cy="3437323"/>
          </a:xfrm>
        </p:spPr>
        <p:txBody>
          <a:bodyPr/>
          <a:lstStyle/>
          <a:p>
            <a:r>
              <a:rPr lang="en-US" dirty="0" smtClean="0"/>
              <a:t>Allows </a:t>
            </a:r>
            <a:r>
              <a:rPr lang="en-US" dirty="0" smtClean="0"/>
              <a:t>an entry to </a:t>
            </a:r>
            <a:r>
              <a:rPr lang="en-US" dirty="0"/>
              <a:t>create </a:t>
            </a:r>
            <a:r>
              <a:rPr lang="en-US" dirty="0" smtClean="0"/>
              <a:t>and track </a:t>
            </a:r>
            <a:r>
              <a:rPr lang="en-US" dirty="0" smtClean="0"/>
              <a:t>Agreement and the Review Assignments </a:t>
            </a:r>
            <a:r>
              <a:rPr lang="en-US" dirty="0" smtClean="0"/>
              <a:t>of </a:t>
            </a:r>
            <a:r>
              <a:rPr lang="en-US" dirty="0"/>
              <a:t>both UAOs and FDOT </a:t>
            </a:r>
            <a:r>
              <a:rPr lang="en-US" dirty="0" smtClean="0"/>
              <a:t>staff</a:t>
            </a:r>
          </a:p>
          <a:p>
            <a:endParaRPr lang="en-US" dirty="0" smtClean="0"/>
          </a:p>
          <a:p>
            <a:r>
              <a:rPr lang="en-US" dirty="0" smtClean="0"/>
              <a:t>Once </a:t>
            </a:r>
            <a:r>
              <a:rPr lang="en-US" dirty="0"/>
              <a:t>Agreements are ready for execution, assignments can be created for the UAO, DUA/E, Legal and Management to sign off. </a:t>
            </a:r>
            <a:endParaRPr lang="en-US" dirty="0" smtClean="0"/>
          </a:p>
          <a:p>
            <a:pPr lvl="1"/>
            <a:r>
              <a:rPr lang="en-US" dirty="0" smtClean="0"/>
              <a:t>Users </a:t>
            </a:r>
            <a:r>
              <a:rPr lang="en-US" dirty="0"/>
              <a:t>will be able to provide certifications through this functional area as well. </a:t>
            </a:r>
            <a:endParaRPr lang="en-US" dirty="0" smtClean="0"/>
          </a:p>
          <a:p>
            <a:endParaRPr lang="en-US" dirty="0" smtClean="0"/>
          </a:p>
          <a:p>
            <a:r>
              <a:rPr lang="en-US" dirty="0" smtClean="0"/>
              <a:t>UAOs </a:t>
            </a:r>
            <a:r>
              <a:rPr lang="en-US" dirty="0"/>
              <a:t>will be able to respond to assignments by attaching a document. </a:t>
            </a:r>
            <a:endParaRPr lang="en-US" dirty="0" smtClean="0"/>
          </a:p>
          <a:p>
            <a:pPr lvl="1"/>
            <a:r>
              <a:rPr lang="en-US" dirty="0" smtClean="0"/>
              <a:t>These </a:t>
            </a:r>
            <a:r>
              <a:rPr lang="en-US" dirty="0"/>
              <a:t>assignments can be tracked by UAO until all responses are received</a:t>
            </a: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002"/>
          <a:stretch/>
        </p:blipFill>
        <p:spPr>
          <a:xfrm>
            <a:off x="263763" y="4324487"/>
            <a:ext cx="8602042" cy="20981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1188" y="3522689"/>
            <a:ext cx="2996974" cy="2859060"/>
          </a:xfrm>
          <a:prstGeom prst="rect">
            <a:avLst/>
          </a:prstGeom>
        </p:spPr>
      </p:pic>
    </p:spTree>
    <p:extLst>
      <p:ext uri="{BB962C8B-B14F-4D97-AF65-F5344CB8AC3E}">
        <p14:creationId xmlns:p14="http://schemas.microsoft.com/office/powerpoint/2010/main" val="1765580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00" y="257907"/>
            <a:ext cx="9623828" cy="1320800"/>
          </a:xfrm>
        </p:spPr>
        <p:txBody>
          <a:bodyPr/>
          <a:lstStyle/>
          <a:p>
            <a:r>
              <a:rPr lang="en-US" dirty="0" smtClean="0"/>
              <a:t>Project Level – Invoices</a:t>
            </a:r>
            <a:endParaRPr lang="en-US" sz="2400" dirty="0"/>
          </a:p>
        </p:txBody>
      </p:sp>
      <p:sp>
        <p:nvSpPr>
          <p:cNvPr id="3" name="Content Placeholder 2"/>
          <p:cNvSpPr>
            <a:spLocks noGrp="1"/>
          </p:cNvSpPr>
          <p:nvPr>
            <p:ph idx="1"/>
          </p:nvPr>
        </p:nvSpPr>
        <p:spPr>
          <a:xfrm>
            <a:off x="213100" y="1161783"/>
            <a:ext cx="8596668" cy="2847510"/>
          </a:xfrm>
        </p:spPr>
        <p:txBody>
          <a:bodyPr/>
          <a:lstStyle/>
          <a:p>
            <a:r>
              <a:rPr lang="en-US" dirty="0" smtClean="0"/>
              <a:t>Allows </a:t>
            </a:r>
            <a:r>
              <a:rPr lang="en-US" dirty="0"/>
              <a:t>a user to create assignments for both UAOs and FDOT staff to review Invoices. </a:t>
            </a:r>
            <a:endParaRPr lang="en-US" dirty="0" smtClean="0"/>
          </a:p>
          <a:p>
            <a:endParaRPr lang="en-US" dirty="0" smtClean="0"/>
          </a:p>
          <a:p>
            <a:r>
              <a:rPr lang="en-US" dirty="0" smtClean="0"/>
              <a:t>Once </a:t>
            </a:r>
            <a:r>
              <a:rPr lang="en-US" dirty="0"/>
              <a:t>Invoices are ready for submittal, assignments can be created for the UAO and DUA/E.  This includes returning invoices for corrections, and alerting a UAO that an invoice has been processed for payment. </a:t>
            </a:r>
            <a:endParaRPr lang="en-US" dirty="0" smtClean="0"/>
          </a:p>
          <a:p>
            <a:pPr lvl="1"/>
            <a:r>
              <a:rPr lang="en-US" dirty="0" smtClean="0"/>
              <a:t>This </a:t>
            </a:r>
            <a:r>
              <a:rPr lang="en-US" dirty="0"/>
              <a:t>also includes being able to route an invoice for review to multiple FDOT staff if applicable.  </a:t>
            </a:r>
            <a:endParaRPr lang="en-US" dirty="0" smtClean="0"/>
          </a:p>
          <a:p>
            <a:endParaRPr lang="en-US" dirty="0" smtClean="0"/>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1236"/>
          <a:stretch/>
        </p:blipFill>
        <p:spPr>
          <a:xfrm>
            <a:off x="353777" y="4182834"/>
            <a:ext cx="8753730" cy="20632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2474" y="3199055"/>
            <a:ext cx="2720926" cy="3204125"/>
          </a:xfrm>
          <a:prstGeom prst="rect">
            <a:avLst/>
          </a:prstGeom>
        </p:spPr>
      </p:pic>
    </p:spTree>
    <p:extLst>
      <p:ext uri="{BB962C8B-B14F-4D97-AF65-F5344CB8AC3E}">
        <p14:creationId xmlns:p14="http://schemas.microsoft.com/office/powerpoint/2010/main" val="114683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68" y="229772"/>
            <a:ext cx="9623828" cy="1320800"/>
          </a:xfrm>
        </p:spPr>
        <p:txBody>
          <a:bodyPr/>
          <a:lstStyle/>
          <a:p>
            <a:r>
              <a:rPr lang="en-US" dirty="0" smtClean="0"/>
              <a:t>Project Level – Subordinations</a:t>
            </a:r>
            <a:endParaRPr lang="en-US" sz="2400" dirty="0"/>
          </a:p>
        </p:txBody>
      </p:sp>
      <p:sp>
        <p:nvSpPr>
          <p:cNvPr id="3" name="Content Placeholder 2"/>
          <p:cNvSpPr>
            <a:spLocks noGrp="1"/>
          </p:cNvSpPr>
          <p:nvPr>
            <p:ph idx="1"/>
          </p:nvPr>
        </p:nvSpPr>
        <p:spPr>
          <a:xfrm>
            <a:off x="227168" y="1049243"/>
            <a:ext cx="8596668" cy="2819374"/>
          </a:xfrm>
        </p:spPr>
        <p:txBody>
          <a:bodyPr/>
          <a:lstStyle/>
          <a:p>
            <a:r>
              <a:rPr lang="en-US" dirty="0" smtClean="0"/>
              <a:t>Allows </a:t>
            </a:r>
            <a:r>
              <a:rPr lang="en-US" dirty="0"/>
              <a:t>a </a:t>
            </a:r>
            <a:r>
              <a:rPr lang="en-US" dirty="0" smtClean="0"/>
              <a:t>user to </a:t>
            </a:r>
            <a:r>
              <a:rPr lang="en-US" dirty="0"/>
              <a:t>create assignments for both UAOs and FDOT staff to review Subordinations. </a:t>
            </a:r>
            <a:endParaRPr lang="en-US" dirty="0" smtClean="0"/>
          </a:p>
          <a:p>
            <a:endParaRPr lang="en-US" dirty="0" smtClean="0"/>
          </a:p>
          <a:p>
            <a:r>
              <a:rPr lang="en-US" dirty="0" smtClean="0"/>
              <a:t>Once </a:t>
            </a:r>
            <a:r>
              <a:rPr lang="en-US" dirty="0"/>
              <a:t>Subordinations are ready for execution, assignments can be created for the UAO, DUA/E, Legal and Management to sign off.  </a:t>
            </a:r>
            <a:endParaRPr lang="en-US" dirty="0" smtClean="0"/>
          </a:p>
          <a:p>
            <a:pPr lvl="1"/>
            <a:r>
              <a:rPr lang="en-US" dirty="0" smtClean="0"/>
              <a:t>This </a:t>
            </a:r>
            <a:r>
              <a:rPr lang="en-US" dirty="0"/>
              <a:t>includes returning Subordinations for corrections, and alerting a UAO that Subordinations have been recorded.  This also includes being able to route Subordinations for review to multiple FDOT staff if applicable.  </a:t>
            </a:r>
            <a:endParaRPr lang="en-US" dirty="0" smtClean="0"/>
          </a:p>
          <a:p>
            <a:pPr marL="0" indent="0">
              <a:buNone/>
            </a:pPr>
            <a:endParaRPr lang="en-US"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8731" b="11904"/>
          <a:stretch/>
        </p:blipFill>
        <p:spPr>
          <a:xfrm>
            <a:off x="227168" y="4089775"/>
            <a:ext cx="8909685" cy="17238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2349" y="3323844"/>
            <a:ext cx="2653366" cy="3255725"/>
          </a:xfrm>
          <a:prstGeom prst="rect">
            <a:avLst/>
          </a:prstGeom>
        </p:spPr>
      </p:pic>
    </p:spTree>
    <p:extLst>
      <p:ext uri="{BB962C8B-B14F-4D97-AF65-F5344CB8AC3E}">
        <p14:creationId xmlns:p14="http://schemas.microsoft.com/office/powerpoint/2010/main" val="27639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14" y="198120"/>
            <a:ext cx="9623828" cy="1320800"/>
          </a:xfrm>
        </p:spPr>
        <p:txBody>
          <a:bodyPr/>
          <a:lstStyle/>
          <a:p>
            <a:r>
              <a:rPr lang="en-US" dirty="0" smtClean="0"/>
              <a:t>Project Level – Address Book</a:t>
            </a:r>
            <a:endParaRPr lang="en-US" sz="2400" dirty="0"/>
          </a:p>
        </p:txBody>
      </p:sp>
      <p:sp>
        <p:nvSpPr>
          <p:cNvPr id="3" name="Content Placeholder 2"/>
          <p:cNvSpPr>
            <a:spLocks noGrp="1"/>
          </p:cNvSpPr>
          <p:nvPr>
            <p:ph idx="1"/>
          </p:nvPr>
        </p:nvSpPr>
        <p:spPr>
          <a:xfrm>
            <a:off x="174414" y="858520"/>
            <a:ext cx="8596668" cy="3880773"/>
          </a:xfrm>
        </p:spPr>
        <p:txBody>
          <a:bodyPr/>
          <a:lstStyle/>
          <a:p>
            <a:r>
              <a:rPr lang="en-US" dirty="0" smtClean="0"/>
              <a:t>Allows </a:t>
            </a:r>
            <a:r>
              <a:rPr lang="en-US" dirty="0"/>
              <a:t>contact information to be added about people or organizations that are involved with a project.  </a:t>
            </a:r>
            <a:endParaRPr lang="en-US" dirty="0" smtClean="0"/>
          </a:p>
          <a:p>
            <a:r>
              <a:rPr lang="en-US" dirty="0"/>
              <a:t>There are 3 types of contacts to search:</a:t>
            </a:r>
          </a:p>
          <a:p>
            <a:pPr marL="571500" lvl="1" indent="-171450">
              <a:buFont typeface="Arial" panose="020B0604020202020204" pitchFamily="34" charset="0"/>
              <a:buChar char="•"/>
            </a:pPr>
            <a:r>
              <a:rPr lang="en-US" dirty="0"/>
              <a:t>Internal users are those who have a user-id.  This could include consultants who work for the department.</a:t>
            </a:r>
          </a:p>
          <a:p>
            <a:pPr marL="571500" lvl="1" indent="-171450">
              <a:buFont typeface="Arial" panose="020B0604020202020204" pitchFamily="34" charset="0"/>
              <a:buChar char="•"/>
            </a:pPr>
            <a:r>
              <a:rPr lang="en-US" dirty="0"/>
              <a:t>Isa Users are those who log in with an Internet Subscriber Account.  This will be Utility Representatives.</a:t>
            </a:r>
          </a:p>
          <a:p>
            <a:pPr marL="571500" lvl="1" indent="-171450">
              <a:buFont typeface="Arial" panose="020B0604020202020204" pitchFamily="34" charset="0"/>
              <a:buChar char="•"/>
            </a:pPr>
            <a:r>
              <a:rPr lang="en-US" dirty="0"/>
              <a:t>External users are those who do not have access to log into PSEE.  This will be users who do not have an ISA account but their contact information is associated.  This could also include the overall company information for the UAO(s) on the project.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5929" r="33527"/>
          <a:stretch/>
        </p:blipFill>
        <p:spPr>
          <a:xfrm>
            <a:off x="174414" y="4096673"/>
            <a:ext cx="6832283" cy="26060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381" y="4050582"/>
            <a:ext cx="3514099" cy="269822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1082" y="2388735"/>
            <a:ext cx="3352312" cy="1440843"/>
          </a:xfrm>
          <a:prstGeom prst="rect">
            <a:avLst/>
          </a:prstGeom>
        </p:spPr>
      </p:pic>
    </p:spTree>
    <p:extLst>
      <p:ext uri="{BB962C8B-B14F-4D97-AF65-F5344CB8AC3E}">
        <p14:creationId xmlns:p14="http://schemas.microsoft.com/office/powerpoint/2010/main" val="1226990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AT A SYSTEM LEVEL</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221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23828" cy="1320800"/>
          </a:xfrm>
        </p:spPr>
        <p:txBody>
          <a:bodyPr/>
          <a:lstStyle/>
          <a:p>
            <a:r>
              <a:rPr lang="en-US" dirty="0" smtClean="0"/>
              <a:t>System Level – </a:t>
            </a:r>
            <a:endParaRPr lang="en-US" sz="2400" dirty="0"/>
          </a:p>
        </p:txBody>
      </p:sp>
      <p:sp>
        <p:nvSpPr>
          <p:cNvPr id="3" name="Content Placeholder 2"/>
          <p:cNvSpPr>
            <a:spLocks noGrp="1"/>
          </p:cNvSpPr>
          <p:nvPr>
            <p:ph idx="1"/>
          </p:nvPr>
        </p:nvSpPr>
        <p:spPr/>
        <p:txBody>
          <a:bodyPr/>
          <a:lstStyle/>
          <a:p>
            <a:r>
              <a:rPr lang="en-US" dirty="0" smtClean="0"/>
              <a:t>Dashboard found here</a:t>
            </a:r>
          </a:p>
          <a:p>
            <a:endParaRPr lang="en-US" dirty="0"/>
          </a:p>
          <a:p>
            <a:r>
              <a:rPr lang="en-US" dirty="0" smtClean="0"/>
              <a:t>Same ability to create new entries</a:t>
            </a:r>
          </a:p>
          <a:p>
            <a:endParaRPr lang="en-US" dirty="0" smtClean="0"/>
          </a:p>
          <a:p>
            <a:r>
              <a:rPr lang="en-US" dirty="0" smtClean="0"/>
              <a:t>Search across the application</a:t>
            </a:r>
          </a:p>
          <a:p>
            <a:endParaRPr lang="en-US" dirty="0" smtClean="0"/>
          </a:p>
          <a:p>
            <a:r>
              <a:rPr lang="en-US" dirty="0" smtClean="0"/>
              <a:t>Search results are exportable</a:t>
            </a:r>
          </a:p>
          <a:p>
            <a:endParaRPr lang="en-US" dirty="0"/>
          </a:p>
        </p:txBody>
      </p:sp>
    </p:spTree>
    <p:extLst>
      <p:ext uri="{BB962C8B-B14F-4D97-AF65-F5344CB8AC3E}">
        <p14:creationId xmlns:p14="http://schemas.microsoft.com/office/powerpoint/2010/main" val="184621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 – My Assignments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2082800"/>
            <a:ext cx="11468100" cy="3040259"/>
          </a:xfrm>
          <a:prstGeom prst="rect">
            <a:avLst/>
          </a:prstGeom>
        </p:spPr>
      </p:pic>
    </p:spTree>
    <p:extLst>
      <p:ext uri="{BB962C8B-B14F-4D97-AF65-F5344CB8AC3E}">
        <p14:creationId xmlns:p14="http://schemas.microsoft.com/office/powerpoint/2010/main" val="119819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4934" y="285750"/>
            <a:ext cx="8596668" cy="1320800"/>
          </a:xfrm>
        </p:spPr>
        <p:txBody>
          <a:bodyPr/>
          <a:lstStyle/>
          <a:p>
            <a:r>
              <a:rPr lang="en-US" dirty="0" smtClean="0"/>
              <a:t>System Level - PSM</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8391"/>
          <a:stretch/>
        </p:blipFill>
        <p:spPr>
          <a:xfrm>
            <a:off x="272863" y="1290077"/>
            <a:ext cx="11255749" cy="3909452"/>
          </a:xfrm>
          <a:prstGeom prst="rect">
            <a:avLst/>
          </a:prstGeom>
        </p:spPr>
      </p:pic>
    </p:spTree>
    <p:extLst>
      <p:ext uri="{BB962C8B-B14F-4D97-AF65-F5344CB8AC3E}">
        <p14:creationId xmlns:p14="http://schemas.microsoft.com/office/powerpoint/2010/main" val="220992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4934" y="285750"/>
            <a:ext cx="8596668" cy="1320800"/>
          </a:xfrm>
        </p:spPr>
        <p:txBody>
          <a:bodyPr/>
          <a:lstStyle/>
          <a:p>
            <a:r>
              <a:rPr lang="en-US" dirty="0" smtClean="0"/>
              <a:t>System Level - OSP</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0028"/>
          <a:stretch/>
        </p:blipFill>
        <p:spPr>
          <a:xfrm>
            <a:off x="272863" y="1364036"/>
            <a:ext cx="10986808" cy="2939023"/>
          </a:xfrm>
          <a:prstGeom prst="rect">
            <a:avLst/>
          </a:prstGeom>
        </p:spPr>
      </p:pic>
    </p:spTree>
    <p:extLst>
      <p:ext uri="{BB962C8B-B14F-4D97-AF65-F5344CB8AC3E}">
        <p14:creationId xmlns:p14="http://schemas.microsoft.com/office/powerpoint/2010/main" val="114697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Utility Module</a:t>
            </a:r>
            <a:endParaRPr lang="en-US" dirty="0"/>
          </a:p>
        </p:txBody>
      </p:sp>
      <p:sp>
        <p:nvSpPr>
          <p:cNvPr id="3" name="Content Placeholder 2"/>
          <p:cNvSpPr>
            <a:spLocks noGrp="1"/>
          </p:cNvSpPr>
          <p:nvPr>
            <p:ph idx="1"/>
          </p:nvPr>
        </p:nvSpPr>
        <p:spPr>
          <a:xfrm>
            <a:off x="677333" y="2160589"/>
            <a:ext cx="9872133" cy="3880773"/>
          </a:xfrm>
        </p:spPr>
        <p:txBody>
          <a:bodyPr>
            <a:normAutofit/>
          </a:bodyPr>
          <a:lstStyle/>
          <a:p>
            <a:pPr>
              <a:lnSpc>
                <a:spcPct val="150000"/>
              </a:lnSpc>
            </a:pPr>
            <a:r>
              <a:rPr lang="en-US" sz="2200" dirty="0" smtClean="0"/>
              <a:t>1 stop shop for Utility Staff – Inside and outside of the Department</a:t>
            </a:r>
          </a:p>
          <a:p>
            <a:pPr>
              <a:lnSpc>
                <a:spcPct val="150000"/>
              </a:lnSpc>
            </a:pPr>
            <a:r>
              <a:rPr lang="en-US" sz="2200" dirty="0" smtClean="0"/>
              <a:t>Dashboard view for quick referencing</a:t>
            </a:r>
          </a:p>
          <a:p>
            <a:pPr>
              <a:lnSpc>
                <a:spcPct val="150000"/>
              </a:lnSpc>
            </a:pPr>
            <a:r>
              <a:rPr lang="en-US" sz="2200" dirty="0" smtClean="0"/>
              <a:t>Assist in the sharing of utility documents internally and externally</a:t>
            </a:r>
          </a:p>
          <a:p>
            <a:pPr>
              <a:lnSpc>
                <a:spcPct val="150000"/>
              </a:lnSpc>
            </a:pPr>
            <a:r>
              <a:rPr lang="en-US" sz="2200" dirty="0" smtClean="0"/>
              <a:t>Reminder alerts that attention/action is needed</a:t>
            </a:r>
          </a:p>
          <a:p>
            <a:pPr>
              <a:lnSpc>
                <a:spcPct val="150000"/>
              </a:lnSpc>
            </a:pPr>
            <a:r>
              <a:rPr lang="en-US" sz="2200" dirty="0" smtClean="0"/>
              <a:t>Historical documents</a:t>
            </a:r>
            <a:endParaRPr lang="en-US" sz="2200" dirty="0"/>
          </a:p>
        </p:txBody>
      </p:sp>
    </p:spTree>
    <p:extLst>
      <p:ext uri="{BB962C8B-B14F-4D97-AF65-F5344CB8AC3E}">
        <p14:creationId xmlns:p14="http://schemas.microsoft.com/office/powerpoint/2010/main" val="3856275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124" y="193012"/>
            <a:ext cx="10011104" cy="1320800"/>
          </a:xfrm>
        </p:spPr>
        <p:txBody>
          <a:bodyPr>
            <a:normAutofit/>
          </a:bodyPr>
          <a:lstStyle/>
          <a:p>
            <a:r>
              <a:rPr lang="en-US" dirty="0" smtClean="0"/>
              <a:t>System Level </a:t>
            </a:r>
            <a:r>
              <a:rPr lang="en-US" dirty="0" smtClean="0"/>
              <a:t>– Plans, </a:t>
            </a:r>
            <a:r>
              <a:rPr lang="en-US" dirty="0" smtClean="0"/>
              <a:t>Work Schedules, </a:t>
            </a:r>
            <a:r>
              <a:rPr lang="en-US" dirty="0" smtClean="0"/>
              <a:t>Agreements, Invoicing and Subordinations</a:t>
            </a:r>
            <a:endParaRPr lang="en-US" dirty="0"/>
          </a:p>
        </p:txBody>
      </p:sp>
      <p:grpSp>
        <p:nvGrpSpPr>
          <p:cNvPr id="8" name="Group 7"/>
          <p:cNvGrpSpPr/>
          <p:nvPr/>
        </p:nvGrpSpPr>
        <p:grpSpPr>
          <a:xfrm>
            <a:off x="126124" y="1746026"/>
            <a:ext cx="5954923" cy="4306303"/>
            <a:chOff x="126124" y="2141215"/>
            <a:chExt cx="5954923" cy="430630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24" y="2141215"/>
              <a:ext cx="5954923" cy="25709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24" y="3256989"/>
              <a:ext cx="5954923" cy="2770201"/>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64463"/>
            <a:stretch/>
          </p:blipFill>
          <p:spPr>
            <a:xfrm>
              <a:off x="126124" y="4242010"/>
              <a:ext cx="5954923" cy="1105053"/>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b="58860"/>
            <a:stretch/>
          </p:blipFill>
          <p:spPr>
            <a:xfrm>
              <a:off x="126124" y="5347063"/>
              <a:ext cx="5954923" cy="1100455"/>
            </a:xfrm>
            <a:prstGeom prst="rect">
              <a:avLst/>
            </a:prstGeom>
          </p:spPr>
        </p:pic>
      </p:gr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5423" y="2289985"/>
            <a:ext cx="5806577" cy="3113672"/>
          </a:xfrm>
          <a:prstGeom prst="rect">
            <a:avLst/>
          </a:prstGeom>
        </p:spPr>
      </p:pic>
    </p:spTree>
    <p:extLst>
      <p:ext uri="{BB962C8B-B14F-4D97-AF65-F5344CB8AC3E}">
        <p14:creationId xmlns:p14="http://schemas.microsoft.com/office/powerpoint/2010/main" val="3866946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4934" y="285750"/>
            <a:ext cx="8596668" cy="1320800"/>
          </a:xfrm>
        </p:spPr>
        <p:txBody>
          <a:bodyPr/>
          <a:lstStyle/>
          <a:p>
            <a:r>
              <a:rPr lang="en-US" dirty="0" smtClean="0"/>
              <a:t>System Level – Address Book</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8022"/>
          <a:stretch/>
        </p:blipFill>
        <p:spPr>
          <a:xfrm>
            <a:off x="301718" y="1112184"/>
            <a:ext cx="10993811" cy="3083298"/>
          </a:xfrm>
          <a:prstGeom prst="rect">
            <a:avLst/>
          </a:prstGeom>
        </p:spPr>
      </p:pic>
    </p:spTree>
    <p:extLst>
      <p:ext uri="{BB962C8B-B14F-4D97-AF65-F5344CB8AC3E}">
        <p14:creationId xmlns:p14="http://schemas.microsoft.com/office/powerpoint/2010/main" val="2654772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As an Admin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942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80" y="240632"/>
            <a:ext cx="9623828" cy="753979"/>
          </a:xfrm>
        </p:spPr>
        <p:txBody>
          <a:bodyPr/>
          <a:lstStyle/>
          <a:p>
            <a:r>
              <a:rPr lang="en-US" dirty="0" smtClean="0"/>
              <a:t>Granting Privileges</a:t>
            </a:r>
            <a:endParaRPr lang="en-US" sz="2400" dirty="0"/>
          </a:p>
        </p:txBody>
      </p:sp>
      <p:pic>
        <p:nvPicPr>
          <p:cNvPr id="6" name="Picture 5"/>
          <p:cNvPicPr>
            <a:picLocks noChangeAspect="1"/>
          </p:cNvPicPr>
          <p:nvPr/>
        </p:nvPicPr>
        <p:blipFill>
          <a:blip r:embed="rId3"/>
          <a:stretch>
            <a:fillRect/>
          </a:stretch>
        </p:blipFill>
        <p:spPr>
          <a:xfrm>
            <a:off x="5289049" y="326745"/>
            <a:ext cx="3842267" cy="581752"/>
          </a:xfrm>
          <a:prstGeom prst="rect">
            <a:avLst/>
          </a:prstGeom>
        </p:spPr>
      </p:pic>
      <p:pic>
        <p:nvPicPr>
          <p:cNvPr id="7" name="Picture 6"/>
          <p:cNvPicPr>
            <a:picLocks noChangeAspect="1"/>
          </p:cNvPicPr>
          <p:nvPr/>
        </p:nvPicPr>
        <p:blipFill>
          <a:blip r:embed="rId4"/>
          <a:stretch>
            <a:fillRect/>
          </a:stretch>
        </p:blipFill>
        <p:spPr>
          <a:xfrm>
            <a:off x="113526" y="1238055"/>
            <a:ext cx="11676190" cy="4895238"/>
          </a:xfrm>
          <a:prstGeom prst="rect">
            <a:avLst/>
          </a:prstGeom>
        </p:spPr>
      </p:pic>
    </p:spTree>
    <p:extLst>
      <p:ext uri="{BB962C8B-B14F-4D97-AF65-F5344CB8AC3E}">
        <p14:creationId xmlns:p14="http://schemas.microsoft.com/office/powerpoint/2010/main" val="1519028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80" y="240632"/>
            <a:ext cx="9623828" cy="753979"/>
          </a:xfrm>
        </p:spPr>
        <p:txBody>
          <a:bodyPr/>
          <a:lstStyle/>
          <a:p>
            <a:r>
              <a:rPr lang="en-US" dirty="0" smtClean="0"/>
              <a:t>UAO Maintenance</a:t>
            </a:r>
            <a:endParaRPr lang="en-US" sz="2400" dirty="0"/>
          </a:p>
        </p:txBody>
      </p:sp>
      <p:pic>
        <p:nvPicPr>
          <p:cNvPr id="5" name="Picture 4"/>
          <p:cNvPicPr/>
          <p:nvPr/>
        </p:nvPicPr>
        <p:blipFill>
          <a:blip r:embed="rId3"/>
          <a:stretch>
            <a:fillRect/>
          </a:stretch>
        </p:blipFill>
        <p:spPr>
          <a:xfrm>
            <a:off x="493294" y="1294897"/>
            <a:ext cx="9530733" cy="2779797"/>
          </a:xfrm>
          <a:prstGeom prst="rect">
            <a:avLst/>
          </a:prstGeom>
        </p:spPr>
      </p:pic>
      <p:pic>
        <p:nvPicPr>
          <p:cNvPr id="9" name="Picture 8"/>
          <p:cNvPicPr/>
          <p:nvPr/>
        </p:nvPicPr>
        <p:blipFill>
          <a:blip r:embed="rId4"/>
          <a:stretch>
            <a:fillRect/>
          </a:stretch>
        </p:blipFill>
        <p:spPr>
          <a:xfrm>
            <a:off x="8951494" y="2168246"/>
            <a:ext cx="3101039" cy="4413468"/>
          </a:xfrm>
          <a:prstGeom prst="rect">
            <a:avLst/>
          </a:prstGeom>
        </p:spPr>
      </p:pic>
    </p:spTree>
    <p:extLst>
      <p:ext uri="{BB962C8B-B14F-4D97-AF65-F5344CB8AC3E}">
        <p14:creationId xmlns:p14="http://schemas.microsoft.com/office/powerpoint/2010/main" val="1422262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80" y="240632"/>
            <a:ext cx="9623828" cy="753979"/>
          </a:xfrm>
        </p:spPr>
        <p:txBody>
          <a:bodyPr/>
          <a:lstStyle/>
          <a:p>
            <a:r>
              <a:rPr lang="en-US" dirty="0" smtClean="0"/>
              <a:t>UAO Maintenance</a:t>
            </a:r>
            <a:endParaRPr lang="en-US" sz="24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21247" y="1135102"/>
            <a:ext cx="5105786" cy="1784562"/>
          </a:xfrm>
          <a:prstGeom prst="rect">
            <a:avLst/>
          </a:prstGeom>
          <a:ln w="19050">
            <a:solidFill>
              <a:schemeClr val="tx1"/>
            </a:solidFill>
          </a:ln>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6288505" y="1883141"/>
            <a:ext cx="5420661" cy="4694121"/>
          </a:xfrm>
          <a:prstGeom prst="rect">
            <a:avLst/>
          </a:prstGeom>
          <a:ln w="19050">
            <a:solidFill>
              <a:schemeClr val="tx1"/>
            </a:solidFill>
          </a:ln>
        </p:spPr>
      </p:pic>
    </p:spTree>
    <p:extLst>
      <p:ext uri="{BB962C8B-B14F-4D97-AF65-F5344CB8AC3E}">
        <p14:creationId xmlns:p14="http://schemas.microsoft.com/office/powerpoint/2010/main" val="386502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QUESTIONS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810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23828" cy="1320800"/>
          </a:xfrm>
        </p:spPr>
        <p:txBody>
          <a:bodyPr/>
          <a:lstStyle/>
          <a:p>
            <a:r>
              <a:rPr lang="en-US" dirty="0" smtClean="0"/>
              <a:t>How do I respond to an Assignment?</a:t>
            </a:r>
            <a:endParaRPr lang="en-US" sz="24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71803"/>
          <a:stretch/>
        </p:blipFill>
        <p:spPr>
          <a:xfrm>
            <a:off x="301344" y="1473700"/>
            <a:ext cx="3284537" cy="308806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1463" y="1473700"/>
            <a:ext cx="6724650" cy="5162550"/>
          </a:xfrm>
          <a:prstGeom prst="rect">
            <a:avLst/>
          </a:prstGeom>
        </p:spPr>
      </p:pic>
    </p:spTree>
    <p:extLst>
      <p:ext uri="{BB962C8B-B14F-4D97-AF65-F5344CB8AC3E}">
        <p14:creationId xmlns:p14="http://schemas.microsoft.com/office/powerpoint/2010/main" val="35801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have no document to attach as a response to my assignment?</a:t>
            </a:r>
            <a:endParaRPr lang="en-US"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7269" y="2672556"/>
            <a:ext cx="2857500" cy="2857500"/>
          </a:xfrm>
        </p:spPr>
      </p:pic>
    </p:spTree>
    <p:extLst>
      <p:ext uri="{BB962C8B-B14F-4D97-AF65-F5344CB8AC3E}">
        <p14:creationId xmlns:p14="http://schemas.microsoft.com/office/powerpoint/2010/main" val="4248231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different between what I can see and what a UAO Rep can see?</a:t>
            </a:r>
            <a:endParaRPr lang="en-US" sz="2400" dirty="0"/>
          </a:p>
        </p:txBody>
      </p:sp>
      <p:pic>
        <p:nvPicPr>
          <p:cNvPr id="4" name="Picture 3"/>
          <p:cNvPicPr>
            <a:picLocks noChangeAspect="1"/>
          </p:cNvPicPr>
          <p:nvPr/>
        </p:nvPicPr>
        <p:blipFill>
          <a:blip r:embed="rId3"/>
          <a:stretch>
            <a:fillRect/>
          </a:stretch>
        </p:blipFill>
        <p:spPr>
          <a:xfrm>
            <a:off x="254049" y="2246428"/>
            <a:ext cx="11704870" cy="3066395"/>
          </a:xfrm>
          <a:prstGeom prst="rect">
            <a:avLst/>
          </a:prstGeom>
        </p:spPr>
      </p:pic>
    </p:spTree>
    <p:extLst>
      <p:ext uri="{BB962C8B-B14F-4D97-AF65-F5344CB8AC3E}">
        <p14:creationId xmlns:p14="http://schemas.microsoft.com/office/powerpoint/2010/main" val="239768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Areas</a:t>
            </a:r>
            <a:endParaRPr lang="en-US" dirty="0"/>
          </a:p>
        </p:txBody>
      </p:sp>
      <p:sp>
        <p:nvSpPr>
          <p:cNvPr id="3" name="Content Placeholder 2"/>
          <p:cNvSpPr>
            <a:spLocks noGrp="1"/>
          </p:cNvSpPr>
          <p:nvPr>
            <p:ph idx="1"/>
          </p:nvPr>
        </p:nvSpPr>
        <p:spPr>
          <a:xfrm>
            <a:off x="677334" y="2272904"/>
            <a:ext cx="8596668" cy="982137"/>
          </a:xfrm>
        </p:spPr>
        <p:txBody>
          <a:bodyPr numCol="2">
            <a:noAutofit/>
          </a:bodyPr>
          <a:lstStyle/>
          <a:p>
            <a:pPr lvl="1"/>
            <a:r>
              <a:rPr lang="en-US" sz="2400" dirty="0" smtClean="0"/>
              <a:t>Dashboard/Assignments</a:t>
            </a:r>
          </a:p>
          <a:p>
            <a:pPr lvl="1"/>
            <a:r>
              <a:rPr lang="en-US" sz="2400" dirty="0" smtClean="0"/>
              <a:t>PSM Scheduling</a:t>
            </a:r>
          </a:p>
          <a:p>
            <a:pPr lvl="1"/>
            <a:r>
              <a:rPr lang="en-US" sz="2400" dirty="0"/>
              <a:t>OSP </a:t>
            </a:r>
            <a:r>
              <a:rPr lang="en-US" sz="2400" dirty="0" smtClean="0"/>
              <a:t>Permits</a:t>
            </a:r>
            <a:endParaRPr lang="en-US" sz="2400" dirty="0"/>
          </a:p>
        </p:txBody>
      </p:sp>
      <p:sp>
        <p:nvSpPr>
          <p:cNvPr id="4" name="Content Placeholder 2"/>
          <p:cNvSpPr txBox="1">
            <a:spLocks/>
          </p:cNvSpPr>
          <p:nvPr/>
        </p:nvSpPr>
        <p:spPr>
          <a:xfrm>
            <a:off x="677334" y="3813842"/>
            <a:ext cx="8596668" cy="59650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smtClean="0"/>
              <a:t>Input and View</a:t>
            </a:r>
          </a:p>
        </p:txBody>
      </p:sp>
      <p:sp>
        <p:nvSpPr>
          <p:cNvPr id="5" name="Content Placeholder 2"/>
          <p:cNvSpPr txBox="1">
            <a:spLocks/>
          </p:cNvSpPr>
          <p:nvPr/>
        </p:nvSpPr>
        <p:spPr>
          <a:xfrm>
            <a:off x="677334" y="1798773"/>
            <a:ext cx="8596668" cy="4741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smtClean="0"/>
              <a:t>Viewing only</a:t>
            </a:r>
          </a:p>
        </p:txBody>
      </p:sp>
      <p:sp>
        <p:nvSpPr>
          <p:cNvPr id="6" name="Content Placeholder 2"/>
          <p:cNvSpPr txBox="1">
            <a:spLocks/>
          </p:cNvSpPr>
          <p:nvPr/>
        </p:nvSpPr>
        <p:spPr>
          <a:xfrm>
            <a:off x="677334" y="4410349"/>
            <a:ext cx="8596668" cy="1676400"/>
          </a:xfrm>
          <a:prstGeom prst="rect">
            <a:avLst/>
          </a:prstGeom>
        </p:spPr>
        <p:txBody>
          <a:bodyPr vert="horz" lIns="91440" tIns="45720" rIns="91440" bIns="45720" numCol="2"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2400" dirty="0" smtClean="0"/>
              <a:t>Plans</a:t>
            </a:r>
          </a:p>
          <a:p>
            <a:pPr lvl="1"/>
            <a:r>
              <a:rPr lang="en-US" sz="2400" dirty="0" smtClean="0"/>
              <a:t>Utility Work Schedule</a:t>
            </a:r>
          </a:p>
          <a:p>
            <a:pPr lvl="1"/>
            <a:r>
              <a:rPr lang="en-US" sz="2400" dirty="0" smtClean="0"/>
              <a:t>Agreements</a:t>
            </a:r>
          </a:p>
          <a:p>
            <a:pPr lvl="1"/>
            <a:r>
              <a:rPr lang="en-US" sz="2400" dirty="0" smtClean="0"/>
              <a:t>Invoices</a:t>
            </a:r>
          </a:p>
          <a:p>
            <a:pPr lvl="1"/>
            <a:r>
              <a:rPr lang="en-US" sz="2400" dirty="0" smtClean="0"/>
              <a:t>Subordinations</a:t>
            </a:r>
          </a:p>
          <a:p>
            <a:pPr lvl="1"/>
            <a:r>
              <a:rPr lang="en-US" sz="2400" dirty="0" smtClean="0"/>
              <a:t>Address Book</a:t>
            </a:r>
            <a:endParaRPr lang="en-US" sz="2400" dirty="0"/>
          </a:p>
        </p:txBody>
      </p:sp>
    </p:spTree>
    <p:extLst>
      <p:ext uri="{BB962C8B-B14F-4D97-AF65-F5344CB8AC3E}">
        <p14:creationId xmlns:p14="http://schemas.microsoft.com/office/powerpoint/2010/main" val="4150574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50" y="208547"/>
            <a:ext cx="8596668" cy="1320800"/>
          </a:xfrm>
        </p:spPr>
        <p:txBody>
          <a:bodyPr/>
          <a:lstStyle/>
          <a:p>
            <a:r>
              <a:rPr lang="en-US" dirty="0" smtClean="0"/>
              <a:t>Who do I contact if I don’t have the privilege to perform a necessary action?</a:t>
            </a:r>
            <a:endParaRPr lang="en-US" sz="2400" dirty="0"/>
          </a:p>
        </p:txBody>
      </p:sp>
      <p:sp>
        <p:nvSpPr>
          <p:cNvPr id="3" name="Content Placeholder 2"/>
          <p:cNvSpPr>
            <a:spLocks noGrp="1"/>
          </p:cNvSpPr>
          <p:nvPr>
            <p:ph idx="1"/>
          </p:nvPr>
        </p:nvSpPr>
        <p:spPr>
          <a:xfrm>
            <a:off x="340450" y="5558589"/>
            <a:ext cx="11097571" cy="1299411"/>
          </a:xfrm>
        </p:spPr>
        <p:txBody>
          <a:bodyPr numCol="1">
            <a:noAutofit/>
          </a:bodyPr>
          <a:lstStyle/>
          <a:p>
            <a:r>
              <a:rPr lang="en-US" sz="2000" dirty="0" smtClean="0"/>
              <a:t>Utility FAC - Shawn </a:t>
            </a:r>
            <a:r>
              <a:rPr lang="en-US" sz="2000" dirty="0" smtClean="0"/>
              <a:t>Lewis</a:t>
            </a:r>
          </a:p>
          <a:p>
            <a:r>
              <a:rPr lang="en-US" sz="2000" dirty="0" smtClean="0"/>
              <a:t>District </a:t>
            </a:r>
            <a:r>
              <a:rPr lang="en-US" sz="2000" dirty="0"/>
              <a:t>PSEE </a:t>
            </a:r>
            <a:r>
              <a:rPr lang="en-US" sz="2000" dirty="0" smtClean="0"/>
              <a:t>Admins – Located at the bottom of your PSEE Screen</a:t>
            </a:r>
            <a:endParaRPr lang="en-US" sz="2000" dirty="0"/>
          </a:p>
          <a:p>
            <a:r>
              <a:rPr lang="en-US" sz="2000" dirty="0" smtClean="0"/>
              <a:t>PSEE FACs - Dianne Perkins or Erica </a:t>
            </a:r>
            <a:r>
              <a:rPr lang="en-US" sz="2000" dirty="0" smtClean="0"/>
              <a:t>Hewett</a:t>
            </a:r>
          </a:p>
        </p:txBody>
      </p:sp>
      <p:graphicFrame>
        <p:nvGraphicFramePr>
          <p:cNvPr id="4" name="Table 3"/>
          <p:cNvGraphicFramePr>
            <a:graphicFrameLocks noGrp="1"/>
          </p:cNvGraphicFramePr>
          <p:nvPr>
            <p:extLst>
              <p:ext uri="{D42A27DB-BD31-4B8C-83A1-F6EECF244321}">
                <p14:modId xmlns:p14="http://schemas.microsoft.com/office/powerpoint/2010/main" val="4190529572"/>
              </p:ext>
            </p:extLst>
          </p:nvPr>
        </p:nvGraphicFramePr>
        <p:xfrm>
          <a:off x="462489" y="1875188"/>
          <a:ext cx="9451532" cy="3337560"/>
        </p:xfrm>
        <a:graphic>
          <a:graphicData uri="http://schemas.openxmlformats.org/drawingml/2006/table">
            <a:tbl>
              <a:tblPr firstRow="1" bandRow="1">
                <a:tableStyleId>{5C22544A-7EE6-4342-B048-85BDC9FD1C3A}</a:tableStyleId>
              </a:tblPr>
              <a:tblGrid>
                <a:gridCol w="965258"/>
                <a:gridCol w="8486274"/>
              </a:tblGrid>
              <a:tr h="370840">
                <a:tc>
                  <a:txBody>
                    <a:bodyPr/>
                    <a:lstStyle/>
                    <a:p>
                      <a:r>
                        <a:rPr lang="en-US" dirty="0" smtClean="0"/>
                        <a:t>District</a:t>
                      </a:r>
                      <a:endParaRPr lang="en-US" dirty="0"/>
                    </a:p>
                  </a:txBody>
                  <a:tcPr/>
                </a:tc>
                <a:tc>
                  <a:txBody>
                    <a:bodyPr/>
                    <a:lstStyle/>
                    <a:p>
                      <a:r>
                        <a:rPr lang="en-US" dirty="0" smtClean="0"/>
                        <a:t>Utility Admins</a:t>
                      </a:r>
                      <a:endParaRPr lang="en-US" dirty="0"/>
                    </a:p>
                  </a:txBody>
                  <a:tcPr/>
                </a:tc>
              </a:tr>
              <a:tr h="370840">
                <a:tc>
                  <a:txBody>
                    <a:bodyPr/>
                    <a:lstStyle/>
                    <a:p>
                      <a:pPr algn="ctr"/>
                      <a:r>
                        <a:rPr lang="en-US" dirty="0" smtClean="0"/>
                        <a:t>1</a:t>
                      </a:r>
                      <a:endParaRPr lang="en-US" dirty="0"/>
                    </a:p>
                  </a:txBody>
                  <a:tcPr/>
                </a:tc>
                <a:tc>
                  <a:txBody>
                    <a:bodyPr/>
                    <a:lstStyle/>
                    <a:p>
                      <a:r>
                        <a:rPr lang="en-US" sz="1500" dirty="0" smtClean="0"/>
                        <a:t>Deborah</a:t>
                      </a:r>
                      <a:r>
                        <a:rPr lang="en-US" sz="1500" baseline="0" dirty="0" smtClean="0"/>
                        <a:t> Barnhill</a:t>
                      </a:r>
                      <a:endParaRPr lang="en-US" sz="1500" dirty="0"/>
                    </a:p>
                  </a:txBody>
                  <a:tcPr/>
                </a:tc>
              </a:tr>
              <a:tr h="370840">
                <a:tc>
                  <a:txBody>
                    <a:bodyPr/>
                    <a:lstStyle/>
                    <a:p>
                      <a:pPr algn="ctr"/>
                      <a:r>
                        <a:rPr lang="en-US" dirty="0" smtClean="0"/>
                        <a:t>2</a:t>
                      </a:r>
                      <a:endParaRPr lang="en-US" dirty="0"/>
                    </a:p>
                  </a:txBody>
                  <a:tcPr/>
                </a:tc>
                <a:tc>
                  <a:txBody>
                    <a:bodyPr/>
                    <a:lstStyle/>
                    <a:p>
                      <a:r>
                        <a:rPr lang="en-US" sz="1500" dirty="0" smtClean="0"/>
                        <a:t>John </a:t>
                      </a:r>
                      <a:r>
                        <a:rPr lang="en-US" sz="1500" dirty="0" err="1" smtClean="0"/>
                        <a:t>Mccarthy</a:t>
                      </a:r>
                      <a:r>
                        <a:rPr lang="en-US" sz="1500" dirty="0" smtClean="0"/>
                        <a:t>, Terri Lee Phillips</a:t>
                      </a:r>
                      <a:endParaRPr lang="en-US" sz="1500" dirty="0"/>
                    </a:p>
                  </a:txBody>
                  <a:tcPr/>
                </a:tc>
              </a:tr>
              <a:tr h="370840">
                <a:tc>
                  <a:txBody>
                    <a:bodyPr/>
                    <a:lstStyle/>
                    <a:p>
                      <a:pPr algn="ctr"/>
                      <a:r>
                        <a:rPr lang="en-US" dirty="0" smtClean="0"/>
                        <a:t>3</a:t>
                      </a:r>
                      <a:endParaRPr lang="en-US" dirty="0"/>
                    </a:p>
                  </a:txBody>
                  <a:tcPr/>
                </a:tc>
                <a:tc>
                  <a:txBody>
                    <a:bodyPr/>
                    <a:lstStyle/>
                    <a:p>
                      <a:r>
                        <a:rPr lang="en-US" sz="1500" dirty="0" smtClean="0"/>
                        <a:t>Jonathan Harris, Traci Adkison, Teresa Barfield,</a:t>
                      </a:r>
                      <a:r>
                        <a:rPr lang="en-US" sz="1500" baseline="0" dirty="0" smtClean="0"/>
                        <a:t> Rachel Healey, John MacDonald, Kathy Ozmore</a:t>
                      </a:r>
                      <a:endParaRPr lang="en-US" sz="1500" dirty="0"/>
                    </a:p>
                  </a:txBody>
                  <a:tcPr/>
                </a:tc>
              </a:tr>
              <a:tr h="370840">
                <a:tc>
                  <a:txBody>
                    <a:bodyPr/>
                    <a:lstStyle/>
                    <a:p>
                      <a:pPr algn="ctr"/>
                      <a:r>
                        <a:rPr lang="en-US" dirty="0" smtClean="0"/>
                        <a:t>4</a:t>
                      </a:r>
                      <a:endParaRPr lang="en-US" dirty="0"/>
                    </a:p>
                  </a:txBody>
                  <a:tcPr/>
                </a:tc>
                <a:tc>
                  <a:txBody>
                    <a:bodyPr/>
                    <a:lstStyle/>
                    <a:p>
                      <a:r>
                        <a:rPr lang="en-US" sz="1500" dirty="0" smtClean="0"/>
                        <a:t>Eugene Khashper, Juliet Ashbourne, Tim Brock,</a:t>
                      </a:r>
                      <a:r>
                        <a:rPr lang="en-US" sz="1500" baseline="0" dirty="0" smtClean="0"/>
                        <a:t> Kadian Mclean</a:t>
                      </a:r>
                      <a:endParaRPr lang="en-US" sz="1500" dirty="0"/>
                    </a:p>
                  </a:txBody>
                  <a:tcPr/>
                </a:tc>
              </a:tr>
              <a:tr h="370840">
                <a:tc>
                  <a:txBody>
                    <a:bodyPr/>
                    <a:lstStyle/>
                    <a:p>
                      <a:pPr algn="ctr"/>
                      <a:r>
                        <a:rPr lang="en-US" dirty="0" smtClean="0"/>
                        <a:t>5</a:t>
                      </a:r>
                      <a:endParaRPr lang="en-US" dirty="0"/>
                    </a:p>
                  </a:txBody>
                  <a:tcPr/>
                </a:tc>
                <a:tc>
                  <a:txBody>
                    <a:bodyPr/>
                    <a:lstStyle/>
                    <a:p>
                      <a:r>
                        <a:rPr lang="en-US" sz="1500" dirty="0" smtClean="0"/>
                        <a:t>Staci Nester, Marlon Bates, Megan Owens</a:t>
                      </a:r>
                      <a:endParaRPr lang="en-US" sz="1500" dirty="0"/>
                    </a:p>
                  </a:txBody>
                  <a:tcPr/>
                </a:tc>
              </a:tr>
              <a:tr h="370840">
                <a:tc>
                  <a:txBody>
                    <a:bodyPr/>
                    <a:lstStyle/>
                    <a:p>
                      <a:pPr algn="ctr"/>
                      <a:r>
                        <a:rPr lang="en-US" dirty="0" smtClean="0"/>
                        <a:t>6</a:t>
                      </a:r>
                      <a:endParaRPr lang="en-US" dirty="0"/>
                    </a:p>
                  </a:txBody>
                  <a:tcPr/>
                </a:tc>
                <a:tc>
                  <a:txBody>
                    <a:bodyPr/>
                    <a:lstStyle/>
                    <a:p>
                      <a:r>
                        <a:rPr lang="en-US" sz="1500" dirty="0" smtClean="0"/>
                        <a:t>Ozzie Sanchez</a:t>
                      </a:r>
                      <a:endParaRPr lang="en-US" sz="1500" dirty="0"/>
                    </a:p>
                  </a:txBody>
                  <a:tcPr/>
                </a:tc>
              </a:tr>
              <a:tr h="370840">
                <a:tc>
                  <a:txBody>
                    <a:bodyPr/>
                    <a:lstStyle/>
                    <a:p>
                      <a:pPr algn="ctr"/>
                      <a:r>
                        <a:rPr lang="en-US" dirty="0" smtClean="0"/>
                        <a:t>7</a:t>
                      </a:r>
                      <a:endParaRPr lang="en-US" dirty="0"/>
                    </a:p>
                  </a:txBody>
                  <a:tcPr/>
                </a:tc>
                <a:tc>
                  <a:txBody>
                    <a:bodyPr/>
                    <a:lstStyle/>
                    <a:p>
                      <a:r>
                        <a:rPr lang="en-US" sz="1500" dirty="0" smtClean="0"/>
                        <a:t>No one???</a:t>
                      </a:r>
                      <a:endParaRPr lang="en-US" sz="1500" dirty="0"/>
                    </a:p>
                  </a:txBody>
                  <a:tcPr/>
                </a:tc>
              </a:tr>
              <a:tr h="370840">
                <a:tc>
                  <a:txBody>
                    <a:bodyPr/>
                    <a:lstStyle/>
                    <a:p>
                      <a:pPr algn="ctr"/>
                      <a:r>
                        <a:rPr lang="en-US" dirty="0" smtClean="0"/>
                        <a:t>TP</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t>No </a:t>
                      </a:r>
                      <a:r>
                        <a:rPr lang="en-US" sz="1500" smtClean="0"/>
                        <a:t>one???</a:t>
                      </a:r>
                      <a:endParaRPr lang="en-US" sz="1500" dirty="0" smtClean="0"/>
                    </a:p>
                  </a:txBody>
                  <a:tcPr/>
                </a:tc>
              </a:tr>
            </a:tbl>
          </a:graphicData>
        </a:graphic>
      </p:graphicFrame>
    </p:spTree>
    <p:extLst>
      <p:ext uri="{BB962C8B-B14F-4D97-AF65-F5344CB8AC3E}">
        <p14:creationId xmlns:p14="http://schemas.microsoft.com/office/powerpoint/2010/main" val="138050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ways to get the work done </a:t>
            </a:r>
            <a:endParaRPr lang="en-US" dirty="0"/>
          </a:p>
        </p:txBody>
      </p:sp>
      <p:sp>
        <p:nvSpPr>
          <p:cNvPr id="3" name="Content Placeholder 2"/>
          <p:cNvSpPr>
            <a:spLocks noGrp="1"/>
          </p:cNvSpPr>
          <p:nvPr>
            <p:ph idx="1"/>
          </p:nvPr>
        </p:nvSpPr>
        <p:spPr/>
        <p:txBody>
          <a:bodyPr>
            <a:normAutofit/>
          </a:bodyPr>
          <a:lstStyle/>
          <a:p>
            <a:r>
              <a:rPr lang="en-US" sz="2400" dirty="0" smtClean="0"/>
              <a:t>Project Level</a:t>
            </a:r>
          </a:p>
          <a:p>
            <a:pPr lvl="1"/>
            <a:r>
              <a:rPr lang="en-US" sz="2400" dirty="0" smtClean="0"/>
              <a:t>All functional areas for 1 specific project at a time</a:t>
            </a:r>
          </a:p>
          <a:p>
            <a:endParaRPr lang="en-US" sz="2400" dirty="0" smtClean="0"/>
          </a:p>
          <a:p>
            <a:r>
              <a:rPr lang="en-US" sz="2400" dirty="0" smtClean="0"/>
              <a:t>System Level</a:t>
            </a:r>
          </a:p>
          <a:p>
            <a:pPr lvl="1"/>
            <a:r>
              <a:rPr lang="en-US" sz="2400" dirty="0" smtClean="0"/>
              <a:t>Many projects for 1 functional area at a time</a:t>
            </a:r>
          </a:p>
          <a:p>
            <a:pPr lvl="1"/>
            <a:r>
              <a:rPr lang="en-US" sz="2400" dirty="0" smtClean="0"/>
              <a:t>Dashboard found at this level</a:t>
            </a:r>
            <a:endParaRPr lang="en-US" sz="2400" dirty="0"/>
          </a:p>
        </p:txBody>
      </p:sp>
    </p:spTree>
    <p:extLst>
      <p:ext uri="{BB962C8B-B14F-4D97-AF65-F5344CB8AC3E}">
        <p14:creationId xmlns:p14="http://schemas.microsoft.com/office/powerpoint/2010/main" val="320226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AT A PROJECT LEVEL</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866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Level – PSM Scheduling</a:t>
            </a:r>
            <a:endParaRPr lang="en-US" dirty="0"/>
          </a:p>
        </p:txBody>
      </p:sp>
      <p:sp>
        <p:nvSpPr>
          <p:cNvPr id="3" name="Content Placeholder 2"/>
          <p:cNvSpPr>
            <a:spLocks noGrp="1"/>
          </p:cNvSpPr>
          <p:nvPr>
            <p:ph idx="1"/>
          </p:nvPr>
        </p:nvSpPr>
        <p:spPr>
          <a:xfrm>
            <a:off x="677334" y="1469709"/>
            <a:ext cx="8596668" cy="1456371"/>
          </a:xfrm>
        </p:spPr>
        <p:txBody>
          <a:bodyPr/>
          <a:lstStyle/>
          <a:p>
            <a:r>
              <a:rPr lang="en-US" dirty="0" smtClean="0"/>
              <a:t>View Only – Changes are made in the Scheduling Module</a:t>
            </a:r>
          </a:p>
          <a:p>
            <a:r>
              <a:rPr lang="en-US" dirty="0" smtClean="0"/>
              <a:t>As always – Blue headers mean the column is sortable</a:t>
            </a:r>
          </a:p>
          <a:p>
            <a:r>
              <a:rPr lang="en-US" dirty="0" smtClean="0"/>
              <a:t>Filter to only a select group of activities that related to Utilities</a:t>
            </a:r>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39049656"/>
              </p:ext>
            </p:extLst>
          </p:nvPr>
        </p:nvGraphicFramePr>
        <p:xfrm>
          <a:off x="8033787" y="609600"/>
          <a:ext cx="3629893" cy="3118784"/>
        </p:xfrm>
        <a:graphic>
          <a:graphicData uri="http://schemas.openxmlformats.org/drawingml/2006/table">
            <a:tbl>
              <a:tblPr firstRow="1" firstCol="1" bandRow="1">
                <a:tableStyleId>{69CF1AB2-1976-4502-BF36-3FF5EA218861}</a:tableStyleId>
              </a:tblPr>
              <a:tblGrid>
                <a:gridCol w="967973"/>
                <a:gridCol w="2661920"/>
              </a:tblGrid>
              <a:tr h="268816">
                <a:tc>
                  <a:txBody>
                    <a:bodyPr/>
                    <a:lstStyle/>
                    <a:p>
                      <a:pPr marL="0" marR="0" algn="l">
                        <a:lnSpc>
                          <a:spcPct val="115000"/>
                        </a:lnSpc>
                        <a:spcBef>
                          <a:spcPts val="0"/>
                        </a:spcBef>
                        <a:spcAft>
                          <a:spcPts val="0"/>
                        </a:spcAft>
                      </a:pPr>
                      <a:r>
                        <a:rPr lang="en-US" sz="1100" b="0" dirty="0">
                          <a:effectLst/>
                        </a:rPr>
                        <a:t>205******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Phase 56 Encumbrance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9088">
                <a:tc>
                  <a:txBody>
                    <a:bodyPr/>
                    <a:lstStyle/>
                    <a:p>
                      <a:pPr marL="0" marR="0" algn="l">
                        <a:lnSpc>
                          <a:spcPct val="115000"/>
                        </a:lnSpc>
                        <a:spcBef>
                          <a:spcPts val="0"/>
                        </a:spcBef>
                        <a:spcAft>
                          <a:spcPts val="0"/>
                        </a:spcAft>
                      </a:pPr>
                      <a:r>
                        <a:rPr lang="en-US" sz="1100" b="0" dirty="0">
                          <a:effectLst/>
                        </a:rPr>
                        <a:t>113******</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Roadway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9088">
                <a:tc>
                  <a:txBody>
                    <a:bodyPr/>
                    <a:lstStyle/>
                    <a:p>
                      <a:pPr marL="0" marR="0" algn="l">
                        <a:lnSpc>
                          <a:spcPct val="115000"/>
                        </a:lnSpc>
                        <a:spcBef>
                          <a:spcPts val="0"/>
                        </a:spcBef>
                        <a:spcAft>
                          <a:spcPts val="0"/>
                        </a:spcAft>
                      </a:pPr>
                      <a:r>
                        <a:rPr lang="en-US" sz="1100" b="0" dirty="0">
                          <a:effectLst/>
                        </a:rPr>
                        <a:t>126******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Utility Relocation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9088">
                <a:tc>
                  <a:txBody>
                    <a:bodyPr/>
                    <a:lstStyle/>
                    <a:p>
                      <a:pPr marL="0" marR="0" algn="l">
                        <a:lnSpc>
                          <a:spcPct val="115000"/>
                        </a:lnSpc>
                        <a:spcBef>
                          <a:spcPts val="0"/>
                        </a:spcBef>
                        <a:spcAft>
                          <a:spcPts val="0"/>
                        </a:spcAft>
                      </a:pPr>
                      <a:r>
                        <a:rPr lang="en-US" sz="1100" b="0">
                          <a:effectLst/>
                        </a:rPr>
                        <a:t>204******</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Production Date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9088">
                <a:tc>
                  <a:txBody>
                    <a:bodyPr/>
                    <a:lstStyle/>
                    <a:p>
                      <a:pPr marL="0" marR="0" algn="l">
                        <a:lnSpc>
                          <a:spcPct val="115000"/>
                        </a:lnSpc>
                        <a:spcBef>
                          <a:spcPts val="0"/>
                        </a:spcBef>
                        <a:spcAft>
                          <a:spcPts val="0"/>
                        </a:spcAft>
                      </a:pPr>
                      <a:r>
                        <a:rPr lang="en-US" sz="1100" b="0">
                          <a:effectLst/>
                        </a:rPr>
                        <a:t>228******</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Submit Utility Data</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9088">
                <a:tc>
                  <a:txBody>
                    <a:bodyPr/>
                    <a:lstStyle/>
                    <a:p>
                      <a:pPr marL="0" marR="0" algn="l">
                        <a:lnSpc>
                          <a:spcPct val="115000"/>
                        </a:lnSpc>
                        <a:spcBef>
                          <a:spcPts val="0"/>
                        </a:spcBef>
                        <a:spcAft>
                          <a:spcPts val="0"/>
                        </a:spcAft>
                      </a:pPr>
                      <a:r>
                        <a:rPr lang="en-US" sz="1100" b="0">
                          <a:effectLst/>
                        </a:rPr>
                        <a:t>264******</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Utility Contact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9088">
                <a:tc>
                  <a:txBody>
                    <a:bodyPr/>
                    <a:lstStyle/>
                    <a:p>
                      <a:pPr marL="0" marR="0" algn="l">
                        <a:lnSpc>
                          <a:spcPct val="115000"/>
                        </a:lnSpc>
                        <a:spcBef>
                          <a:spcPts val="0"/>
                        </a:spcBef>
                        <a:spcAft>
                          <a:spcPts val="0"/>
                        </a:spcAft>
                      </a:pPr>
                      <a:r>
                        <a:rPr lang="en-US" sz="1100" b="0">
                          <a:effectLst/>
                        </a:rPr>
                        <a:t>265******</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Utility Pre-Design </a:t>
                      </a:r>
                      <a:r>
                        <a:rPr lang="en-US" sz="1100" b="0" dirty="0" err="1">
                          <a:effectLst/>
                        </a:rPr>
                        <a:t>Conf</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9088">
                <a:tc>
                  <a:txBody>
                    <a:bodyPr/>
                    <a:lstStyle/>
                    <a:p>
                      <a:pPr marL="0" marR="0" algn="l">
                        <a:lnSpc>
                          <a:spcPct val="115000"/>
                        </a:lnSpc>
                        <a:spcBef>
                          <a:spcPts val="0"/>
                        </a:spcBef>
                        <a:spcAft>
                          <a:spcPts val="0"/>
                        </a:spcAft>
                      </a:pPr>
                      <a:r>
                        <a:rPr lang="en-US" sz="1100" b="0">
                          <a:effectLst/>
                        </a:rPr>
                        <a:t>266******</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Utilities Certified</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9088">
                <a:tc>
                  <a:txBody>
                    <a:bodyPr/>
                    <a:lstStyle/>
                    <a:p>
                      <a:pPr marL="0" marR="0" algn="l">
                        <a:lnSpc>
                          <a:spcPct val="115000"/>
                        </a:lnSpc>
                        <a:spcBef>
                          <a:spcPts val="0"/>
                        </a:spcBef>
                        <a:spcAft>
                          <a:spcPts val="0"/>
                        </a:spcAft>
                      </a:pPr>
                      <a:r>
                        <a:rPr lang="en-US" sz="1100" b="0">
                          <a:effectLst/>
                        </a:rPr>
                        <a:t>280******</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Letting Date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9088">
                <a:tc>
                  <a:txBody>
                    <a:bodyPr/>
                    <a:lstStyle/>
                    <a:p>
                      <a:pPr marL="0" marR="0" algn="l">
                        <a:lnSpc>
                          <a:spcPct val="115000"/>
                        </a:lnSpc>
                        <a:spcBef>
                          <a:spcPts val="0"/>
                        </a:spcBef>
                        <a:spcAft>
                          <a:spcPts val="0"/>
                        </a:spcAft>
                      </a:pPr>
                      <a:r>
                        <a:rPr lang="en-US" sz="1100" b="0">
                          <a:effectLst/>
                        </a:rPr>
                        <a:t>283******</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Open Design Build Bid</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9088">
                <a:tc>
                  <a:txBody>
                    <a:bodyPr/>
                    <a:lstStyle/>
                    <a:p>
                      <a:pPr marL="0" marR="0" algn="l">
                        <a:lnSpc>
                          <a:spcPct val="115000"/>
                        </a:lnSpc>
                        <a:spcBef>
                          <a:spcPts val="0"/>
                        </a:spcBef>
                        <a:spcAft>
                          <a:spcPts val="0"/>
                        </a:spcAft>
                      </a:pPr>
                      <a:r>
                        <a:rPr lang="en-US" sz="1100" b="0">
                          <a:effectLst/>
                        </a:rPr>
                        <a:t>289******</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LAP Letting</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9088">
                <a:tc>
                  <a:txBody>
                    <a:bodyPr/>
                    <a:lstStyle/>
                    <a:p>
                      <a:pPr marL="0" marR="0" algn="l">
                        <a:lnSpc>
                          <a:spcPct val="115000"/>
                        </a:lnSpc>
                        <a:spcBef>
                          <a:spcPts val="0"/>
                        </a:spcBef>
                        <a:spcAft>
                          <a:spcPts val="0"/>
                        </a:spcAft>
                      </a:pPr>
                      <a:r>
                        <a:rPr lang="en-US" sz="1100" b="0">
                          <a:effectLst/>
                        </a:rPr>
                        <a:t>851******</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15000"/>
                        </a:lnSpc>
                        <a:spcBef>
                          <a:spcPts val="0"/>
                        </a:spcBef>
                        <a:spcAft>
                          <a:spcPts val="0"/>
                        </a:spcAft>
                      </a:pPr>
                      <a:r>
                        <a:rPr lang="en-US" sz="1100" b="0" dirty="0">
                          <a:effectLst/>
                        </a:rPr>
                        <a:t>Utility Depend Time to </a:t>
                      </a:r>
                      <a:r>
                        <a:rPr lang="en-US" sz="1100" b="0" dirty="0" err="1">
                          <a:effectLst/>
                        </a:rPr>
                        <a:t>Prj</a:t>
                      </a:r>
                      <a:r>
                        <a:rPr lang="en-US" sz="1100" b="0" dirty="0">
                          <a:effectLst/>
                        </a:rPr>
                        <a:t> </a:t>
                      </a:r>
                      <a:r>
                        <a:rPr lang="en-US" sz="1100" b="0" dirty="0" err="1">
                          <a:effectLst/>
                        </a:rPr>
                        <a:t>Mgr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5727"/>
          <a:stretch/>
        </p:blipFill>
        <p:spPr>
          <a:xfrm>
            <a:off x="508000" y="4071367"/>
            <a:ext cx="8359602" cy="2248153"/>
          </a:xfrm>
          <a:prstGeom prst="rect">
            <a:avLst/>
          </a:prstGeom>
        </p:spPr>
      </p:pic>
    </p:spTree>
    <p:extLst>
      <p:ext uri="{BB962C8B-B14F-4D97-AF65-F5344CB8AC3E}">
        <p14:creationId xmlns:p14="http://schemas.microsoft.com/office/powerpoint/2010/main" val="342500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23828" cy="1320800"/>
          </a:xfrm>
        </p:spPr>
        <p:txBody>
          <a:bodyPr/>
          <a:lstStyle/>
          <a:p>
            <a:r>
              <a:rPr lang="en-US" dirty="0" smtClean="0"/>
              <a:t>Project Level – OSP Permits</a:t>
            </a:r>
            <a:endParaRPr lang="en-US" sz="2400" dirty="0"/>
          </a:p>
        </p:txBody>
      </p:sp>
      <p:sp>
        <p:nvSpPr>
          <p:cNvPr id="3" name="Content Placeholder 2"/>
          <p:cNvSpPr>
            <a:spLocks noGrp="1"/>
          </p:cNvSpPr>
          <p:nvPr>
            <p:ph idx="1"/>
          </p:nvPr>
        </p:nvSpPr>
        <p:spPr>
          <a:xfrm>
            <a:off x="677333" y="1429069"/>
            <a:ext cx="8596668" cy="3142931"/>
          </a:xfrm>
        </p:spPr>
        <p:txBody>
          <a:bodyPr/>
          <a:lstStyle/>
          <a:p>
            <a:r>
              <a:rPr lang="en-US" dirty="0" smtClean="0"/>
              <a:t>View </a:t>
            </a:r>
            <a:r>
              <a:rPr lang="en-US" dirty="0"/>
              <a:t>only.  PSEE users cannot update any data in the OSP Permit area.  </a:t>
            </a:r>
            <a:endParaRPr lang="en-US" dirty="0" smtClean="0"/>
          </a:p>
          <a:p>
            <a:pPr lvl="1"/>
            <a:r>
              <a:rPr lang="en-US" dirty="0" smtClean="0"/>
              <a:t>Information </a:t>
            </a:r>
            <a:r>
              <a:rPr lang="en-US" dirty="0"/>
              <a:t>from the One-Stop Permitting (OSP) application.  </a:t>
            </a:r>
            <a:endParaRPr lang="en-US" dirty="0" smtClean="0"/>
          </a:p>
          <a:p>
            <a:pPr lvl="1"/>
            <a:endParaRPr lang="en-US" dirty="0"/>
          </a:p>
          <a:p>
            <a:r>
              <a:rPr lang="en-US" dirty="0" smtClean="0"/>
              <a:t>The </a:t>
            </a:r>
            <a:r>
              <a:rPr lang="en-US" dirty="0"/>
              <a:t>OSP Permit entries display </a:t>
            </a:r>
            <a:r>
              <a:rPr lang="en-US" dirty="0" smtClean="0"/>
              <a:t>most of the fields in OSP.</a:t>
            </a:r>
          </a:p>
          <a:p>
            <a:endParaRPr lang="en-US" dirty="0" smtClean="0"/>
          </a:p>
          <a:p>
            <a:r>
              <a:rPr lang="en-US" dirty="0" smtClean="0"/>
              <a:t>Currently going through an upgrade.  When completed, this module will receive an upgrade.</a:t>
            </a:r>
            <a:endParaRPr lang="en-US" dirty="0"/>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9787" b="17006"/>
          <a:stretch/>
        </p:blipFill>
        <p:spPr>
          <a:xfrm>
            <a:off x="677333" y="4075749"/>
            <a:ext cx="9100334" cy="2631440"/>
          </a:xfrm>
          <a:prstGeom prst="rect">
            <a:avLst/>
          </a:prstGeom>
        </p:spPr>
      </p:pic>
    </p:spTree>
    <p:extLst>
      <p:ext uri="{BB962C8B-B14F-4D97-AF65-F5344CB8AC3E}">
        <p14:creationId xmlns:p14="http://schemas.microsoft.com/office/powerpoint/2010/main" val="139229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789" y="336884"/>
            <a:ext cx="1094874"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User Creates Entry</a:t>
            </a:r>
            <a:endParaRPr lang="en-US" dirty="0">
              <a:solidFill>
                <a:schemeClr val="tx1"/>
              </a:solidFill>
            </a:endParaRPr>
          </a:p>
        </p:txBody>
      </p:sp>
      <p:sp>
        <p:nvSpPr>
          <p:cNvPr id="3" name="Rectangle 2"/>
          <p:cNvSpPr/>
          <p:nvPr/>
        </p:nvSpPr>
        <p:spPr>
          <a:xfrm>
            <a:off x="1764130" y="336884"/>
            <a:ext cx="1361072"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Attach Documents</a:t>
            </a:r>
            <a:endParaRPr lang="en-US" dirty="0">
              <a:solidFill>
                <a:schemeClr val="tx1"/>
              </a:solidFill>
            </a:endParaRPr>
          </a:p>
        </p:txBody>
      </p:sp>
      <p:sp>
        <p:nvSpPr>
          <p:cNvPr id="4" name="Rectangle 3"/>
          <p:cNvSpPr/>
          <p:nvPr/>
        </p:nvSpPr>
        <p:spPr>
          <a:xfrm>
            <a:off x="3493669" y="336884"/>
            <a:ext cx="1404185"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Add Reviewer(s) Assignment</a:t>
            </a:r>
            <a:endParaRPr lang="en-US" dirty="0">
              <a:solidFill>
                <a:schemeClr val="tx1"/>
              </a:solidFill>
            </a:endParaRPr>
          </a:p>
        </p:txBody>
      </p:sp>
      <p:sp>
        <p:nvSpPr>
          <p:cNvPr id="5" name="Rectangle 4"/>
          <p:cNvSpPr/>
          <p:nvPr/>
        </p:nvSpPr>
        <p:spPr>
          <a:xfrm>
            <a:off x="7033962" y="349918"/>
            <a:ext cx="1424238"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Reviewer(s) opens their Dashboard</a:t>
            </a:r>
            <a:endParaRPr lang="en-US" dirty="0">
              <a:solidFill>
                <a:schemeClr val="tx1"/>
              </a:solidFill>
            </a:endParaRPr>
          </a:p>
        </p:txBody>
      </p:sp>
      <p:sp>
        <p:nvSpPr>
          <p:cNvPr id="6" name="Rectangle 5"/>
          <p:cNvSpPr/>
          <p:nvPr/>
        </p:nvSpPr>
        <p:spPr>
          <a:xfrm>
            <a:off x="5266321" y="336884"/>
            <a:ext cx="1399174" cy="115603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PSEE sends email to Reviewer(s)</a:t>
            </a:r>
            <a:endParaRPr lang="en-US" dirty="0">
              <a:solidFill>
                <a:schemeClr val="tx1"/>
              </a:solidFill>
            </a:endParaRPr>
          </a:p>
        </p:txBody>
      </p:sp>
      <p:sp>
        <p:nvSpPr>
          <p:cNvPr id="8" name="Rectangle 7"/>
          <p:cNvSpPr/>
          <p:nvPr/>
        </p:nvSpPr>
        <p:spPr>
          <a:xfrm>
            <a:off x="3214496" y="2099300"/>
            <a:ext cx="2267954"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Reviewer attaches document(s) to entry &amp; type details in the description</a:t>
            </a:r>
            <a:endParaRPr lang="en-US" dirty="0">
              <a:solidFill>
                <a:schemeClr val="tx1"/>
              </a:solidFill>
            </a:endParaRPr>
          </a:p>
        </p:txBody>
      </p:sp>
      <p:sp>
        <p:nvSpPr>
          <p:cNvPr id="9" name="Flowchart: Decision 8"/>
          <p:cNvSpPr/>
          <p:nvPr/>
        </p:nvSpPr>
        <p:spPr>
          <a:xfrm>
            <a:off x="6045181" y="2060072"/>
            <a:ext cx="2390775" cy="122145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Response includes documents?</a:t>
            </a:r>
            <a:endParaRPr lang="en-US" sz="1400" dirty="0"/>
          </a:p>
        </p:txBody>
      </p:sp>
      <p:sp>
        <p:nvSpPr>
          <p:cNvPr id="11" name="Rectangle 10"/>
          <p:cNvSpPr/>
          <p:nvPr/>
        </p:nvSpPr>
        <p:spPr>
          <a:xfrm>
            <a:off x="8877741" y="1744526"/>
            <a:ext cx="1507206" cy="1852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Reviewer sends email </a:t>
            </a:r>
            <a:r>
              <a:rPr lang="en-US" dirty="0" smtClean="0">
                <a:solidFill>
                  <a:schemeClr val="tx1"/>
                </a:solidFill>
              </a:rPr>
              <a:t>to Utility Coordinator with </a:t>
            </a:r>
            <a:r>
              <a:rPr lang="en-US" dirty="0">
                <a:solidFill>
                  <a:schemeClr val="tx1"/>
                </a:solidFill>
              </a:rPr>
              <a:t>their response.</a:t>
            </a:r>
          </a:p>
        </p:txBody>
      </p:sp>
      <p:sp>
        <p:nvSpPr>
          <p:cNvPr id="12" name="Rectangle 11"/>
          <p:cNvSpPr/>
          <p:nvPr/>
        </p:nvSpPr>
        <p:spPr>
          <a:xfrm>
            <a:off x="219075" y="2099300"/>
            <a:ext cx="2252662"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Utility Coordinator opens entry and respective Reviewer </a:t>
            </a:r>
            <a:endParaRPr lang="en-US" dirty="0">
              <a:solidFill>
                <a:schemeClr val="tx1"/>
              </a:solidFill>
            </a:endParaRPr>
          </a:p>
        </p:txBody>
      </p:sp>
      <p:sp>
        <p:nvSpPr>
          <p:cNvPr id="13" name="Rectangle 12"/>
          <p:cNvSpPr/>
          <p:nvPr/>
        </p:nvSpPr>
        <p:spPr>
          <a:xfrm>
            <a:off x="219075" y="3834308"/>
            <a:ext cx="2252662"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Utility Coordinator reviews attachment(s) and comments.  </a:t>
            </a:r>
            <a:endParaRPr lang="en-US" dirty="0">
              <a:solidFill>
                <a:schemeClr val="tx1"/>
              </a:solidFill>
            </a:endParaRPr>
          </a:p>
        </p:txBody>
      </p:sp>
      <p:sp>
        <p:nvSpPr>
          <p:cNvPr id="14" name="Flowchart: Decision 13"/>
          <p:cNvSpPr/>
          <p:nvPr/>
        </p:nvSpPr>
        <p:spPr>
          <a:xfrm>
            <a:off x="2800849" y="3795080"/>
            <a:ext cx="2390775" cy="122145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Response Acceptable?</a:t>
            </a:r>
            <a:endParaRPr lang="en-US" sz="1400" dirty="0"/>
          </a:p>
        </p:txBody>
      </p:sp>
      <p:sp>
        <p:nvSpPr>
          <p:cNvPr id="15" name="Rectangle 14"/>
          <p:cNvSpPr/>
          <p:nvPr/>
        </p:nvSpPr>
        <p:spPr>
          <a:xfrm>
            <a:off x="5634038" y="3834308"/>
            <a:ext cx="2252662"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Utility Coordinator updates Assignment Status to Complete</a:t>
            </a:r>
            <a:endParaRPr lang="en-US" dirty="0">
              <a:solidFill>
                <a:schemeClr val="tx1"/>
              </a:solidFill>
            </a:endParaRPr>
          </a:p>
        </p:txBody>
      </p:sp>
      <p:sp>
        <p:nvSpPr>
          <p:cNvPr id="16" name="Rectangle 15"/>
          <p:cNvSpPr/>
          <p:nvPr/>
        </p:nvSpPr>
        <p:spPr>
          <a:xfrm>
            <a:off x="2869905" y="5628047"/>
            <a:ext cx="2252662"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Utility Coordinator contacts the review who responded.</a:t>
            </a:r>
          </a:p>
        </p:txBody>
      </p:sp>
      <p:cxnSp>
        <p:nvCxnSpPr>
          <p:cNvPr id="18" name="Straight Arrow Connector 17"/>
          <p:cNvCxnSpPr>
            <a:stCxn id="2" idx="3"/>
            <a:endCxn id="3" idx="1"/>
          </p:cNvCxnSpPr>
          <p:nvPr/>
        </p:nvCxnSpPr>
        <p:spPr>
          <a:xfrm>
            <a:off x="1395663" y="908384"/>
            <a:ext cx="3684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3"/>
            <a:endCxn id="4" idx="1"/>
          </p:cNvCxnSpPr>
          <p:nvPr/>
        </p:nvCxnSpPr>
        <p:spPr>
          <a:xfrm>
            <a:off x="3125202" y="908384"/>
            <a:ext cx="3684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3"/>
            <a:endCxn id="6" idx="1"/>
          </p:cNvCxnSpPr>
          <p:nvPr/>
        </p:nvCxnSpPr>
        <p:spPr>
          <a:xfrm>
            <a:off x="4897854" y="908384"/>
            <a:ext cx="368467" cy="6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3"/>
            <a:endCxn id="5" idx="1"/>
          </p:cNvCxnSpPr>
          <p:nvPr/>
        </p:nvCxnSpPr>
        <p:spPr>
          <a:xfrm>
            <a:off x="6665495" y="914901"/>
            <a:ext cx="368467" cy="6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1"/>
            <a:endCxn id="12" idx="3"/>
          </p:cNvCxnSpPr>
          <p:nvPr/>
        </p:nvCxnSpPr>
        <p:spPr>
          <a:xfrm flipH="1">
            <a:off x="2471737" y="2670800"/>
            <a:ext cx="742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1"/>
            <a:endCxn id="8" idx="3"/>
          </p:cNvCxnSpPr>
          <p:nvPr/>
        </p:nvCxnSpPr>
        <p:spPr>
          <a:xfrm flipH="1">
            <a:off x="5482450" y="2670800"/>
            <a:ext cx="5627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a:endCxn id="11" idx="1"/>
          </p:cNvCxnSpPr>
          <p:nvPr/>
        </p:nvCxnSpPr>
        <p:spPr>
          <a:xfrm>
            <a:off x="8435956" y="2670800"/>
            <a:ext cx="441785" cy="0"/>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2"/>
            <a:endCxn id="13" idx="0"/>
          </p:cNvCxnSpPr>
          <p:nvPr/>
        </p:nvCxnSpPr>
        <p:spPr>
          <a:xfrm>
            <a:off x="1345406" y="3242300"/>
            <a:ext cx="0" cy="59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3" idx="3"/>
            <a:endCxn id="14" idx="1"/>
          </p:cNvCxnSpPr>
          <p:nvPr/>
        </p:nvCxnSpPr>
        <p:spPr>
          <a:xfrm>
            <a:off x="2471737" y="4405808"/>
            <a:ext cx="329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4" idx="3"/>
            <a:endCxn id="15" idx="1"/>
          </p:cNvCxnSpPr>
          <p:nvPr/>
        </p:nvCxnSpPr>
        <p:spPr>
          <a:xfrm>
            <a:off x="5191624" y="4405808"/>
            <a:ext cx="4424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4" idx="2"/>
            <a:endCxn id="16" idx="0"/>
          </p:cNvCxnSpPr>
          <p:nvPr/>
        </p:nvCxnSpPr>
        <p:spPr>
          <a:xfrm flipH="1">
            <a:off x="3996236" y="5016536"/>
            <a:ext cx="1" cy="611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502256" y="2400933"/>
            <a:ext cx="542925" cy="307777"/>
          </a:xfrm>
          <a:prstGeom prst="rect">
            <a:avLst/>
          </a:prstGeom>
          <a:noFill/>
        </p:spPr>
        <p:txBody>
          <a:bodyPr wrap="square" rtlCol="0">
            <a:spAutoFit/>
          </a:bodyPr>
          <a:lstStyle/>
          <a:p>
            <a:r>
              <a:rPr lang="en-US" sz="1400" dirty="0" smtClean="0"/>
              <a:t>YES</a:t>
            </a:r>
            <a:endParaRPr lang="en-US" sz="1400" dirty="0"/>
          </a:p>
        </p:txBody>
      </p:sp>
      <p:sp>
        <p:nvSpPr>
          <p:cNvPr id="60" name="TextBox 59"/>
          <p:cNvSpPr txBox="1"/>
          <p:nvPr/>
        </p:nvSpPr>
        <p:spPr>
          <a:xfrm>
            <a:off x="5160419" y="4098030"/>
            <a:ext cx="542925" cy="307777"/>
          </a:xfrm>
          <a:prstGeom prst="rect">
            <a:avLst/>
          </a:prstGeom>
          <a:noFill/>
        </p:spPr>
        <p:txBody>
          <a:bodyPr wrap="square" rtlCol="0">
            <a:spAutoFit/>
          </a:bodyPr>
          <a:lstStyle/>
          <a:p>
            <a:r>
              <a:rPr lang="en-US" sz="1400" dirty="0" smtClean="0"/>
              <a:t>YES</a:t>
            </a:r>
            <a:endParaRPr lang="en-US" sz="1400" dirty="0"/>
          </a:p>
        </p:txBody>
      </p:sp>
      <p:sp>
        <p:nvSpPr>
          <p:cNvPr id="61" name="TextBox 60"/>
          <p:cNvSpPr txBox="1"/>
          <p:nvPr/>
        </p:nvSpPr>
        <p:spPr>
          <a:xfrm>
            <a:off x="8512969" y="2304253"/>
            <a:ext cx="542925" cy="307777"/>
          </a:xfrm>
          <a:prstGeom prst="rect">
            <a:avLst/>
          </a:prstGeom>
          <a:noFill/>
        </p:spPr>
        <p:txBody>
          <a:bodyPr wrap="square" rtlCol="0">
            <a:spAutoFit/>
          </a:bodyPr>
          <a:lstStyle/>
          <a:p>
            <a:r>
              <a:rPr lang="en-US" sz="1400" dirty="0" smtClean="0"/>
              <a:t>NO</a:t>
            </a:r>
            <a:endParaRPr lang="en-US" sz="1400" dirty="0"/>
          </a:p>
        </p:txBody>
      </p:sp>
      <p:sp>
        <p:nvSpPr>
          <p:cNvPr id="62" name="TextBox 61"/>
          <p:cNvSpPr txBox="1"/>
          <p:nvPr/>
        </p:nvSpPr>
        <p:spPr>
          <a:xfrm>
            <a:off x="4051005" y="5156867"/>
            <a:ext cx="542925" cy="307777"/>
          </a:xfrm>
          <a:prstGeom prst="rect">
            <a:avLst/>
          </a:prstGeom>
          <a:noFill/>
        </p:spPr>
        <p:txBody>
          <a:bodyPr wrap="square" rtlCol="0">
            <a:spAutoFit/>
          </a:bodyPr>
          <a:lstStyle/>
          <a:p>
            <a:r>
              <a:rPr lang="en-US" sz="1400" dirty="0" smtClean="0"/>
              <a:t>NO</a:t>
            </a:r>
            <a:endParaRPr lang="en-US" sz="1400" dirty="0"/>
          </a:p>
        </p:txBody>
      </p:sp>
      <p:cxnSp>
        <p:nvCxnSpPr>
          <p:cNvPr id="65" name="Elbow Connector 64"/>
          <p:cNvCxnSpPr>
            <a:stCxn id="5" idx="2"/>
            <a:endCxn id="9" idx="0"/>
          </p:cNvCxnSpPr>
          <p:nvPr/>
        </p:nvCxnSpPr>
        <p:spPr>
          <a:xfrm rot="5400000">
            <a:off x="7209748" y="1523739"/>
            <a:ext cx="567154" cy="5055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77200" y="5628047"/>
            <a:ext cx="3836727" cy="954107"/>
          </a:xfrm>
          <a:prstGeom prst="rect">
            <a:avLst/>
          </a:prstGeom>
          <a:noFill/>
        </p:spPr>
        <p:txBody>
          <a:bodyPr wrap="square" rtlCol="0">
            <a:spAutoFit/>
          </a:bodyPr>
          <a:lstStyle/>
          <a:p>
            <a:pPr algn="r"/>
            <a:r>
              <a:rPr lang="en-US" sz="2800" dirty="0" smtClean="0"/>
              <a:t>FUNCTIONAL AREA</a:t>
            </a:r>
          </a:p>
          <a:p>
            <a:pPr algn="r"/>
            <a:r>
              <a:rPr lang="en-US" sz="2800" dirty="0" smtClean="0"/>
              <a:t>PROCESS OVERVIEW</a:t>
            </a:r>
            <a:endParaRPr lang="en-US" sz="2800" dirty="0"/>
          </a:p>
        </p:txBody>
      </p:sp>
    </p:spTree>
    <p:extLst>
      <p:ext uri="{BB962C8B-B14F-4D97-AF65-F5344CB8AC3E}">
        <p14:creationId xmlns:p14="http://schemas.microsoft.com/office/powerpoint/2010/main" val="265508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70" y="225552"/>
            <a:ext cx="8596668" cy="1320800"/>
          </a:xfrm>
        </p:spPr>
        <p:txBody>
          <a:bodyPr/>
          <a:lstStyle/>
          <a:p>
            <a:r>
              <a:rPr lang="en-US" dirty="0" smtClean="0"/>
              <a:t>Project Level – Plans</a:t>
            </a:r>
            <a:endParaRPr lang="en-US" dirty="0"/>
          </a:p>
        </p:txBody>
      </p:sp>
      <p:sp>
        <p:nvSpPr>
          <p:cNvPr id="3" name="Content Placeholder 2"/>
          <p:cNvSpPr>
            <a:spLocks noGrp="1"/>
          </p:cNvSpPr>
          <p:nvPr>
            <p:ph idx="1"/>
          </p:nvPr>
        </p:nvSpPr>
        <p:spPr>
          <a:xfrm>
            <a:off x="165270" y="885952"/>
            <a:ext cx="8009466" cy="2895600"/>
          </a:xfrm>
        </p:spPr>
        <p:txBody>
          <a:bodyPr>
            <a:normAutofit/>
          </a:bodyPr>
          <a:lstStyle/>
          <a:p>
            <a:r>
              <a:rPr lang="en-US" dirty="0" smtClean="0"/>
              <a:t>Entry creation for each plan phase.</a:t>
            </a:r>
          </a:p>
          <a:p>
            <a:r>
              <a:rPr lang="en-US" dirty="0" smtClean="0"/>
              <a:t>Attach documents such Plans, Utility Contact Letters, Utility Markups, Conflict Matrix.</a:t>
            </a:r>
          </a:p>
          <a:p>
            <a:r>
              <a:rPr lang="en-US" dirty="0" smtClean="0"/>
              <a:t>Assignments to FDOT staff and UAO reps in the same entry.</a:t>
            </a:r>
          </a:p>
          <a:p>
            <a:r>
              <a:rPr lang="en-US" dirty="0" smtClean="0"/>
              <a:t>Tracking of who, what and when information sharing.</a:t>
            </a:r>
            <a:endParaRPr lang="en-US" dirty="0"/>
          </a:p>
        </p:txBody>
      </p:sp>
      <p:pic>
        <p:nvPicPr>
          <p:cNvPr id="6" name="Picture 5"/>
          <p:cNvPicPr>
            <a:picLocks noChangeAspect="1"/>
          </p:cNvPicPr>
          <p:nvPr/>
        </p:nvPicPr>
        <p:blipFill>
          <a:blip r:embed="rId3"/>
          <a:stretch>
            <a:fillRect/>
          </a:stretch>
        </p:blipFill>
        <p:spPr>
          <a:xfrm>
            <a:off x="655622" y="3577656"/>
            <a:ext cx="7812715" cy="2770113"/>
          </a:xfrm>
          <a:prstGeom prst="rect">
            <a:avLst/>
          </a:prstGeom>
        </p:spPr>
      </p:pic>
      <p:pic>
        <p:nvPicPr>
          <p:cNvPr id="7" name="Picture 6"/>
          <p:cNvPicPr>
            <a:picLocks noChangeAspect="1"/>
          </p:cNvPicPr>
          <p:nvPr/>
        </p:nvPicPr>
        <p:blipFill>
          <a:blip r:embed="rId4"/>
          <a:stretch>
            <a:fillRect/>
          </a:stretch>
        </p:blipFill>
        <p:spPr>
          <a:xfrm>
            <a:off x="7492159" y="2206752"/>
            <a:ext cx="4319788" cy="2481580"/>
          </a:xfrm>
          <a:prstGeom prst="rect">
            <a:avLst/>
          </a:prstGeom>
        </p:spPr>
      </p:pic>
    </p:spTree>
    <p:extLst>
      <p:ext uri="{BB962C8B-B14F-4D97-AF65-F5344CB8AC3E}">
        <p14:creationId xmlns:p14="http://schemas.microsoft.com/office/powerpoint/2010/main" val="1718269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2707</TotalTime>
  <Words>4717</Words>
  <Application>Microsoft Office PowerPoint</Application>
  <PresentationFormat>Widescreen</PresentationFormat>
  <Paragraphs>340</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Times New Roman</vt:lpstr>
      <vt:lpstr>Trebuchet MS</vt:lpstr>
      <vt:lpstr>Wingdings</vt:lpstr>
      <vt:lpstr>Wingdings 3</vt:lpstr>
      <vt:lpstr>Facet</vt:lpstr>
      <vt:lpstr>PSEE Utility Module</vt:lpstr>
      <vt:lpstr>Purpose of the Utility Module</vt:lpstr>
      <vt:lpstr>Functional Areas</vt:lpstr>
      <vt:lpstr>2 ways to get the work done </vt:lpstr>
      <vt:lpstr>WORKING AT A PROJECT LEVEL</vt:lpstr>
      <vt:lpstr>Project Level – PSM Scheduling</vt:lpstr>
      <vt:lpstr>Project Level – OSP Permits</vt:lpstr>
      <vt:lpstr>PowerPoint Presentation</vt:lpstr>
      <vt:lpstr>Project Level – Plans</vt:lpstr>
      <vt:lpstr>Project Level – Utility Work Schedules (UWS)</vt:lpstr>
      <vt:lpstr>Project Level – Agreements</vt:lpstr>
      <vt:lpstr>Project Level – Invoices</vt:lpstr>
      <vt:lpstr>Project Level – Subordinations</vt:lpstr>
      <vt:lpstr>Project Level – Address Book</vt:lpstr>
      <vt:lpstr>WORKING AT A SYSTEM LEVEL</vt:lpstr>
      <vt:lpstr>System Level – </vt:lpstr>
      <vt:lpstr>Dashboard – My Assignments</vt:lpstr>
      <vt:lpstr>System Level - PSM</vt:lpstr>
      <vt:lpstr>System Level - OSP</vt:lpstr>
      <vt:lpstr>System Level – Plans, Work Schedules, Agreements, Invoicing and Subordinations</vt:lpstr>
      <vt:lpstr>System Level – Address Book</vt:lpstr>
      <vt:lpstr>Working As an Admin</vt:lpstr>
      <vt:lpstr>Granting Privileges</vt:lpstr>
      <vt:lpstr>UAO Maintenance</vt:lpstr>
      <vt:lpstr>UAO Maintenance</vt:lpstr>
      <vt:lpstr>COMMON QUESTIONS</vt:lpstr>
      <vt:lpstr>How do I respond to an Assignment?</vt:lpstr>
      <vt:lpstr>What if I have no document to attach as a response to my assignment?</vt:lpstr>
      <vt:lpstr>What is different between what I can see and what a UAO Rep can see?</vt:lpstr>
      <vt:lpstr>Who do I contact if I don’t have the privilege to perform a necessary action?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PSEE Utility Module</dc:title>
  <dc:creator>Hewett, Erica</dc:creator>
  <cp:lastModifiedBy>Hewett, Erica</cp:lastModifiedBy>
  <cp:revision>98</cp:revision>
  <cp:lastPrinted>2016-11-01T18:51:55Z</cp:lastPrinted>
  <dcterms:created xsi:type="dcterms:W3CDTF">2016-07-26T12:02:57Z</dcterms:created>
  <dcterms:modified xsi:type="dcterms:W3CDTF">2017-01-23T23:00:15Z</dcterms:modified>
</cp:coreProperties>
</file>