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52" r:id="rId5"/>
    <p:sldMasterId id="2147483682" r:id="rId6"/>
    <p:sldMasterId id="2147483696" r:id="rId7"/>
    <p:sldMasterId id="2147483709" r:id="rId8"/>
  </p:sldMasterIdLst>
  <p:notesMasterIdLst>
    <p:notesMasterId r:id="rId29"/>
  </p:notesMasterIdLst>
  <p:handoutMasterIdLst>
    <p:handoutMasterId r:id="rId30"/>
  </p:handoutMasterIdLst>
  <p:sldIdLst>
    <p:sldId id="256" r:id="rId9"/>
    <p:sldId id="317" r:id="rId10"/>
    <p:sldId id="335" r:id="rId11"/>
    <p:sldId id="336" r:id="rId12"/>
    <p:sldId id="337" r:id="rId13"/>
    <p:sldId id="331" r:id="rId14"/>
    <p:sldId id="330" r:id="rId15"/>
    <p:sldId id="332" r:id="rId16"/>
    <p:sldId id="338" r:id="rId17"/>
    <p:sldId id="333" r:id="rId18"/>
    <p:sldId id="351" r:id="rId19"/>
    <p:sldId id="339" r:id="rId20"/>
    <p:sldId id="340" r:id="rId21"/>
    <p:sldId id="352" r:id="rId22"/>
    <p:sldId id="342" r:id="rId23"/>
    <p:sldId id="350" r:id="rId24"/>
    <p:sldId id="344" r:id="rId25"/>
    <p:sldId id="345" r:id="rId26"/>
    <p:sldId id="346" r:id="rId27"/>
    <p:sldId id="347" r:id="rId2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erto C Vicevich" initials="RCV" lastIdx="7" clrIdx="6">
    <p:extLst>
      <p:ext uri="{19B8F6BF-5375-455C-9EA6-DF929625EA0E}">
        <p15:presenceInfo xmlns:p15="http://schemas.microsoft.com/office/powerpoint/2012/main" userId="S-1-5-21-3814449816-1147414744-3287126245-470869" providerId="AD"/>
      </p:ext>
    </p:extLst>
  </p:cmAuthor>
  <p:cmAuthor id="1" name="Michael Stephens" initials="MS" lastIdx="6" clrIdx="0">
    <p:extLst>
      <p:ext uri="{19B8F6BF-5375-455C-9EA6-DF929625EA0E}">
        <p15:presenceInfo xmlns:p15="http://schemas.microsoft.com/office/powerpoint/2012/main" userId="S-1-5-21-3360281-886071811-1384523041-18243" providerId="AD"/>
      </p:ext>
    </p:extLst>
  </p:cmAuthor>
  <p:cmAuthor id="2" name="Dawn Woods" initials="DW" lastIdx="16" clrIdx="1">
    <p:extLst>
      <p:ext uri="{19B8F6BF-5375-455C-9EA6-DF929625EA0E}">
        <p15:presenceInfo xmlns:p15="http://schemas.microsoft.com/office/powerpoint/2012/main" userId="S-1-5-21-3814449816-1147414744-3287126245-87944" providerId="AD"/>
      </p:ext>
    </p:extLst>
  </p:cmAuthor>
  <p:cmAuthor id="3" name="Robin Borschel" initials="RB" lastIdx="10" clrIdx="2">
    <p:extLst>
      <p:ext uri="{19B8F6BF-5375-455C-9EA6-DF929625EA0E}">
        <p15:presenceInfo xmlns:p15="http://schemas.microsoft.com/office/powerpoint/2012/main" userId="Robin Borschel" providerId="None"/>
      </p:ext>
    </p:extLst>
  </p:cmAuthor>
  <p:cmAuthor id="4" name="Kruthi Jayatheertha" initials="KJ" lastIdx="5" clrIdx="3">
    <p:extLst>
      <p:ext uri="{19B8F6BF-5375-455C-9EA6-DF929625EA0E}">
        <p15:presenceInfo xmlns:p15="http://schemas.microsoft.com/office/powerpoint/2012/main" userId="S-1-5-21-3814449816-1147414744-3287126245-575419" providerId="AD"/>
      </p:ext>
    </p:extLst>
  </p:cmAuthor>
  <p:cmAuthor id="5" name="Patterson, Greg" initials="PG" lastIdx="10" clrIdx="4">
    <p:extLst>
      <p:ext uri="{19B8F6BF-5375-455C-9EA6-DF929625EA0E}">
        <p15:presenceInfo xmlns:p15="http://schemas.microsoft.com/office/powerpoint/2012/main" userId="S-1-5-21-978016076-702945558-1050887974-35936" providerId="AD"/>
      </p:ext>
    </p:extLst>
  </p:cmAuthor>
  <p:cmAuthor id="6" name="Black, Allison" initials="BA" lastIdx="14" clrIdx="5">
    <p:extLst>
      <p:ext uri="{19B8F6BF-5375-455C-9EA6-DF929625EA0E}">
        <p15:presenceInfo xmlns:p15="http://schemas.microsoft.com/office/powerpoint/2012/main" userId="S-1-5-21-978016076-702945558-1050887974-42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0000"/>
    <a:srgbClr val="FFE600"/>
    <a:srgbClr val="E6AF00"/>
    <a:srgbClr val="7BD557"/>
    <a:srgbClr val="8DEC0E"/>
    <a:srgbClr val="A0F331"/>
    <a:srgbClr val="B8F666"/>
    <a:srgbClr val="87CB3D"/>
    <a:srgbClr val="F39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010" autoAdjust="0"/>
  </p:normalViewPr>
  <p:slideViewPr>
    <p:cSldViewPr snapToGrid="0">
      <p:cViewPr varScale="1">
        <p:scale>
          <a:sx n="114" d="100"/>
          <a:sy n="114" d="100"/>
        </p:scale>
        <p:origin x="720" y="108"/>
      </p:cViewPr>
      <p:guideLst>
        <p:guide orient="horz" pos="624"/>
        <p:guide pos="480"/>
      </p:guideLst>
    </p:cSldViewPr>
  </p:slideViewPr>
  <p:notesTextViewPr>
    <p:cViewPr>
      <p:scale>
        <a:sx n="3" d="2"/>
        <a:sy n="3" d="2"/>
      </p:scale>
      <p:origin x="0" y="0"/>
    </p:cViewPr>
  </p:notesTextViewPr>
  <p:sorterViewPr>
    <p:cViewPr varScale="1">
      <p:scale>
        <a:sx n="100" d="100"/>
        <a:sy n="100" d="100"/>
      </p:scale>
      <p:origin x="0" y="-548"/>
    </p:cViewPr>
  </p:sorterViewPr>
  <p:notesViewPr>
    <p:cSldViewPr snapToGrid="0">
      <p:cViewPr varScale="1">
        <p:scale>
          <a:sx n="64" d="100"/>
          <a:sy n="64" d="100"/>
        </p:scale>
        <p:origin x="31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r, Chad" userId="c9e37ece-0ced-4524-9d7d-ff9c4bbc6323" providerId="ADAL" clId="{071EBD6A-638F-48F5-B683-1F416094F38C}"/>
    <pc:docChg chg="modSld">
      <pc:chgData name="Mayer, Chad" userId="c9e37ece-0ced-4524-9d7d-ff9c4bbc6323" providerId="ADAL" clId="{071EBD6A-638F-48F5-B683-1F416094F38C}" dt="2019-04-08T14:26:05.507" v="1"/>
      <pc:docMkLst>
        <pc:docMk/>
      </pc:docMkLst>
      <pc:sldChg chg="modSp">
        <pc:chgData name="Mayer, Chad" userId="c9e37ece-0ced-4524-9d7d-ff9c4bbc6323" providerId="ADAL" clId="{071EBD6A-638F-48F5-B683-1F416094F38C}" dt="2019-04-08T14:26:05.507" v="1"/>
        <pc:sldMkLst>
          <pc:docMk/>
          <pc:sldMk cId="2699604747" sldId="346"/>
        </pc:sldMkLst>
        <pc:graphicFrameChg chg="mod">
          <ac:chgData name="Mayer, Chad" userId="c9e37ece-0ced-4524-9d7d-ff9c4bbc6323" providerId="ADAL" clId="{071EBD6A-638F-48F5-B683-1F416094F38C}" dt="2019-04-08T14:26:05.507" v="1"/>
          <ac:graphicFrameMkLst>
            <pc:docMk/>
            <pc:sldMk cId="2699604747" sldId="346"/>
            <ac:graphicFrameMk id="2"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BB64D-9E33-4CAF-9847-A614197646BE}"/>
              </a:ext>
            </a:extLst>
          </p:cNvPr>
          <p:cNvSpPr>
            <a:spLocks noGrp="1"/>
          </p:cNvSpPr>
          <p:nvPr>
            <p:ph type="hdr" sz="quarter"/>
          </p:nvPr>
        </p:nvSpPr>
        <p:spPr>
          <a:xfrm>
            <a:off x="1" y="1"/>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01DFE2-CD91-401D-A2F4-A0E1D628121E}"/>
              </a:ext>
            </a:extLst>
          </p:cNvPr>
          <p:cNvSpPr>
            <a:spLocks noGrp="1"/>
          </p:cNvSpPr>
          <p:nvPr>
            <p:ph type="dt" sz="quarter" idx="1"/>
          </p:nvPr>
        </p:nvSpPr>
        <p:spPr>
          <a:xfrm>
            <a:off x="3897314" y="1"/>
            <a:ext cx="2982912" cy="466725"/>
          </a:xfrm>
          <a:prstGeom prst="rect">
            <a:avLst/>
          </a:prstGeom>
        </p:spPr>
        <p:txBody>
          <a:bodyPr vert="horz" lIns="91440" tIns="45720" rIns="91440" bIns="45720" rtlCol="0"/>
          <a:lstStyle>
            <a:lvl1pPr algn="r">
              <a:defRPr sz="1200"/>
            </a:lvl1pPr>
          </a:lstStyle>
          <a:p>
            <a:fld id="{624FDB1C-1600-4B22-88DA-8A6728DED91A}" type="datetimeFigureOut">
              <a:rPr lang="en-US" smtClean="0"/>
              <a:t>4/8/2019</a:t>
            </a:fld>
            <a:endParaRPr lang="en-US" dirty="0"/>
          </a:p>
        </p:txBody>
      </p:sp>
      <p:sp>
        <p:nvSpPr>
          <p:cNvPr id="4" name="Footer Placeholder 3">
            <a:extLst>
              <a:ext uri="{FF2B5EF4-FFF2-40B4-BE49-F238E27FC236}">
                <a16:creationId xmlns:a16="http://schemas.microsoft.com/office/drawing/2014/main" id="{48939C84-2EF8-4A8C-9C81-C5BD39CB0D85}"/>
              </a:ext>
            </a:extLst>
          </p:cNvPr>
          <p:cNvSpPr>
            <a:spLocks noGrp="1"/>
          </p:cNvSpPr>
          <p:nvPr>
            <p:ph type="ftr" sz="quarter" idx="2"/>
          </p:nvPr>
        </p:nvSpPr>
        <p:spPr>
          <a:xfrm>
            <a:off x="1" y="8829676"/>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53270A-D5A4-4F7E-93F4-99F36C74BB24}"/>
              </a:ext>
            </a:extLst>
          </p:cNvPr>
          <p:cNvSpPr>
            <a:spLocks noGrp="1"/>
          </p:cNvSpPr>
          <p:nvPr>
            <p:ph type="sldNum" sz="quarter" idx="3"/>
          </p:nvPr>
        </p:nvSpPr>
        <p:spPr>
          <a:xfrm>
            <a:off x="3897314" y="8829676"/>
            <a:ext cx="2982912" cy="466725"/>
          </a:xfrm>
          <a:prstGeom prst="rect">
            <a:avLst/>
          </a:prstGeom>
        </p:spPr>
        <p:txBody>
          <a:bodyPr vert="horz" lIns="91440" tIns="45720" rIns="91440" bIns="45720" rtlCol="0" anchor="b"/>
          <a:lstStyle>
            <a:lvl1pPr algn="r">
              <a:defRPr sz="1200"/>
            </a:lvl1pPr>
          </a:lstStyle>
          <a:p>
            <a:fld id="{364DD8D9-23FB-4A06-B015-CE0289BE1091}" type="slidenum">
              <a:rPr lang="en-US" smtClean="0"/>
              <a:t>‹#›</a:t>
            </a:fld>
            <a:endParaRPr lang="en-US" dirty="0"/>
          </a:p>
        </p:txBody>
      </p:sp>
    </p:spTree>
    <p:extLst>
      <p:ext uri="{BB962C8B-B14F-4D97-AF65-F5344CB8AC3E}">
        <p14:creationId xmlns:p14="http://schemas.microsoft.com/office/powerpoint/2010/main" val="201838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1"/>
            <a:ext cx="2982119" cy="466433"/>
          </a:xfrm>
          <a:prstGeom prst="rect">
            <a:avLst/>
          </a:prstGeom>
        </p:spPr>
        <p:txBody>
          <a:bodyPr vert="horz" lIns="92446" tIns="46223" rIns="92446" bIns="46223" rtlCol="0"/>
          <a:lstStyle>
            <a:lvl1pPr algn="r">
              <a:defRPr sz="1200"/>
            </a:lvl1pPr>
          </a:lstStyle>
          <a:p>
            <a:fld id="{5B1BF41D-69DF-4BC3-8927-1AC4F3EBE34C}" type="datetimeFigureOut">
              <a:rPr lang="en-US" smtClean="0"/>
              <a:t>4/8/2019</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9"/>
            <a:ext cx="2982119" cy="466433"/>
          </a:xfrm>
          <a:prstGeom prst="rect">
            <a:avLst/>
          </a:prstGeom>
        </p:spPr>
        <p:txBody>
          <a:bodyPr vert="horz" lIns="92446" tIns="46223" rIns="92446" bIns="46223" rtlCol="0" anchor="b"/>
          <a:lstStyle>
            <a:lvl1pPr algn="r">
              <a:defRPr sz="1200"/>
            </a:lvl1pPr>
          </a:lstStyle>
          <a:p>
            <a:fld id="{472D8FEF-6D70-4EE6-845A-5D6EFD3546BB}" type="slidenum">
              <a:rPr lang="en-US" smtClean="0"/>
              <a:t>‹#›</a:t>
            </a:fld>
            <a:endParaRPr lang="en-US" dirty="0"/>
          </a:p>
        </p:txBody>
      </p:sp>
    </p:spTree>
    <p:extLst>
      <p:ext uri="{BB962C8B-B14F-4D97-AF65-F5344CB8AC3E}">
        <p14:creationId xmlns:p14="http://schemas.microsoft.com/office/powerpoint/2010/main" val="4974473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80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54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78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79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17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983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335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286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35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519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78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020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52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4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01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71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690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609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WPII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395588"/>
            <a:ext cx="10515600" cy="1325563"/>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6064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76606"/>
            <a:ext cx="10515600" cy="71408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p:cNvSpPr>
            <a:spLocks noGrp="1"/>
          </p:cNvSpPr>
          <p:nvPr>
            <p:ph idx="1"/>
          </p:nvPr>
        </p:nvSpPr>
        <p:spPr>
          <a:xfrm>
            <a:off x="838200" y="1935332"/>
            <a:ext cx="10515600" cy="4225771"/>
          </a:xfrm>
          <a:prstGeom prst="rect">
            <a:avLst/>
          </a:prstGeom>
        </p:spPr>
        <p:txBody>
          <a:bodyPr/>
          <a:lstStyle>
            <a:lvl1pPr marL="284163" indent="-284163">
              <a:lnSpc>
                <a:spcPct val="100000"/>
              </a:lnSpc>
              <a:spcBef>
                <a:spcPts val="600"/>
              </a:spcBef>
              <a:spcAft>
                <a:spcPts val="600"/>
              </a:spcAft>
              <a:defRPr sz="2800">
                <a:latin typeface="Arial" panose="020B0604020202020204" pitchFamily="34" charset="0"/>
                <a:cs typeface="Arial" panose="020B0604020202020204" pitchFamily="34" charset="0"/>
              </a:defRPr>
            </a:lvl1pPr>
            <a:lvl2pPr marL="630238" indent="-287338">
              <a:lnSpc>
                <a:spcPct val="100000"/>
              </a:lnSpc>
              <a:spcBef>
                <a:spcPts val="600"/>
              </a:spcBef>
              <a:spcAft>
                <a:spcPts val="600"/>
              </a:spcAft>
              <a:buFont typeface="Arial" panose="020B0604020202020204" pitchFamily="34" charset="0"/>
              <a:buChar char="–"/>
              <a:defRPr sz="2400">
                <a:latin typeface="Arial" panose="020B0604020202020204" pitchFamily="34" charset="0"/>
                <a:cs typeface="Arial" panose="020B0604020202020204" pitchFamily="34" charset="0"/>
              </a:defRPr>
            </a:lvl2pPr>
            <a:lvl3pPr marL="914400" indent="-228600">
              <a:lnSpc>
                <a:spcPct val="100000"/>
              </a:lnSpc>
              <a:spcBef>
                <a:spcPts val="600"/>
              </a:spcBef>
              <a:spcAft>
                <a:spcPts val="600"/>
              </a:spcAft>
              <a:buFont typeface="Wingdings" panose="05000000000000000000" pitchFamily="2" charset="2"/>
              <a:buChar char="§"/>
              <a:defRPr sz="2000">
                <a:latin typeface="Arial" panose="020B0604020202020204" pitchFamily="34" charset="0"/>
                <a:cs typeface="Arial" panose="020B0604020202020204" pitchFamily="34" charset="0"/>
              </a:defRPr>
            </a:lvl3pPr>
            <a:lvl4pPr marL="1314450" indent="-285750">
              <a:lnSpc>
                <a:spcPct val="100000"/>
              </a:lnSpc>
              <a:spcBef>
                <a:spcPts val="600"/>
              </a:spcBef>
              <a:spcAft>
                <a:spcPts val="600"/>
              </a:spcAft>
              <a:buFont typeface="Courier New" panose="02070309020205020404" pitchFamily="49" charset="0"/>
              <a:buChar char="o"/>
              <a:defRPr sz="1800">
                <a:latin typeface="Arial" panose="020B0604020202020204" pitchFamily="34" charset="0"/>
                <a:cs typeface="Arial" panose="020B0604020202020204" pitchFamily="34" charset="0"/>
              </a:defRPr>
            </a:lvl4pPr>
            <a:lvl5pPr>
              <a:lnSpc>
                <a:spcPct val="100000"/>
              </a:lnSpc>
              <a:spcBef>
                <a:spcPts val="600"/>
              </a:spcBef>
              <a:spcAft>
                <a:spcPts val="600"/>
              </a:spcAf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85747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987426"/>
            <a:ext cx="10517717" cy="4873625"/>
          </a:xfrm>
          <a:prstGeom prst="rect">
            <a:avLst/>
          </a:prstGeom>
        </p:spPr>
        <p:txBody>
          <a:bodyPr/>
          <a:lstStyle>
            <a:lvl1pPr marL="0" indent="0">
              <a:lnSpc>
                <a:spcPct val="100000"/>
              </a:lnSpc>
              <a:spcBef>
                <a:spcPts val="600"/>
              </a:spcBef>
              <a:spcAft>
                <a:spcPts val="600"/>
              </a:spcAft>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Box 3"/>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111377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7647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76606"/>
            <a:ext cx="10515600" cy="71408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lvl1pPr>
              <a:lnSpc>
                <a:spcPct val="100000"/>
              </a:lnSpc>
              <a:spcBef>
                <a:spcPts val="600"/>
              </a:spcBef>
              <a:spcAft>
                <a:spcPts val="600"/>
              </a:spcAft>
              <a:defRPr>
                <a:latin typeface="Arial" panose="020B0604020202020204" pitchFamily="34" charset="0"/>
                <a:cs typeface="Arial" panose="020B0604020202020204" pitchFamily="34" charset="0"/>
              </a:defRPr>
            </a:lvl1pPr>
            <a:lvl2pPr>
              <a:lnSpc>
                <a:spcPct val="100000"/>
              </a:lnSpc>
              <a:spcBef>
                <a:spcPts val="600"/>
              </a:spcBef>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600"/>
              </a:spcBef>
              <a:spcAft>
                <a:spcPts val="600"/>
              </a:spcAft>
              <a:defRPr>
                <a:latin typeface="Arial" panose="020B0604020202020204" pitchFamily="34" charset="0"/>
                <a:cs typeface="Arial" panose="020B0604020202020204" pitchFamily="34" charset="0"/>
              </a:defRPr>
            </a:lvl4pPr>
            <a:lvl5pPr>
              <a:lnSpc>
                <a:spcPct val="100000"/>
              </a:lnSpc>
              <a:spcBef>
                <a:spcPts val="600"/>
              </a:spcBef>
              <a:spcAft>
                <a:spcPts val="6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lvl1pPr>
              <a:lnSpc>
                <a:spcPct val="100000"/>
              </a:lnSpc>
              <a:spcBef>
                <a:spcPts val="600"/>
              </a:spcBef>
              <a:spcAft>
                <a:spcPts val="600"/>
              </a:spcAft>
              <a:defRPr>
                <a:latin typeface="Arial" panose="020B0604020202020204" pitchFamily="34" charset="0"/>
                <a:cs typeface="Arial" panose="020B0604020202020204" pitchFamily="34" charset="0"/>
              </a:defRPr>
            </a:lvl1pPr>
            <a:lvl2pPr>
              <a:lnSpc>
                <a:spcPct val="100000"/>
              </a:lnSpc>
              <a:spcBef>
                <a:spcPts val="600"/>
              </a:spcBef>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600"/>
              </a:spcBef>
              <a:spcAft>
                <a:spcPts val="600"/>
              </a:spcAft>
              <a:defRPr>
                <a:latin typeface="Arial" panose="020B0604020202020204" pitchFamily="34" charset="0"/>
                <a:cs typeface="Arial" panose="020B0604020202020204" pitchFamily="34" charset="0"/>
              </a:defRPr>
            </a:lvl4pPr>
            <a:lvl5pPr>
              <a:lnSpc>
                <a:spcPct val="100000"/>
              </a:lnSpc>
              <a:spcBef>
                <a:spcPts val="600"/>
              </a:spcBef>
              <a:spcAft>
                <a:spcPts val="6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63802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878890"/>
            <a:ext cx="10515600" cy="811799"/>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lvl1pPr>
              <a:lnSpc>
                <a:spcPct val="100000"/>
              </a:lnSpc>
              <a:spcBef>
                <a:spcPts val="600"/>
              </a:spcBef>
              <a:spcAft>
                <a:spcPts val="600"/>
              </a:spcAft>
              <a:defRPr>
                <a:latin typeface="Arial" panose="020B0604020202020204" pitchFamily="34" charset="0"/>
                <a:cs typeface="Arial" panose="020B0604020202020204" pitchFamily="34" charset="0"/>
              </a:defRPr>
            </a:lvl1pPr>
            <a:lvl2pPr>
              <a:lnSpc>
                <a:spcPct val="100000"/>
              </a:lnSpc>
              <a:spcBef>
                <a:spcPts val="600"/>
              </a:spcBef>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600"/>
              </a:spcBef>
              <a:spcAft>
                <a:spcPts val="600"/>
              </a:spcAft>
              <a:defRPr>
                <a:latin typeface="Arial" panose="020B0604020202020204" pitchFamily="34" charset="0"/>
                <a:cs typeface="Arial" panose="020B0604020202020204" pitchFamily="34" charset="0"/>
              </a:defRPr>
            </a:lvl4pPr>
            <a:lvl5pPr>
              <a:lnSpc>
                <a:spcPct val="100000"/>
              </a:lnSpc>
              <a:spcBef>
                <a:spcPts val="600"/>
              </a:spcBef>
              <a:spcAft>
                <a:spcPts val="6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lvl1pPr>
              <a:lnSpc>
                <a:spcPct val="100000"/>
              </a:lnSpc>
              <a:spcBef>
                <a:spcPts val="600"/>
              </a:spcBef>
              <a:spcAft>
                <a:spcPts val="600"/>
              </a:spcAft>
              <a:defRPr>
                <a:latin typeface="Arial" panose="020B0604020202020204" pitchFamily="34" charset="0"/>
                <a:cs typeface="Arial" panose="020B0604020202020204" pitchFamily="34" charset="0"/>
              </a:defRPr>
            </a:lvl1pPr>
            <a:lvl2pPr>
              <a:lnSpc>
                <a:spcPct val="100000"/>
              </a:lnSpc>
              <a:spcBef>
                <a:spcPts val="600"/>
              </a:spcBef>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600"/>
              </a:spcAft>
              <a:defRPr>
                <a:latin typeface="Arial" panose="020B0604020202020204" pitchFamily="34" charset="0"/>
                <a:cs typeface="Arial" panose="020B0604020202020204" pitchFamily="34" charset="0"/>
              </a:defRPr>
            </a:lvl3pPr>
            <a:lvl4pPr>
              <a:lnSpc>
                <a:spcPct val="100000"/>
              </a:lnSpc>
              <a:spcBef>
                <a:spcPts val="600"/>
              </a:spcBef>
              <a:spcAft>
                <a:spcPts val="600"/>
              </a:spcAft>
              <a:defRPr>
                <a:latin typeface="Arial" panose="020B0604020202020204" pitchFamily="34" charset="0"/>
                <a:cs typeface="Arial" panose="020B0604020202020204" pitchFamily="34" charset="0"/>
              </a:defRPr>
            </a:lvl4pPr>
            <a:lvl5pPr>
              <a:lnSpc>
                <a:spcPct val="100000"/>
              </a:lnSpc>
              <a:spcBef>
                <a:spcPts val="600"/>
              </a:spcBef>
              <a:spcAft>
                <a:spcPts val="6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274035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76606"/>
            <a:ext cx="10515600" cy="714083"/>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401224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TextBox 1"/>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121784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707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1792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175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835152" y="1019909"/>
            <a:ext cx="10521696" cy="5141195"/>
          </a:xfrm>
          <a:prstGeom prst="rect">
            <a:avLst/>
          </a:prstGeom>
        </p:spPr>
        <p:txBody>
          <a:bodyPr/>
          <a:lstStyle>
            <a:lvl1pPr marL="284163" indent="-284163">
              <a:lnSpc>
                <a:spcPct val="100000"/>
              </a:lnSpc>
              <a:spcBef>
                <a:spcPts val="600"/>
              </a:spcBef>
              <a:spcAft>
                <a:spcPts val="600"/>
              </a:spcAft>
              <a:defRPr sz="2800">
                <a:latin typeface="Arial" panose="020B0604020202020204" pitchFamily="34" charset="0"/>
                <a:cs typeface="Arial" panose="020B0604020202020204" pitchFamily="34" charset="0"/>
              </a:defRPr>
            </a:lvl1pPr>
            <a:lvl2pPr marL="630238" indent="-287338">
              <a:lnSpc>
                <a:spcPct val="100000"/>
              </a:lnSpc>
              <a:spcBef>
                <a:spcPts val="600"/>
              </a:spcBef>
              <a:spcAft>
                <a:spcPts val="600"/>
              </a:spcAft>
              <a:buFont typeface="Arial" panose="020B0604020202020204" pitchFamily="34" charset="0"/>
              <a:buChar char="–"/>
              <a:defRPr sz="2400">
                <a:latin typeface="Arial" panose="020B0604020202020204" pitchFamily="34" charset="0"/>
                <a:cs typeface="Arial" panose="020B0604020202020204" pitchFamily="34" charset="0"/>
              </a:defRPr>
            </a:lvl2pPr>
            <a:lvl3pPr marL="914400" indent="-228600">
              <a:lnSpc>
                <a:spcPct val="100000"/>
              </a:lnSpc>
              <a:spcBef>
                <a:spcPts val="600"/>
              </a:spcBef>
              <a:spcAft>
                <a:spcPts val="600"/>
              </a:spcAft>
              <a:buFont typeface="Wingdings" panose="05000000000000000000" pitchFamily="2" charset="2"/>
              <a:buChar char="§"/>
              <a:defRPr sz="2000">
                <a:latin typeface="Arial" panose="020B0604020202020204" pitchFamily="34" charset="0"/>
                <a:cs typeface="Arial" panose="020B0604020202020204" pitchFamily="34" charset="0"/>
              </a:defRPr>
            </a:lvl3pPr>
            <a:lvl4pPr marL="1314450" indent="-285750">
              <a:lnSpc>
                <a:spcPct val="100000"/>
              </a:lnSpc>
              <a:spcBef>
                <a:spcPts val="600"/>
              </a:spcBef>
              <a:spcAft>
                <a:spcPts val="600"/>
              </a:spcAft>
              <a:buFont typeface="Courier New" panose="02070309020205020404" pitchFamily="49" charset="0"/>
              <a:buChar char="o"/>
              <a:defRPr sz="1800">
                <a:latin typeface="Arial" panose="020B0604020202020204" pitchFamily="34" charset="0"/>
                <a:cs typeface="Arial" panose="020B0604020202020204" pitchFamily="34" charset="0"/>
              </a:defRPr>
            </a:lvl4pPr>
            <a:lvl5pPr>
              <a:lnSpc>
                <a:spcPct val="100000"/>
              </a:lnSpc>
              <a:spcBef>
                <a:spcPts val="600"/>
              </a:spcBef>
              <a:spcAft>
                <a:spcPts val="600"/>
              </a:spcAft>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58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15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2476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3840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742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216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4234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466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0063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tandard WPII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395588"/>
            <a:ext cx="10515600" cy="1325563"/>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01689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61256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835152" y="1019909"/>
            <a:ext cx="10521696" cy="5055576"/>
          </a:xfrm>
          <a:prstGeom prst="rect">
            <a:avLst/>
          </a:prstGeom>
        </p:spPr>
        <p:txBody>
          <a:bodyPr/>
          <a:lstStyle>
            <a:lvl1pPr>
              <a:lnSpc>
                <a:spcPct val="100000"/>
              </a:lnSpc>
              <a:spcBef>
                <a:spcPts val="600"/>
              </a:spcBef>
              <a:spcAft>
                <a:spcPts val="600"/>
              </a:spcAft>
              <a:defRPr sz="2800" baseline="0">
                <a:latin typeface="Arial" panose="020B0604020202020204" pitchFamily="34" charset="0"/>
                <a:cs typeface="Arial" panose="020B0604020202020204" pitchFamily="34" charset="0"/>
              </a:defRPr>
            </a:lvl1pPr>
            <a:lvl2pPr marL="514337" indent="-171446">
              <a:buFont typeface="Arial" panose="020B0604020202020204" pitchFamily="34" charset="0"/>
              <a:buChar char="–"/>
              <a:defRPr sz="2400">
                <a:latin typeface="Arial" panose="020B0604020202020204" pitchFamily="34" charset="0"/>
                <a:cs typeface="Arial" panose="020B0604020202020204" pitchFamily="34" charset="0"/>
              </a:defRPr>
            </a:lvl2pPr>
            <a:lvl3pPr marL="857228" indent="-171446">
              <a:buFont typeface="Wingdings" panose="05000000000000000000" pitchFamily="2" charset="2"/>
              <a:buChar char="§"/>
              <a:defRPr sz="2000">
                <a:latin typeface="Arial" panose="020B0604020202020204" pitchFamily="34" charset="0"/>
                <a:cs typeface="Arial" panose="020B0604020202020204" pitchFamily="34" charset="0"/>
              </a:defRPr>
            </a:lvl3pPr>
            <a:lvl4pPr marL="1200120" indent="-171446">
              <a:buFont typeface="Courier New" panose="02070309020205020404" pitchFamily="49" charset="0"/>
              <a:buChar char="o"/>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Add Picture</a:t>
            </a:r>
          </a:p>
        </p:txBody>
      </p:sp>
      <p:sp>
        <p:nvSpPr>
          <p:cNvPr id="9" name="TextBox 8"/>
          <p:cNvSpPr txBox="1"/>
          <p:nvPr userDrawn="1"/>
        </p:nvSpPr>
        <p:spPr>
          <a:xfrm>
            <a:off x="10736064" y="6485660"/>
            <a:ext cx="1029809" cy="276999"/>
          </a:xfrm>
          <a:prstGeom prst="rect">
            <a:avLst/>
          </a:prstGeom>
          <a:noFill/>
        </p:spPr>
        <p:txBody>
          <a:bodyPr wrap="square" rtlCol="0">
            <a:spAutoFit/>
          </a:bodyPr>
          <a:lstStyle/>
          <a:p>
            <a:pPr algn="r"/>
            <a:fld id="{634F3F50-F904-430B-9F43-7FB0AFBB2FD6}" type="slidenum">
              <a:rPr lang="en-US" sz="1200" smtClean="0">
                <a:solidFill>
                  <a:schemeClr val="bg1"/>
                </a:solidFill>
              </a:rPr>
              <a:pPr algn="r"/>
              <a:t>‹#›</a:t>
            </a:fld>
            <a:endParaRPr lang="en-US" sz="1200" dirty="0">
              <a:solidFill>
                <a:schemeClr val="bg1"/>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7667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12192" y="3000376"/>
            <a:ext cx="3048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3030963" y="2405085"/>
            <a:ext cx="9161037"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646464"/>
              </a:solidFill>
            </a:endParaRPr>
          </a:p>
        </p:txBody>
      </p:sp>
      <p:sp>
        <p:nvSpPr>
          <p:cNvPr id="7" name="TextBox 6"/>
          <p:cNvSpPr txBox="1"/>
          <p:nvPr userDrawn="1"/>
        </p:nvSpPr>
        <p:spPr>
          <a:xfrm>
            <a:off x="87091" y="4047893"/>
            <a:ext cx="2381045" cy="664797"/>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600" b="1" dirty="0">
                <a:solidFill>
                  <a:srgbClr val="FFE600"/>
                </a:solidFill>
              </a:rPr>
              <a:t>Placeholder image — to replace this image, select View&gt;Notes Page</a:t>
            </a:r>
          </a:p>
        </p:txBody>
      </p:sp>
    </p:spTree>
    <p:extLst>
      <p:ext uri="{BB962C8B-B14F-4D97-AF65-F5344CB8AC3E}">
        <p14:creationId xmlns:p14="http://schemas.microsoft.com/office/powerpoint/2010/main" val="41087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425600"/>
            <a:ext cx="10972800"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defRPr>
                <a:solidFill>
                  <a:srgbClr val="646464"/>
                </a:solidFill>
              </a:defRPr>
            </a:lvl1pPr>
          </a:lstStyle>
          <a:p>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Tree>
    <p:extLst>
      <p:ext uri="{BB962C8B-B14F-4D97-AF65-F5344CB8AC3E}">
        <p14:creationId xmlns:p14="http://schemas.microsoft.com/office/powerpoint/2010/main" val="4266815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lvl1pPr>
              <a:defRPr>
                <a:solidFill>
                  <a:srgbClr val="646464"/>
                </a:solidFill>
              </a:defRPr>
            </a:lvl1pPr>
          </a:lstStyle>
          <a:p>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Tree>
    <p:extLst>
      <p:ext uri="{BB962C8B-B14F-4D97-AF65-F5344CB8AC3E}">
        <p14:creationId xmlns:p14="http://schemas.microsoft.com/office/powerpoint/2010/main" val="233234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9" name="Footer Placeholder 4"/>
          <p:cNvSpPr>
            <a:spLocks noGrp="1"/>
          </p:cNvSpPr>
          <p:nvPr>
            <p:ph type="ftr" sz="quarter" idx="11"/>
          </p:nvPr>
        </p:nvSpPr>
        <p:spPr>
          <a:xfrm>
            <a:off x="3451200" y="6415200"/>
            <a:ext cx="4579200" cy="201600"/>
          </a:xfrm>
        </p:spPr>
        <p:txBody>
          <a:bodyPr/>
          <a:lstStyle>
            <a:lvl1pPr>
              <a:defRPr>
                <a:solidFill>
                  <a:srgbClr val="646464"/>
                </a:solidFill>
              </a:defRPr>
            </a:lvl1pPr>
          </a:lstStyle>
          <a:p>
            <a:endParaRPr lang="en-GB" dirty="0"/>
          </a:p>
        </p:txBody>
      </p:sp>
    </p:spTree>
    <p:extLst>
      <p:ext uri="{BB962C8B-B14F-4D97-AF65-F5344CB8AC3E}">
        <p14:creationId xmlns:p14="http://schemas.microsoft.com/office/powerpoint/2010/main" val="271314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1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solidFill>
                  <a:srgbClr val="646464"/>
                </a:solidFill>
              </a:defRPr>
            </a:lvl1pPr>
          </a:lstStyle>
          <a:p>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9"/>
          <p:cNvSpPr>
            <a:spLocks noGrp="1"/>
          </p:cNvSpPr>
          <p:nvPr>
            <p:ph type="body" sz="quarter" idx="12"/>
          </p:nvPr>
        </p:nvSpPr>
        <p:spPr>
          <a:xfrm>
            <a:off x="609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11" name="Text Placeholder 9"/>
          <p:cNvSpPr>
            <a:spLocks noGrp="1"/>
          </p:cNvSpPr>
          <p:nvPr>
            <p:ph type="body" sz="quarter" idx="13"/>
          </p:nvPr>
        </p:nvSpPr>
        <p:spPr>
          <a:xfrm>
            <a:off x="6201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Tree>
    <p:extLst>
      <p:ext uri="{BB962C8B-B14F-4D97-AF65-F5344CB8AC3E}">
        <p14:creationId xmlns:p14="http://schemas.microsoft.com/office/powerpoint/2010/main" val="170669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p>
        </p:txBody>
      </p:sp>
      <p:sp>
        <p:nvSpPr>
          <p:cNvPr id="3" name="Text Placeholder 2"/>
          <p:cNvSpPr>
            <a:spLocks noGrp="1"/>
          </p:cNvSpPr>
          <p:nvPr>
            <p:ph type="body" sz="quarter" idx="11"/>
          </p:nvPr>
        </p:nvSpPr>
        <p:spPr>
          <a:xfrm>
            <a:off x="607485" y="1025526"/>
            <a:ext cx="10972800"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3086977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lvl1pPr>
              <a:defRPr>
                <a:solidFill>
                  <a:srgbClr val="646464"/>
                </a:solidFill>
              </a:defRPr>
            </a:lvl1pPr>
          </a:lstStyle>
          <a:p>
            <a:endParaRPr lang="en-US" dirty="0"/>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646464"/>
              </a:solidFill>
            </a:endParaRPr>
          </a:p>
        </p:txBody>
      </p:sp>
    </p:spTree>
    <p:extLst>
      <p:ext uri="{BB962C8B-B14F-4D97-AF65-F5344CB8AC3E}">
        <p14:creationId xmlns:p14="http://schemas.microsoft.com/office/powerpoint/2010/main" val="395096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000000"/>
              </a:solidFill>
            </a:endParaRPr>
          </a:p>
        </p:txBody>
      </p:sp>
    </p:spTree>
    <p:extLst>
      <p:ext uri="{BB962C8B-B14F-4D97-AF65-F5344CB8AC3E}">
        <p14:creationId xmlns:p14="http://schemas.microsoft.com/office/powerpoint/2010/main" val="3800364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3544255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000000"/>
              </a:solidFill>
            </a:endParaRPr>
          </a:p>
        </p:txBody>
      </p:sp>
    </p:spTree>
    <p:extLst>
      <p:ext uri="{BB962C8B-B14F-4D97-AF65-F5344CB8AC3E}">
        <p14:creationId xmlns:p14="http://schemas.microsoft.com/office/powerpoint/2010/main" val="26823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y-Side Text">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455720" y="1044799"/>
            <a:ext cx="5364480" cy="5102765"/>
          </a:xfrm>
          <a:prstGeom prst="rect">
            <a:avLst/>
          </a:prstGeom>
        </p:spPr>
        <p:txBody>
          <a:bodyPr/>
          <a:lstStyle>
            <a:lvl1pPr>
              <a:lnSpc>
                <a:spcPct val="100000"/>
              </a:lnSpc>
              <a:spcBef>
                <a:spcPts val="600"/>
              </a:spcBef>
              <a:spcAft>
                <a:spcPts val="600"/>
              </a:spcAft>
              <a:defRPr sz="2800" baseline="0">
                <a:solidFill>
                  <a:schemeClr val="tx1"/>
                </a:solidFill>
                <a:latin typeface="Arial" panose="020B0604020202020204" pitchFamily="34" charset="0"/>
                <a:cs typeface="Arial" panose="020B0604020202020204" pitchFamily="34" charset="0"/>
              </a:defRPr>
            </a:lvl1pPr>
            <a:lvl2pPr marL="628641" indent="-285750">
              <a:lnSpc>
                <a:spcPct val="100000"/>
              </a:lnSpc>
              <a:spcBef>
                <a:spcPts val="600"/>
              </a:spcBef>
              <a:spcAft>
                <a:spcPts val="600"/>
              </a:spcAft>
              <a:buFont typeface="Calibri" panose="020F0502020204030204" pitchFamily="34" charset="0"/>
              <a:buChar char="–"/>
              <a:defRPr sz="2400" baseline="0">
                <a:solidFill>
                  <a:schemeClr val="tx1"/>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Add Text</a:t>
            </a:r>
          </a:p>
        </p:txBody>
      </p:sp>
      <p:sp>
        <p:nvSpPr>
          <p:cNvPr id="8" name="Content Placeholder 3"/>
          <p:cNvSpPr>
            <a:spLocks noGrp="1"/>
          </p:cNvSpPr>
          <p:nvPr>
            <p:ph sz="half" idx="2" hasCustomPrompt="1"/>
          </p:nvPr>
        </p:nvSpPr>
        <p:spPr>
          <a:xfrm>
            <a:off x="6306693" y="1050625"/>
            <a:ext cx="5364480" cy="5102765"/>
          </a:xfrm>
          <a:prstGeom prst="rect">
            <a:avLst/>
          </a:prstGeom>
        </p:spPr>
        <p:txBody>
          <a:bodyPr/>
          <a:lstStyle>
            <a:lvl1pPr>
              <a:lnSpc>
                <a:spcPct val="100000"/>
              </a:lnSpc>
              <a:spcBef>
                <a:spcPts val="600"/>
              </a:spcBef>
              <a:spcAft>
                <a:spcPts val="600"/>
              </a:spcAft>
              <a:defRPr sz="2800" baseline="0">
                <a:solidFill>
                  <a:schemeClr val="tx1"/>
                </a:solidFill>
                <a:latin typeface="Arial" panose="020B0604020202020204" pitchFamily="34" charset="0"/>
                <a:cs typeface="Arial" panose="020B0604020202020204" pitchFamily="34" charset="0"/>
              </a:defRPr>
            </a:lvl1pPr>
            <a:lvl2pPr marL="628641" indent="-285750">
              <a:lnSpc>
                <a:spcPct val="100000"/>
              </a:lnSpc>
              <a:spcBef>
                <a:spcPts val="600"/>
              </a:spcBef>
              <a:spcAft>
                <a:spcPts val="600"/>
              </a:spcAft>
              <a:buFont typeface="Calibri" panose="020F0502020204030204" pitchFamily="34" charset="0"/>
              <a:buChar char="–"/>
              <a:defRPr sz="2400">
                <a:solidFill>
                  <a:schemeClr val="tx1"/>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Add Text</a:t>
            </a:r>
          </a:p>
        </p:txBody>
      </p:sp>
      <p:sp>
        <p:nvSpPr>
          <p:cNvPr id="6" name="TextBox 5"/>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5729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p>
        </p:txBody>
      </p:sp>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Tree>
    <p:extLst>
      <p:ext uri="{BB962C8B-B14F-4D97-AF65-F5344CB8AC3E}">
        <p14:creationId xmlns:p14="http://schemas.microsoft.com/office/powerpoint/2010/main" val="267867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62776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649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80380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2022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02079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275273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425911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29045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13508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Box 8"/>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
        <p:nvSpPr>
          <p:cNvPr id="16" name="Title 15"/>
          <p:cNvSpPr>
            <a:spLocks noGrp="1"/>
          </p:cNvSpPr>
          <p:nvPr>
            <p:ph type="title"/>
          </p:nvPr>
        </p:nvSpPr>
        <p:spPr/>
        <p:txBody>
          <a:bodyPr/>
          <a:lstStyle/>
          <a:p>
            <a:r>
              <a:rPr lang="en-US" dirty="0"/>
              <a:t>Click to edit Master title style</a:t>
            </a:r>
          </a:p>
        </p:txBody>
      </p:sp>
      <p:sp>
        <p:nvSpPr>
          <p:cNvPr id="18" name="Text Placeholder 17"/>
          <p:cNvSpPr>
            <a:spLocks noGrp="1"/>
          </p:cNvSpPr>
          <p:nvPr>
            <p:ph type="body" sz="quarter" idx="10"/>
          </p:nvPr>
        </p:nvSpPr>
        <p:spPr>
          <a:xfrm>
            <a:off x="840318" y="1144588"/>
            <a:ext cx="3932767" cy="666750"/>
          </a:xfrm>
          <a:prstGeom prst="rect">
            <a:avLst/>
          </a:prstGeom>
        </p:spPr>
        <p:txBody>
          <a:bodyPr/>
          <a:lstStyle>
            <a:lvl1pPr marL="0" indent="0">
              <a:buNone/>
              <a:defRPr sz="240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1913590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329691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Box 9"/>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268764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TextBox 6"/>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936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5152" y="1122363"/>
            <a:ext cx="10521696"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35152" y="3602038"/>
            <a:ext cx="10521696"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p:cNvSpPr txBox="1"/>
          <p:nvPr userDrawn="1"/>
        </p:nvSpPr>
        <p:spPr>
          <a:xfrm>
            <a:off x="10736064" y="6147564"/>
            <a:ext cx="1029809" cy="276999"/>
          </a:xfrm>
          <a:prstGeom prst="rect">
            <a:avLst/>
          </a:prstGeom>
          <a:noFill/>
        </p:spPr>
        <p:txBody>
          <a:bodyPr wrap="square" rtlCol="0">
            <a:spAutoFit/>
          </a:bodyPr>
          <a:lstStyle/>
          <a:p>
            <a:pPr algn="r"/>
            <a:fld id="{634F3F50-F904-430B-9F43-7FB0AFBB2FD6}" type="slidenum">
              <a:rPr lang="en-US" sz="1200" smtClean="0">
                <a:solidFill>
                  <a:schemeClr val="bg1">
                    <a:lumMod val="65000"/>
                  </a:schemeClr>
                </a:solidFill>
              </a:rPr>
              <a:pPr algn="r"/>
              <a:t>‹#›</a:t>
            </a:fld>
            <a:endParaRPr lang="en-US" sz="1200" dirty="0">
              <a:solidFill>
                <a:schemeClr val="bg1">
                  <a:lumMod val="65000"/>
                </a:schemeClr>
              </a:solidFill>
            </a:endParaRPr>
          </a:p>
        </p:txBody>
      </p:sp>
    </p:spTree>
    <p:extLst>
      <p:ext uri="{BB962C8B-B14F-4D97-AF65-F5344CB8AC3E}">
        <p14:creationId xmlns:p14="http://schemas.microsoft.com/office/powerpoint/2010/main" val="322151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451200" y="6415200"/>
            <a:ext cx="4579200" cy="201600"/>
          </a:xfrm>
          <a:prstGeom prst="rect">
            <a:avLst/>
          </a:prstGeom>
        </p:spPr>
        <p:txBody>
          <a:bodyPr/>
          <a:lstStyle/>
          <a:p>
            <a:endParaRPr lang="en-US" dirty="0"/>
          </a:p>
        </p:txBody>
      </p:sp>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endParaRPr>
          </a:p>
        </p:txBody>
      </p:sp>
    </p:spTree>
    <p:extLst>
      <p:ext uri="{BB962C8B-B14F-4D97-AF65-F5344CB8AC3E}">
        <p14:creationId xmlns:p14="http://schemas.microsoft.com/office/powerpoint/2010/main" val="145459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5.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2517560" y="287792"/>
            <a:ext cx="5791200" cy="369332"/>
          </a:xfrm>
          <a:prstGeom prst="rect">
            <a:avLst/>
          </a:prstGeom>
          <a:noFill/>
          <a:effectLst/>
        </p:spPr>
        <p:txBody>
          <a:bodyPr wrap="square" rtlCol="0">
            <a:spAutoFit/>
          </a:bodyPr>
          <a:lstStyle/>
          <a:p>
            <a:r>
              <a:rPr lang="en-US" sz="1800" b="1" dirty="0">
                <a:solidFill>
                  <a:srgbClr val="1F4283"/>
                </a:solidFill>
                <a:latin typeface="Arial" panose="020B0604020202020204" pitchFamily="34" charset="0"/>
                <a:cs typeface="Arial" panose="020B0604020202020204" pitchFamily="34" charset="0"/>
              </a:rPr>
              <a:t>Florida Department of</a:t>
            </a:r>
          </a:p>
        </p:txBody>
      </p:sp>
      <p:sp>
        <p:nvSpPr>
          <p:cNvPr id="7" name="TextBox 6"/>
          <p:cNvSpPr txBox="1"/>
          <p:nvPr userDrawn="1"/>
        </p:nvSpPr>
        <p:spPr>
          <a:xfrm>
            <a:off x="2517560" y="548550"/>
            <a:ext cx="5791200" cy="461665"/>
          </a:xfrm>
          <a:prstGeom prst="rect">
            <a:avLst/>
          </a:prstGeom>
          <a:noFill/>
          <a:ln>
            <a:noFill/>
          </a:ln>
          <a:effectLst/>
        </p:spPr>
        <p:txBody>
          <a:bodyPr wrap="square" rtlCol="0">
            <a:spAutoFit/>
          </a:bodyPr>
          <a:lstStyle/>
          <a:p>
            <a:r>
              <a:rPr lang="en-US" sz="2400" b="1" dirty="0">
                <a:solidFill>
                  <a:srgbClr val="1F4283"/>
                </a:solidFill>
                <a:latin typeface="Arial" panose="020B0604020202020204" pitchFamily="34" charset="0"/>
                <a:cs typeface="Arial" panose="020B0604020202020204" pitchFamily="34" charset="0"/>
              </a:rPr>
              <a:t>TRANSPORTATION</a:t>
            </a:r>
          </a:p>
        </p:txBody>
      </p:sp>
      <p:sp>
        <p:nvSpPr>
          <p:cNvPr id="8" name="Rectangle 7"/>
          <p:cNvSpPr/>
          <p:nvPr userDrawn="1"/>
        </p:nvSpPr>
        <p:spPr>
          <a:xfrm>
            <a:off x="0" y="1125589"/>
            <a:ext cx="12192000" cy="290146"/>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9" name="Picture 2"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9785" y="1998231"/>
            <a:ext cx="3632433" cy="102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userDrawn="1"/>
        </p:nvSpPr>
        <p:spPr>
          <a:xfrm>
            <a:off x="1943100" y="3332752"/>
            <a:ext cx="8305800" cy="11095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solidFill>
                  <a:srgbClr val="1F4284"/>
                </a:solidFill>
                <a:latin typeface="Arial" panose="020B0604020202020204" pitchFamily="34" charset="0"/>
                <a:cs typeface="Arial" pitchFamily="34" charset="0"/>
              </a:rPr>
              <a:t>Work Program Integration Initiative (WPII)</a:t>
            </a:r>
            <a:br>
              <a:rPr lang="en-US" sz="3000" b="1" dirty="0">
                <a:solidFill>
                  <a:srgbClr val="1F4284"/>
                </a:solidFill>
                <a:latin typeface="Arial" panose="020B0604020202020204" pitchFamily="34" charset="0"/>
                <a:cs typeface="Arial" pitchFamily="34" charset="0"/>
              </a:rPr>
            </a:br>
            <a:br>
              <a:rPr lang="en-US" sz="3000" b="1" dirty="0">
                <a:solidFill>
                  <a:srgbClr val="1F4284"/>
                </a:solidFill>
                <a:latin typeface="Arial" panose="020B0604020202020204" pitchFamily="34" charset="0"/>
                <a:cs typeface="Arial" pitchFamily="34" charset="0"/>
              </a:rPr>
            </a:br>
            <a:endParaRPr lang="en-US" sz="2325" b="1" dirty="0">
              <a:solidFill>
                <a:srgbClr val="1F4284"/>
              </a:solidFill>
              <a:latin typeface="Arial" pitchFamily="34" charset="0"/>
              <a:cs typeface="Arial" pitchFamily="34" charset="0"/>
            </a:endParaRPr>
          </a:p>
        </p:txBody>
      </p:sp>
      <p:sp>
        <p:nvSpPr>
          <p:cNvPr id="11" name="Rectangle 10"/>
          <p:cNvSpPr/>
          <p:nvPr userDrawn="1"/>
        </p:nvSpPr>
        <p:spPr>
          <a:xfrm>
            <a:off x="-3019" y="6400804"/>
            <a:ext cx="12195019"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2" name="Content Placeholder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4" name="TextBox 13"/>
          <p:cNvSpPr txBox="1"/>
          <p:nvPr userDrawn="1"/>
        </p:nvSpPr>
        <p:spPr>
          <a:xfrm>
            <a:off x="1463040" y="6504803"/>
            <a:ext cx="7299960" cy="307777"/>
          </a:xfrm>
          <a:prstGeom prst="rect">
            <a:avLst/>
          </a:prstGeom>
          <a:noFill/>
          <a:ln>
            <a:noFill/>
          </a:ln>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Florida Department of Transportation</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1480"/>
            <a:ext cx="2136560" cy="1068280"/>
          </a:xfrm>
          <a:prstGeom prst="rect">
            <a:avLst/>
          </a:prstGeom>
        </p:spPr>
      </p:pic>
    </p:spTree>
    <p:extLst>
      <p:ext uri="{BB962C8B-B14F-4D97-AF65-F5344CB8AC3E}">
        <p14:creationId xmlns:p14="http://schemas.microsoft.com/office/powerpoint/2010/main" val="2999549475"/>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image00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915653" y="97208"/>
            <a:ext cx="2125249" cy="60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019" y="6400804"/>
            <a:ext cx="12195019"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2" name="Content Placeholder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3" name="TextBox 12"/>
          <p:cNvSpPr txBox="1"/>
          <p:nvPr userDrawn="1"/>
        </p:nvSpPr>
        <p:spPr>
          <a:xfrm>
            <a:off x="1463040" y="6504803"/>
            <a:ext cx="7299960" cy="307777"/>
          </a:xfrm>
          <a:prstGeom prst="rect">
            <a:avLst/>
          </a:prstGeom>
          <a:noFill/>
          <a:ln>
            <a:noFill/>
          </a:ln>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Florida Department of Transportation</a:t>
            </a:r>
          </a:p>
        </p:txBody>
      </p:sp>
      <p:sp>
        <p:nvSpPr>
          <p:cNvPr id="15" name="Rectangle 14"/>
          <p:cNvSpPr/>
          <p:nvPr userDrawn="1"/>
        </p:nvSpPr>
        <p:spPr>
          <a:xfrm>
            <a:off x="0" y="751364"/>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451104" y="91441"/>
            <a:ext cx="10515600" cy="65580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4514547"/>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70" r:id="rId3"/>
    <p:sldLayoutId id="2147483680" r:id="rId4"/>
    <p:sldLayoutId id="2147483674" r:id="rId5"/>
    <p:sldLayoutId id="2147483678" r:id="rId6"/>
    <p:sldLayoutId id="2147483672" r:id="rId7"/>
    <p:sldLayoutId id="2147483733" r:id="rId8"/>
  </p:sldLayoutIdLst>
  <p:hf hdr="0" ftr="0" dt="0"/>
  <p:txStyles>
    <p:titleStyle>
      <a:lvl1pPr algn="l" defTabSz="685783" rtl="0" eaLnBrk="1" latinLnBrk="0" hangingPunct="1">
        <a:lnSpc>
          <a:spcPct val="90000"/>
        </a:lnSpc>
        <a:spcBef>
          <a:spcPct val="0"/>
        </a:spcBef>
        <a:buNone/>
        <a:defRPr sz="33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3019" y="6400804"/>
            <a:ext cx="12195019"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155" y="4"/>
            <a:ext cx="1368671" cy="684335"/>
          </a:xfrm>
          <a:prstGeom prst="rect">
            <a:avLst/>
          </a:prstGeom>
        </p:spPr>
      </p:pic>
      <p:sp>
        <p:nvSpPr>
          <p:cNvPr id="8" name="TextBox 7"/>
          <p:cNvSpPr txBox="1"/>
          <p:nvPr userDrawn="1"/>
        </p:nvSpPr>
        <p:spPr>
          <a:xfrm>
            <a:off x="1573824" y="87794"/>
            <a:ext cx="5791200" cy="300082"/>
          </a:xfrm>
          <a:prstGeom prst="rect">
            <a:avLst/>
          </a:prstGeom>
          <a:noFill/>
          <a:effectLst/>
        </p:spPr>
        <p:txBody>
          <a:bodyPr wrap="square" rtlCol="0">
            <a:spAutoFit/>
          </a:bodyPr>
          <a:lstStyle/>
          <a:p>
            <a:r>
              <a:rPr lang="en-US" sz="1350" b="1" dirty="0">
                <a:solidFill>
                  <a:srgbClr val="1F4283"/>
                </a:solidFill>
                <a:latin typeface="Arial" panose="020B0604020202020204" pitchFamily="34" charset="0"/>
                <a:cs typeface="Arial" panose="020B0604020202020204" pitchFamily="34" charset="0"/>
              </a:rPr>
              <a:t>Florida Department of</a:t>
            </a:r>
          </a:p>
        </p:txBody>
      </p:sp>
      <p:sp>
        <p:nvSpPr>
          <p:cNvPr id="9" name="TextBox 8"/>
          <p:cNvSpPr txBox="1"/>
          <p:nvPr userDrawn="1"/>
        </p:nvSpPr>
        <p:spPr>
          <a:xfrm>
            <a:off x="1573824" y="310465"/>
            <a:ext cx="5791200" cy="369332"/>
          </a:xfrm>
          <a:prstGeom prst="rect">
            <a:avLst/>
          </a:prstGeom>
          <a:noFill/>
          <a:ln>
            <a:noFill/>
          </a:ln>
          <a:effectLst/>
        </p:spPr>
        <p:txBody>
          <a:bodyPr wrap="square" rtlCol="0">
            <a:spAutoFit/>
          </a:bodyPr>
          <a:lstStyle/>
          <a:p>
            <a:r>
              <a:rPr lang="en-US" sz="1800" b="1" dirty="0">
                <a:solidFill>
                  <a:srgbClr val="1F4283"/>
                </a:solidFill>
                <a:latin typeface="Arial" panose="020B0604020202020204" pitchFamily="34" charset="0"/>
                <a:cs typeface="Arial" panose="020B0604020202020204" pitchFamily="34" charset="0"/>
              </a:rPr>
              <a:t>TRANSPORTATION</a:t>
            </a:r>
          </a:p>
        </p:txBody>
      </p:sp>
      <p:sp>
        <p:nvSpPr>
          <p:cNvPr id="10" name="Text Placeholder 6"/>
          <p:cNvSpPr txBox="1">
            <a:spLocks/>
          </p:cNvSpPr>
          <p:nvPr userDrawn="1"/>
        </p:nvSpPr>
        <p:spPr>
          <a:xfrm>
            <a:off x="343270" y="1091953"/>
            <a:ext cx="11292397" cy="51490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a:p>
            <a:endParaRPr lang="en-US" sz="2800" dirty="0"/>
          </a:p>
          <a:p>
            <a:endParaRPr lang="en-US" sz="2800" dirty="0"/>
          </a:p>
          <a:p>
            <a:endParaRPr lang="en-US" sz="2800" dirty="0"/>
          </a:p>
          <a:p>
            <a:endParaRPr lang="en-US" sz="2800" dirty="0"/>
          </a:p>
        </p:txBody>
      </p:sp>
      <p:pic>
        <p:nvPicPr>
          <p:cNvPr id="11" name="Picture 2" descr="image00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915653" y="97208"/>
            <a:ext cx="2125249" cy="60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4" name="TextBox 13"/>
          <p:cNvSpPr txBox="1"/>
          <p:nvPr userDrawn="1"/>
        </p:nvSpPr>
        <p:spPr>
          <a:xfrm>
            <a:off x="1463040" y="6504803"/>
            <a:ext cx="7299960" cy="307777"/>
          </a:xfrm>
          <a:prstGeom prst="rect">
            <a:avLst/>
          </a:prstGeom>
          <a:noFill/>
          <a:ln>
            <a:noFill/>
          </a:ln>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Florida Department of Transportation</a:t>
            </a:r>
          </a:p>
        </p:txBody>
      </p:sp>
      <p:sp>
        <p:nvSpPr>
          <p:cNvPr id="15" name="Rectangle 14"/>
          <p:cNvSpPr/>
          <p:nvPr userDrawn="1"/>
        </p:nvSpPr>
        <p:spPr>
          <a:xfrm>
            <a:off x="0" y="751364"/>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23823"/>
      </p:ext>
    </p:extLst>
  </p:cSld>
  <p:clrMap bg1="lt1" tx1="dk1" bg2="lt2" tx2="dk2" accent1="accent1" accent2="accent2" accent3="accent3" accent4="accent4" accent5="accent5" accent6="accent6" hlink="hlink" folHlink="folHlink"/>
  <p:sldLayoutIdLst>
    <p:sldLayoutId id="2147483684" r:id="rId1"/>
    <p:sldLayoutId id="214748369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p:cNvSpPr txBox="1"/>
          <p:nvPr userDrawn="1"/>
        </p:nvSpPr>
        <p:spPr>
          <a:xfrm>
            <a:off x="2517560" y="287792"/>
            <a:ext cx="5791200" cy="369332"/>
          </a:xfrm>
          <a:prstGeom prst="rect">
            <a:avLst/>
          </a:prstGeom>
          <a:noFill/>
          <a:effectLst/>
        </p:spPr>
        <p:txBody>
          <a:bodyPr wrap="square" rtlCol="0">
            <a:spAutoFit/>
          </a:bodyPr>
          <a:lstStyle/>
          <a:p>
            <a:r>
              <a:rPr lang="en-US" sz="1800" b="1" dirty="0">
                <a:solidFill>
                  <a:srgbClr val="1F4283"/>
                </a:solidFill>
                <a:latin typeface="Arial" panose="020B0604020202020204" pitchFamily="34" charset="0"/>
                <a:cs typeface="Arial" panose="020B0604020202020204" pitchFamily="34" charset="0"/>
              </a:rPr>
              <a:t>Florida Department of</a:t>
            </a:r>
          </a:p>
        </p:txBody>
      </p:sp>
      <p:sp>
        <p:nvSpPr>
          <p:cNvPr id="8" name="TextBox 7"/>
          <p:cNvSpPr txBox="1"/>
          <p:nvPr userDrawn="1"/>
        </p:nvSpPr>
        <p:spPr>
          <a:xfrm>
            <a:off x="2517560" y="548550"/>
            <a:ext cx="5791200" cy="461665"/>
          </a:xfrm>
          <a:prstGeom prst="rect">
            <a:avLst/>
          </a:prstGeom>
          <a:noFill/>
          <a:ln>
            <a:noFill/>
          </a:ln>
          <a:effectLst/>
        </p:spPr>
        <p:txBody>
          <a:bodyPr wrap="square" rtlCol="0">
            <a:spAutoFit/>
          </a:bodyPr>
          <a:lstStyle/>
          <a:p>
            <a:r>
              <a:rPr lang="en-US" sz="2400" b="1" dirty="0">
                <a:solidFill>
                  <a:srgbClr val="1F4283"/>
                </a:solidFill>
                <a:latin typeface="Arial" panose="020B0604020202020204" pitchFamily="34" charset="0"/>
                <a:cs typeface="Arial" panose="020B0604020202020204" pitchFamily="34" charset="0"/>
              </a:rPr>
              <a:t>TRANSPORTATION</a:t>
            </a:r>
          </a:p>
        </p:txBody>
      </p:sp>
      <p:sp>
        <p:nvSpPr>
          <p:cNvPr id="9" name="Rectangle 8"/>
          <p:cNvSpPr/>
          <p:nvPr userDrawn="1"/>
        </p:nvSpPr>
        <p:spPr>
          <a:xfrm>
            <a:off x="0" y="1125589"/>
            <a:ext cx="12192000" cy="290146"/>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0" name="Picture 2" descr="image0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279785" y="1998231"/>
            <a:ext cx="3632433" cy="102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userDrawn="1"/>
        </p:nvSpPr>
        <p:spPr>
          <a:xfrm>
            <a:off x="1943100" y="3332752"/>
            <a:ext cx="8305800" cy="11095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solidFill>
                  <a:srgbClr val="1F4284"/>
                </a:solidFill>
                <a:latin typeface="Arial" panose="020B0604020202020204" pitchFamily="34" charset="0"/>
                <a:cs typeface="Arial" pitchFamily="34" charset="0"/>
              </a:rPr>
              <a:t>Work Program Integration Initiative (WPII)</a:t>
            </a:r>
            <a:br>
              <a:rPr lang="en-US" sz="3000" b="1" dirty="0">
                <a:solidFill>
                  <a:srgbClr val="1F4284"/>
                </a:solidFill>
                <a:latin typeface="Arial" panose="020B0604020202020204" pitchFamily="34" charset="0"/>
                <a:cs typeface="Arial" pitchFamily="34" charset="0"/>
              </a:rPr>
            </a:br>
            <a:br>
              <a:rPr lang="en-US" sz="3000" b="1" dirty="0">
                <a:solidFill>
                  <a:srgbClr val="1F4284"/>
                </a:solidFill>
                <a:latin typeface="Arial" panose="020B0604020202020204" pitchFamily="34" charset="0"/>
                <a:cs typeface="Arial" pitchFamily="34" charset="0"/>
              </a:rPr>
            </a:br>
            <a:endParaRPr lang="en-US" sz="2325" b="1" dirty="0">
              <a:solidFill>
                <a:srgbClr val="1F4284"/>
              </a:solidFill>
              <a:latin typeface="Arial" pitchFamily="34" charset="0"/>
              <a:cs typeface="Arial" pitchFamily="34" charset="0"/>
            </a:endParaRPr>
          </a:p>
        </p:txBody>
      </p:sp>
      <p:sp>
        <p:nvSpPr>
          <p:cNvPr id="12" name="Rectangle 11"/>
          <p:cNvSpPr/>
          <p:nvPr userDrawn="1"/>
        </p:nvSpPr>
        <p:spPr>
          <a:xfrm>
            <a:off x="-3019" y="6400804"/>
            <a:ext cx="12195019"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3" name="Content Placeholder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14" name="TextBox 13"/>
          <p:cNvSpPr txBox="1"/>
          <p:nvPr userDrawn="1"/>
        </p:nvSpPr>
        <p:spPr>
          <a:xfrm>
            <a:off x="1463040" y="6504803"/>
            <a:ext cx="7299960" cy="307777"/>
          </a:xfrm>
          <a:prstGeom prst="rect">
            <a:avLst/>
          </a:prstGeom>
          <a:noFill/>
          <a:ln>
            <a:noFill/>
          </a:ln>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Florida Department of Transportation</a:t>
            </a:r>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1000" y="-1480"/>
            <a:ext cx="2136560" cy="1068280"/>
          </a:xfrm>
          <a:prstGeom prst="rect">
            <a:avLst/>
          </a:prstGeom>
        </p:spPr>
      </p:pic>
    </p:spTree>
    <p:extLst>
      <p:ext uri="{BB962C8B-B14F-4D97-AF65-F5344CB8AC3E}">
        <p14:creationId xmlns:p14="http://schemas.microsoft.com/office/powerpoint/2010/main" val="31110262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1200" y="6415200"/>
            <a:ext cx="4579200" cy="201600"/>
          </a:xfrm>
          <a:prstGeom prst="rect">
            <a:avLst/>
          </a:prstGeom>
        </p:spPr>
        <p:txBody>
          <a:bodyPr vert="horz" lIns="0" tIns="0" rIns="0" bIns="0" rtlCol="0" anchor="t" anchorCtr="0">
            <a:noAutofit/>
          </a:bodyPr>
          <a:lstStyle>
            <a:lvl1pPr algn="ctr">
              <a:defRPr sz="1100">
                <a:solidFill>
                  <a:srgbClr val="646464"/>
                </a:solidFill>
              </a:defRPr>
            </a:lvl1pPr>
          </a:lstStyle>
          <a:p>
            <a:endParaRPr lang="en-GB" dirty="0"/>
          </a:p>
        </p:txBody>
      </p:sp>
      <p:sp>
        <p:nvSpPr>
          <p:cNvPr id="7" name="TextBox 6"/>
          <p:cNvSpPr txBox="1"/>
          <p:nvPr/>
        </p:nvSpPr>
        <p:spPr>
          <a:xfrm>
            <a:off x="609600" y="6415200"/>
            <a:ext cx="960000" cy="198000"/>
          </a:xfrm>
          <a:prstGeom prst="rect">
            <a:avLst/>
          </a:prstGeom>
          <a:noFill/>
        </p:spPr>
        <p:txBody>
          <a:bodyPr wrap="square" lIns="0" tIns="0" rIns="0" bIns="0" rtlCol="0">
            <a:noAutofit/>
          </a:bodyPr>
          <a:lstStyle/>
          <a:p>
            <a:r>
              <a:rPr lang="en-GB" sz="1100" dirty="0">
                <a:solidFill>
                  <a:srgbClr val="646464"/>
                </a:solidFill>
              </a:rPr>
              <a:t>Page </a:t>
            </a:r>
            <a:fld id="{9AE4D82F-B047-469B-AC52-A46321747EAF}" type="slidenum">
              <a:rPr lang="en-GB" sz="1100" smtClean="0">
                <a:solidFill>
                  <a:srgbClr val="646464"/>
                </a:solidFill>
              </a:rPr>
              <a:pPr/>
              <a:t>‹#›</a:t>
            </a:fld>
            <a:endParaRPr lang="en-GB" sz="1100" dirty="0">
              <a:solidFill>
                <a:srgbClr val="646464"/>
              </a:solidFill>
            </a:endParaRPr>
          </a:p>
        </p:txBody>
      </p:sp>
      <p:grpSp>
        <p:nvGrpSpPr>
          <p:cNvPr id="8" name="Group 7"/>
          <p:cNvGrpSpPr/>
          <p:nvPr/>
        </p:nvGrpSpPr>
        <p:grpSpPr bwMode="gray">
          <a:xfrm>
            <a:off x="11131552" y="6450014"/>
            <a:ext cx="450849"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srgbClr val="646464"/>
                </a:solidFill>
              </a:endParaRPr>
            </a:p>
          </p:txBody>
        </p:sp>
      </p:grpSp>
    </p:spTree>
    <p:extLst>
      <p:ext uri="{BB962C8B-B14F-4D97-AF65-F5344CB8AC3E}">
        <p14:creationId xmlns:p14="http://schemas.microsoft.com/office/powerpoint/2010/main" val="34451322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6" r:id="rId16"/>
    <p:sldLayoutId id="2147483727" r:id="rId17"/>
    <p:sldLayoutId id="2147483728" r:id="rId18"/>
    <p:sldLayoutId id="2147483729" r:id="rId19"/>
    <p:sldLayoutId id="2147483730" r:id="rId20"/>
    <p:sldLayoutId id="2147483731" r:id="rId21"/>
    <p:sldLayoutId id="2147483732" r:id="rId22"/>
  </p:sldLayoutIdLst>
  <p:hf hdr="0" ftr="0" dt="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lumMod val="50000"/>
                  </a:schemeClr>
                </a:solidFill>
              </a:rPr>
              <a:t>Communication Strategy and Plan</a:t>
            </a:r>
          </a:p>
        </p:txBody>
      </p:sp>
    </p:spTree>
    <p:extLst>
      <p:ext uri="{BB962C8B-B14F-4D97-AF65-F5344CB8AC3E}">
        <p14:creationId xmlns:p14="http://schemas.microsoft.com/office/powerpoint/2010/main" val="91936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Development and Delivery</a:t>
            </a:r>
          </a:p>
        </p:txBody>
      </p:sp>
      <p:sp>
        <p:nvSpPr>
          <p:cNvPr id="9" name="Content Placeholder 2"/>
          <p:cNvSpPr txBox="1">
            <a:spLocks/>
          </p:cNvSpPr>
          <p:nvPr/>
        </p:nvSpPr>
        <p:spPr>
          <a:xfrm>
            <a:off x="768496" y="862047"/>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cs typeface="Arial" panose="020B0604020202020204" pitchFamily="34" charset="0"/>
              </a:rPr>
              <a:t>WPII Project Communications will be developed and delivered in the following steps</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grpSp>
        <p:nvGrpSpPr>
          <p:cNvPr id="107" name="Group 106">
            <a:extLst>
              <a:ext uri="{FF2B5EF4-FFF2-40B4-BE49-F238E27FC236}">
                <a16:creationId xmlns:a16="http://schemas.microsoft.com/office/drawing/2014/main" id="{C881CB16-F53D-49BC-B22F-710925B7E41C}"/>
              </a:ext>
            </a:extLst>
          </p:cNvPr>
          <p:cNvGrpSpPr/>
          <p:nvPr/>
        </p:nvGrpSpPr>
        <p:grpSpPr>
          <a:xfrm>
            <a:off x="2112214" y="1880442"/>
            <a:ext cx="7453029" cy="3525839"/>
            <a:chOff x="368475" y="1954870"/>
            <a:chExt cx="7453029" cy="3525839"/>
          </a:xfrm>
        </p:grpSpPr>
        <p:sp>
          <p:nvSpPr>
            <p:cNvPr id="108" name="Freeform 21">
              <a:extLst>
                <a:ext uri="{FF2B5EF4-FFF2-40B4-BE49-F238E27FC236}">
                  <a16:creationId xmlns:a16="http://schemas.microsoft.com/office/drawing/2014/main" id="{B576D478-0C79-4EF9-9B2F-A44E6FE6E167}"/>
                </a:ext>
              </a:extLst>
            </p:cNvPr>
            <p:cNvSpPr>
              <a:spLocks/>
            </p:cNvSpPr>
            <p:nvPr/>
          </p:nvSpPr>
          <p:spPr bwMode="gray">
            <a:xfrm>
              <a:off x="5670319" y="1954870"/>
              <a:ext cx="664463" cy="436819"/>
            </a:xfrm>
            <a:custGeom>
              <a:avLst/>
              <a:gdLst>
                <a:gd name="T0" fmla="*/ 212 w 671"/>
                <a:gd name="T1" fmla="*/ 363 h 363"/>
                <a:gd name="T2" fmla="*/ 671 w 671"/>
                <a:gd name="T3" fmla="*/ 363 h 363"/>
                <a:gd name="T4" fmla="*/ 0 w 671"/>
                <a:gd name="T5" fmla="*/ 0 h 363"/>
                <a:gd name="T6" fmla="*/ 0 w 671"/>
                <a:gd name="T7" fmla="*/ 200 h 363"/>
                <a:gd name="T8" fmla="*/ 212 w 671"/>
                <a:gd name="T9" fmla="*/ 363 h 363"/>
              </a:gdLst>
              <a:ahLst/>
              <a:cxnLst>
                <a:cxn ang="0">
                  <a:pos x="T0" y="T1"/>
                </a:cxn>
                <a:cxn ang="0">
                  <a:pos x="T2" y="T3"/>
                </a:cxn>
                <a:cxn ang="0">
                  <a:pos x="T4" y="T5"/>
                </a:cxn>
                <a:cxn ang="0">
                  <a:pos x="T6" y="T7"/>
                </a:cxn>
                <a:cxn ang="0">
                  <a:pos x="T8" y="T9"/>
                </a:cxn>
              </a:cxnLst>
              <a:rect l="0" t="0" r="r" b="b"/>
              <a:pathLst>
                <a:path w="671" h="363">
                  <a:moveTo>
                    <a:pt x="212" y="363"/>
                  </a:moveTo>
                  <a:lnTo>
                    <a:pt x="671" y="363"/>
                  </a:lnTo>
                  <a:lnTo>
                    <a:pt x="0" y="0"/>
                  </a:lnTo>
                  <a:lnTo>
                    <a:pt x="0" y="200"/>
                  </a:lnTo>
                  <a:lnTo>
                    <a:pt x="212" y="3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9" name="Freeform 22">
              <a:extLst>
                <a:ext uri="{FF2B5EF4-FFF2-40B4-BE49-F238E27FC236}">
                  <a16:creationId xmlns:a16="http://schemas.microsoft.com/office/drawing/2014/main" id="{B955CD16-FF7E-4655-AEE3-8DB85D2506B9}"/>
                </a:ext>
              </a:extLst>
            </p:cNvPr>
            <p:cNvSpPr>
              <a:spLocks/>
            </p:cNvSpPr>
            <p:nvPr/>
          </p:nvSpPr>
          <p:spPr bwMode="gray">
            <a:xfrm>
              <a:off x="3626427" y="2155831"/>
              <a:ext cx="2253827" cy="236517"/>
            </a:xfrm>
            <a:custGeom>
              <a:avLst/>
              <a:gdLst>
                <a:gd name="T0" fmla="*/ 212 w 2276"/>
                <a:gd name="T1" fmla="*/ 0 h 163"/>
                <a:gd name="T2" fmla="*/ 0 w 2276"/>
                <a:gd name="T3" fmla="*/ 163 h 163"/>
                <a:gd name="T4" fmla="*/ 2276 w 2276"/>
                <a:gd name="T5" fmla="*/ 163 h 163"/>
                <a:gd name="T6" fmla="*/ 2064 w 2276"/>
                <a:gd name="T7" fmla="*/ 0 h 163"/>
                <a:gd name="T8" fmla="*/ 212 w 2276"/>
                <a:gd name="T9" fmla="*/ 0 h 163"/>
              </a:gdLst>
              <a:ahLst/>
              <a:cxnLst>
                <a:cxn ang="0">
                  <a:pos x="T0" y="T1"/>
                </a:cxn>
                <a:cxn ang="0">
                  <a:pos x="T2" y="T3"/>
                </a:cxn>
                <a:cxn ang="0">
                  <a:pos x="T4" y="T5"/>
                </a:cxn>
                <a:cxn ang="0">
                  <a:pos x="T6" y="T7"/>
                </a:cxn>
                <a:cxn ang="0">
                  <a:pos x="T8" y="T9"/>
                </a:cxn>
              </a:cxnLst>
              <a:rect l="0" t="0" r="r" b="b"/>
              <a:pathLst>
                <a:path w="2276" h="163">
                  <a:moveTo>
                    <a:pt x="212" y="0"/>
                  </a:moveTo>
                  <a:lnTo>
                    <a:pt x="0" y="163"/>
                  </a:lnTo>
                  <a:lnTo>
                    <a:pt x="2276" y="163"/>
                  </a:lnTo>
                  <a:lnTo>
                    <a:pt x="2064" y="0"/>
                  </a:lnTo>
                  <a:lnTo>
                    <a:pt x="21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0" name="Freeform 23">
              <a:extLst>
                <a:ext uri="{FF2B5EF4-FFF2-40B4-BE49-F238E27FC236}">
                  <a16:creationId xmlns:a16="http://schemas.microsoft.com/office/drawing/2014/main" id="{88DA4EF5-0A87-4F20-9003-7439B4B432F0}"/>
                </a:ext>
              </a:extLst>
            </p:cNvPr>
            <p:cNvSpPr>
              <a:spLocks/>
            </p:cNvSpPr>
            <p:nvPr/>
          </p:nvSpPr>
          <p:spPr bwMode="gray">
            <a:xfrm>
              <a:off x="3180967" y="1954870"/>
              <a:ext cx="662483" cy="436819"/>
            </a:xfrm>
            <a:custGeom>
              <a:avLst/>
              <a:gdLst>
                <a:gd name="T0" fmla="*/ 669 w 669"/>
                <a:gd name="T1" fmla="*/ 200 h 363"/>
                <a:gd name="T2" fmla="*/ 669 w 669"/>
                <a:gd name="T3" fmla="*/ 0 h 363"/>
                <a:gd name="T4" fmla="*/ 0 w 669"/>
                <a:gd name="T5" fmla="*/ 363 h 363"/>
                <a:gd name="T6" fmla="*/ 457 w 669"/>
                <a:gd name="T7" fmla="*/ 363 h 363"/>
                <a:gd name="T8" fmla="*/ 669 w 669"/>
                <a:gd name="T9" fmla="*/ 200 h 363"/>
              </a:gdLst>
              <a:ahLst/>
              <a:cxnLst>
                <a:cxn ang="0">
                  <a:pos x="T0" y="T1"/>
                </a:cxn>
                <a:cxn ang="0">
                  <a:pos x="T2" y="T3"/>
                </a:cxn>
                <a:cxn ang="0">
                  <a:pos x="T4" y="T5"/>
                </a:cxn>
                <a:cxn ang="0">
                  <a:pos x="T6" y="T7"/>
                </a:cxn>
                <a:cxn ang="0">
                  <a:pos x="T8" y="T9"/>
                </a:cxn>
              </a:cxnLst>
              <a:rect l="0" t="0" r="r" b="b"/>
              <a:pathLst>
                <a:path w="669" h="363">
                  <a:moveTo>
                    <a:pt x="669" y="200"/>
                  </a:moveTo>
                  <a:lnTo>
                    <a:pt x="669" y="0"/>
                  </a:lnTo>
                  <a:lnTo>
                    <a:pt x="0" y="363"/>
                  </a:lnTo>
                  <a:lnTo>
                    <a:pt x="457" y="363"/>
                  </a:lnTo>
                  <a:lnTo>
                    <a:pt x="669" y="2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1" name="Freeform 24">
              <a:extLst>
                <a:ext uri="{FF2B5EF4-FFF2-40B4-BE49-F238E27FC236}">
                  <a16:creationId xmlns:a16="http://schemas.microsoft.com/office/drawing/2014/main" id="{56B646A8-0722-4EB6-B392-A9740CCE177E}"/>
                </a:ext>
              </a:extLst>
            </p:cNvPr>
            <p:cNvSpPr>
              <a:spLocks/>
            </p:cNvSpPr>
            <p:nvPr/>
          </p:nvSpPr>
          <p:spPr bwMode="gray">
            <a:xfrm>
              <a:off x="6842785" y="4785167"/>
              <a:ext cx="274302" cy="695541"/>
            </a:xfrm>
            <a:custGeom>
              <a:avLst/>
              <a:gdLst>
                <a:gd name="T0" fmla="*/ 0 w 277"/>
                <a:gd name="T1" fmla="*/ 0 h 578"/>
                <a:gd name="T2" fmla="*/ 0 w 277"/>
                <a:gd name="T3" fmla="*/ 181 h 578"/>
                <a:gd name="T4" fmla="*/ 277 w 277"/>
                <a:gd name="T5" fmla="*/ 578 h 578"/>
                <a:gd name="T6" fmla="*/ 277 w 277"/>
                <a:gd name="T7" fmla="*/ 0 h 578"/>
                <a:gd name="T8" fmla="*/ 0 w 277"/>
                <a:gd name="T9" fmla="*/ 0 h 578"/>
              </a:gdLst>
              <a:ahLst/>
              <a:cxnLst>
                <a:cxn ang="0">
                  <a:pos x="T0" y="T1"/>
                </a:cxn>
                <a:cxn ang="0">
                  <a:pos x="T2" y="T3"/>
                </a:cxn>
                <a:cxn ang="0">
                  <a:pos x="T4" y="T5"/>
                </a:cxn>
                <a:cxn ang="0">
                  <a:pos x="T6" y="T7"/>
                </a:cxn>
                <a:cxn ang="0">
                  <a:pos x="T8" y="T9"/>
                </a:cxn>
              </a:cxnLst>
              <a:rect l="0" t="0" r="r" b="b"/>
              <a:pathLst>
                <a:path w="277" h="578">
                  <a:moveTo>
                    <a:pt x="0" y="0"/>
                  </a:moveTo>
                  <a:lnTo>
                    <a:pt x="0" y="181"/>
                  </a:lnTo>
                  <a:lnTo>
                    <a:pt x="277" y="578"/>
                  </a:lnTo>
                  <a:lnTo>
                    <a:pt x="277" y="0"/>
                  </a:lnTo>
                  <a:lnTo>
                    <a:pt x="0" y="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2" name="Freeform 25">
              <a:extLst>
                <a:ext uri="{FF2B5EF4-FFF2-40B4-BE49-F238E27FC236}">
                  <a16:creationId xmlns:a16="http://schemas.microsoft.com/office/drawing/2014/main" id="{7B2A6826-7992-485A-AD85-2862FCF62C33}"/>
                </a:ext>
              </a:extLst>
            </p:cNvPr>
            <p:cNvSpPr>
              <a:spLocks/>
            </p:cNvSpPr>
            <p:nvPr/>
          </p:nvSpPr>
          <p:spPr bwMode="gray">
            <a:xfrm>
              <a:off x="2391575" y="4785167"/>
              <a:ext cx="274302" cy="695541"/>
            </a:xfrm>
            <a:custGeom>
              <a:avLst/>
              <a:gdLst>
                <a:gd name="T0" fmla="*/ 277 w 277"/>
                <a:gd name="T1" fmla="*/ 0 h 578"/>
                <a:gd name="T2" fmla="*/ 0 w 277"/>
                <a:gd name="T3" fmla="*/ 0 h 578"/>
                <a:gd name="T4" fmla="*/ 0 w 277"/>
                <a:gd name="T5" fmla="*/ 578 h 578"/>
                <a:gd name="T6" fmla="*/ 277 w 277"/>
                <a:gd name="T7" fmla="*/ 181 h 578"/>
                <a:gd name="T8" fmla="*/ 277 w 277"/>
                <a:gd name="T9" fmla="*/ 0 h 578"/>
              </a:gdLst>
              <a:ahLst/>
              <a:cxnLst>
                <a:cxn ang="0">
                  <a:pos x="T0" y="T1"/>
                </a:cxn>
                <a:cxn ang="0">
                  <a:pos x="T2" y="T3"/>
                </a:cxn>
                <a:cxn ang="0">
                  <a:pos x="T4" y="T5"/>
                </a:cxn>
                <a:cxn ang="0">
                  <a:pos x="T6" y="T7"/>
                </a:cxn>
                <a:cxn ang="0">
                  <a:pos x="T8" y="T9"/>
                </a:cxn>
              </a:cxnLst>
              <a:rect l="0" t="0" r="r" b="b"/>
              <a:pathLst>
                <a:path w="277" h="578">
                  <a:moveTo>
                    <a:pt x="277" y="0"/>
                  </a:moveTo>
                  <a:lnTo>
                    <a:pt x="0" y="0"/>
                  </a:lnTo>
                  <a:lnTo>
                    <a:pt x="0" y="578"/>
                  </a:lnTo>
                  <a:lnTo>
                    <a:pt x="277" y="181"/>
                  </a:lnTo>
                  <a:lnTo>
                    <a:pt x="277" y="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3" name="Freeform 26">
              <a:extLst>
                <a:ext uri="{FF2B5EF4-FFF2-40B4-BE49-F238E27FC236}">
                  <a16:creationId xmlns:a16="http://schemas.microsoft.com/office/drawing/2014/main" id="{591BAEC4-B6CB-48B3-9A1E-E2DFD8A6EDCD}"/>
                </a:ext>
              </a:extLst>
            </p:cNvPr>
            <p:cNvSpPr>
              <a:spLocks/>
            </p:cNvSpPr>
            <p:nvPr/>
          </p:nvSpPr>
          <p:spPr bwMode="gray">
            <a:xfrm>
              <a:off x="2391575" y="5002976"/>
              <a:ext cx="4725511" cy="477733"/>
            </a:xfrm>
            <a:custGeom>
              <a:avLst/>
              <a:gdLst>
                <a:gd name="T0" fmla="*/ 277 w 4772"/>
                <a:gd name="T1" fmla="*/ 0 h 397"/>
                <a:gd name="T2" fmla="*/ 0 w 4772"/>
                <a:gd name="T3" fmla="*/ 397 h 397"/>
                <a:gd name="T4" fmla="*/ 4772 w 4772"/>
                <a:gd name="T5" fmla="*/ 397 h 397"/>
                <a:gd name="T6" fmla="*/ 4495 w 4772"/>
                <a:gd name="T7" fmla="*/ 0 h 397"/>
                <a:gd name="T8" fmla="*/ 277 w 4772"/>
                <a:gd name="T9" fmla="*/ 0 h 397"/>
              </a:gdLst>
              <a:ahLst/>
              <a:cxnLst>
                <a:cxn ang="0">
                  <a:pos x="T0" y="T1"/>
                </a:cxn>
                <a:cxn ang="0">
                  <a:pos x="T2" y="T3"/>
                </a:cxn>
                <a:cxn ang="0">
                  <a:pos x="T4" y="T5"/>
                </a:cxn>
                <a:cxn ang="0">
                  <a:pos x="T6" y="T7"/>
                </a:cxn>
                <a:cxn ang="0">
                  <a:pos x="T8" y="T9"/>
                </a:cxn>
              </a:cxnLst>
              <a:rect l="0" t="0" r="r" b="b"/>
              <a:pathLst>
                <a:path w="4772" h="397">
                  <a:moveTo>
                    <a:pt x="277" y="0"/>
                  </a:moveTo>
                  <a:lnTo>
                    <a:pt x="0" y="397"/>
                  </a:lnTo>
                  <a:lnTo>
                    <a:pt x="4772" y="397"/>
                  </a:lnTo>
                  <a:lnTo>
                    <a:pt x="4495" y="0"/>
                  </a:lnTo>
                  <a:lnTo>
                    <a:pt x="277" y="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4" name="Freeform 27">
              <a:extLst>
                <a:ext uri="{FF2B5EF4-FFF2-40B4-BE49-F238E27FC236}">
                  <a16:creationId xmlns:a16="http://schemas.microsoft.com/office/drawing/2014/main" id="{18F4FF0F-F6A5-4166-BB9E-4F6EFC9C7EA7}"/>
                </a:ext>
              </a:extLst>
            </p:cNvPr>
            <p:cNvSpPr>
              <a:spLocks/>
            </p:cNvSpPr>
            <p:nvPr/>
          </p:nvSpPr>
          <p:spPr bwMode="gray">
            <a:xfrm>
              <a:off x="6585318" y="3830905"/>
              <a:ext cx="257467" cy="555951"/>
            </a:xfrm>
            <a:custGeom>
              <a:avLst/>
              <a:gdLst>
                <a:gd name="T0" fmla="*/ 0 w 260"/>
                <a:gd name="T1" fmla="*/ 151 h 462"/>
                <a:gd name="T2" fmla="*/ 260 w 260"/>
                <a:gd name="T3" fmla="*/ 462 h 462"/>
                <a:gd name="T4" fmla="*/ 260 w 260"/>
                <a:gd name="T5" fmla="*/ 0 h 462"/>
                <a:gd name="T6" fmla="*/ 0 w 260"/>
                <a:gd name="T7" fmla="*/ 0 h 462"/>
                <a:gd name="T8" fmla="*/ 0 w 260"/>
                <a:gd name="T9" fmla="*/ 151 h 462"/>
              </a:gdLst>
              <a:ahLst/>
              <a:cxnLst>
                <a:cxn ang="0">
                  <a:pos x="T0" y="T1"/>
                </a:cxn>
                <a:cxn ang="0">
                  <a:pos x="T2" y="T3"/>
                </a:cxn>
                <a:cxn ang="0">
                  <a:pos x="T4" y="T5"/>
                </a:cxn>
                <a:cxn ang="0">
                  <a:pos x="T6" y="T7"/>
                </a:cxn>
                <a:cxn ang="0">
                  <a:pos x="T8" y="T9"/>
                </a:cxn>
              </a:cxnLst>
              <a:rect l="0" t="0" r="r" b="b"/>
              <a:pathLst>
                <a:path w="260" h="462">
                  <a:moveTo>
                    <a:pt x="0" y="151"/>
                  </a:moveTo>
                  <a:lnTo>
                    <a:pt x="260" y="462"/>
                  </a:lnTo>
                  <a:lnTo>
                    <a:pt x="260" y="0"/>
                  </a:lnTo>
                  <a:lnTo>
                    <a:pt x="0" y="0"/>
                  </a:lnTo>
                  <a:lnTo>
                    <a:pt x="0" y="151"/>
                  </a:lnTo>
                  <a:close/>
                </a:path>
              </a:pathLst>
            </a:custGeom>
            <a:gradFill flip="none" rotWithShape="1">
              <a:gsLst>
                <a:gs pos="0">
                  <a:srgbClr val="A6A6A6"/>
                </a:gs>
                <a:gs pos="100000">
                  <a:srgbClr val="BFBFBF"/>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5" name="Freeform 28">
              <a:extLst>
                <a:ext uri="{FF2B5EF4-FFF2-40B4-BE49-F238E27FC236}">
                  <a16:creationId xmlns:a16="http://schemas.microsoft.com/office/drawing/2014/main" id="{CB876880-AC87-4613-A316-3AF3C3A5350C}"/>
                </a:ext>
              </a:extLst>
            </p:cNvPr>
            <p:cNvSpPr>
              <a:spLocks/>
            </p:cNvSpPr>
            <p:nvPr/>
          </p:nvSpPr>
          <p:spPr bwMode="gray">
            <a:xfrm>
              <a:off x="2665876" y="3830905"/>
              <a:ext cx="257467" cy="555951"/>
            </a:xfrm>
            <a:custGeom>
              <a:avLst/>
              <a:gdLst>
                <a:gd name="T0" fmla="*/ 260 w 260"/>
                <a:gd name="T1" fmla="*/ 0 h 462"/>
                <a:gd name="T2" fmla="*/ 0 w 260"/>
                <a:gd name="T3" fmla="*/ 0 h 462"/>
                <a:gd name="T4" fmla="*/ 0 w 260"/>
                <a:gd name="T5" fmla="*/ 462 h 462"/>
                <a:gd name="T6" fmla="*/ 260 w 260"/>
                <a:gd name="T7" fmla="*/ 151 h 462"/>
                <a:gd name="T8" fmla="*/ 260 w 260"/>
                <a:gd name="T9" fmla="*/ 0 h 462"/>
              </a:gdLst>
              <a:ahLst/>
              <a:cxnLst>
                <a:cxn ang="0">
                  <a:pos x="T0" y="T1"/>
                </a:cxn>
                <a:cxn ang="0">
                  <a:pos x="T2" y="T3"/>
                </a:cxn>
                <a:cxn ang="0">
                  <a:pos x="T4" y="T5"/>
                </a:cxn>
                <a:cxn ang="0">
                  <a:pos x="T6" y="T7"/>
                </a:cxn>
                <a:cxn ang="0">
                  <a:pos x="T8" y="T9"/>
                </a:cxn>
              </a:cxnLst>
              <a:rect l="0" t="0" r="r" b="b"/>
              <a:pathLst>
                <a:path w="260" h="462">
                  <a:moveTo>
                    <a:pt x="260" y="0"/>
                  </a:moveTo>
                  <a:lnTo>
                    <a:pt x="0" y="0"/>
                  </a:lnTo>
                  <a:lnTo>
                    <a:pt x="0" y="462"/>
                  </a:lnTo>
                  <a:lnTo>
                    <a:pt x="260" y="151"/>
                  </a:lnTo>
                  <a:lnTo>
                    <a:pt x="260" y="0"/>
                  </a:lnTo>
                  <a:close/>
                </a:path>
              </a:pathLst>
            </a:custGeom>
            <a:gradFill flip="none" rotWithShape="1">
              <a:gsLst>
                <a:gs pos="0">
                  <a:srgbClr val="A6A6A6"/>
                </a:gs>
                <a:gs pos="100000">
                  <a:srgbClr val="BFBFBF"/>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6" name="Freeform 29">
              <a:extLst>
                <a:ext uri="{FF2B5EF4-FFF2-40B4-BE49-F238E27FC236}">
                  <a16:creationId xmlns:a16="http://schemas.microsoft.com/office/drawing/2014/main" id="{715FB155-E6F6-40CB-BADB-D0C04973F6F5}"/>
                </a:ext>
              </a:extLst>
            </p:cNvPr>
            <p:cNvSpPr>
              <a:spLocks/>
            </p:cNvSpPr>
            <p:nvPr/>
          </p:nvSpPr>
          <p:spPr bwMode="gray">
            <a:xfrm>
              <a:off x="2665876" y="4012612"/>
              <a:ext cx="4176908" cy="374245"/>
            </a:xfrm>
            <a:custGeom>
              <a:avLst/>
              <a:gdLst>
                <a:gd name="T0" fmla="*/ 3958 w 4218"/>
                <a:gd name="T1" fmla="*/ 0 h 311"/>
                <a:gd name="T2" fmla="*/ 260 w 4218"/>
                <a:gd name="T3" fmla="*/ 0 h 311"/>
                <a:gd name="T4" fmla="*/ 0 w 4218"/>
                <a:gd name="T5" fmla="*/ 311 h 311"/>
                <a:gd name="T6" fmla="*/ 4218 w 4218"/>
                <a:gd name="T7" fmla="*/ 311 h 311"/>
                <a:gd name="T8" fmla="*/ 3958 w 4218"/>
                <a:gd name="T9" fmla="*/ 0 h 311"/>
              </a:gdLst>
              <a:ahLst/>
              <a:cxnLst>
                <a:cxn ang="0">
                  <a:pos x="T0" y="T1"/>
                </a:cxn>
                <a:cxn ang="0">
                  <a:pos x="T2" y="T3"/>
                </a:cxn>
                <a:cxn ang="0">
                  <a:pos x="T4" y="T5"/>
                </a:cxn>
                <a:cxn ang="0">
                  <a:pos x="T6" y="T7"/>
                </a:cxn>
                <a:cxn ang="0">
                  <a:pos x="T8" y="T9"/>
                </a:cxn>
              </a:cxnLst>
              <a:rect l="0" t="0" r="r" b="b"/>
              <a:pathLst>
                <a:path w="4218" h="311">
                  <a:moveTo>
                    <a:pt x="3958" y="0"/>
                  </a:moveTo>
                  <a:lnTo>
                    <a:pt x="260" y="0"/>
                  </a:lnTo>
                  <a:lnTo>
                    <a:pt x="0" y="311"/>
                  </a:lnTo>
                  <a:lnTo>
                    <a:pt x="4218" y="311"/>
                  </a:lnTo>
                  <a:lnTo>
                    <a:pt x="3958" y="0"/>
                  </a:lnTo>
                  <a:close/>
                </a:path>
              </a:pathLst>
            </a:custGeom>
            <a:gradFill flip="none" rotWithShape="1">
              <a:gsLst>
                <a:gs pos="0">
                  <a:srgbClr val="A6A6A6"/>
                </a:gs>
                <a:gs pos="100000">
                  <a:srgbClr val="7F7F7F"/>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7" name="Freeform 30">
              <a:extLst>
                <a:ext uri="{FF2B5EF4-FFF2-40B4-BE49-F238E27FC236}">
                  <a16:creationId xmlns:a16="http://schemas.microsoft.com/office/drawing/2014/main" id="{23CFF7DE-E089-48BE-AD3B-DB5BE299F42E}"/>
                </a:ext>
              </a:extLst>
            </p:cNvPr>
            <p:cNvSpPr>
              <a:spLocks/>
            </p:cNvSpPr>
            <p:nvPr/>
          </p:nvSpPr>
          <p:spPr bwMode="gray">
            <a:xfrm>
              <a:off x="2923343" y="3224413"/>
              <a:ext cx="3661974" cy="297230"/>
            </a:xfrm>
            <a:custGeom>
              <a:avLst/>
              <a:gdLst>
                <a:gd name="T0" fmla="*/ 3445 w 3698"/>
                <a:gd name="T1" fmla="*/ 0 h 247"/>
                <a:gd name="T2" fmla="*/ 253 w 3698"/>
                <a:gd name="T3" fmla="*/ 0 h 247"/>
                <a:gd name="T4" fmla="*/ 0 w 3698"/>
                <a:gd name="T5" fmla="*/ 247 h 247"/>
                <a:gd name="T6" fmla="*/ 3698 w 3698"/>
                <a:gd name="T7" fmla="*/ 247 h 247"/>
                <a:gd name="T8" fmla="*/ 3445 w 3698"/>
                <a:gd name="T9" fmla="*/ 0 h 247"/>
              </a:gdLst>
              <a:ahLst/>
              <a:cxnLst>
                <a:cxn ang="0">
                  <a:pos x="T0" y="T1"/>
                </a:cxn>
                <a:cxn ang="0">
                  <a:pos x="T2" y="T3"/>
                </a:cxn>
                <a:cxn ang="0">
                  <a:pos x="T4" y="T5"/>
                </a:cxn>
                <a:cxn ang="0">
                  <a:pos x="T6" y="T7"/>
                </a:cxn>
                <a:cxn ang="0">
                  <a:pos x="T8" y="T9"/>
                </a:cxn>
              </a:cxnLst>
              <a:rect l="0" t="0" r="r" b="b"/>
              <a:pathLst>
                <a:path w="3698" h="247">
                  <a:moveTo>
                    <a:pt x="3445" y="0"/>
                  </a:moveTo>
                  <a:lnTo>
                    <a:pt x="253" y="0"/>
                  </a:lnTo>
                  <a:lnTo>
                    <a:pt x="0" y="247"/>
                  </a:lnTo>
                  <a:lnTo>
                    <a:pt x="3698" y="247"/>
                  </a:lnTo>
                  <a:lnTo>
                    <a:pt x="3445" y="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8" name="Freeform 31">
              <a:extLst>
                <a:ext uri="{FF2B5EF4-FFF2-40B4-BE49-F238E27FC236}">
                  <a16:creationId xmlns:a16="http://schemas.microsoft.com/office/drawing/2014/main" id="{1F070073-52DE-46A9-8177-078B94294CF7}"/>
                </a:ext>
              </a:extLst>
            </p:cNvPr>
            <p:cNvSpPr>
              <a:spLocks/>
            </p:cNvSpPr>
            <p:nvPr/>
          </p:nvSpPr>
          <p:spPr bwMode="gray">
            <a:xfrm>
              <a:off x="2923343" y="3048723"/>
              <a:ext cx="250536" cy="472920"/>
            </a:xfrm>
            <a:custGeom>
              <a:avLst/>
              <a:gdLst>
                <a:gd name="T0" fmla="*/ 253 w 253"/>
                <a:gd name="T1" fmla="*/ 0 h 393"/>
                <a:gd name="T2" fmla="*/ 0 w 253"/>
                <a:gd name="T3" fmla="*/ 0 h 393"/>
                <a:gd name="T4" fmla="*/ 0 w 253"/>
                <a:gd name="T5" fmla="*/ 393 h 393"/>
                <a:gd name="T6" fmla="*/ 253 w 253"/>
                <a:gd name="T7" fmla="*/ 146 h 393"/>
                <a:gd name="T8" fmla="*/ 253 w 253"/>
                <a:gd name="T9" fmla="*/ 0 h 393"/>
              </a:gdLst>
              <a:ahLst/>
              <a:cxnLst>
                <a:cxn ang="0">
                  <a:pos x="T0" y="T1"/>
                </a:cxn>
                <a:cxn ang="0">
                  <a:pos x="T2" y="T3"/>
                </a:cxn>
                <a:cxn ang="0">
                  <a:pos x="T4" y="T5"/>
                </a:cxn>
                <a:cxn ang="0">
                  <a:pos x="T6" y="T7"/>
                </a:cxn>
                <a:cxn ang="0">
                  <a:pos x="T8" y="T9"/>
                </a:cxn>
              </a:cxnLst>
              <a:rect l="0" t="0" r="r" b="b"/>
              <a:pathLst>
                <a:path w="253" h="393">
                  <a:moveTo>
                    <a:pt x="253" y="0"/>
                  </a:moveTo>
                  <a:lnTo>
                    <a:pt x="0" y="0"/>
                  </a:lnTo>
                  <a:lnTo>
                    <a:pt x="0" y="393"/>
                  </a:lnTo>
                  <a:lnTo>
                    <a:pt x="253" y="146"/>
                  </a:lnTo>
                  <a:lnTo>
                    <a:pt x="253" y="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9" name="Freeform 32">
              <a:extLst>
                <a:ext uri="{FF2B5EF4-FFF2-40B4-BE49-F238E27FC236}">
                  <a16:creationId xmlns:a16="http://schemas.microsoft.com/office/drawing/2014/main" id="{AE4D3281-3216-47F1-B151-7F7B00893ED8}"/>
                </a:ext>
              </a:extLst>
            </p:cNvPr>
            <p:cNvSpPr>
              <a:spLocks/>
            </p:cNvSpPr>
            <p:nvPr/>
          </p:nvSpPr>
          <p:spPr bwMode="gray">
            <a:xfrm>
              <a:off x="6334783" y="3048723"/>
              <a:ext cx="250536" cy="472920"/>
            </a:xfrm>
            <a:custGeom>
              <a:avLst/>
              <a:gdLst>
                <a:gd name="T0" fmla="*/ 0 w 253"/>
                <a:gd name="T1" fmla="*/ 146 h 393"/>
                <a:gd name="T2" fmla="*/ 253 w 253"/>
                <a:gd name="T3" fmla="*/ 393 h 393"/>
                <a:gd name="T4" fmla="*/ 253 w 253"/>
                <a:gd name="T5" fmla="*/ 0 h 393"/>
                <a:gd name="T6" fmla="*/ 0 w 253"/>
                <a:gd name="T7" fmla="*/ 0 h 393"/>
                <a:gd name="T8" fmla="*/ 0 w 253"/>
                <a:gd name="T9" fmla="*/ 146 h 393"/>
              </a:gdLst>
              <a:ahLst/>
              <a:cxnLst>
                <a:cxn ang="0">
                  <a:pos x="T0" y="T1"/>
                </a:cxn>
                <a:cxn ang="0">
                  <a:pos x="T2" y="T3"/>
                </a:cxn>
                <a:cxn ang="0">
                  <a:pos x="T4" y="T5"/>
                </a:cxn>
                <a:cxn ang="0">
                  <a:pos x="T6" y="T7"/>
                </a:cxn>
                <a:cxn ang="0">
                  <a:pos x="T8" y="T9"/>
                </a:cxn>
              </a:cxnLst>
              <a:rect l="0" t="0" r="r" b="b"/>
              <a:pathLst>
                <a:path w="253" h="393">
                  <a:moveTo>
                    <a:pt x="0" y="146"/>
                  </a:moveTo>
                  <a:lnTo>
                    <a:pt x="253" y="393"/>
                  </a:lnTo>
                  <a:lnTo>
                    <a:pt x="253" y="0"/>
                  </a:lnTo>
                  <a:lnTo>
                    <a:pt x="0" y="0"/>
                  </a:lnTo>
                  <a:lnTo>
                    <a:pt x="0" y="146"/>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0" name="Freeform 33">
              <a:extLst>
                <a:ext uri="{FF2B5EF4-FFF2-40B4-BE49-F238E27FC236}">
                  <a16:creationId xmlns:a16="http://schemas.microsoft.com/office/drawing/2014/main" id="{A0B8493B-415A-424D-810C-9A63C58A00DE}"/>
                </a:ext>
              </a:extLst>
            </p:cNvPr>
            <p:cNvSpPr>
              <a:spLocks/>
            </p:cNvSpPr>
            <p:nvPr/>
          </p:nvSpPr>
          <p:spPr bwMode="gray">
            <a:xfrm>
              <a:off x="3173879" y="2391689"/>
              <a:ext cx="3160904" cy="421175"/>
            </a:xfrm>
            <a:custGeom>
              <a:avLst/>
              <a:gdLst>
                <a:gd name="T0" fmla="*/ 2733 w 3192"/>
                <a:gd name="T1" fmla="*/ 0 h 350"/>
                <a:gd name="T2" fmla="*/ 457 w 3192"/>
                <a:gd name="T3" fmla="*/ 0 h 350"/>
                <a:gd name="T4" fmla="*/ 0 w 3192"/>
                <a:gd name="T5" fmla="*/ 350 h 350"/>
                <a:gd name="T6" fmla="*/ 3192 w 3192"/>
                <a:gd name="T7" fmla="*/ 350 h 350"/>
                <a:gd name="T8" fmla="*/ 2733 w 3192"/>
                <a:gd name="T9" fmla="*/ 0 h 350"/>
              </a:gdLst>
              <a:ahLst/>
              <a:cxnLst>
                <a:cxn ang="0">
                  <a:pos x="T0" y="T1"/>
                </a:cxn>
                <a:cxn ang="0">
                  <a:pos x="T2" y="T3"/>
                </a:cxn>
                <a:cxn ang="0">
                  <a:pos x="T4" y="T5"/>
                </a:cxn>
                <a:cxn ang="0">
                  <a:pos x="T6" y="T7"/>
                </a:cxn>
                <a:cxn ang="0">
                  <a:pos x="T8" y="T9"/>
                </a:cxn>
              </a:cxnLst>
              <a:rect l="0" t="0" r="r" b="b"/>
              <a:pathLst>
                <a:path w="3192" h="350">
                  <a:moveTo>
                    <a:pt x="2733" y="0"/>
                  </a:moveTo>
                  <a:lnTo>
                    <a:pt x="457" y="0"/>
                  </a:lnTo>
                  <a:lnTo>
                    <a:pt x="0" y="350"/>
                  </a:lnTo>
                  <a:lnTo>
                    <a:pt x="3192" y="350"/>
                  </a:lnTo>
                  <a:lnTo>
                    <a:pt x="2733" y="0"/>
                  </a:lnTo>
                  <a:close/>
                </a:path>
              </a:pathLst>
            </a:custGeom>
            <a:gradFill flip="none" rotWithShape="1">
              <a:gsLst>
                <a:gs pos="0">
                  <a:srgbClr val="808080"/>
                </a:gs>
                <a:gs pos="100000">
                  <a:srgbClr val="808080">
                    <a:lumMod val="50000"/>
                  </a:srgb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1" name="Freeform 34">
              <a:extLst>
                <a:ext uri="{FF2B5EF4-FFF2-40B4-BE49-F238E27FC236}">
                  <a16:creationId xmlns:a16="http://schemas.microsoft.com/office/drawing/2014/main" id="{246A38D1-464F-41D2-9BBF-469BEE5CC742}"/>
                </a:ext>
              </a:extLst>
            </p:cNvPr>
            <p:cNvSpPr>
              <a:spLocks/>
            </p:cNvSpPr>
            <p:nvPr/>
          </p:nvSpPr>
          <p:spPr bwMode="gray">
            <a:xfrm>
              <a:off x="5880254" y="2391689"/>
              <a:ext cx="454529" cy="421175"/>
            </a:xfrm>
            <a:custGeom>
              <a:avLst/>
              <a:gdLst>
                <a:gd name="T0" fmla="*/ 459 w 459"/>
                <a:gd name="T1" fmla="*/ 350 h 350"/>
                <a:gd name="T2" fmla="*/ 459 w 459"/>
                <a:gd name="T3" fmla="*/ 0 h 350"/>
                <a:gd name="T4" fmla="*/ 0 w 459"/>
                <a:gd name="T5" fmla="*/ 0 h 350"/>
                <a:gd name="T6" fmla="*/ 459 w 459"/>
                <a:gd name="T7" fmla="*/ 350 h 350"/>
              </a:gdLst>
              <a:ahLst/>
              <a:cxnLst>
                <a:cxn ang="0">
                  <a:pos x="T0" y="T1"/>
                </a:cxn>
                <a:cxn ang="0">
                  <a:pos x="T2" y="T3"/>
                </a:cxn>
                <a:cxn ang="0">
                  <a:pos x="T4" y="T5"/>
                </a:cxn>
                <a:cxn ang="0">
                  <a:pos x="T6" y="T7"/>
                </a:cxn>
              </a:cxnLst>
              <a:rect l="0" t="0" r="r" b="b"/>
              <a:pathLst>
                <a:path w="459" h="350">
                  <a:moveTo>
                    <a:pt x="459" y="350"/>
                  </a:moveTo>
                  <a:lnTo>
                    <a:pt x="459" y="0"/>
                  </a:lnTo>
                  <a:lnTo>
                    <a:pt x="0" y="0"/>
                  </a:lnTo>
                  <a:lnTo>
                    <a:pt x="459" y="350"/>
                  </a:lnTo>
                  <a:close/>
                </a:path>
              </a:pathLst>
            </a:custGeom>
            <a:gradFill flip="none" rotWithShape="1">
              <a:gsLst>
                <a:gs pos="0">
                  <a:srgbClr val="808080"/>
                </a:gs>
                <a:gs pos="100000">
                  <a:srgbClr val="808080">
                    <a:lumMod val="50000"/>
                  </a:srgb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2" name="Freeform 35">
              <a:extLst>
                <a:ext uri="{FF2B5EF4-FFF2-40B4-BE49-F238E27FC236}">
                  <a16:creationId xmlns:a16="http://schemas.microsoft.com/office/drawing/2014/main" id="{056B4632-FA2F-4B4C-B3BE-EA9E703B8DF6}"/>
                </a:ext>
              </a:extLst>
            </p:cNvPr>
            <p:cNvSpPr>
              <a:spLocks/>
            </p:cNvSpPr>
            <p:nvPr/>
          </p:nvSpPr>
          <p:spPr bwMode="gray">
            <a:xfrm>
              <a:off x="3173879" y="2391689"/>
              <a:ext cx="452548" cy="421175"/>
            </a:xfrm>
            <a:custGeom>
              <a:avLst/>
              <a:gdLst>
                <a:gd name="T0" fmla="*/ 0 w 457"/>
                <a:gd name="T1" fmla="*/ 0 h 350"/>
                <a:gd name="T2" fmla="*/ 0 w 457"/>
                <a:gd name="T3" fmla="*/ 350 h 350"/>
                <a:gd name="T4" fmla="*/ 457 w 457"/>
                <a:gd name="T5" fmla="*/ 0 h 350"/>
                <a:gd name="T6" fmla="*/ 0 w 457"/>
                <a:gd name="T7" fmla="*/ 0 h 350"/>
              </a:gdLst>
              <a:ahLst/>
              <a:cxnLst>
                <a:cxn ang="0">
                  <a:pos x="T0" y="T1"/>
                </a:cxn>
                <a:cxn ang="0">
                  <a:pos x="T2" y="T3"/>
                </a:cxn>
                <a:cxn ang="0">
                  <a:pos x="T4" y="T5"/>
                </a:cxn>
                <a:cxn ang="0">
                  <a:pos x="T6" y="T7"/>
                </a:cxn>
              </a:cxnLst>
              <a:rect l="0" t="0" r="r" b="b"/>
              <a:pathLst>
                <a:path w="457" h="350">
                  <a:moveTo>
                    <a:pt x="0" y="0"/>
                  </a:moveTo>
                  <a:lnTo>
                    <a:pt x="0" y="350"/>
                  </a:lnTo>
                  <a:lnTo>
                    <a:pt x="457" y="0"/>
                  </a:lnTo>
                  <a:lnTo>
                    <a:pt x="0" y="0"/>
                  </a:lnTo>
                  <a:close/>
                </a:path>
              </a:pathLst>
            </a:custGeom>
            <a:gradFill flip="none" rotWithShape="1">
              <a:gsLst>
                <a:gs pos="0">
                  <a:srgbClr val="808080"/>
                </a:gs>
                <a:gs pos="100000">
                  <a:srgbClr val="808080">
                    <a:lumMod val="50000"/>
                  </a:srgbClr>
                </a:gs>
              </a:gsLst>
              <a:lin ang="108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3" name="Freeform 36">
              <a:extLst>
                <a:ext uri="{FF2B5EF4-FFF2-40B4-BE49-F238E27FC236}">
                  <a16:creationId xmlns:a16="http://schemas.microsoft.com/office/drawing/2014/main" id="{390DE912-C717-400F-8E3D-2F1388F78F81}"/>
                </a:ext>
              </a:extLst>
            </p:cNvPr>
            <p:cNvSpPr>
              <a:spLocks/>
            </p:cNvSpPr>
            <p:nvPr/>
          </p:nvSpPr>
          <p:spPr bwMode="gray">
            <a:xfrm>
              <a:off x="2923343" y="2812864"/>
              <a:ext cx="250536" cy="235858"/>
            </a:xfrm>
            <a:custGeom>
              <a:avLst/>
              <a:gdLst>
                <a:gd name="T0" fmla="*/ 253 w 253"/>
                <a:gd name="T1" fmla="*/ 0 h 196"/>
                <a:gd name="T2" fmla="*/ 0 w 253"/>
                <a:gd name="T3" fmla="*/ 196 h 196"/>
                <a:gd name="T4" fmla="*/ 253 w 253"/>
                <a:gd name="T5" fmla="*/ 196 h 196"/>
                <a:gd name="T6" fmla="*/ 253 w 253"/>
                <a:gd name="T7" fmla="*/ 0 h 196"/>
              </a:gdLst>
              <a:ahLst/>
              <a:cxnLst>
                <a:cxn ang="0">
                  <a:pos x="T0" y="T1"/>
                </a:cxn>
                <a:cxn ang="0">
                  <a:pos x="T2" y="T3"/>
                </a:cxn>
                <a:cxn ang="0">
                  <a:pos x="T4" y="T5"/>
                </a:cxn>
                <a:cxn ang="0">
                  <a:pos x="T6" y="T7"/>
                </a:cxn>
              </a:cxnLst>
              <a:rect l="0" t="0" r="r" b="b"/>
              <a:pathLst>
                <a:path w="253" h="196">
                  <a:moveTo>
                    <a:pt x="253" y="0"/>
                  </a:moveTo>
                  <a:lnTo>
                    <a:pt x="0" y="196"/>
                  </a:lnTo>
                  <a:lnTo>
                    <a:pt x="253" y="196"/>
                  </a:lnTo>
                  <a:lnTo>
                    <a:pt x="253"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4" name="Freeform 37">
              <a:extLst>
                <a:ext uri="{FF2B5EF4-FFF2-40B4-BE49-F238E27FC236}">
                  <a16:creationId xmlns:a16="http://schemas.microsoft.com/office/drawing/2014/main" id="{6A152193-EA20-496D-AE9B-19041E329F67}"/>
                </a:ext>
              </a:extLst>
            </p:cNvPr>
            <p:cNvSpPr>
              <a:spLocks/>
            </p:cNvSpPr>
            <p:nvPr/>
          </p:nvSpPr>
          <p:spPr bwMode="gray">
            <a:xfrm>
              <a:off x="6334783" y="2812864"/>
              <a:ext cx="250536" cy="235858"/>
            </a:xfrm>
            <a:custGeom>
              <a:avLst/>
              <a:gdLst>
                <a:gd name="T0" fmla="*/ 253 w 253"/>
                <a:gd name="T1" fmla="*/ 196 h 196"/>
                <a:gd name="T2" fmla="*/ 0 w 253"/>
                <a:gd name="T3" fmla="*/ 0 h 196"/>
                <a:gd name="T4" fmla="*/ 0 w 253"/>
                <a:gd name="T5" fmla="*/ 196 h 196"/>
                <a:gd name="T6" fmla="*/ 253 w 253"/>
                <a:gd name="T7" fmla="*/ 196 h 196"/>
              </a:gdLst>
              <a:ahLst/>
              <a:cxnLst>
                <a:cxn ang="0">
                  <a:pos x="T0" y="T1"/>
                </a:cxn>
                <a:cxn ang="0">
                  <a:pos x="T2" y="T3"/>
                </a:cxn>
                <a:cxn ang="0">
                  <a:pos x="T4" y="T5"/>
                </a:cxn>
                <a:cxn ang="0">
                  <a:pos x="T6" y="T7"/>
                </a:cxn>
              </a:cxnLst>
              <a:rect l="0" t="0" r="r" b="b"/>
              <a:pathLst>
                <a:path w="253" h="196">
                  <a:moveTo>
                    <a:pt x="253" y="196"/>
                  </a:moveTo>
                  <a:lnTo>
                    <a:pt x="0" y="0"/>
                  </a:lnTo>
                  <a:lnTo>
                    <a:pt x="0" y="196"/>
                  </a:lnTo>
                  <a:lnTo>
                    <a:pt x="253" y="196"/>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5" name="Freeform 38">
              <a:extLst>
                <a:ext uri="{FF2B5EF4-FFF2-40B4-BE49-F238E27FC236}">
                  <a16:creationId xmlns:a16="http://schemas.microsoft.com/office/drawing/2014/main" id="{BCD62A78-953E-4F65-A8BF-7EA0B7ABA641}"/>
                </a:ext>
              </a:extLst>
            </p:cNvPr>
            <p:cNvSpPr>
              <a:spLocks/>
            </p:cNvSpPr>
            <p:nvPr/>
          </p:nvSpPr>
          <p:spPr bwMode="gray">
            <a:xfrm>
              <a:off x="6585318" y="3521642"/>
              <a:ext cx="257467" cy="309263"/>
            </a:xfrm>
            <a:custGeom>
              <a:avLst/>
              <a:gdLst>
                <a:gd name="T0" fmla="*/ 260 w 260"/>
                <a:gd name="T1" fmla="*/ 257 h 257"/>
                <a:gd name="T2" fmla="*/ 0 w 260"/>
                <a:gd name="T3" fmla="*/ 0 h 257"/>
                <a:gd name="T4" fmla="*/ 0 w 260"/>
                <a:gd name="T5" fmla="*/ 257 h 257"/>
                <a:gd name="T6" fmla="*/ 260 w 260"/>
                <a:gd name="T7" fmla="*/ 257 h 257"/>
              </a:gdLst>
              <a:ahLst/>
              <a:cxnLst>
                <a:cxn ang="0">
                  <a:pos x="T0" y="T1"/>
                </a:cxn>
                <a:cxn ang="0">
                  <a:pos x="T2" y="T3"/>
                </a:cxn>
                <a:cxn ang="0">
                  <a:pos x="T4" y="T5"/>
                </a:cxn>
                <a:cxn ang="0">
                  <a:pos x="T6" y="T7"/>
                </a:cxn>
              </a:cxnLst>
              <a:rect l="0" t="0" r="r" b="b"/>
              <a:pathLst>
                <a:path w="260" h="257">
                  <a:moveTo>
                    <a:pt x="260" y="257"/>
                  </a:moveTo>
                  <a:lnTo>
                    <a:pt x="0" y="0"/>
                  </a:lnTo>
                  <a:lnTo>
                    <a:pt x="0" y="257"/>
                  </a:lnTo>
                  <a:lnTo>
                    <a:pt x="260" y="257"/>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6" name="Freeform 39">
              <a:extLst>
                <a:ext uri="{FF2B5EF4-FFF2-40B4-BE49-F238E27FC236}">
                  <a16:creationId xmlns:a16="http://schemas.microsoft.com/office/drawing/2014/main" id="{CAA8BFA5-AB88-42D3-AB8D-1A48A9A8C57D}"/>
                </a:ext>
              </a:extLst>
            </p:cNvPr>
            <p:cNvSpPr>
              <a:spLocks/>
            </p:cNvSpPr>
            <p:nvPr/>
          </p:nvSpPr>
          <p:spPr bwMode="gray">
            <a:xfrm>
              <a:off x="2665876" y="3521642"/>
              <a:ext cx="257467" cy="309263"/>
            </a:xfrm>
            <a:custGeom>
              <a:avLst/>
              <a:gdLst>
                <a:gd name="T0" fmla="*/ 260 w 260"/>
                <a:gd name="T1" fmla="*/ 0 h 257"/>
                <a:gd name="T2" fmla="*/ 0 w 260"/>
                <a:gd name="T3" fmla="*/ 257 h 257"/>
                <a:gd name="T4" fmla="*/ 260 w 260"/>
                <a:gd name="T5" fmla="*/ 257 h 257"/>
                <a:gd name="T6" fmla="*/ 260 w 260"/>
                <a:gd name="T7" fmla="*/ 0 h 257"/>
              </a:gdLst>
              <a:ahLst/>
              <a:cxnLst>
                <a:cxn ang="0">
                  <a:pos x="T0" y="T1"/>
                </a:cxn>
                <a:cxn ang="0">
                  <a:pos x="T2" y="T3"/>
                </a:cxn>
                <a:cxn ang="0">
                  <a:pos x="T4" y="T5"/>
                </a:cxn>
                <a:cxn ang="0">
                  <a:pos x="T6" y="T7"/>
                </a:cxn>
              </a:cxnLst>
              <a:rect l="0" t="0" r="r" b="b"/>
              <a:pathLst>
                <a:path w="260" h="257">
                  <a:moveTo>
                    <a:pt x="260" y="0"/>
                  </a:moveTo>
                  <a:lnTo>
                    <a:pt x="0" y="257"/>
                  </a:lnTo>
                  <a:lnTo>
                    <a:pt x="260" y="257"/>
                  </a:lnTo>
                  <a:lnTo>
                    <a:pt x="260"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7" name="Freeform 40">
              <a:extLst>
                <a:ext uri="{FF2B5EF4-FFF2-40B4-BE49-F238E27FC236}">
                  <a16:creationId xmlns:a16="http://schemas.microsoft.com/office/drawing/2014/main" id="{34711E19-2235-44B0-AF44-4FAF434F4ADA}"/>
                </a:ext>
              </a:extLst>
            </p:cNvPr>
            <p:cNvSpPr>
              <a:spLocks/>
            </p:cNvSpPr>
            <p:nvPr/>
          </p:nvSpPr>
          <p:spPr bwMode="gray">
            <a:xfrm>
              <a:off x="2412111" y="4386856"/>
              <a:ext cx="274302" cy="398312"/>
            </a:xfrm>
            <a:custGeom>
              <a:avLst/>
              <a:gdLst>
                <a:gd name="T0" fmla="*/ 277 w 277"/>
                <a:gd name="T1" fmla="*/ 0 h 331"/>
                <a:gd name="T2" fmla="*/ 0 w 277"/>
                <a:gd name="T3" fmla="*/ 331 h 331"/>
                <a:gd name="T4" fmla="*/ 277 w 277"/>
                <a:gd name="T5" fmla="*/ 331 h 331"/>
                <a:gd name="T6" fmla="*/ 277 w 277"/>
                <a:gd name="T7" fmla="*/ 0 h 331"/>
              </a:gdLst>
              <a:ahLst/>
              <a:cxnLst>
                <a:cxn ang="0">
                  <a:pos x="T0" y="T1"/>
                </a:cxn>
                <a:cxn ang="0">
                  <a:pos x="T2" y="T3"/>
                </a:cxn>
                <a:cxn ang="0">
                  <a:pos x="T4" y="T5"/>
                </a:cxn>
                <a:cxn ang="0">
                  <a:pos x="T6" y="T7"/>
                </a:cxn>
              </a:cxnLst>
              <a:rect l="0" t="0" r="r" b="b"/>
              <a:pathLst>
                <a:path w="277" h="331">
                  <a:moveTo>
                    <a:pt x="277" y="0"/>
                  </a:moveTo>
                  <a:lnTo>
                    <a:pt x="0" y="331"/>
                  </a:lnTo>
                  <a:lnTo>
                    <a:pt x="277" y="331"/>
                  </a:lnTo>
                  <a:lnTo>
                    <a:pt x="277"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8" name="Freeform 41">
              <a:extLst>
                <a:ext uri="{FF2B5EF4-FFF2-40B4-BE49-F238E27FC236}">
                  <a16:creationId xmlns:a16="http://schemas.microsoft.com/office/drawing/2014/main" id="{048AAE69-0E2A-4A21-A955-4A8AA9A44D75}"/>
                </a:ext>
              </a:extLst>
            </p:cNvPr>
            <p:cNvSpPr>
              <a:spLocks/>
            </p:cNvSpPr>
            <p:nvPr/>
          </p:nvSpPr>
          <p:spPr bwMode="gray">
            <a:xfrm>
              <a:off x="6849145" y="4386856"/>
              <a:ext cx="274302" cy="398312"/>
            </a:xfrm>
            <a:custGeom>
              <a:avLst/>
              <a:gdLst>
                <a:gd name="T0" fmla="*/ 277 w 277"/>
                <a:gd name="T1" fmla="*/ 331 h 331"/>
                <a:gd name="T2" fmla="*/ 0 w 277"/>
                <a:gd name="T3" fmla="*/ 0 h 331"/>
                <a:gd name="T4" fmla="*/ 0 w 277"/>
                <a:gd name="T5" fmla="*/ 331 h 331"/>
                <a:gd name="T6" fmla="*/ 277 w 277"/>
                <a:gd name="T7" fmla="*/ 331 h 331"/>
              </a:gdLst>
              <a:ahLst/>
              <a:cxnLst>
                <a:cxn ang="0">
                  <a:pos x="T0" y="T1"/>
                </a:cxn>
                <a:cxn ang="0">
                  <a:pos x="T2" y="T3"/>
                </a:cxn>
                <a:cxn ang="0">
                  <a:pos x="T4" y="T5"/>
                </a:cxn>
                <a:cxn ang="0">
                  <a:pos x="T6" y="T7"/>
                </a:cxn>
              </a:cxnLst>
              <a:rect l="0" t="0" r="r" b="b"/>
              <a:pathLst>
                <a:path w="277" h="331">
                  <a:moveTo>
                    <a:pt x="277" y="331"/>
                  </a:moveTo>
                  <a:lnTo>
                    <a:pt x="0" y="0"/>
                  </a:lnTo>
                  <a:lnTo>
                    <a:pt x="0" y="331"/>
                  </a:lnTo>
                  <a:lnTo>
                    <a:pt x="277" y="331"/>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9" name="Rectangle 42">
              <a:extLst>
                <a:ext uri="{FF2B5EF4-FFF2-40B4-BE49-F238E27FC236}">
                  <a16:creationId xmlns:a16="http://schemas.microsoft.com/office/drawing/2014/main" id="{B63BEFF8-93FF-49D8-905D-84D07A29F32D}"/>
                </a:ext>
              </a:extLst>
            </p:cNvPr>
            <p:cNvSpPr>
              <a:spLocks noChangeArrowheads="1"/>
            </p:cNvSpPr>
            <p:nvPr/>
          </p:nvSpPr>
          <p:spPr bwMode="gray">
            <a:xfrm>
              <a:off x="2665876" y="4785167"/>
              <a:ext cx="4176908" cy="217808"/>
            </a:xfrm>
            <a:prstGeom prst="rect">
              <a:avLst/>
            </a:pr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0" name="Rectangle 43">
              <a:extLst>
                <a:ext uri="{FF2B5EF4-FFF2-40B4-BE49-F238E27FC236}">
                  <a16:creationId xmlns:a16="http://schemas.microsoft.com/office/drawing/2014/main" id="{AF104097-5BC9-4ED3-9248-D40F3A110BF5}"/>
                </a:ext>
              </a:extLst>
            </p:cNvPr>
            <p:cNvSpPr>
              <a:spLocks noChangeArrowheads="1"/>
            </p:cNvSpPr>
            <p:nvPr/>
          </p:nvSpPr>
          <p:spPr bwMode="gray">
            <a:xfrm>
              <a:off x="2666217" y="4386856"/>
              <a:ext cx="4176908" cy="398312"/>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1" name="Rectangle 44">
              <a:extLst>
                <a:ext uri="{FF2B5EF4-FFF2-40B4-BE49-F238E27FC236}">
                  <a16:creationId xmlns:a16="http://schemas.microsoft.com/office/drawing/2014/main" id="{8784E025-D690-4C67-B19D-6398A3763FA0}"/>
                </a:ext>
              </a:extLst>
            </p:cNvPr>
            <p:cNvSpPr>
              <a:spLocks noChangeArrowheads="1"/>
            </p:cNvSpPr>
            <p:nvPr/>
          </p:nvSpPr>
          <p:spPr bwMode="gray">
            <a:xfrm>
              <a:off x="2923343" y="3830905"/>
              <a:ext cx="3661974" cy="181707"/>
            </a:xfrm>
            <a:prstGeom prst="rect">
              <a:avLst/>
            </a:prstGeom>
            <a:gradFill flip="none" rotWithShape="1">
              <a:gsLst>
                <a:gs pos="0">
                  <a:srgbClr val="BFBFBF"/>
                </a:gs>
                <a:gs pos="100000">
                  <a:srgbClr val="A6A6A6"/>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2" name="Rectangle 45">
              <a:extLst>
                <a:ext uri="{FF2B5EF4-FFF2-40B4-BE49-F238E27FC236}">
                  <a16:creationId xmlns:a16="http://schemas.microsoft.com/office/drawing/2014/main" id="{7138660F-500B-4837-95D8-E35F9DA6FFA2}"/>
                </a:ext>
              </a:extLst>
            </p:cNvPr>
            <p:cNvSpPr>
              <a:spLocks noChangeArrowheads="1"/>
            </p:cNvSpPr>
            <p:nvPr/>
          </p:nvSpPr>
          <p:spPr bwMode="gray">
            <a:xfrm>
              <a:off x="2923343" y="3521642"/>
              <a:ext cx="3661974" cy="309263"/>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3" name="Rectangle 46">
              <a:extLst>
                <a:ext uri="{FF2B5EF4-FFF2-40B4-BE49-F238E27FC236}">
                  <a16:creationId xmlns:a16="http://schemas.microsoft.com/office/drawing/2014/main" id="{E12E630E-E608-43D6-9A28-485DEE868DAB}"/>
                </a:ext>
              </a:extLst>
            </p:cNvPr>
            <p:cNvSpPr>
              <a:spLocks noChangeArrowheads="1"/>
            </p:cNvSpPr>
            <p:nvPr/>
          </p:nvSpPr>
          <p:spPr bwMode="gray">
            <a:xfrm>
              <a:off x="3173879" y="3048723"/>
              <a:ext cx="3160904" cy="175690"/>
            </a:xfrm>
            <a:prstGeom prst="rect">
              <a:avLst/>
            </a:prstGeom>
            <a:solidFill>
              <a:srgbClr val="99999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4" name="Rectangle 47">
              <a:extLst>
                <a:ext uri="{FF2B5EF4-FFF2-40B4-BE49-F238E27FC236}">
                  <a16:creationId xmlns:a16="http://schemas.microsoft.com/office/drawing/2014/main" id="{A7F7270D-BC14-441A-86E9-948222CE6A93}"/>
                </a:ext>
              </a:extLst>
            </p:cNvPr>
            <p:cNvSpPr>
              <a:spLocks noChangeArrowheads="1"/>
            </p:cNvSpPr>
            <p:nvPr/>
          </p:nvSpPr>
          <p:spPr bwMode="gray">
            <a:xfrm>
              <a:off x="3173879" y="2812864"/>
              <a:ext cx="3160904" cy="235858"/>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5" name="Rectangle 48">
              <a:extLst>
                <a:ext uri="{FF2B5EF4-FFF2-40B4-BE49-F238E27FC236}">
                  <a16:creationId xmlns:a16="http://schemas.microsoft.com/office/drawing/2014/main" id="{01179E27-0F97-4D4F-8C2D-D07864E08D07}"/>
                </a:ext>
              </a:extLst>
            </p:cNvPr>
            <p:cNvSpPr>
              <a:spLocks noChangeArrowheads="1"/>
            </p:cNvSpPr>
            <p:nvPr/>
          </p:nvSpPr>
          <p:spPr bwMode="gray">
            <a:xfrm>
              <a:off x="3836361" y="1965503"/>
              <a:ext cx="1833958" cy="240672"/>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6" name="Rectangle 5">
              <a:extLst>
                <a:ext uri="{FF2B5EF4-FFF2-40B4-BE49-F238E27FC236}">
                  <a16:creationId xmlns:a16="http://schemas.microsoft.com/office/drawing/2014/main" id="{98494156-1D9A-4962-996E-BD50A53BB7F2}"/>
                </a:ext>
              </a:extLst>
            </p:cNvPr>
            <p:cNvSpPr>
              <a:spLocks noChangeArrowheads="1"/>
            </p:cNvSpPr>
            <p:nvPr/>
          </p:nvSpPr>
          <p:spPr bwMode="gray">
            <a:xfrm>
              <a:off x="1696602" y="4785167"/>
              <a:ext cx="260373" cy="69554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7" name="Rectangle 6">
              <a:extLst>
                <a:ext uri="{FF2B5EF4-FFF2-40B4-BE49-F238E27FC236}">
                  <a16:creationId xmlns:a16="http://schemas.microsoft.com/office/drawing/2014/main" id="{9A2A7BA8-C528-45E8-82C4-3B902D448281}"/>
                </a:ext>
              </a:extLst>
            </p:cNvPr>
            <p:cNvSpPr>
              <a:spLocks noChangeArrowheads="1"/>
            </p:cNvSpPr>
            <p:nvPr/>
          </p:nvSpPr>
          <p:spPr bwMode="gray">
            <a:xfrm>
              <a:off x="2052621" y="3830905"/>
              <a:ext cx="229553" cy="55595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8" name="Rectangle 7">
              <a:extLst>
                <a:ext uri="{FF2B5EF4-FFF2-40B4-BE49-F238E27FC236}">
                  <a16:creationId xmlns:a16="http://schemas.microsoft.com/office/drawing/2014/main" id="{CE7F5074-5E55-4E68-BBD8-5D116D275864}"/>
                </a:ext>
              </a:extLst>
            </p:cNvPr>
            <p:cNvSpPr>
              <a:spLocks noChangeArrowheads="1"/>
            </p:cNvSpPr>
            <p:nvPr/>
          </p:nvSpPr>
          <p:spPr bwMode="gray">
            <a:xfrm>
              <a:off x="2387385" y="3048723"/>
              <a:ext cx="202985" cy="472920"/>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9" name="Rectangle 8">
              <a:extLst>
                <a:ext uri="{FF2B5EF4-FFF2-40B4-BE49-F238E27FC236}">
                  <a16:creationId xmlns:a16="http://schemas.microsoft.com/office/drawing/2014/main" id="{062D98F9-7A1B-40D2-89F4-4EEB4FF097D7}"/>
                </a:ext>
              </a:extLst>
            </p:cNvPr>
            <p:cNvSpPr>
              <a:spLocks noChangeArrowheads="1"/>
            </p:cNvSpPr>
            <p:nvPr/>
          </p:nvSpPr>
          <p:spPr bwMode="gray">
            <a:xfrm>
              <a:off x="2715773" y="2391689"/>
              <a:ext cx="173227" cy="421175"/>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0" name="Freeform 9">
              <a:extLst>
                <a:ext uri="{FF2B5EF4-FFF2-40B4-BE49-F238E27FC236}">
                  <a16:creationId xmlns:a16="http://schemas.microsoft.com/office/drawing/2014/main" id="{1E8BC0DA-A512-4240-8784-9497C87CEBD1}"/>
                </a:ext>
              </a:extLst>
            </p:cNvPr>
            <p:cNvSpPr>
              <a:spLocks/>
            </p:cNvSpPr>
            <p:nvPr/>
          </p:nvSpPr>
          <p:spPr bwMode="gray">
            <a:xfrm>
              <a:off x="1696602" y="4386856"/>
              <a:ext cx="585571" cy="398312"/>
            </a:xfrm>
            <a:custGeom>
              <a:avLst/>
              <a:gdLst>
                <a:gd name="T0" fmla="*/ 551 w 551"/>
                <a:gd name="T1" fmla="*/ 0 h 331"/>
                <a:gd name="T2" fmla="*/ 335 w 551"/>
                <a:gd name="T3" fmla="*/ 0 h 331"/>
                <a:gd name="T4" fmla="*/ 0 w 551"/>
                <a:gd name="T5" fmla="*/ 331 h 331"/>
                <a:gd name="T6" fmla="*/ 245 w 551"/>
                <a:gd name="T7" fmla="*/ 331 h 331"/>
                <a:gd name="T8" fmla="*/ 551 w 551"/>
                <a:gd name="T9" fmla="*/ 0 h 331"/>
              </a:gdLst>
              <a:ahLst/>
              <a:cxnLst>
                <a:cxn ang="0">
                  <a:pos x="T0" y="T1"/>
                </a:cxn>
                <a:cxn ang="0">
                  <a:pos x="T2" y="T3"/>
                </a:cxn>
                <a:cxn ang="0">
                  <a:pos x="T4" y="T5"/>
                </a:cxn>
                <a:cxn ang="0">
                  <a:pos x="T6" y="T7"/>
                </a:cxn>
                <a:cxn ang="0">
                  <a:pos x="T8" y="T9"/>
                </a:cxn>
              </a:cxnLst>
              <a:rect l="0" t="0" r="r" b="b"/>
              <a:pathLst>
                <a:path w="551" h="331">
                  <a:moveTo>
                    <a:pt x="551" y="0"/>
                  </a:moveTo>
                  <a:lnTo>
                    <a:pt x="335" y="0"/>
                  </a:lnTo>
                  <a:lnTo>
                    <a:pt x="0" y="331"/>
                  </a:lnTo>
                  <a:lnTo>
                    <a:pt x="245" y="331"/>
                  </a:lnTo>
                  <a:lnTo>
                    <a:pt x="55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1" name="Freeform 10">
              <a:extLst>
                <a:ext uri="{FF2B5EF4-FFF2-40B4-BE49-F238E27FC236}">
                  <a16:creationId xmlns:a16="http://schemas.microsoft.com/office/drawing/2014/main" id="{51E45B9A-2F66-4F82-A18F-194A3EB2A53C}"/>
                </a:ext>
              </a:extLst>
            </p:cNvPr>
            <p:cNvSpPr>
              <a:spLocks/>
            </p:cNvSpPr>
            <p:nvPr/>
          </p:nvSpPr>
          <p:spPr bwMode="gray">
            <a:xfrm>
              <a:off x="2387385" y="2812864"/>
              <a:ext cx="501615" cy="235858"/>
            </a:xfrm>
            <a:custGeom>
              <a:avLst/>
              <a:gdLst>
                <a:gd name="T0" fmla="*/ 472 w 472"/>
                <a:gd name="T1" fmla="*/ 0 h 196"/>
                <a:gd name="T2" fmla="*/ 191 w 472"/>
                <a:gd name="T3" fmla="*/ 196 h 196"/>
                <a:gd name="T4" fmla="*/ 0 w 472"/>
                <a:gd name="T5" fmla="*/ 196 h 196"/>
                <a:gd name="T6" fmla="*/ 309 w 472"/>
                <a:gd name="T7" fmla="*/ 0 h 196"/>
                <a:gd name="T8" fmla="*/ 472 w 472"/>
                <a:gd name="T9" fmla="*/ 0 h 196"/>
              </a:gdLst>
              <a:ahLst/>
              <a:cxnLst>
                <a:cxn ang="0">
                  <a:pos x="T0" y="T1"/>
                </a:cxn>
                <a:cxn ang="0">
                  <a:pos x="T2" y="T3"/>
                </a:cxn>
                <a:cxn ang="0">
                  <a:pos x="T4" y="T5"/>
                </a:cxn>
                <a:cxn ang="0">
                  <a:pos x="T6" y="T7"/>
                </a:cxn>
                <a:cxn ang="0">
                  <a:pos x="T8" y="T9"/>
                </a:cxn>
              </a:cxnLst>
              <a:rect l="0" t="0" r="r" b="b"/>
              <a:pathLst>
                <a:path w="472" h="196">
                  <a:moveTo>
                    <a:pt x="472" y="0"/>
                  </a:moveTo>
                  <a:lnTo>
                    <a:pt x="191" y="196"/>
                  </a:lnTo>
                  <a:lnTo>
                    <a:pt x="0" y="196"/>
                  </a:lnTo>
                  <a:lnTo>
                    <a:pt x="309" y="0"/>
                  </a:lnTo>
                  <a:lnTo>
                    <a:pt x="4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2" name="Freeform 11">
              <a:extLst>
                <a:ext uri="{FF2B5EF4-FFF2-40B4-BE49-F238E27FC236}">
                  <a16:creationId xmlns:a16="http://schemas.microsoft.com/office/drawing/2014/main" id="{A5D6F03A-5479-4772-BF39-3A060D0F3E27}"/>
                </a:ext>
              </a:extLst>
            </p:cNvPr>
            <p:cNvSpPr>
              <a:spLocks/>
            </p:cNvSpPr>
            <p:nvPr/>
          </p:nvSpPr>
          <p:spPr bwMode="gray">
            <a:xfrm>
              <a:off x="2052621" y="3521642"/>
              <a:ext cx="537748" cy="309263"/>
            </a:xfrm>
            <a:custGeom>
              <a:avLst/>
              <a:gdLst>
                <a:gd name="T0" fmla="*/ 506 w 506"/>
                <a:gd name="T1" fmla="*/ 0 h 257"/>
                <a:gd name="T2" fmla="*/ 315 w 506"/>
                <a:gd name="T3" fmla="*/ 0 h 257"/>
                <a:gd name="T4" fmla="*/ 0 w 506"/>
                <a:gd name="T5" fmla="*/ 257 h 257"/>
                <a:gd name="T6" fmla="*/ 216 w 506"/>
                <a:gd name="T7" fmla="*/ 257 h 257"/>
                <a:gd name="T8" fmla="*/ 506 w 506"/>
                <a:gd name="T9" fmla="*/ 0 h 257"/>
              </a:gdLst>
              <a:ahLst/>
              <a:cxnLst>
                <a:cxn ang="0">
                  <a:pos x="T0" y="T1"/>
                </a:cxn>
                <a:cxn ang="0">
                  <a:pos x="T2" y="T3"/>
                </a:cxn>
                <a:cxn ang="0">
                  <a:pos x="T4" y="T5"/>
                </a:cxn>
                <a:cxn ang="0">
                  <a:pos x="T6" y="T7"/>
                </a:cxn>
                <a:cxn ang="0">
                  <a:pos x="T8" y="T9"/>
                </a:cxn>
              </a:cxnLst>
              <a:rect l="0" t="0" r="r" b="b"/>
              <a:pathLst>
                <a:path w="506" h="257">
                  <a:moveTo>
                    <a:pt x="506" y="0"/>
                  </a:moveTo>
                  <a:lnTo>
                    <a:pt x="315" y="0"/>
                  </a:lnTo>
                  <a:lnTo>
                    <a:pt x="0" y="257"/>
                  </a:lnTo>
                  <a:lnTo>
                    <a:pt x="216" y="257"/>
                  </a:lnTo>
                  <a:lnTo>
                    <a:pt x="50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4" name="Rectangle 13">
              <a:extLst>
                <a:ext uri="{FF2B5EF4-FFF2-40B4-BE49-F238E27FC236}">
                  <a16:creationId xmlns:a16="http://schemas.microsoft.com/office/drawing/2014/main" id="{D463317B-819A-404F-B78F-7E8CEF090659}"/>
                </a:ext>
              </a:extLst>
            </p:cNvPr>
            <p:cNvSpPr>
              <a:spLocks noChangeArrowheads="1"/>
            </p:cNvSpPr>
            <p:nvPr/>
          </p:nvSpPr>
          <p:spPr bwMode="gray">
            <a:xfrm>
              <a:off x="7560070" y="4779569"/>
              <a:ext cx="261434" cy="69554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5" name="Rectangle 14">
              <a:extLst>
                <a:ext uri="{FF2B5EF4-FFF2-40B4-BE49-F238E27FC236}">
                  <a16:creationId xmlns:a16="http://schemas.microsoft.com/office/drawing/2014/main" id="{CDB82437-1A0F-4D56-8254-AEBCD33347AF}"/>
                </a:ext>
              </a:extLst>
            </p:cNvPr>
            <p:cNvSpPr>
              <a:spLocks noChangeArrowheads="1"/>
            </p:cNvSpPr>
            <p:nvPr/>
          </p:nvSpPr>
          <p:spPr bwMode="gray">
            <a:xfrm>
              <a:off x="7233052" y="3830905"/>
              <a:ext cx="229553" cy="555951"/>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6" name="Rectangle 15">
              <a:extLst>
                <a:ext uri="{FF2B5EF4-FFF2-40B4-BE49-F238E27FC236}">
                  <a16:creationId xmlns:a16="http://schemas.microsoft.com/office/drawing/2014/main" id="{E446CD26-F157-43C2-B6A6-7C503E7C68FF}"/>
                </a:ext>
              </a:extLst>
            </p:cNvPr>
            <p:cNvSpPr>
              <a:spLocks noChangeArrowheads="1"/>
            </p:cNvSpPr>
            <p:nvPr/>
          </p:nvSpPr>
          <p:spPr bwMode="gray">
            <a:xfrm>
              <a:off x="6924235" y="3048723"/>
              <a:ext cx="200859" cy="472920"/>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7" name="Rectangle 16">
              <a:extLst>
                <a:ext uri="{FF2B5EF4-FFF2-40B4-BE49-F238E27FC236}">
                  <a16:creationId xmlns:a16="http://schemas.microsoft.com/office/drawing/2014/main" id="{AE94F2A5-7AC7-4DE1-A4BD-9BD4C89750DD}"/>
                </a:ext>
              </a:extLst>
            </p:cNvPr>
            <p:cNvSpPr>
              <a:spLocks noChangeArrowheads="1"/>
            </p:cNvSpPr>
            <p:nvPr/>
          </p:nvSpPr>
          <p:spPr bwMode="gray">
            <a:xfrm>
              <a:off x="6623478" y="2391689"/>
              <a:ext cx="175353" cy="421175"/>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8" name="Freeform 17">
              <a:extLst>
                <a:ext uri="{FF2B5EF4-FFF2-40B4-BE49-F238E27FC236}">
                  <a16:creationId xmlns:a16="http://schemas.microsoft.com/office/drawing/2014/main" id="{30557192-80FF-44D1-A518-FACABA533AA2}"/>
                </a:ext>
              </a:extLst>
            </p:cNvPr>
            <p:cNvSpPr>
              <a:spLocks/>
            </p:cNvSpPr>
            <p:nvPr/>
          </p:nvSpPr>
          <p:spPr bwMode="gray">
            <a:xfrm>
              <a:off x="7233807" y="4375660"/>
              <a:ext cx="587697" cy="398312"/>
            </a:xfrm>
            <a:custGeom>
              <a:avLst/>
              <a:gdLst>
                <a:gd name="T0" fmla="*/ 0 w 553"/>
                <a:gd name="T1" fmla="*/ 0 h 331"/>
                <a:gd name="T2" fmla="*/ 216 w 553"/>
                <a:gd name="T3" fmla="*/ 0 h 331"/>
                <a:gd name="T4" fmla="*/ 553 w 553"/>
                <a:gd name="T5" fmla="*/ 331 h 331"/>
                <a:gd name="T6" fmla="*/ 307 w 553"/>
                <a:gd name="T7" fmla="*/ 331 h 331"/>
                <a:gd name="T8" fmla="*/ 0 w 553"/>
                <a:gd name="T9" fmla="*/ 0 h 331"/>
              </a:gdLst>
              <a:ahLst/>
              <a:cxnLst>
                <a:cxn ang="0">
                  <a:pos x="T0" y="T1"/>
                </a:cxn>
                <a:cxn ang="0">
                  <a:pos x="T2" y="T3"/>
                </a:cxn>
                <a:cxn ang="0">
                  <a:pos x="T4" y="T5"/>
                </a:cxn>
                <a:cxn ang="0">
                  <a:pos x="T6" y="T7"/>
                </a:cxn>
                <a:cxn ang="0">
                  <a:pos x="T8" y="T9"/>
                </a:cxn>
              </a:cxnLst>
              <a:rect l="0" t="0" r="r" b="b"/>
              <a:pathLst>
                <a:path w="553" h="331">
                  <a:moveTo>
                    <a:pt x="0" y="0"/>
                  </a:moveTo>
                  <a:lnTo>
                    <a:pt x="216" y="0"/>
                  </a:lnTo>
                  <a:lnTo>
                    <a:pt x="553" y="331"/>
                  </a:lnTo>
                  <a:lnTo>
                    <a:pt x="307" y="33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9" name="Freeform 18">
              <a:extLst>
                <a:ext uri="{FF2B5EF4-FFF2-40B4-BE49-F238E27FC236}">
                  <a16:creationId xmlns:a16="http://schemas.microsoft.com/office/drawing/2014/main" id="{89951E4C-D5DF-4779-A1AB-0BDDDD5CB0E1}"/>
                </a:ext>
              </a:extLst>
            </p:cNvPr>
            <p:cNvSpPr>
              <a:spLocks/>
            </p:cNvSpPr>
            <p:nvPr/>
          </p:nvSpPr>
          <p:spPr bwMode="gray">
            <a:xfrm>
              <a:off x="6632176" y="2812864"/>
              <a:ext cx="501615" cy="235858"/>
            </a:xfrm>
            <a:custGeom>
              <a:avLst/>
              <a:gdLst>
                <a:gd name="T0" fmla="*/ 0 w 472"/>
                <a:gd name="T1" fmla="*/ 0 h 196"/>
                <a:gd name="T2" fmla="*/ 283 w 472"/>
                <a:gd name="T3" fmla="*/ 196 h 196"/>
                <a:gd name="T4" fmla="*/ 472 w 472"/>
                <a:gd name="T5" fmla="*/ 196 h 196"/>
                <a:gd name="T6" fmla="*/ 165 w 472"/>
                <a:gd name="T7" fmla="*/ 0 h 196"/>
                <a:gd name="T8" fmla="*/ 0 w 472"/>
                <a:gd name="T9" fmla="*/ 0 h 196"/>
              </a:gdLst>
              <a:ahLst/>
              <a:cxnLst>
                <a:cxn ang="0">
                  <a:pos x="T0" y="T1"/>
                </a:cxn>
                <a:cxn ang="0">
                  <a:pos x="T2" y="T3"/>
                </a:cxn>
                <a:cxn ang="0">
                  <a:pos x="T4" y="T5"/>
                </a:cxn>
                <a:cxn ang="0">
                  <a:pos x="T6" y="T7"/>
                </a:cxn>
                <a:cxn ang="0">
                  <a:pos x="T8" y="T9"/>
                </a:cxn>
              </a:cxnLst>
              <a:rect l="0" t="0" r="r" b="b"/>
              <a:pathLst>
                <a:path w="472" h="196">
                  <a:moveTo>
                    <a:pt x="0" y="0"/>
                  </a:moveTo>
                  <a:lnTo>
                    <a:pt x="283" y="196"/>
                  </a:lnTo>
                  <a:lnTo>
                    <a:pt x="472" y="196"/>
                  </a:lnTo>
                  <a:lnTo>
                    <a:pt x="16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0" name="Freeform 19">
              <a:extLst>
                <a:ext uri="{FF2B5EF4-FFF2-40B4-BE49-F238E27FC236}">
                  <a16:creationId xmlns:a16="http://schemas.microsoft.com/office/drawing/2014/main" id="{D7ED2E0C-462D-4BE7-932F-DB2A47FB368F}"/>
                </a:ext>
              </a:extLst>
            </p:cNvPr>
            <p:cNvSpPr>
              <a:spLocks/>
            </p:cNvSpPr>
            <p:nvPr/>
          </p:nvSpPr>
          <p:spPr bwMode="gray">
            <a:xfrm>
              <a:off x="6924235" y="3521642"/>
              <a:ext cx="535623" cy="309263"/>
            </a:xfrm>
            <a:custGeom>
              <a:avLst/>
              <a:gdLst>
                <a:gd name="T0" fmla="*/ 0 w 504"/>
                <a:gd name="T1" fmla="*/ 0 h 257"/>
                <a:gd name="T2" fmla="*/ 189 w 504"/>
                <a:gd name="T3" fmla="*/ 0 h 257"/>
                <a:gd name="T4" fmla="*/ 504 w 504"/>
                <a:gd name="T5" fmla="*/ 257 h 257"/>
                <a:gd name="T6" fmla="*/ 288 w 504"/>
                <a:gd name="T7" fmla="*/ 257 h 257"/>
                <a:gd name="T8" fmla="*/ 0 w 504"/>
                <a:gd name="T9" fmla="*/ 0 h 257"/>
              </a:gdLst>
              <a:ahLst/>
              <a:cxnLst>
                <a:cxn ang="0">
                  <a:pos x="T0" y="T1"/>
                </a:cxn>
                <a:cxn ang="0">
                  <a:pos x="T2" y="T3"/>
                </a:cxn>
                <a:cxn ang="0">
                  <a:pos x="T4" y="T5"/>
                </a:cxn>
                <a:cxn ang="0">
                  <a:pos x="T6" y="T7"/>
                </a:cxn>
                <a:cxn ang="0">
                  <a:pos x="T8" y="T9"/>
                </a:cxn>
              </a:cxnLst>
              <a:rect l="0" t="0" r="r" b="b"/>
              <a:pathLst>
                <a:path w="504" h="257">
                  <a:moveTo>
                    <a:pt x="0" y="0"/>
                  </a:moveTo>
                  <a:lnTo>
                    <a:pt x="189" y="0"/>
                  </a:lnTo>
                  <a:lnTo>
                    <a:pt x="504" y="257"/>
                  </a:lnTo>
                  <a:lnTo>
                    <a:pt x="288" y="25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1" name="Textfeld 66">
              <a:extLst>
                <a:ext uri="{FF2B5EF4-FFF2-40B4-BE49-F238E27FC236}">
                  <a16:creationId xmlns:a16="http://schemas.microsoft.com/office/drawing/2014/main" id="{1B554CFF-FBE7-4798-9F92-4DBCCD36B290}"/>
                </a:ext>
              </a:extLst>
            </p:cNvPr>
            <p:cNvSpPr txBox="1"/>
            <p:nvPr/>
          </p:nvSpPr>
          <p:spPr bwMode="gray">
            <a:xfrm>
              <a:off x="2665876" y="3830905"/>
              <a:ext cx="4176908" cy="555951"/>
            </a:xfrm>
            <a:prstGeom prst="rect">
              <a:avLst/>
            </a:prstGeom>
            <a:solidFill>
              <a:schemeClr val="accent5">
                <a:lumMod val="75000"/>
              </a:schemeClr>
            </a:solidFill>
          </p:spPr>
          <p:txBody>
            <a:bodyPr wrap="square" lIns="0" tIns="0" rIns="0" b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Develop project phase</a:t>
              </a:r>
              <a:r>
                <a:rPr lang="en-US" sz="1200" b="1" kern="0" dirty="0">
                  <a:solidFill>
                    <a:srgbClr val="FFFFFF"/>
                  </a:solidFill>
                  <a:latin typeface="Arial"/>
                </a:rPr>
                <a:t> key messages around themes of awareness, understanding, adoption, ownership</a:t>
              </a:r>
              <a:endParaRPr kumimoji="0" lang="en-US" sz="900" b="0" i="0" u="none" strike="noStrike" kern="0" cap="none" spc="0" normalizeH="0" baseline="0" noProof="0" dirty="0">
                <a:ln>
                  <a:noFill/>
                </a:ln>
                <a:solidFill>
                  <a:srgbClr val="FFFFFF"/>
                </a:solidFill>
                <a:effectLst/>
                <a:uLnTx/>
                <a:uFillTx/>
                <a:latin typeface="Arial"/>
              </a:endParaRPr>
            </a:p>
          </p:txBody>
        </p:sp>
        <p:sp>
          <p:nvSpPr>
            <p:cNvPr id="152" name="Textfeld 68">
              <a:extLst>
                <a:ext uri="{FF2B5EF4-FFF2-40B4-BE49-F238E27FC236}">
                  <a16:creationId xmlns:a16="http://schemas.microsoft.com/office/drawing/2014/main" id="{5F21FC38-6129-4941-AC5C-59C7E1455B5D}"/>
                </a:ext>
              </a:extLst>
            </p:cNvPr>
            <p:cNvSpPr txBox="1"/>
            <p:nvPr/>
          </p:nvSpPr>
          <p:spPr bwMode="gray">
            <a:xfrm>
              <a:off x="3173878" y="2391689"/>
              <a:ext cx="3160904" cy="421175"/>
            </a:xfrm>
            <a:prstGeom prst="rect">
              <a:avLst/>
            </a:prstGeom>
            <a:solidFill>
              <a:schemeClr val="accent1">
                <a:lumMod val="75000"/>
              </a:schemeClr>
            </a:solidFill>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a:rPr>
                <a:t>Identify and segment audience groups</a:t>
              </a:r>
              <a:endParaRPr kumimoji="0" lang="en-US" sz="900" b="0" i="0" u="none" strike="noStrike" kern="0" cap="none" spc="0" normalizeH="0" baseline="0" noProof="0" dirty="0">
                <a:ln>
                  <a:noFill/>
                </a:ln>
                <a:solidFill>
                  <a:schemeClr val="bg1"/>
                </a:solidFill>
                <a:effectLst/>
                <a:uLnTx/>
                <a:uFillTx/>
                <a:latin typeface="Arial"/>
              </a:endParaRPr>
            </a:p>
          </p:txBody>
        </p:sp>
        <p:sp>
          <p:nvSpPr>
            <p:cNvPr id="157" name="Textfeld 110">
              <a:extLst>
                <a:ext uri="{FF2B5EF4-FFF2-40B4-BE49-F238E27FC236}">
                  <a16:creationId xmlns:a16="http://schemas.microsoft.com/office/drawing/2014/main" id="{AF03FD5A-4E51-45B6-B700-A870936F8A6C}"/>
                </a:ext>
              </a:extLst>
            </p:cNvPr>
            <p:cNvSpPr txBox="1"/>
            <p:nvPr/>
          </p:nvSpPr>
          <p:spPr bwMode="gray">
            <a:xfrm>
              <a:off x="368475" y="4404113"/>
              <a:ext cx="8771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a:rPr>
                <a:t>Step 4</a:t>
              </a:r>
            </a:p>
          </p:txBody>
        </p:sp>
        <p:sp>
          <p:nvSpPr>
            <p:cNvPr id="158" name="Textfeld 111">
              <a:extLst>
                <a:ext uri="{FF2B5EF4-FFF2-40B4-BE49-F238E27FC236}">
                  <a16:creationId xmlns:a16="http://schemas.microsoft.com/office/drawing/2014/main" id="{8871E35C-620D-445E-99BE-70D6020980FF}"/>
                </a:ext>
              </a:extLst>
            </p:cNvPr>
            <p:cNvSpPr txBox="1"/>
            <p:nvPr/>
          </p:nvSpPr>
          <p:spPr bwMode="gray">
            <a:xfrm>
              <a:off x="368475" y="3449850"/>
              <a:ext cx="8771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a:rPr>
                <a:t>Step 3</a:t>
              </a:r>
            </a:p>
          </p:txBody>
        </p:sp>
        <p:sp>
          <p:nvSpPr>
            <p:cNvPr id="159" name="Textfeld 112">
              <a:extLst>
                <a:ext uri="{FF2B5EF4-FFF2-40B4-BE49-F238E27FC236}">
                  <a16:creationId xmlns:a16="http://schemas.microsoft.com/office/drawing/2014/main" id="{5332A46E-69FA-4048-AD26-FAEDA7397190}"/>
                </a:ext>
              </a:extLst>
            </p:cNvPr>
            <p:cNvSpPr txBox="1"/>
            <p:nvPr/>
          </p:nvSpPr>
          <p:spPr bwMode="gray">
            <a:xfrm>
              <a:off x="368475" y="2667667"/>
              <a:ext cx="8771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a:rPr>
                <a:t>Step 2</a:t>
              </a:r>
            </a:p>
          </p:txBody>
        </p:sp>
        <p:sp>
          <p:nvSpPr>
            <p:cNvPr id="160" name="Textfeld 113">
              <a:extLst>
                <a:ext uri="{FF2B5EF4-FFF2-40B4-BE49-F238E27FC236}">
                  <a16:creationId xmlns:a16="http://schemas.microsoft.com/office/drawing/2014/main" id="{BDD997F7-D298-4714-8681-555C1A7C3774}"/>
                </a:ext>
              </a:extLst>
            </p:cNvPr>
            <p:cNvSpPr txBox="1"/>
            <p:nvPr/>
          </p:nvSpPr>
          <p:spPr bwMode="gray">
            <a:xfrm>
              <a:off x="368475" y="2010634"/>
              <a:ext cx="8771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a:rPr>
                <a:t>Step 1</a:t>
              </a:r>
            </a:p>
          </p:txBody>
        </p:sp>
        <p:cxnSp>
          <p:nvCxnSpPr>
            <p:cNvPr id="161" name="Gerade Verbindung 114">
              <a:extLst>
                <a:ext uri="{FF2B5EF4-FFF2-40B4-BE49-F238E27FC236}">
                  <a16:creationId xmlns:a16="http://schemas.microsoft.com/office/drawing/2014/main" id="{FB0EA6EE-A832-4C26-9ABA-993355EAFA59}"/>
                </a:ext>
              </a:extLst>
            </p:cNvPr>
            <p:cNvCxnSpPr/>
            <p:nvPr/>
          </p:nvCxnSpPr>
          <p:spPr bwMode="gray">
            <a:xfrm flipH="1">
              <a:off x="486498" y="4785168"/>
              <a:ext cx="1186658" cy="0"/>
            </a:xfrm>
            <a:prstGeom prst="line">
              <a:avLst/>
            </a:prstGeom>
            <a:noFill/>
            <a:ln w="19050">
              <a:solidFill>
                <a:srgbClr val="969696"/>
              </a:solidFill>
              <a:prstDash val="sysDot"/>
              <a:round/>
              <a:headEnd/>
              <a:tailEnd/>
            </a:ln>
            <a:effectLst/>
          </p:spPr>
        </p:cxnSp>
        <p:cxnSp>
          <p:nvCxnSpPr>
            <p:cNvPr id="162" name="Gerade Verbindung 115">
              <a:extLst>
                <a:ext uri="{FF2B5EF4-FFF2-40B4-BE49-F238E27FC236}">
                  <a16:creationId xmlns:a16="http://schemas.microsoft.com/office/drawing/2014/main" id="{1C5B7D5C-57B4-47BC-A9A4-42D4508592F3}"/>
                </a:ext>
              </a:extLst>
            </p:cNvPr>
            <p:cNvCxnSpPr/>
            <p:nvPr/>
          </p:nvCxnSpPr>
          <p:spPr bwMode="gray">
            <a:xfrm flipH="1">
              <a:off x="486498" y="3830905"/>
              <a:ext cx="1542676" cy="0"/>
            </a:xfrm>
            <a:prstGeom prst="line">
              <a:avLst/>
            </a:prstGeom>
            <a:noFill/>
            <a:ln w="19050">
              <a:solidFill>
                <a:srgbClr val="969696"/>
              </a:solidFill>
              <a:prstDash val="sysDot"/>
              <a:round/>
              <a:headEnd/>
              <a:tailEnd/>
            </a:ln>
            <a:effectLst/>
          </p:spPr>
        </p:cxnSp>
        <p:cxnSp>
          <p:nvCxnSpPr>
            <p:cNvPr id="163" name="Gerade Verbindung 116">
              <a:extLst>
                <a:ext uri="{FF2B5EF4-FFF2-40B4-BE49-F238E27FC236}">
                  <a16:creationId xmlns:a16="http://schemas.microsoft.com/office/drawing/2014/main" id="{C7DD7E0A-9F0C-44FA-8B36-8B491DE3D43E}"/>
                </a:ext>
              </a:extLst>
            </p:cNvPr>
            <p:cNvCxnSpPr/>
            <p:nvPr/>
          </p:nvCxnSpPr>
          <p:spPr bwMode="gray">
            <a:xfrm flipH="1" flipV="1">
              <a:off x="486498" y="3038806"/>
              <a:ext cx="1877441" cy="9916"/>
            </a:xfrm>
            <a:prstGeom prst="line">
              <a:avLst/>
            </a:prstGeom>
            <a:noFill/>
            <a:ln w="19050">
              <a:solidFill>
                <a:srgbClr val="969696"/>
              </a:solidFill>
              <a:prstDash val="sysDot"/>
              <a:round/>
              <a:headEnd/>
              <a:tailEnd/>
            </a:ln>
            <a:effectLst/>
          </p:spPr>
        </p:cxnSp>
        <p:cxnSp>
          <p:nvCxnSpPr>
            <p:cNvPr id="164" name="Gerade Verbindung 117">
              <a:extLst>
                <a:ext uri="{FF2B5EF4-FFF2-40B4-BE49-F238E27FC236}">
                  <a16:creationId xmlns:a16="http://schemas.microsoft.com/office/drawing/2014/main" id="{408C502A-B039-4303-8AC4-BC71229818A0}"/>
                </a:ext>
              </a:extLst>
            </p:cNvPr>
            <p:cNvCxnSpPr/>
            <p:nvPr/>
          </p:nvCxnSpPr>
          <p:spPr bwMode="gray">
            <a:xfrm flipH="1">
              <a:off x="486498" y="2391689"/>
              <a:ext cx="2205829" cy="0"/>
            </a:xfrm>
            <a:prstGeom prst="line">
              <a:avLst/>
            </a:prstGeom>
            <a:noFill/>
            <a:ln w="19050">
              <a:solidFill>
                <a:srgbClr val="969696"/>
              </a:solidFill>
              <a:prstDash val="sysDot"/>
              <a:round/>
              <a:headEnd/>
              <a:tailEnd/>
            </a:ln>
            <a:effectLst/>
          </p:spPr>
        </p:cxnSp>
        <p:sp>
          <p:nvSpPr>
            <p:cNvPr id="166" name="Textfeld 4">
              <a:extLst>
                <a:ext uri="{FF2B5EF4-FFF2-40B4-BE49-F238E27FC236}">
                  <a16:creationId xmlns:a16="http://schemas.microsoft.com/office/drawing/2014/main" id="{101DB746-6426-47DF-A70A-F43EFC7D1C0D}"/>
                </a:ext>
              </a:extLst>
            </p:cNvPr>
            <p:cNvSpPr txBox="1"/>
            <p:nvPr/>
          </p:nvSpPr>
          <p:spPr bwMode="gray">
            <a:xfrm>
              <a:off x="2391575" y="4785167"/>
              <a:ext cx="4725511" cy="695542"/>
            </a:xfrm>
            <a:prstGeom prst="rect">
              <a:avLst/>
            </a:prstGeom>
            <a:solidFill>
              <a:srgbClr val="0070C0"/>
            </a:solidFill>
          </p:spPr>
          <p:txBody>
            <a:bodyPr wrap="square" lIns="0" tIns="0" rIns="0" b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rPr>
                <a:t>Create tactical communications plan to target audiences and assess effectiveness of channels</a:t>
              </a:r>
              <a:endParaRPr kumimoji="0" lang="en-US" sz="900" b="0" i="0" u="none" strike="noStrike" kern="0" cap="none" spc="0" normalizeH="0" baseline="0" noProof="0" dirty="0">
                <a:ln>
                  <a:noFill/>
                </a:ln>
                <a:solidFill>
                  <a:srgbClr val="FFFFFF"/>
                </a:solidFill>
                <a:effectLst/>
                <a:uLnTx/>
                <a:uFillTx/>
                <a:latin typeface="Arial"/>
              </a:endParaRPr>
            </a:p>
          </p:txBody>
        </p:sp>
        <p:sp>
          <p:nvSpPr>
            <p:cNvPr id="168" name="Textfeld 67">
              <a:extLst>
                <a:ext uri="{FF2B5EF4-FFF2-40B4-BE49-F238E27FC236}">
                  <a16:creationId xmlns:a16="http://schemas.microsoft.com/office/drawing/2014/main" id="{1D006ACB-D694-4550-92EC-1D238C9CA310}"/>
                </a:ext>
              </a:extLst>
            </p:cNvPr>
            <p:cNvSpPr txBox="1"/>
            <p:nvPr/>
          </p:nvSpPr>
          <p:spPr bwMode="gray">
            <a:xfrm>
              <a:off x="2923343" y="3048722"/>
              <a:ext cx="3661974" cy="472920"/>
            </a:xfrm>
            <a:prstGeom prst="rect">
              <a:avLst/>
            </a:prstGeom>
            <a:solidFill>
              <a:schemeClr val="accent1"/>
            </a:solidFill>
          </p:spPr>
          <p:txBody>
            <a:bodyPr wrap="square" lIns="0" tIns="0" rIns="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Review and Identify appropriate communication channels</a:t>
              </a:r>
              <a:endParaRPr kumimoji="0" lang="en-US" sz="800" b="0" i="0" u="none" strike="noStrike" kern="0" cap="none" spc="0" normalizeH="0" baseline="0" noProof="0" dirty="0">
                <a:ln>
                  <a:noFill/>
                </a:ln>
                <a:solidFill>
                  <a:srgbClr val="FFFFFF"/>
                </a:solidFill>
                <a:effectLst/>
                <a:uLnTx/>
                <a:uFillTx/>
                <a:latin typeface="Arial"/>
              </a:endParaRPr>
            </a:p>
          </p:txBody>
        </p:sp>
        <p:sp>
          <p:nvSpPr>
            <p:cNvPr id="169" name="Freeform 18">
              <a:extLst>
                <a:ext uri="{FF2B5EF4-FFF2-40B4-BE49-F238E27FC236}">
                  <a16:creationId xmlns:a16="http://schemas.microsoft.com/office/drawing/2014/main" id="{CD8A9FC4-8C35-4A9F-AD26-DB1F2B5DD12C}"/>
                </a:ext>
              </a:extLst>
            </p:cNvPr>
            <p:cNvSpPr>
              <a:spLocks/>
            </p:cNvSpPr>
            <p:nvPr/>
          </p:nvSpPr>
          <p:spPr bwMode="gray">
            <a:xfrm>
              <a:off x="6314951" y="2146440"/>
              <a:ext cx="501615" cy="235858"/>
            </a:xfrm>
            <a:custGeom>
              <a:avLst/>
              <a:gdLst>
                <a:gd name="T0" fmla="*/ 0 w 472"/>
                <a:gd name="T1" fmla="*/ 0 h 196"/>
                <a:gd name="T2" fmla="*/ 283 w 472"/>
                <a:gd name="T3" fmla="*/ 196 h 196"/>
                <a:gd name="T4" fmla="*/ 472 w 472"/>
                <a:gd name="T5" fmla="*/ 196 h 196"/>
                <a:gd name="T6" fmla="*/ 165 w 472"/>
                <a:gd name="T7" fmla="*/ 0 h 196"/>
                <a:gd name="T8" fmla="*/ 0 w 472"/>
                <a:gd name="T9" fmla="*/ 0 h 196"/>
              </a:gdLst>
              <a:ahLst/>
              <a:cxnLst>
                <a:cxn ang="0">
                  <a:pos x="T0" y="T1"/>
                </a:cxn>
                <a:cxn ang="0">
                  <a:pos x="T2" y="T3"/>
                </a:cxn>
                <a:cxn ang="0">
                  <a:pos x="T4" y="T5"/>
                </a:cxn>
                <a:cxn ang="0">
                  <a:pos x="T6" y="T7"/>
                </a:cxn>
                <a:cxn ang="0">
                  <a:pos x="T8" y="T9"/>
                </a:cxn>
              </a:cxnLst>
              <a:rect l="0" t="0" r="r" b="b"/>
              <a:pathLst>
                <a:path w="472" h="196">
                  <a:moveTo>
                    <a:pt x="0" y="0"/>
                  </a:moveTo>
                  <a:lnTo>
                    <a:pt x="283" y="196"/>
                  </a:lnTo>
                  <a:lnTo>
                    <a:pt x="472" y="196"/>
                  </a:lnTo>
                  <a:lnTo>
                    <a:pt x="16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70" name="Freeform 10">
            <a:extLst>
              <a:ext uri="{FF2B5EF4-FFF2-40B4-BE49-F238E27FC236}">
                <a16:creationId xmlns:a16="http://schemas.microsoft.com/office/drawing/2014/main" id="{B44FAD9C-9980-4BE5-ADD3-5CB27D0F4C61}"/>
              </a:ext>
            </a:extLst>
          </p:cNvPr>
          <p:cNvSpPr>
            <a:spLocks/>
          </p:cNvSpPr>
          <p:nvPr/>
        </p:nvSpPr>
        <p:spPr bwMode="gray">
          <a:xfrm>
            <a:off x="4453439" y="2082387"/>
            <a:ext cx="501615" cy="235858"/>
          </a:xfrm>
          <a:custGeom>
            <a:avLst/>
            <a:gdLst>
              <a:gd name="T0" fmla="*/ 472 w 472"/>
              <a:gd name="T1" fmla="*/ 0 h 196"/>
              <a:gd name="T2" fmla="*/ 191 w 472"/>
              <a:gd name="T3" fmla="*/ 196 h 196"/>
              <a:gd name="T4" fmla="*/ 0 w 472"/>
              <a:gd name="T5" fmla="*/ 196 h 196"/>
              <a:gd name="T6" fmla="*/ 309 w 472"/>
              <a:gd name="T7" fmla="*/ 0 h 196"/>
              <a:gd name="T8" fmla="*/ 472 w 472"/>
              <a:gd name="T9" fmla="*/ 0 h 196"/>
            </a:gdLst>
            <a:ahLst/>
            <a:cxnLst>
              <a:cxn ang="0">
                <a:pos x="T0" y="T1"/>
              </a:cxn>
              <a:cxn ang="0">
                <a:pos x="T2" y="T3"/>
              </a:cxn>
              <a:cxn ang="0">
                <a:pos x="T4" y="T5"/>
              </a:cxn>
              <a:cxn ang="0">
                <a:pos x="T6" y="T7"/>
              </a:cxn>
              <a:cxn ang="0">
                <a:pos x="T8" y="T9"/>
              </a:cxn>
            </a:cxnLst>
            <a:rect l="0" t="0" r="r" b="b"/>
            <a:pathLst>
              <a:path w="472" h="196">
                <a:moveTo>
                  <a:pt x="472" y="0"/>
                </a:moveTo>
                <a:lnTo>
                  <a:pt x="191" y="196"/>
                </a:lnTo>
                <a:lnTo>
                  <a:pt x="0" y="196"/>
                </a:lnTo>
                <a:lnTo>
                  <a:pt x="309" y="0"/>
                </a:lnTo>
                <a:lnTo>
                  <a:pt x="4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cxnSp>
        <p:nvCxnSpPr>
          <p:cNvPr id="171" name="Gerade Verbindung 115">
            <a:extLst>
              <a:ext uri="{FF2B5EF4-FFF2-40B4-BE49-F238E27FC236}">
                <a16:creationId xmlns:a16="http://schemas.microsoft.com/office/drawing/2014/main" id="{C4120C90-8913-4B70-9C36-9D955404F9C7}"/>
              </a:ext>
            </a:extLst>
          </p:cNvPr>
          <p:cNvCxnSpPr/>
          <p:nvPr/>
        </p:nvCxnSpPr>
        <p:spPr bwMode="gray">
          <a:xfrm flipH="1">
            <a:off x="9594178" y="4699017"/>
            <a:ext cx="1542676" cy="0"/>
          </a:xfrm>
          <a:prstGeom prst="line">
            <a:avLst/>
          </a:prstGeom>
          <a:noFill/>
          <a:ln w="19050">
            <a:solidFill>
              <a:srgbClr val="969696"/>
            </a:solidFill>
            <a:prstDash val="sysDot"/>
            <a:round/>
            <a:headEnd/>
            <a:tailEnd/>
          </a:ln>
          <a:effectLst/>
        </p:spPr>
      </p:cxnSp>
      <p:cxnSp>
        <p:nvCxnSpPr>
          <p:cNvPr id="172" name="Gerade Verbindung 117">
            <a:extLst>
              <a:ext uri="{FF2B5EF4-FFF2-40B4-BE49-F238E27FC236}">
                <a16:creationId xmlns:a16="http://schemas.microsoft.com/office/drawing/2014/main" id="{E76771AC-ADB6-416F-BF7B-AE084F6A6A0E}"/>
              </a:ext>
            </a:extLst>
          </p:cNvPr>
          <p:cNvCxnSpPr>
            <a:cxnSpLocks/>
          </p:cNvCxnSpPr>
          <p:nvPr/>
        </p:nvCxnSpPr>
        <p:spPr bwMode="gray">
          <a:xfrm flipH="1">
            <a:off x="8542571" y="2297813"/>
            <a:ext cx="2594283" cy="0"/>
          </a:xfrm>
          <a:prstGeom prst="line">
            <a:avLst/>
          </a:prstGeom>
          <a:noFill/>
          <a:ln w="19050">
            <a:solidFill>
              <a:srgbClr val="969696"/>
            </a:solidFill>
            <a:prstDash val="sysDot"/>
            <a:round/>
            <a:headEnd/>
            <a:tailEnd/>
          </a:ln>
          <a:effectLst/>
        </p:spPr>
      </p:cxnSp>
      <p:sp>
        <p:nvSpPr>
          <p:cNvPr id="173" name="Textfeld 120">
            <a:extLst>
              <a:ext uri="{FF2B5EF4-FFF2-40B4-BE49-F238E27FC236}">
                <a16:creationId xmlns:a16="http://schemas.microsoft.com/office/drawing/2014/main" id="{8DAF11AA-7BD3-43EB-BFD9-623E7D990C5D}"/>
              </a:ext>
            </a:extLst>
          </p:cNvPr>
          <p:cNvSpPr txBox="1"/>
          <p:nvPr/>
        </p:nvSpPr>
        <p:spPr bwMode="gray">
          <a:xfrm>
            <a:off x="9108928" y="3241482"/>
            <a:ext cx="2700000" cy="360363"/>
          </a:xfrm>
          <a:prstGeom prst="rect">
            <a:avLst/>
          </a:prstGeom>
          <a:noFill/>
        </p:spPr>
        <p:txBody>
          <a:bodyPr wrap="square" lIns="0" tIns="9000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a:rPr>
              <a:t>Communications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a:rPr>
              <a:t>Strategy</a:t>
            </a:r>
          </a:p>
        </p:txBody>
      </p:sp>
      <p:sp>
        <p:nvSpPr>
          <p:cNvPr id="174" name="Textfeld 120">
            <a:extLst>
              <a:ext uri="{FF2B5EF4-FFF2-40B4-BE49-F238E27FC236}">
                <a16:creationId xmlns:a16="http://schemas.microsoft.com/office/drawing/2014/main" id="{2FB20F42-B27D-45C4-8C6B-A8FF7212DA53}"/>
              </a:ext>
            </a:extLst>
          </p:cNvPr>
          <p:cNvSpPr txBox="1"/>
          <p:nvPr/>
        </p:nvSpPr>
        <p:spPr bwMode="gray">
          <a:xfrm>
            <a:off x="9203597" y="4853649"/>
            <a:ext cx="2700000" cy="360363"/>
          </a:xfrm>
          <a:prstGeom prst="rect">
            <a:avLst/>
          </a:prstGeom>
          <a:noFill/>
        </p:spPr>
        <p:txBody>
          <a:bodyPr wrap="square" lIns="0" tIns="9000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Arial"/>
              </a:rPr>
              <a:t>Communications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Arial"/>
              </a:rPr>
              <a:t> Plan</a:t>
            </a:r>
          </a:p>
        </p:txBody>
      </p:sp>
      <p:sp>
        <p:nvSpPr>
          <p:cNvPr id="65" name="TextBox 64"/>
          <p:cNvSpPr txBox="1"/>
          <p:nvPr/>
        </p:nvSpPr>
        <p:spPr>
          <a:xfrm>
            <a:off x="11561885" y="6418330"/>
            <a:ext cx="430823" cy="369332"/>
          </a:xfrm>
          <a:prstGeom prst="rect">
            <a:avLst/>
          </a:prstGeom>
          <a:noFill/>
        </p:spPr>
        <p:txBody>
          <a:bodyPr wrap="square" rtlCol="0">
            <a:spAutoFit/>
          </a:bodyPr>
          <a:lstStyle/>
          <a:p>
            <a:fld id="{636F4EB4-CEA5-4E71-8CF5-2F9446B336A3}"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77626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Intake Process and Criteria</a:t>
            </a:r>
          </a:p>
        </p:txBody>
      </p:sp>
      <p:sp>
        <p:nvSpPr>
          <p:cNvPr id="9" name="Content Placeholder 2"/>
          <p:cNvSpPr txBox="1">
            <a:spLocks/>
          </p:cNvSpPr>
          <p:nvPr/>
        </p:nvSpPr>
        <p:spPr>
          <a:xfrm>
            <a:off x="2023140" y="1234192"/>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lgn="ctr">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lgn="ctr">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lgn="ctr">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lgn="ctr">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sp>
        <p:nvSpPr>
          <p:cNvPr id="65" name="TextBox 64"/>
          <p:cNvSpPr txBox="1"/>
          <p:nvPr/>
        </p:nvSpPr>
        <p:spPr>
          <a:xfrm>
            <a:off x="11561885" y="6418330"/>
            <a:ext cx="515815" cy="369332"/>
          </a:xfrm>
          <a:prstGeom prst="rect">
            <a:avLst/>
          </a:prstGeom>
          <a:noFill/>
        </p:spPr>
        <p:txBody>
          <a:bodyPr wrap="square" rtlCol="0">
            <a:spAutoFit/>
          </a:bodyPr>
          <a:lstStyle/>
          <a:p>
            <a:fld id="{636F4EB4-CEA5-4E71-8CF5-2F9446B336A3}" type="slidenum">
              <a:rPr lang="en-US" smtClean="0">
                <a:solidFill>
                  <a:schemeClr val="bg1"/>
                </a:solidFill>
                <a:latin typeface="Arial" panose="020B0604020202020204" pitchFamily="34" charset="0"/>
                <a:cs typeface="Arial" panose="020B0604020202020204" pitchFamily="34" charset="0"/>
              </a:rPr>
              <a:pPr/>
              <a:t>11</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85" name="Table 84">
            <a:extLst>
              <a:ext uri="{FF2B5EF4-FFF2-40B4-BE49-F238E27FC236}">
                <a16:creationId xmlns:a16="http://schemas.microsoft.com/office/drawing/2014/main" id="{D7185631-D1EF-440B-87F7-7F33B172983B}"/>
              </a:ext>
            </a:extLst>
          </p:cNvPr>
          <p:cNvGraphicFramePr>
            <a:graphicFrameLocks noGrp="1"/>
          </p:cNvGraphicFramePr>
          <p:nvPr>
            <p:extLst>
              <p:ext uri="{D42A27DB-BD31-4B8C-83A1-F6EECF244321}">
                <p14:modId xmlns:p14="http://schemas.microsoft.com/office/powerpoint/2010/main" val="63379162"/>
              </p:ext>
            </p:extLst>
          </p:nvPr>
        </p:nvGraphicFramePr>
        <p:xfrm>
          <a:off x="1509823" y="1234193"/>
          <a:ext cx="8793126" cy="4879532"/>
        </p:xfrm>
        <a:graphic>
          <a:graphicData uri="http://schemas.openxmlformats.org/drawingml/2006/table">
            <a:tbl>
              <a:tblPr firstRow="1" bandRow="1">
                <a:tableStyleId>{5C22544A-7EE6-4342-B048-85BDC9FD1C3A}</a:tableStyleId>
              </a:tblPr>
              <a:tblGrid>
                <a:gridCol w="2931042">
                  <a:extLst>
                    <a:ext uri="{9D8B030D-6E8A-4147-A177-3AD203B41FA5}">
                      <a16:colId xmlns:a16="http://schemas.microsoft.com/office/drawing/2014/main" val="20000"/>
                    </a:ext>
                  </a:extLst>
                </a:gridCol>
                <a:gridCol w="2931042">
                  <a:extLst>
                    <a:ext uri="{9D8B030D-6E8A-4147-A177-3AD203B41FA5}">
                      <a16:colId xmlns:a16="http://schemas.microsoft.com/office/drawing/2014/main" val="20001"/>
                    </a:ext>
                  </a:extLst>
                </a:gridCol>
                <a:gridCol w="2931042">
                  <a:extLst>
                    <a:ext uri="{9D8B030D-6E8A-4147-A177-3AD203B41FA5}">
                      <a16:colId xmlns:a16="http://schemas.microsoft.com/office/drawing/2014/main" val="20002"/>
                    </a:ext>
                  </a:extLst>
                </a:gridCol>
              </a:tblGrid>
              <a:tr h="4879532">
                <a:tc>
                  <a:txBody>
                    <a:bodyPr/>
                    <a:lstStyle/>
                    <a:p>
                      <a:pPr algn="ctr"/>
                      <a:r>
                        <a:rPr lang="en-US" dirty="0">
                          <a:solidFill>
                            <a:schemeClr val="accent1">
                              <a:lumMod val="75000"/>
                            </a:schemeClr>
                          </a:solidFill>
                        </a:rPr>
                        <a:t>Determine</a:t>
                      </a: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p>
                      <a:pPr algn="ctr"/>
                      <a:endParaRPr lang="en-US" dirty="0">
                        <a:solidFill>
                          <a:schemeClr val="accent1">
                            <a:lumMod val="75000"/>
                          </a:schemeClr>
                        </a:solidFill>
                      </a:endParaRPr>
                    </a:p>
                  </a:txBody>
                  <a:tcPr>
                    <a:lnR w="28575" cap="flat" cmpd="sng" algn="ctr">
                      <a:solidFill>
                        <a:schemeClr val="accent1">
                          <a:lumMod val="75000"/>
                        </a:schemeClr>
                      </a:solidFill>
                      <a:prstDash val="sysDash"/>
                      <a:round/>
                      <a:headEnd type="none" w="med" len="med"/>
                      <a:tailEnd type="none" w="med" len="med"/>
                    </a:lnR>
                    <a:solidFill>
                      <a:schemeClr val="accent1">
                        <a:lumMod val="20000"/>
                        <a:lumOff val="80000"/>
                      </a:schemeClr>
                    </a:solidFill>
                  </a:tcPr>
                </a:tc>
                <a:tc>
                  <a:txBody>
                    <a:bodyPr/>
                    <a:lstStyle/>
                    <a:p>
                      <a:pPr algn="ctr"/>
                      <a:r>
                        <a:rPr lang="en-US" dirty="0">
                          <a:solidFill>
                            <a:schemeClr val="accent1">
                              <a:lumMod val="75000"/>
                            </a:schemeClr>
                          </a:solidFill>
                        </a:rPr>
                        <a:t>Develop</a:t>
                      </a:r>
                    </a:p>
                  </a:txBody>
                  <a:tcPr>
                    <a:lnL w="28575" cap="flat" cmpd="sng" algn="ctr">
                      <a:solidFill>
                        <a:schemeClr val="accent1">
                          <a:lumMod val="75000"/>
                        </a:schemeClr>
                      </a:solidFill>
                      <a:prstDash val="sysDash"/>
                      <a:round/>
                      <a:headEnd type="none" w="med" len="med"/>
                      <a:tailEnd type="none" w="med" len="med"/>
                    </a:lnL>
                    <a:lnR w="28575" cap="flat" cmpd="sng" algn="ctr">
                      <a:solidFill>
                        <a:schemeClr val="accent1">
                          <a:lumMod val="75000"/>
                        </a:schemeClr>
                      </a:solidFill>
                      <a:prstDash val="sysDash"/>
                      <a:round/>
                      <a:headEnd type="none" w="med" len="med"/>
                      <a:tailEnd type="none" w="med" len="med"/>
                    </a:lnR>
                    <a:solidFill>
                      <a:schemeClr val="accent1">
                        <a:lumMod val="20000"/>
                        <a:lumOff val="80000"/>
                      </a:schemeClr>
                    </a:solidFill>
                  </a:tcPr>
                </a:tc>
                <a:tc>
                  <a:txBody>
                    <a:bodyPr/>
                    <a:lstStyle/>
                    <a:p>
                      <a:pPr algn="ctr"/>
                      <a:r>
                        <a:rPr lang="en-US" dirty="0">
                          <a:solidFill>
                            <a:schemeClr val="accent1">
                              <a:lumMod val="75000"/>
                            </a:schemeClr>
                          </a:solidFill>
                        </a:rPr>
                        <a:t>Distribute</a:t>
                      </a:r>
                    </a:p>
                  </a:txBody>
                  <a:tcPr>
                    <a:lnL w="28575" cap="flat" cmpd="sng" algn="ctr">
                      <a:solidFill>
                        <a:schemeClr val="accent1">
                          <a:lumMod val="75000"/>
                        </a:schemeClr>
                      </a:solidFill>
                      <a:prstDash val="sysDash"/>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86" name="TextBox 85">
            <a:extLst>
              <a:ext uri="{FF2B5EF4-FFF2-40B4-BE49-F238E27FC236}">
                <a16:creationId xmlns:a16="http://schemas.microsoft.com/office/drawing/2014/main" id="{B08BB9A1-5CEF-4663-85F5-86F530A102A9}"/>
              </a:ext>
            </a:extLst>
          </p:cNvPr>
          <p:cNvSpPr txBox="1"/>
          <p:nvPr/>
        </p:nvSpPr>
        <p:spPr>
          <a:xfrm>
            <a:off x="2056502" y="2034696"/>
            <a:ext cx="1923801" cy="553998"/>
          </a:xfrm>
          <a:prstGeom prst="rect">
            <a:avLst/>
          </a:prstGeom>
          <a:solidFill>
            <a:schemeClr val="bg1"/>
          </a:solidFill>
          <a:ln w="19050">
            <a:solidFill>
              <a:schemeClr val="tx1"/>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Provide content/submit request</a:t>
            </a:r>
          </a:p>
          <a:p>
            <a:pPr algn="ctr"/>
            <a:r>
              <a:rPr lang="en-US" sz="1000" b="1" dirty="0">
                <a:latin typeface="Arial" panose="020B0604020202020204" pitchFamily="34" charset="0"/>
                <a:cs typeface="Arial" panose="020B0604020202020204" pitchFamily="34" charset="0"/>
              </a:rPr>
              <a:t>for project communications</a:t>
            </a:r>
          </a:p>
        </p:txBody>
      </p:sp>
      <p:sp>
        <p:nvSpPr>
          <p:cNvPr id="87" name="TextBox 86">
            <a:extLst>
              <a:ext uri="{FF2B5EF4-FFF2-40B4-BE49-F238E27FC236}">
                <a16:creationId xmlns:a16="http://schemas.microsoft.com/office/drawing/2014/main" id="{8650E263-E128-4361-89E5-6ABD75EB3AEA}"/>
              </a:ext>
            </a:extLst>
          </p:cNvPr>
          <p:cNvSpPr txBox="1"/>
          <p:nvPr/>
        </p:nvSpPr>
        <p:spPr>
          <a:xfrm>
            <a:off x="1979312" y="2857145"/>
            <a:ext cx="2078181" cy="1008787"/>
          </a:xfrm>
          <a:prstGeom prst="flowChartDecision">
            <a:avLst/>
          </a:prstGeom>
          <a:solidFill>
            <a:schemeClr val="accent1"/>
          </a:solidFill>
          <a:ln w="19050">
            <a:solidFill>
              <a:schemeClr val="tx1"/>
            </a:solid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Determine if  communication is in scope</a:t>
            </a:r>
          </a:p>
        </p:txBody>
      </p:sp>
      <p:cxnSp>
        <p:nvCxnSpPr>
          <p:cNvPr id="88" name="Straight Connector 87">
            <a:extLst>
              <a:ext uri="{FF2B5EF4-FFF2-40B4-BE49-F238E27FC236}">
                <a16:creationId xmlns:a16="http://schemas.microsoft.com/office/drawing/2014/main" id="{5541AF06-78EA-4E8E-81BF-3642060694DB}"/>
              </a:ext>
            </a:extLst>
          </p:cNvPr>
          <p:cNvCxnSpPr>
            <a:stCxn id="86" idx="2"/>
          </p:cNvCxnSpPr>
          <p:nvPr/>
        </p:nvCxnSpPr>
        <p:spPr bwMode="auto">
          <a:xfrm>
            <a:off x="3018403" y="2588694"/>
            <a:ext cx="0" cy="254601"/>
          </a:xfrm>
          <a:prstGeom prst="line">
            <a:avLst/>
          </a:prstGeom>
          <a:solidFill>
            <a:schemeClr val="tx2"/>
          </a:solidFill>
          <a:ln w="19050"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405297C9-B1F5-4EEF-9DB5-22A8F6A4107A}"/>
              </a:ext>
            </a:extLst>
          </p:cNvPr>
          <p:cNvCxnSpPr>
            <a:cxnSpLocks/>
            <a:stCxn id="87" idx="3"/>
          </p:cNvCxnSpPr>
          <p:nvPr/>
        </p:nvCxnSpPr>
        <p:spPr bwMode="auto">
          <a:xfrm>
            <a:off x="4057493" y="3361539"/>
            <a:ext cx="0" cy="664801"/>
          </a:xfrm>
          <a:prstGeom prst="line">
            <a:avLst/>
          </a:prstGeom>
          <a:solidFill>
            <a:schemeClr val="tx2"/>
          </a:solidFill>
          <a:ln w="1905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A9F97479-18F2-4C03-86DC-1B01E449AAF4}"/>
              </a:ext>
            </a:extLst>
          </p:cNvPr>
          <p:cNvCxnSpPr>
            <a:cxnSpLocks/>
            <a:stCxn id="87" idx="1"/>
          </p:cNvCxnSpPr>
          <p:nvPr/>
        </p:nvCxnSpPr>
        <p:spPr bwMode="auto">
          <a:xfrm>
            <a:off x="1979312" y="3361539"/>
            <a:ext cx="0" cy="671150"/>
          </a:xfrm>
          <a:prstGeom prst="line">
            <a:avLst/>
          </a:prstGeom>
          <a:solidFill>
            <a:schemeClr val="tx2"/>
          </a:solidFill>
          <a:ln w="19050" cap="flat" cmpd="sng" algn="ctr">
            <a:solidFill>
              <a:schemeClr val="tx1"/>
            </a:solidFill>
            <a:prstDash val="solid"/>
            <a:round/>
            <a:headEnd type="none" w="med" len="med"/>
            <a:tailEnd type="none" w="med" len="med"/>
          </a:ln>
          <a:effectLst/>
        </p:spPr>
      </p:cxnSp>
      <p:sp>
        <p:nvSpPr>
          <p:cNvPr id="91" name="TextBox 90">
            <a:extLst>
              <a:ext uri="{FF2B5EF4-FFF2-40B4-BE49-F238E27FC236}">
                <a16:creationId xmlns:a16="http://schemas.microsoft.com/office/drawing/2014/main" id="{A4F270D8-5D54-4ED3-8F27-E505D105BF4B}"/>
              </a:ext>
            </a:extLst>
          </p:cNvPr>
          <p:cNvSpPr txBox="1"/>
          <p:nvPr/>
        </p:nvSpPr>
        <p:spPr>
          <a:xfrm>
            <a:off x="3212367" y="4026340"/>
            <a:ext cx="1134097" cy="815608"/>
          </a:xfrm>
          <a:prstGeom prst="rect">
            <a:avLst/>
          </a:prstGeom>
          <a:solidFill>
            <a:schemeClr val="accent5">
              <a:lumMod val="60000"/>
              <a:lumOff val="40000"/>
            </a:schemeClr>
          </a:solidFill>
          <a:ln w="19050">
            <a:solidFill>
              <a:schemeClr val="tx1"/>
            </a:solid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If in scope,  plan communication materials, target </a:t>
            </a:r>
            <a:r>
              <a:rPr lang="en-US" sz="1000" b="1" dirty="0">
                <a:solidFill>
                  <a:schemeClr val="bg1"/>
                </a:solidFill>
                <a:latin typeface="Arial" panose="020B0604020202020204" pitchFamily="34" charset="0"/>
                <a:cs typeface="Arial" panose="020B0604020202020204" pitchFamily="34" charset="0"/>
              </a:rPr>
              <a:t>stakeholders, etc.</a:t>
            </a:r>
          </a:p>
        </p:txBody>
      </p:sp>
      <p:sp>
        <p:nvSpPr>
          <p:cNvPr id="92" name="TextBox 91">
            <a:extLst>
              <a:ext uri="{FF2B5EF4-FFF2-40B4-BE49-F238E27FC236}">
                <a16:creationId xmlns:a16="http://schemas.microsoft.com/office/drawing/2014/main" id="{67755C3B-A275-4C12-95B9-D4F1B16688A9}"/>
              </a:ext>
            </a:extLst>
          </p:cNvPr>
          <p:cNvSpPr txBox="1"/>
          <p:nvPr/>
        </p:nvSpPr>
        <p:spPr>
          <a:xfrm>
            <a:off x="1799242" y="4032689"/>
            <a:ext cx="1134097" cy="923330"/>
          </a:xfrm>
          <a:prstGeom prst="rect">
            <a:avLst/>
          </a:prstGeom>
          <a:solidFill>
            <a:schemeClr val="accent5">
              <a:lumMod val="75000"/>
            </a:schemeClr>
          </a:solidFill>
          <a:ln w="19050">
            <a:solidFill>
              <a:schemeClr val="tx1"/>
            </a:solid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If out of scope, notify requester or escalate to appropriate group   (i.e. business track)</a:t>
            </a:r>
          </a:p>
        </p:txBody>
      </p:sp>
      <p:sp>
        <p:nvSpPr>
          <p:cNvPr id="93" name="TextBox 92">
            <a:extLst>
              <a:ext uri="{FF2B5EF4-FFF2-40B4-BE49-F238E27FC236}">
                <a16:creationId xmlns:a16="http://schemas.microsoft.com/office/drawing/2014/main" id="{2BFD754F-2BD6-43AB-8B3C-E67B2CB5D06E}"/>
              </a:ext>
            </a:extLst>
          </p:cNvPr>
          <p:cNvSpPr txBox="1"/>
          <p:nvPr/>
        </p:nvSpPr>
        <p:spPr>
          <a:xfrm>
            <a:off x="3212367" y="4986505"/>
            <a:ext cx="1134097" cy="646331"/>
          </a:xfrm>
          <a:prstGeom prst="rect">
            <a:avLst/>
          </a:prstGeom>
          <a:solidFill>
            <a:schemeClr val="bg1"/>
          </a:solidFill>
          <a:ln w="19050">
            <a:solidFill>
              <a:schemeClr val="tx1"/>
            </a:solidFill>
          </a:ln>
        </p:spPr>
        <p:txBody>
          <a:bodyPr wrap="square" rtlCol="0">
            <a:spAutoFit/>
          </a:bodyPr>
          <a:lstStyle/>
          <a:p>
            <a:pPr algn="ctr"/>
            <a:r>
              <a:rPr lang="en-US" sz="900" b="1" dirty="0">
                <a:latin typeface="Arial" panose="020B0604020202020204" pitchFamily="34" charset="0"/>
                <a:cs typeface="Arial" panose="020B0604020202020204" pitchFamily="34" charset="0"/>
              </a:rPr>
              <a:t>Provide additional content, if necessary</a:t>
            </a:r>
          </a:p>
        </p:txBody>
      </p:sp>
      <p:cxnSp>
        <p:nvCxnSpPr>
          <p:cNvPr id="94" name="Straight Connector 93">
            <a:extLst>
              <a:ext uri="{FF2B5EF4-FFF2-40B4-BE49-F238E27FC236}">
                <a16:creationId xmlns:a16="http://schemas.microsoft.com/office/drawing/2014/main" id="{3A6C35AA-A351-49AF-9F79-E89FA90086F3}"/>
              </a:ext>
            </a:extLst>
          </p:cNvPr>
          <p:cNvCxnSpPr>
            <a:cxnSpLocks/>
            <a:stCxn id="91" idx="2"/>
            <a:endCxn id="93" idx="0"/>
          </p:cNvCxnSpPr>
          <p:nvPr/>
        </p:nvCxnSpPr>
        <p:spPr bwMode="auto">
          <a:xfrm>
            <a:off x="3779416" y="4841948"/>
            <a:ext cx="0" cy="144557"/>
          </a:xfrm>
          <a:prstGeom prst="line">
            <a:avLst/>
          </a:prstGeom>
          <a:solidFill>
            <a:schemeClr val="tx2"/>
          </a:solidFill>
          <a:ln w="19050" cap="flat" cmpd="sng" algn="ctr">
            <a:solidFill>
              <a:schemeClr val="tx1"/>
            </a:solidFill>
            <a:prstDash val="solid"/>
            <a:round/>
            <a:headEnd type="none" w="med" len="med"/>
            <a:tailEnd type="none" w="med" len="med"/>
          </a:ln>
          <a:effectLst/>
        </p:spPr>
      </p:cxnSp>
      <p:sp>
        <p:nvSpPr>
          <p:cNvPr id="95" name="TextBox 94">
            <a:extLst>
              <a:ext uri="{FF2B5EF4-FFF2-40B4-BE49-F238E27FC236}">
                <a16:creationId xmlns:a16="http://schemas.microsoft.com/office/drawing/2014/main" id="{280C4ACF-FEF0-4664-BB2F-4A3EC923FC79}"/>
              </a:ext>
            </a:extLst>
          </p:cNvPr>
          <p:cNvSpPr txBox="1"/>
          <p:nvPr/>
        </p:nvSpPr>
        <p:spPr>
          <a:xfrm>
            <a:off x="4730156" y="2034696"/>
            <a:ext cx="2236519" cy="553998"/>
          </a:xfrm>
          <a:prstGeom prst="rect">
            <a:avLst/>
          </a:prstGeom>
          <a:solidFill>
            <a:schemeClr val="tx2">
              <a:lumMod val="50000"/>
            </a:schemeClr>
          </a:solidFill>
          <a:ln w="19050">
            <a:solidFill>
              <a:schemeClr val="tx1"/>
            </a:solidFill>
          </a:ln>
        </p:spPr>
        <p:txBody>
          <a:bodyPr wrap="square" rtlCol="0">
            <a:spAutoFit/>
          </a:bodyPr>
          <a:lstStyle/>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rPr>
              <a:t>Develop and submit materials</a:t>
            </a:r>
          </a:p>
          <a:p>
            <a:pPr algn="ctr"/>
            <a:endParaRPr lang="en-US" sz="1000" b="1" dirty="0">
              <a:solidFill>
                <a:schemeClr val="bg1"/>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61A5AEF4-CEF5-4265-A4DE-0B9D389C7E87}"/>
              </a:ext>
            </a:extLst>
          </p:cNvPr>
          <p:cNvSpPr txBox="1"/>
          <p:nvPr/>
        </p:nvSpPr>
        <p:spPr>
          <a:xfrm>
            <a:off x="4726127" y="2843295"/>
            <a:ext cx="2078181" cy="1100495"/>
          </a:xfrm>
          <a:prstGeom prst="flowChartDecision">
            <a:avLst/>
          </a:prstGeom>
          <a:solidFill>
            <a:srgbClr val="FFCC99"/>
          </a:solidFill>
          <a:ln w="19050">
            <a:solidFill>
              <a:schemeClr val="tx1"/>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Review and approve materials</a:t>
            </a:r>
          </a:p>
        </p:txBody>
      </p:sp>
      <p:cxnSp>
        <p:nvCxnSpPr>
          <p:cNvPr id="98" name="Straight Connector 97">
            <a:extLst>
              <a:ext uri="{FF2B5EF4-FFF2-40B4-BE49-F238E27FC236}">
                <a16:creationId xmlns:a16="http://schemas.microsoft.com/office/drawing/2014/main" id="{6A4F6195-7CE7-4024-9D5D-3CDD2D872DEE}"/>
              </a:ext>
            </a:extLst>
          </p:cNvPr>
          <p:cNvCxnSpPr>
            <a:endCxn id="96" idx="0"/>
          </p:cNvCxnSpPr>
          <p:nvPr/>
        </p:nvCxnSpPr>
        <p:spPr bwMode="auto">
          <a:xfrm flipH="1">
            <a:off x="5765218" y="2588694"/>
            <a:ext cx="2050" cy="254601"/>
          </a:xfrm>
          <a:prstGeom prst="line">
            <a:avLst/>
          </a:prstGeom>
          <a:solidFill>
            <a:schemeClr val="tx2"/>
          </a:solidFill>
          <a:ln w="19050" cap="flat" cmpd="sng" algn="ctr">
            <a:solidFill>
              <a:schemeClr val="tx1"/>
            </a:solidFill>
            <a:prstDash val="solid"/>
            <a:round/>
            <a:headEnd type="none" w="med" len="med"/>
            <a:tailEnd type="none" w="med" len="med"/>
          </a:ln>
          <a:effectLst/>
        </p:spPr>
      </p:cxnSp>
      <p:cxnSp>
        <p:nvCxnSpPr>
          <p:cNvPr id="99" name="Elbow Connector 34">
            <a:extLst>
              <a:ext uri="{FF2B5EF4-FFF2-40B4-BE49-F238E27FC236}">
                <a16:creationId xmlns:a16="http://schemas.microsoft.com/office/drawing/2014/main" id="{A883F8DC-EA6E-4ED0-B8C1-D966EAF38379}"/>
              </a:ext>
            </a:extLst>
          </p:cNvPr>
          <p:cNvCxnSpPr>
            <a:stCxn id="93" idx="3"/>
            <a:endCxn id="95" idx="1"/>
          </p:cNvCxnSpPr>
          <p:nvPr/>
        </p:nvCxnSpPr>
        <p:spPr bwMode="auto">
          <a:xfrm flipV="1">
            <a:off x="4346464" y="2311695"/>
            <a:ext cx="383692" cy="2997976"/>
          </a:xfrm>
          <a:prstGeom prst="bentConnector3">
            <a:avLst>
              <a:gd name="adj1" fmla="val 50000"/>
            </a:avLst>
          </a:prstGeom>
          <a:solidFill>
            <a:schemeClr val="tx2"/>
          </a:solidFill>
          <a:ln w="19050" cap="flat" cmpd="sng" algn="ctr">
            <a:solidFill>
              <a:schemeClr val="tx1"/>
            </a:solidFill>
            <a:prstDash val="solid"/>
            <a:round/>
            <a:headEnd type="none" w="med" len="med"/>
            <a:tailEnd type="none" w="med" len="med"/>
          </a:ln>
          <a:effectLst/>
        </p:spPr>
      </p:cxnSp>
      <p:sp>
        <p:nvSpPr>
          <p:cNvPr id="100" name="TextBox 99">
            <a:extLst>
              <a:ext uri="{FF2B5EF4-FFF2-40B4-BE49-F238E27FC236}">
                <a16:creationId xmlns:a16="http://schemas.microsoft.com/office/drawing/2014/main" id="{38167721-C314-4D19-BEF0-7445248379C5}"/>
              </a:ext>
            </a:extLst>
          </p:cNvPr>
          <p:cNvSpPr txBox="1"/>
          <p:nvPr/>
        </p:nvSpPr>
        <p:spPr>
          <a:xfrm>
            <a:off x="7459501" y="2034696"/>
            <a:ext cx="2236519" cy="861774"/>
          </a:xfrm>
          <a:prstGeom prst="rect">
            <a:avLst/>
          </a:prstGeom>
          <a:solidFill>
            <a:schemeClr val="accent5"/>
          </a:solidFill>
          <a:ln w="19050">
            <a:solidFill>
              <a:schemeClr val="tx1"/>
            </a:solidFill>
          </a:ln>
        </p:spPr>
        <p:txBody>
          <a:bodyPr wrap="square" rtlCol="0">
            <a:spAutoFit/>
          </a:bodyPr>
          <a:lstStyle/>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rPr>
              <a:t>Distribute materials to identified Points of Contact(s) for the targeted stakeholders</a:t>
            </a:r>
          </a:p>
          <a:p>
            <a:pPr algn="ctr"/>
            <a:endParaRPr lang="en-US" sz="1000" b="1" dirty="0">
              <a:solidFill>
                <a:schemeClr val="bg1"/>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06CEC986-AE88-4331-9553-30812172880D}"/>
              </a:ext>
            </a:extLst>
          </p:cNvPr>
          <p:cNvSpPr txBox="1"/>
          <p:nvPr/>
        </p:nvSpPr>
        <p:spPr>
          <a:xfrm>
            <a:off x="7459501" y="3154020"/>
            <a:ext cx="2236519" cy="553998"/>
          </a:xfrm>
          <a:prstGeom prst="rect">
            <a:avLst/>
          </a:prstGeom>
          <a:solidFill>
            <a:schemeClr val="bg1"/>
          </a:solidFill>
          <a:ln w="19050">
            <a:solidFill>
              <a:schemeClr val="tx1"/>
            </a:solidFill>
          </a:ln>
        </p:spPr>
        <p:txBody>
          <a:bodyPr wrap="square" rtlCol="0">
            <a:spAutoFit/>
          </a:bodyPr>
          <a:lstStyle/>
          <a:p>
            <a:pPr algn="ctr"/>
            <a:r>
              <a:rPr lang="en-US" sz="1000" b="1" dirty="0">
                <a:latin typeface="Arial" panose="020B0604020202020204" pitchFamily="34" charset="0"/>
                <a:cs typeface="Arial" panose="020B0604020202020204" pitchFamily="34" charset="0"/>
              </a:rPr>
              <a:t>Cascade materials  to targeted audiences</a:t>
            </a:r>
          </a:p>
          <a:p>
            <a:pPr algn="ctr"/>
            <a:endParaRPr lang="en-US" sz="1000" b="1" dirty="0">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AABF2105-FBFA-4926-BB10-AC3190EB6E84}"/>
              </a:ext>
            </a:extLst>
          </p:cNvPr>
          <p:cNvCxnSpPr>
            <a:stCxn id="100" idx="2"/>
            <a:endCxn id="101" idx="0"/>
          </p:cNvCxnSpPr>
          <p:nvPr/>
        </p:nvCxnSpPr>
        <p:spPr bwMode="auto">
          <a:xfrm>
            <a:off x="8577761" y="2896470"/>
            <a:ext cx="0" cy="257550"/>
          </a:xfrm>
          <a:prstGeom prst="line">
            <a:avLst/>
          </a:prstGeom>
          <a:solidFill>
            <a:schemeClr val="tx2"/>
          </a:solidFill>
          <a:ln w="19050" cap="flat" cmpd="sng" algn="ctr">
            <a:solidFill>
              <a:schemeClr val="tx1"/>
            </a:solidFill>
            <a:prstDash val="solid"/>
            <a:round/>
            <a:headEnd type="none" w="med" len="med"/>
            <a:tailEnd type="none" w="med" len="med"/>
          </a:ln>
          <a:effectLst/>
        </p:spPr>
      </p:cxnSp>
      <p:cxnSp>
        <p:nvCxnSpPr>
          <p:cNvPr id="103" name="Elbow Connector 42">
            <a:extLst>
              <a:ext uri="{FF2B5EF4-FFF2-40B4-BE49-F238E27FC236}">
                <a16:creationId xmlns:a16="http://schemas.microsoft.com/office/drawing/2014/main" id="{2F1E403E-FA37-4068-A618-1C29A92B2FFC}"/>
              </a:ext>
            </a:extLst>
          </p:cNvPr>
          <p:cNvCxnSpPr>
            <a:endCxn id="100" idx="1"/>
          </p:cNvCxnSpPr>
          <p:nvPr/>
        </p:nvCxnSpPr>
        <p:spPr bwMode="auto">
          <a:xfrm rot="5400000" flipH="1" flipV="1">
            <a:off x="7094498" y="2492142"/>
            <a:ext cx="391562" cy="338444"/>
          </a:xfrm>
          <a:prstGeom prst="bentConnector2">
            <a:avLst/>
          </a:prstGeom>
          <a:solidFill>
            <a:schemeClr val="tx2"/>
          </a:solidFill>
          <a:ln w="19050" cap="flat" cmpd="sng" algn="ctr">
            <a:solidFill>
              <a:schemeClr val="tx1"/>
            </a:solidFill>
            <a:prstDash val="solid"/>
            <a:round/>
            <a:headEnd type="none" w="med" len="med"/>
            <a:tailEnd type="none" w="med" len="med"/>
          </a:ln>
          <a:effectLst/>
        </p:spPr>
      </p:cxnSp>
      <p:cxnSp>
        <p:nvCxnSpPr>
          <p:cNvPr id="104" name="Elbow Connector 42">
            <a:extLst>
              <a:ext uri="{FF2B5EF4-FFF2-40B4-BE49-F238E27FC236}">
                <a16:creationId xmlns:a16="http://schemas.microsoft.com/office/drawing/2014/main" id="{CCABCA91-5320-4471-8C12-EEE04B826AE9}"/>
              </a:ext>
            </a:extLst>
          </p:cNvPr>
          <p:cNvCxnSpPr>
            <a:cxnSpLocks/>
            <a:endCxn id="153" idx="3"/>
          </p:cNvCxnSpPr>
          <p:nvPr/>
        </p:nvCxnSpPr>
        <p:spPr bwMode="auto">
          <a:xfrm rot="5400000">
            <a:off x="5849788" y="3539491"/>
            <a:ext cx="2345180" cy="197368"/>
          </a:xfrm>
          <a:prstGeom prst="bentConnector2">
            <a:avLst/>
          </a:prstGeom>
          <a:solidFill>
            <a:schemeClr val="tx2"/>
          </a:solidFill>
          <a:ln w="19050" cap="flat" cmpd="sng" algn="ctr">
            <a:solidFill>
              <a:schemeClr val="tx1"/>
            </a:solidFill>
            <a:prstDash val="solid"/>
            <a:round/>
            <a:headEnd type="none" w="med" len="med"/>
            <a:tailEnd type="none" w="med" len="med"/>
          </a:ln>
          <a:effectLst/>
        </p:spPr>
      </p:cxnSp>
      <p:sp>
        <p:nvSpPr>
          <p:cNvPr id="153" name="TextBox 152">
            <a:extLst>
              <a:ext uri="{FF2B5EF4-FFF2-40B4-BE49-F238E27FC236}">
                <a16:creationId xmlns:a16="http://schemas.microsoft.com/office/drawing/2014/main" id="{50115EAA-8A88-400B-B4A6-4DB4C6F6DC7C}"/>
              </a:ext>
            </a:extLst>
          </p:cNvPr>
          <p:cNvSpPr txBox="1"/>
          <p:nvPr/>
        </p:nvSpPr>
        <p:spPr>
          <a:xfrm>
            <a:off x="4687175" y="4302933"/>
            <a:ext cx="2236519" cy="1015663"/>
          </a:xfrm>
          <a:prstGeom prst="rect">
            <a:avLst/>
          </a:prstGeom>
          <a:solidFill>
            <a:schemeClr val="tx2">
              <a:lumMod val="50000"/>
            </a:schemeClr>
          </a:solidFill>
          <a:ln w="19050">
            <a:solidFill>
              <a:schemeClr val="tx1"/>
            </a:solidFill>
          </a:ln>
        </p:spPr>
        <p:txBody>
          <a:bodyPr wrap="square" rtlCol="0">
            <a:spAutoFit/>
          </a:bodyPr>
          <a:lstStyle/>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rPr>
              <a:t>Assess existing communication channels and feedback mechanism i.e. SharePoint, Work sessions, e-mail, newsletter etc.</a:t>
            </a:r>
          </a:p>
          <a:p>
            <a:pPr algn="ctr"/>
            <a:endParaRPr lang="en-US" sz="1000" b="1" dirty="0">
              <a:solidFill>
                <a:schemeClr val="bg1"/>
              </a:solidFill>
              <a:latin typeface="Arial" panose="020B0604020202020204" pitchFamily="34" charset="0"/>
              <a:cs typeface="Arial" panose="020B0604020202020204" pitchFamily="34" charset="0"/>
            </a:endParaRPr>
          </a:p>
        </p:txBody>
      </p:sp>
      <p:cxnSp>
        <p:nvCxnSpPr>
          <p:cNvPr id="154" name="Straight Connector 153">
            <a:extLst>
              <a:ext uri="{FF2B5EF4-FFF2-40B4-BE49-F238E27FC236}">
                <a16:creationId xmlns:a16="http://schemas.microsoft.com/office/drawing/2014/main" id="{18C7D262-56F6-40F4-8C51-A9C832D8AE2A}"/>
              </a:ext>
            </a:extLst>
          </p:cNvPr>
          <p:cNvCxnSpPr>
            <a:cxnSpLocks/>
          </p:cNvCxnSpPr>
          <p:nvPr/>
        </p:nvCxnSpPr>
        <p:spPr bwMode="auto">
          <a:xfrm>
            <a:off x="5763725" y="3931934"/>
            <a:ext cx="0" cy="370999"/>
          </a:xfrm>
          <a:prstGeom prst="line">
            <a:avLst/>
          </a:prstGeom>
          <a:solidFill>
            <a:schemeClr val="tx2"/>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7901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WPII Communication Channel Overview</a:t>
            </a:r>
          </a:p>
        </p:txBody>
      </p:sp>
      <p:sp>
        <p:nvSpPr>
          <p:cNvPr id="4" name="Content Placeholder 2">
            <a:extLst>
              <a:ext uri="{FF2B5EF4-FFF2-40B4-BE49-F238E27FC236}">
                <a16:creationId xmlns:a16="http://schemas.microsoft.com/office/drawing/2014/main" id="{94B8BB02-365A-4536-982A-7566BCD30811}"/>
              </a:ext>
            </a:extLst>
          </p:cNvPr>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ea typeface="Calibri" charset="0"/>
                <a:cs typeface="Arial" panose="020B0604020202020204" pitchFamily="34" charset="0"/>
              </a:rPr>
              <a:t>Multiple channels will be used to deliver key WPII project messages to stakeholder groups. Channels will be selected based on the scope, content, and key messages of a communication task</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graphicFrame>
        <p:nvGraphicFramePr>
          <p:cNvPr id="6" name="Table 5">
            <a:extLst>
              <a:ext uri="{FF2B5EF4-FFF2-40B4-BE49-F238E27FC236}">
                <a16:creationId xmlns:a16="http://schemas.microsoft.com/office/drawing/2014/main" id="{1C71B223-F74D-4DA5-AD1D-80A14DBADB92}"/>
              </a:ext>
            </a:extLst>
          </p:cNvPr>
          <p:cNvGraphicFramePr>
            <a:graphicFrameLocks noGrp="1"/>
          </p:cNvGraphicFramePr>
          <p:nvPr>
            <p:extLst>
              <p:ext uri="{D42A27DB-BD31-4B8C-83A1-F6EECF244321}">
                <p14:modId xmlns:p14="http://schemas.microsoft.com/office/powerpoint/2010/main" val="2595527484"/>
              </p:ext>
            </p:extLst>
          </p:nvPr>
        </p:nvGraphicFramePr>
        <p:xfrm>
          <a:off x="1821301" y="1827408"/>
          <a:ext cx="8086548" cy="3533946"/>
        </p:xfrm>
        <a:graphic>
          <a:graphicData uri="http://schemas.openxmlformats.org/drawingml/2006/table">
            <a:tbl>
              <a:tblPr firstRow="1" bandRow="1">
                <a:tableStyleId>{7DF18680-E054-41AD-8BC1-D1AEF772440D}</a:tableStyleId>
              </a:tblPr>
              <a:tblGrid>
                <a:gridCol w="4043274">
                  <a:extLst>
                    <a:ext uri="{9D8B030D-6E8A-4147-A177-3AD203B41FA5}">
                      <a16:colId xmlns:a16="http://schemas.microsoft.com/office/drawing/2014/main" val="20000"/>
                    </a:ext>
                  </a:extLst>
                </a:gridCol>
                <a:gridCol w="4043274">
                  <a:extLst>
                    <a:ext uri="{9D8B030D-6E8A-4147-A177-3AD203B41FA5}">
                      <a16:colId xmlns:a16="http://schemas.microsoft.com/office/drawing/2014/main" val="20001"/>
                    </a:ext>
                  </a:extLst>
                </a:gridCol>
              </a:tblGrid>
              <a:tr h="287826">
                <a:tc>
                  <a:txBody>
                    <a:bodyPr/>
                    <a:lstStyle/>
                    <a:p>
                      <a:pPr algn="ctr"/>
                      <a:r>
                        <a:rPr lang="en-US" sz="1300" dirty="0">
                          <a:solidFill>
                            <a:schemeClr val="bg1"/>
                          </a:solidFill>
                          <a:latin typeface="Arial" pitchFamily="34" charset="0"/>
                          <a:cs typeface="Arial" pitchFamily="34" charset="0"/>
                        </a:rPr>
                        <a:t>In-Person Communications</a:t>
                      </a:r>
                    </a:p>
                  </a:txBody>
                  <a:tcPr marL="87086" marR="87086" marT="42863" marB="42863">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r>
                        <a:rPr lang="en-US" sz="1300" baseline="0" dirty="0">
                          <a:solidFill>
                            <a:schemeClr val="bg1"/>
                          </a:solidFill>
                          <a:latin typeface="Arial" pitchFamily="34" charset="0"/>
                          <a:cs typeface="Arial" pitchFamily="34" charset="0"/>
                        </a:rPr>
                        <a:t>Push/Pull </a:t>
                      </a:r>
                      <a:endParaRPr lang="en-US" sz="1300" dirty="0">
                        <a:solidFill>
                          <a:schemeClr val="bg1"/>
                        </a:solidFill>
                        <a:latin typeface="Arial" pitchFamily="34" charset="0"/>
                        <a:cs typeface="Arial" pitchFamily="34" charset="0"/>
                      </a:endParaRPr>
                    </a:p>
                  </a:txBody>
                  <a:tcPr marL="87086" marR="87086" marT="42863" marB="42863">
                    <a:lnL w="38100" cap="flat" cmpd="sng" algn="ctr">
                      <a:solidFill>
                        <a:schemeClr val="bg1"/>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10000"/>
                  </a:ext>
                </a:extLst>
              </a:tr>
              <a:tr h="1486249">
                <a:tc>
                  <a:txBody>
                    <a:bodyPr/>
                    <a:lstStyle/>
                    <a:p>
                      <a:pPr marL="171450" marR="0" indent="-171450" algn="l" defTabSz="914400" rtl="0" eaLnBrk="1" fontAlgn="auto" latinLnBrk="0" hangingPunct="1">
                        <a:lnSpc>
                          <a:spcPct val="100000"/>
                        </a:lnSpc>
                        <a:spcBef>
                          <a:spcPts val="0"/>
                        </a:spcBef>
                        <a:spcAft>
                          <a:spcPts val="0"/>
                        </a:spcAft>
                        <a:buClrTx/>
                        <a:buSzPct val="112000"/>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WPII Work Sessions</a:t>
                      </a:r>
                    </a:p>
                    <a:p>
                      <a:pPr marL="514342" marR="0" lvl="1" indent="-171450" algn="l" defTabSz="914400" rtl="0" eaLnBrk="1" fontAlgn="auto" latinLnBrk="0" hangingPunct="1">
                        <a:lnSpc>
                          <a:spcPct val="100000"/>
                        </a:lnSpc>
                        <a:spcBef>
                          <a:spcPts val="0"/>
                        </a:spcBef>
                        <a:spcAft>
                          <a:spcPts val="0"/>
                        </a:spcAft>
                        <a:buClrTx/>
                        <a:buSzPct val="112000"/>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(Small) Selected project sub-team meetings</a:t>
                      </a:r>
                    </a:p>
                    <a:p>
                      <a:pPr marL="514342" marR="0" lvl="1" indent="-171450" algn="l" defTabSz="914400" rtl="0" eaLnBrk="1" fontAlgn="auto" latinLnBrk="0" hangingPunct="1">
                        <a:lnSpc>
                          <a:spcPct val="100000"/>
                        </a:lnSpc>
                        <a:spcBef>
                          <a:spcPts val="0"/>
                        </a:spcBef>
                        <a:spcAft>
                          <a:spcPts val="0"/>
                        </a:spcAft>
                        <a:buClrTx/>
                        <a:buSzPct val="112000"/>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(Large) District visits workshops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MST and/or Executive Sponsors updates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PMT updates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Formal training classes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Agile system demonstrations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ThinkTank sessions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ea typeface="Times New Roman"/>
                          <a:cs typeface="Arial" panose="020B0604020202020204" pitchFamily="34" charset="0"/>
                        </a:rPr>
                        <a:t>WPII</a:t>
                      </a:r>
                      <a:r>
                        <a:rPr lang="en-US" sz="1400" b="0" baseline="0" dirty="0">
                          <a:solidFill>
                            <a:schemeClr val="tx1"/>
                          </a:solidFill>
                          <a:latin typeface="Arial" panose="020B0604020202020204" pitchFamily="34" charset="0"/>
                          <a:ea typeface="Times New Roman"/>
                          <a:cs typeface="Arial" panose="020B0604020202020204" pitchFamily="34" charset="0"/>
                        </a:rPr>
                        <a:t> Liaison Meeting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solidFill>
                            <a:schemeClr val="tx1"/>
                          </a:solidFill>
                          <a:latin typeface="Arial" panose="020B0604020202020204" pitchFamily="34" charset="0"/>
                          <a:ea typeface="Times New Roman"/>
                          <a:cs typeface="Arial" panose="020B0604020202020204" pitchFamily="34" charset="0"/>
                        </a:rPr>
                        <a:t>WPII OCM Team Meetings</a:t>
                      </a:r>
                      <a:endParaRPr lang="en-US" sz="1400" b="0" dirty="0">
                        <a:solidFill>
                          <a:schemeClr val="tx1"/>
                        </a:solidFill>
                        <a:latin typeface="Arial" panose="020B0604020202020204" pitchFamily="34" charset="0"/>
                        <a:ea typeface="Times New Roman"/>
                        <a:cs typeface="Arial" panose="020B0604020202020204" pitchFamily="34" charset="0"/>
                      </a:endParaRPr>
                    </a:p>
                    <a:p>
                      <a:pPr marL="514342" marR="0" lvl="1" indent="-171450" algn="l" defTabSz="914400" rtl="0" eaLnBrk="1" fontAlgn="auto" latinLnBrk="0" hangingPunct="1">
                        <a:lnSpc>
                          <a:spcPct val="100000"/>
                        </a:lnSpc>
                        <a:spcBef>
                          <a:spcPts val="0"/>
                        </a:spcBef>
                        <a:spcAft>
                          <a:spcPts val="0"/>
                        </a:spcAft>
                        <a:buClrTx/>
                        <a:buSzPct val="112000"/>
                        <a:buFont typeface="Arial" panose="020B0604020202020204" pitchFamily="34" charset="0"/>
                        <a:buChar char="•"/>
                        <a:tabLst/>
                        <a:defRPr/>
                      </a:pPr>
                      <a:endParaRPr lang="en-US" sz="1100" b="1"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Pct val="112000"/>
                        <a:buFont typeface="Arial" panose="020B0604020202020204" pitchFamily="34" charset="0"/>
                        <a:buChar char="•"/>
                        <a:tabLst/>
                        <a:defRPr/>
                      </a:pPr>
                      <a:endParaRPr lang="en-US" sz="1100" b="1" dirty="0">
                        <a:solidFill>
                          <a:schemeClr val="tx1"/>
                        </a:solidFill>
                        <a:latin typeface="Arial" panose="020B0604020202020204" pitchFamily="34" charset="0"/>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WPII Newsletters</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PM status reports</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Other misc.:</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Metrics/reports</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WPII Project Frequently Asked Questions FAQs</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WPII Shared Mailbox (announcements, upcoming meetings invitations etc.)</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GoTo Meeting Training</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Liaison Meeting</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System Demonstrations</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Conference Room Pilots</a:t>
                      </a:r>
                    </a:p>
                    <a:p>
                      <a:pPr marL="461955" marR="0" lvl="1"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Day in the Life Walkthrough</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400" kern="1200" baseline="0" dirty="0">
                          <a:solidFill>
                            <a:schemeClr val="tx1"/>
                          </a:solidFill>
                          <a:latin typeface="Arial" panose="020B0604020202020204" pitchFamily="34" charset="0"/>
                          <a:ea typeface="+mn-ea"/>
                          <a:cs typeface="Arial" panose="020B0604020202020204" pitchFamily="34" charset="0"/>
                        </a:rPr>
                        <a:t>WPII SharePoint site</a:t>
                      </a:r>
                    </a:p>
                    <a:p>
                      <a:pPr marL="342892" marR="0" lvl="1"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1100" kern="1200" baseline="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11570677" y="6418330"/>
            <a:ext cx="422031" cy="369332"/>
          </a:xfrm>
          <a:prstGeom prst="rect">
            <a:avLst/>
          </a:prstGeom>
          <a:noFill/>
        </p:spPr>
        <p:txBody>
          <a:bodyPr wrap="square" rtlCol="0">
            <a:spAutoFit/>
          </a:bodyPr>
          <a:lstStyle/>
          <a:p>
            <a:fld id="{22926A58-F78E-4586-A201-158D8EB29EB9}" type="slidenum">
              <a:rPr lang="en-US" smtClean="0">
                <a:solidFill>
                  <a:schemeClr val="bg1"/>
                </a:solidFill>
              </a:rPr>
              <a:t>12</a:t>
            </a:fld>
            <a:r>
              <a:rPr lang="en-US" dirty="0">
                <a:solidFill>
                  <a:schemeClr val="bg1"/>
                </a:solidFill>
              </a:rPr>
              <a:t> </a:t>
            </a:r>
          </a:p>
        </p:txBody>
      </p:sp>
    </p:spTree>
    <p:extLst>
      <p:ext uri="{BB962C8B-B14F-4D97-AF65-F5344CB8AC3E}">
        <p14:creationId xmlns:p14="http://schemas.microsoft.com/office/powerpoint/2010/main" val="37172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Roles and Responsibilities</a:t>
            </a:r>
          </a:p>
        </p:txBody>
      </p:sp>
      <p:graphicFrame>
        <p:nvGraphicFramePr>
          <p:cNvPr id="4" name="Table 3">
            <a:extLst>
              <a:ext uri="{FF2B5EF4-FFF2-40B4-BE49-F238E27FC236}">
                <a16:creationId xmlns:a16="http://schemas.microsoft.com/office/drawing/2014/main" id="{D8E5899E-3BCF-49F0-B663-9D2D0B9D7D56}"/>
              </a:ext>
            </a:extLst>
          </p:cNvPr>
          <p:cNvGraphicFramePr>
            <a:graphicFrameLocks noGrp="1"/>
          </p:cNvGraphicFramePr>
          <p:nvPr>
            <p:extLst>
              <p:ext uri="{D42A27DB-BD31-4B8C-83A1-F6EECF244321}">
                <p14:modId xmlns:p14="http://schemas.microsoft.com/office/powerpoint/2010/main" val="3322862158"/>
              </p:ext>
            </p:extLst>
          </p:nvPr>
        </p:nvGraphicFramePr>
        <p:xfrm>
          <a:off x="1437236" y="922239"/>
          <a:ext cx="9292856" cy="5437883"/>
        </p:xfrm>
        <a:graphic>
          <a:graphicData uri="http://schemas.openxmlformats.org/drawingml/2006/table">
            <a:tbl>
              <a:tblPr firstRow="1" bandRow="1"/>
              <a:tblGrid>
                <a:gridCol w="2012908">
                  <a:extLst>
                    <a:ext uri="{9D8B030D-6E8A-4147-A177-3AD203B41FA5}">
                      <a16:colId xmlns:a16="http://schemas.microsoft.com/office/drawing/2014/main" val="20000"/>
                    </a:ext>
                  </a:extLst>
                </a:gridCol>
                <a:gridCol w="7279948">
                  <a:extLst>
                    <a:ext uri="{9D8B030D-6E8A-4147-A177-3AD203B41FA5}">
                      <a16:colId xmlns:a16="http://schemas.microsoft.com/office/drawing/2014/main" val="20001"/>
                    </a:ext>
                  </a:extLst>
                </a:gridCol>
              </a:tblGrid>
              <a:tr h="356343">
                <a:tc>
                  <a:txBody>
                    <a:bodyPr/>
                    <a:lstStyle>
                      <a:lvl1pPr marL="0" algn="l" defTabSz="685783" rtl="0" eaLnBrk="1" latinLnBrk="0" hangingPunct="1">
                        <a:defRPr sz="1350" b="1" kern="1200">
                          <a:solidFill>
                            <a:schemeClr val="lt1"/>
                          </a:solidFill>
                          <a:latin typeface="Arial"/>
                        </a:defRPr>
                      </a:lvl1pPr>
                      <a:lvl2pPr marL="342892" algn="l" defTabSz="685783" rtl="0" eaLnBrk="1" latinLnBrk="0" hangingPunct="1">
                        <a:defRPr sz="1350" b="1" kern="1200">
                          <a:solidFill>
                            <a:schemeClr val="lt1"/>
                          </a:solidFill>
                          <a:latin typeface="Arial"/>
                        </a:defRPr>
                      </a:lvl2pPr>
                      <a:lvl3pPr marL="685783" algn="l" defTabSz="685783" rtl="0" eaLnBrk="1" latinLnBrk="0" hangingPunct="1">
                        <a:defRPr sz="1350" b="1" kern="1200">
                          <a:solidFill>
                            <a:schemeClr val="lt1"/>
                          </a:solidFill>
                          <a:latin typeface="Arial"/>
                        </a:defRPr>
                      </a:lvl3pPr>
                      <a:lvl4pPr marL="1028675" algn="l" defTabSz="685783" rtl="0" eaLnBrk="1" latinLnBrk="0" hangingPunct="1">
                        <a:defRPr sz="1350" b="1" kern="1200">
                          <a:solidFill>
                            <a:schemeClr val="lt1"/>
                          </a:solidFill>
                          <a:latin typeface="Arial"/>
                        </a:defRPr>
                      </a:lvl4pPr>
                      <a:lvl5pPr marL="1371566" algn="l" defTabSz="685783" rtl="0" eaLnBrk="1" latinLnBrk="0" hangingPunct="1">
                        <a:defRPr sz="1350" b="1" kern="1200">
                          <a:solidFill>
                            <a:schemeClr val="lt1"/>
                          </a:solidFill>
                          <a:latin typeface="Arial"/>
                        </a:defRPr>
                      </a:lvl5pPr>
                      <a:lvl6pPr marL="1714457" algn="l" defTabSz="685783" rtl="0" eaLnBrk="1" latinLnBrk="0" hangingPunct="1">
                        <a:defRPr sz="1350" b="1" kern="1200">
                          <a:solidFill>
                            <a:schemeClr val="lt1"/>
                          </a:solidFill>
                          <a:latin typeface="Arial"/>
                        </a:defRPr>
                      </a:lvl6pPr>
                      <a:lvl7pPr marL="2057348" algn="l" defTabSz="685783" rtl="0" eaLnBrk="1" latinLnBrk="0" hangingPunct="1">
                        <a:defRPr sz="1350" b="1" kern="1200">
                          <a:solidFill>
                            <a:schemeClr val="lt1"/>
                          </a:solidFill>
                          <a:latin typeface="Arial"/>
                        </a:defRPr>
                      </a:lvl7pPr>
                      <a:lvl8pPr marL="2400240" algn="l" defTabSz="685783" rtl="0" eaLnBrk="1" latinLnBrk="0" hangingPunct="1">
                        <a:defRPr sz="1350" b="1" kern="1200">
                          <a:solidFill>
                            <a:schemeClr val="lt1"/>
                          </a:solidFill>
                          <a:latin typeface="Arial"/>
                        </a:defRPr>
                      </a:lvl8pPr>
                      <a:lvl9pPr marL="2743132" algn="l" defTabSz="685783" rtl="0" eaLnBrk="1" latinLnBrk="0" hangingPunct="1">
                        <a:defRPr sz="1350" b="1" kern="1200">
                          <a:solidFill>
                            <a:schemeClr val="lt1"/>
                          </a:solidFill>
                          <a:latin typeface="Arial"/>
                        </a:defRPr>
                      </a:lvl9pPr>
                    </a:lstStyle>
                    <a:p>
                      <a:pPr algn="ctr"/>
                      <a:endParaRPr lang="en-US" sz="1300" dirty="0">
                        <a:solidFill>
                          <a:schemeClr val="bg1"/>
                        </a:solidFill>
                        <a:latin typeface="Arial" pitchFamily="34" charset="0"/>
                        <a:cs typeface="Arial" pitchFamily="34" charset="0"/>
                      </a:endParaRP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685783" rtl="0" eaLnBrk="1" latinLnBrk="0" hangingPunct="1">
                        <a:defRPr sz="1350" b="1" kern="1200">
                          <a:solidFill>
                            <a:schemeClr val="lt1"/>
                          </a:solidFill>
                          <a:latin typeface="Arial"/>
                        </a:defRPr>
                      </a:lvl1pPr>
                      <a:lvl2pPr marL="342892" algn="l" defTabSz="685783" rtl="0" eaLnBrk="1" latinLnBrk="0" hangingPunct="1">
                        <a:defRPr sz="1350" b="1" kern="1200">
                          <a:solidFill>
                            <a:schemeClr val="lt1"/>
                          </a:solidFill>
                          <a:latin typeface="Arial"/>
                        </a:defRPr>
                      </a:lvl2pPr>
                      <a:lvl3pPr marL="685783" algn="l" defTabSz="685783" rtl="0" eaLnBrk="1" latinLnBrk="0" hangingPunct="1">
                        <a:defRPr sz="1350" b="1" kern="1200">
                          <a:solidFill>
                            <a:schemeClr val="lt1"/>
                          </a:solidFill>
                          <a:latin typeface="Arial"/>
                        </a:defRPr>
                      </a:lvl3pPr>
                      <a:lvl4pPr marL="1028675" algn="l" defTabSz="685783" rtl="0" eaLnBrk="1" latinLnBrk="0" hangingPunct="1">
                        <a:defRPr sz="1350" b="1" kern="1200">
                          <a:solidFill>
                            <a:schemeClr val="lt1"/>
                          </a:solidFill>
                          <a:latin typeface="Arial"/>
                        </a:defRPr>
                      </a:lvl4pPr>
                      <a:lvl5pPr marL="1371566" algn="l" defTabSz="685783" rtl="0" eaLnBrk="1" latinLnBrk="0" hangingPunct="1">
                        <a:defRPr sz="1350" b="1" kern="1200">
                          <a:solidFill>
                            <a:schemeClr val="lt1"/>
                          </a:solidFill>
                          <a:latin typeface="Arial"/>
                        </a:defRPr>
                      </a:lvl5pPr>
                      <a:lvl6pPr marL="1714457" algn="l" defTabSz="685783" rtl="0" eaLnBrk="1" latinLnBrk="0" hangingPunct="1">
                        <a:defRPr sz="1350" b="1" kern="1200">
                          <a:solidFill>
                            <a:schemeClr val="lt1"/>
                          </a:solidFill>
                          <a:latin typeface="Arial"/>
                        </a:defRPr>
                      </a:lvl6pPr>
                      <a:lvl7pPr marL="2057348" algn="l" defTabSz="685783" rtl="0" eaLnBrk="1" latinLnBrk="0" hangingPunct="1">
                        <a:defRPr sz="1350" b="1" kern="1200">
                          <a:solidFill>
                            <a:schemeClr val="lt1"/>
                          </a:solidFill>
                          <a:latin typeface="Arial"/>
                        </a:defRPr>
                      </a:lvl7pPr>
                      <a:lvl8pPr marL="2400240" algn="l" defTabSz="685783" rtl="0" eaLnBrk="1" latinLnBrk="0" hangingPunct="1">
                        <a:defRPr sz="1350" b="1" kern="1200">
                          <a:solidFill>
                            <a:schemeClr val="lt1"/>
                          </a:solidFill>
                          <a:latin typeface="Arial"/>
                        </a:defRPr>
                      </a:lvl8pPr>
                      <a:lvl9pPr marL="2743132" algn="l" defTabSz="685783" rtl="0" eaLnBrk="1" latinLnBrk="0" hangingPunct="1">
                        <a:defRPr sz="1350" b="1" kern="1200">
                          <a:solidFill>
                            <a:schemeClr val="lt1"/>
                          </a:solidFill>
                          <a:latin typeface="Arial"/>
                        </a:defRPr>
                      </a:lvl9pPr>
                    </a:lstStyle>
                    <a:p>
                      <a:pPr algn="ctr"/>
                      <a:r>
                        <a:rPr lang="en-US" sz="1300" dirty="0">
                          <a:solidFill>
                            <a:schemeClr val="bg1"/>
                          </a:solidFill>
                          <a:latin typeface="Arial" pitchFamily="34" charset="0"/>
                          <a:cs typeface="Arial" pitchFamily="34" charset="0"/>
                        </a:rPr>
                        <a:t>Roles &amp; Responsibilities</a:t>
                      </a:r>
                    </a:p>
                  </a:txBody>
                  <a:tcPr marL="87086" marR="87086" marT="42863" marB="42863">
                    <a:lnL w="381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068488">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itchFamily="34" charset="0"/>
                        </a:rPr>
                        <a:t>WPII OCM</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itchFamily="34" charset="0"/>
                        </a:rPr>
                        <a:t>Communications</a:t>
                      </a:r>
                      <a:r>
                        <a:rPr lang="en-US" sz="1300" b="1" baseline="0" dirty="0">
                          <a:latin typeface="+mn-lt"/>
                          <a:cs typeface="Arial" pitchFamily="34" charset="0"/>
                        </a:rPr>
                        <a:t> Lead</a:t>
                      </a:r>
                      <a:endParaRPr lang="en-US" sz="1300" b="1" dirty="0">
                        <a:latin typeface="+mn-lt"/>
                        <a:cs typeface="Arial" pitchFamily="34" charset="0"/>
                      </a:endParaRP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38100" cmpd="sng">
                      <a:solidFill>
                        <a:srgbClr val="FFFFFF"/>
                      </a:solid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dirty="0">
                          <a:solidFill>
                            <a:schemeClr val="tx1"/>
                          </a:solidFill>
                          <a:latin typeface="Arial" panose="020B0604020202020204" pitchFamily="34" charset="0"/>
                          <a:ea typeface="+mn-ea"/>
                          <a:cs typeface="Arial" panose="020B0604020202020204" pitchFamily="34" charset="0"/>
                        </a:rPr>
                        <a:t>Filter</a:t>
                      </a:r>
                      <a:r>
                        <a:rPr lang="en-US" sz="1100" kern="1200" baseline="0" dirty="0">
                          <a:solidFill>
                            <a:schemeClr val="tx1"/>
                          </a:solidFill>
                          <a:latin typeface="Arial" panose="020B0604020202020204" pitchFamily="34" charset="0"/>
                          <a:ea typeface="+mn-ea"/>
                          <a:cs typeface="Arial" panose="020B0604020202020204" pitchFamily="34" charset="0"/>
                        </a:rPr>
                        <a:t> communication requests from different stakeholder groups and determine if request is in scope</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Determine stakeholder communication needs and revise Communications Plan accordingly</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Plan, prepare, and deliver communication materials</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Evaluate communication effectiveness and revise Communications Plan accordingly </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dirty="0">
                          <a:solidFill>
                            <a:schemeClr val="tx1"/>
                          </a:solidFill>
                          <a:latin typeface="Arial" panose="020B0604020202020204" pitchFamily="34" charset="0"/>
                          <a:ea typeface="+mn-ea"/>
                          <a:cs typeface="Arial" panose="020B0604020202020204" pitchFamily="34" charset="0"/>
                        </a:rPr>
                        <a:t>Liaise with Project Manager to provide updates on overall workstream project plan and status</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dirty="0">
                          <a:solidFill>
                            <a:schemeClr val="tx1"/>
                          </a:solidFill>
                          <a:latin typeface="Arial" panose="020B0604020202020204" pitchFamily="34" charset="0"/>
                          <a:ea typeface="+mn-ea"/>
                          <a:cs typeface="Arial" panose="020B0604020202020204" pitchFamily="34" charset="0"/>
                        </a:rPr>
                        <a:t>Ensure</a:t>
                      </a:r>
                      <a:r>
                        <a:rPr lang="en-US" sz="1100" kern="1200" baseline="0" dirty="0">
                          <a:solidFill>
                            <a:schemeClr val="tx1"/>
                          </a:solidFill>
                          <a:latin typeface="Arial" panose="020B0604020202020204" pitchFamily="34" charset="0"/>
                          <a:ea typeface="+mn-ea"/>
                          <a:cs typeface="Arial" panose="020B0604020202020204" pitchFamily="34" charset="0"/>
                        </a:rPr>
                        <a:t> up to date information for</a:t>
                      </a:r>
                      <a:r>
                        <a:rPr lang="en-US" sz="1100" kern="1200" dirty="0">
                          <a:solidFill>
                            <a:schemeClr val="tx1"/>
                          </a:solidFill>
                          <a:latin typeface="Arial" panose="020B0604020202020204" pitchFamily="34" charset="0"/>
                          <a:ea typeface="+mn-ea"/>
                          <a:cs typeface="Arial" panose="020B0604020202020204" pitchFamily="34" charset="0"/>
                        </a:rPr>
                        <a:t> communication artifacts on SharePoint</a:t>
                      </a: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741642">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ea typeface="Times New Roman"/>
                          <a:cs typeface="Arial" pitchFamily="34" charset="0"/>
                        </a:rPr>
                        <a:t>OCM  Team</a:t>
                      </a: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dirty="0">
                          <a:solidFill>
                            <a:schemeClr val="tx1"/>
                          </a:solidFill>
                          <a:latin typeface="Arial" panose="020B0604020202020204" pitchFamily="34" charset="0"/>
                          <a:ea typeface="+mn-ea"/>
                          <a:cs typeface="Arial" panose="020B0604020202020204" pitchFamily="34" charset="0"/>
                        </a:rPr>
                        <a:t>Provide content for</a:t>
                      </a:r>
                      <a:r>
                        <a:rPr lang="en-US" sz="1100" kern="1200" baseline="0" dirty="0">
                          <a:solidFill>
                            <a:schemeClr val="tx1"/>
                          </a:solidFill>
                          <a:latin typeface="Arial" panose="020B0604020202020204" pitchFamily="34" charset="0"/>
                          <a:ea typeface="+mn-ea"/>
                          <a:cs typeface="Arial" panose="020B0604020202020204" pitchFamily="34" charset="0"/>
                        </a:rPr>
                        <a:t> communication materials, if applicable</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Provide regular input to the Communication Plan phase by phase</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Assist with communication needs assessment</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Leading practice recommendations on communications rollout and expertise</a:t>
                      </a: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904803">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0" marR="0">
                        <a:spcBef>
                          <a:spcPts val="0"/>
                        </a:spcBef>
                        <a:spcAft>
                          <a:spcPts val="0"/>
                        </a:spcAft>
                      </a:pPr>
                      <a:r>
                        <a:rPr lang="en-US" sz="1300" b="1" dirty="0">
                          <a:latin typeface="+mn-lt"/>
                          <a:cs typeface="Arial" pitchFamily="34" charset="0"/>
                        </a:rPr>
                        <a:t>WPII Liaisons</a:t>
                      </a: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Submit</a:t>
                      </a:r>
                      <a:r>
                        <a:rPr lang="en-US" sz="1100" kern="1200" baseline="0" dirty="0">
                          <a:solidFill>
                            <a:schemeClr val="tx1"/>
                          </a:solidFill>
                          <a:latin typeface="Arial" panose="020B0604020202020204" pitchFamily="34" charset="0"/>
                          <a:ea typeface="+mn-ea"/>
                          <a:cs typeface="Arial" panose="020B0604020202020204" pitchFamily="34" charset="0"/>
                        </a:rPr>
                        <a:t> requests for communication materials</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Review and provide feedback on communication materials, when applicable, particularly for end-user communication activities that involve or impact their respective groups</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Provide regular input to the Communication Plan phase by phase</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b="0" kern="1200" dirty="0">
                          <a:solidFill>
                            <a:schemeClr val="tx1"/>
                          </a:solidFill>
                          <a:latin typeface="Arial" panose="020B0604020202020204" pitchFamily="34" charset="0"/>
                          <a:ea typeface="+mn-ea"/>
                          <a:cs typeface="Arial" panose="020B0604020202020204" pitchFamily="34" charset="0"/>
                        </a:rPr>
                        <a:t>Cascade</a:t>
                      </a:r>
                      <a:r>
                        <a:rPr lang="en-US" sz="1100" b="0" kern="1200" baseline="0" dirty="0">
                          <a:solidFill>
                            <a:schemeClr val="tx1"/>
                          </a:solidFill>
                          <a:latin typeface="Arial" panose="020B0604020202020204" pitchFamily="34" charset="0"/>
                          <a:ea typeface="+mn-ea"/>
                          <a:cs typeface="Arial" panose="020B0604020202020204" pitchFamily="34" charset="0"/>
                        </a:rPr>
                        <a:t> communication materials, when applicable</a:t>
                      </a:r>
                      <a:endParaRPr lang="en-US" sz="11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68620">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0" marR="0">
                        <a:spcBef>
                          <a:spcPts val="0"/>
                        </a:spcBef>
                        <a:spcAft>
                          <a:spcPts val="0"/>
                        </a:spcAft>
                      </a:pPr>
                      <a:r>
                        <a:rPr lang="en-US" sz="1300" b="1" dirty="0">
                          <a:latin typeface="+mn-lt"/>
                          <a:cs typeface="Arial" pitchFamily="34" charset="0"/>
                        </a:rPr>
                        <a:t>PMO,</a:t>
                      </a:r>
                      <a:r>
                        <a:rPr lang="en-US" sz="1300" b="1" baseline="0" dirty="0">
                          <a:latin typeface="+mn-lt"/>
                          <a:cs typeface="Arial" pitchFamily="34" charset="0"/>
                        </a:rPr>
                        <a:t> </a:t>
                      </a:r>
                      <a:r>
                        <a:rPr lang="en-US" sz="1300" b="1" dirty="0">
                          <a:latin typeface="+mn-lt"/>
                          <a:cs typeface="Arial" pitchFamily="34" charset="0"/>
                        </a:rPr>
                        <a:t>Business,</a:t>
                      </a:r>
                      <a:r>
                        <a:rPr lang="en-US" sz="1300" b="1" baseline="0" dirty="0">
                          <a:latin typeface="+mn-lt"/>
                          <a:cs typeface="Arial" pitchFamily="34" charset="0"/>
                        </a:rPr>
                        <a:t> </a:t>
                      </a:r>
                      <a:r>
                        <a:rPr lang="en-US" sz="1300" b="1" dirty="0">
                          <a:latin typeface="+mn-lt"/>
                          <a:cs typeface="Arial" pitchFamily="34" charset="0"/>
                        </a:rPr>
                        <a:t>Technical,</a:t>
                      </a:r>
                      <a:r>
                        <a:rPr lang="en-US" sz="1300" b="1" baseline="0" dirty="0">
                          <a:latin typeface="+mn-lt"/>
                          <a:cs typeface="Arial" pitchFamily="34" charset="0"/>
                        </a:rPr>
                        <a:t> CGI, and OCM Tracks Leads</a:t>
                      </a:r>
                      <a:endParaRPr lang="en-US" sz="1300" b="1" dirty="0">
                        <a:latin typeface="+mn-lt"/>
                        <a:cs typeface="Arial" pitchFamily="34" charset="0"/>
                      </a:endParaRP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Provide regular input and content to the Communication </a:t>
                      </a:r>
                      <a:r>
                        <a:rPr lang="en-US" sz="1100" b="0" dirty="0">
                          <a:solidFill>
                            <a:schemeClr val="tx1"/>
                          </a:solidFill>
                          <a:latin typeface="Arial" panose="020B0604020202020204" pitchFamily="34" charset="0"/>
                          <a:cs typeface="Arial" panose="020B0604020202020204" pitchFamily="34" charset="0"/>
                        </a:rPr>
                        <a:t>Plan by phase or product increment</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Review and provide feedback on communication materials to Communication Lead, when applicable, particularly for end-user communication activities that involve or impact the project</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Disseminate communication materials to target stakeholders, when applicable</a:t>
                      </a: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741642">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0" marR="0">
                        <a:spcBef>
                          <a:spcPts val="0"/>
                        </a:spcBef>
                        <a:spcAft>
                          <a:spcPts val="0"/>
                        </a:spcAft>
                      </a:pPr>
                      <a:r>
                        <a:rPr lang="en-US" sz="1300" b="1" dirty="0">
                          <a:latin typeface="+mn-lt"/>
                          <a:cs typeface="Arial" pitchFamily="34" charset="0"/>
                        </a:rPr>
                        <a:t>OCM Trans Tech Manager</a:t>
                      </a: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85783" rtl="0" eaLnBrk="1" latinLnBrk="0" hangingPunct="1">
                        <a:defRPr sz="1350" kern="1200">
                          <a:solidFill>
                            <a:schemeClr val="dk1"/>
                          </a:solidFill>
                          <a:latin typeface="Arial"/>
                        </a:defRPr>
                      </a:lvl1pPr>
                      <a:lvl2pPr marL="342892" algn="l" defTabSz="685783" rtl="0" eaLnBrk="1" latinLnBrk="0" hangingPunct="1">
                        <a:defRPr sz="1350" kern="1200">
                          <a:solidFill>
                            <a:schemeClr val="dk1"/>
                          </a:solidFill>
                          <a:latin typeface="Arial"/>
                        </a:defRPr>
                      </a:lvl2pPr>
                      <a:lvl3pPr marL="685783" algn="l" defTabSz="685783" rtl="0" eaLnBrk="1" latinLnBrk="0" hangingPunct="1">
                        <a:defRPr sz="1350" kern="1200">
                          <a:solidFill>
                            <a:schemeClr val="dk1"/>
                          </a:solidFill>
                          <a:latin typeface="Arial"/>
                        </a:defRPr>
                      </a:lvl3pPr>
                      <a:lvl4pPr marL="1028675" algn="l" defTabSz="685783" rtl="0" eaLnBrk="1" latinLnBrk="0" hangingPunct="1">
                        <a:defRPr sz="1350" kern="1200">
                          <a:solidFill>
                            <a:schemeClr val="dk1"/>
                          </a:solidFill>
                          <a:latin typeface="Arial"/>
                        </a:defRPr>
                      </a:lvl4pPr>
                      <a:lvl5pPr marL="1371566" algn="l" defTabSz="685783" rtl="0" eaLnBrk="1" latinLnBrk="0" hangingPunct="1">
                        <a:defRPr sz="1350" kern="1200">
                          <a:solidFill>
                            <a:schemeClr val="dk1"/>
                          </a:solidFill>
                          <a:latin typeface="Arial"/>
                        </a:defRPr>
                      </a:lvl5pPr>
                      <a:lvl6pPr marL="1714457" algn="l" defTabSz="685783" rtl="0" eaLnBrk="1" latinLnBrk="0" hangingPunct="1">
                        <a:defRPr sz="1350" kern="1200">
                          <a:solidFill>
                            <a:schemeClr val="dk1"/>
                          </a:solidFill>
                          <a:latin typeface="Arial"/>
                        </a:defRPr>
                      </a:lvl6pPr>
                      <a:lvl7pPr marL="2057348" algn="l" defTabSz="685783" rtl="0" eaLnBrk="1" latinLnBrk="0" hangingPunct="1">
                        <a:defRPr sz="1350" kern="1200">
                          <a:solidFill>
                            <a:schemeClr val="dk1"/>
                          </a:solidFill>
                          <a:latin typeface="Arial"/>
                        </a:defRPr>
                      </a:lvl7pPr>
                      <a:lvl8pPr marL="2400240" algn="l" defTabSz="685783" rtl="0" eaLnBrk="1" latinLnBrk="0" hangingPunct="1">
                        <a:defRPr sz="1350" kern="1200">
                          <a:solidFill>
                            <a:schemeClr val="dk1"/>
                          </a:solidFill>
                          <a:latin typeface="Arial"/>
                        </a:defRPr>
                      </a:lvl8pPr>
                      <a:lvl9pPr marL="2743132" algn="l" defTabSz="685783" rtl="0" eaLnBrk="1" latinLnBrk="0" hangingPunct="1">
                        <a:defRPr sz="1350" kern="1200">
                          <a:solidFill>
                            <a:schemeClr val="dk1"/>
                          </a:solidFill>
                          <a:latin typeface="Arial"/>
                        </a:defRPr>
                      </a:lvl9p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Review/approve Communications Strategy &amp; Plan</a:t>
                      </a:r>
                      <a:endParaRPr lang="en-US"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pPr>
                      <a:r>
                        <a:rPr lang="en-US" sz="1100" kern="1200" dirty="0">
                          <a:solidFill>
                            <a:schemeClr val="tx1"/>
                          </a:solidFill>
                          <a:latin typeface="Arial" panose="020B0604020202020204" pitchFamily="34" charset="0"/>
                          <a:ea typeface="+mn-ea"/>
                          <a:cs typeface="Arial" panose="020B0604020202020204" pitchFamily="34" charset="0"/>
                        </a:rPr>
                        <a:t>Provide content for communication materials, particularly</a:t>
                      </a:r>
                      <a:r>
                        <a:rPr lang="en-US" sz="1100" kern="1200" baseline="0" dirty="0">
                          <a:solidFill>
                            <a:schemeClr val="tx1"/>
                          </a:solidFill>
                          <a:latin typeface="Arial" panose="020B0604020202020204" pitchFamily="34" charset="0"/>
                          <a:ea typeface="+mn-ea"/>
                          <a:cs typeface="Arial" panose="020B0604020202020204" pitchFamily="34" charset="0"/>
                        </a:rPr>
                        <a:t> leadership messaging </a:t>
                      </a:r>
                      <a:endParaRPr lang="en-US"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Review and provide feedback to communication materials, when applicable</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Disseminate communication materials to target stakeholders, when applicable</a:t>
                      </a: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300" b="1" dirty="0">
                          <a:latin typeface="+mn-lt"/>
                          <a:cs typeface="Arial" pitchFamily="34" charset="0"/>
                        </a:rPr>
                        <a:t>WPII OCM Admin</a:t>
                      </a:r>
                    </a:p>
                  </a:txBody>
                  <a:tcPr marL="87086" marR="87086" marT="42863" marB="42863">
                    <a:lnL w="12700" cmpd="sng">
                      <a:solidFill>
                        <a:srgbClr val="FFFFFF"/>
                      </a:solidFill>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AU" sz="1100" b="0" kern="1200" dirty="0">
                          <a:solidFill>
                            <a:schemeClr val="dk1"/>
                          </a:solidFill>
                          <a:latin typeface="Arial" panose="020B0604020202020204" pitchFamily="34" charset="0"/>
                          <a:ea typeface="+mn-ea"/>
                          <a:cs typeface="Arial" panose="020B0604020202020204" pitchFamily="34" charset="0"/>
                        </a:rPr>
                        <a:t>Report out on Communications Plan rollout</a:t>
                      </a: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AU" sz="1100" b="0" kern="1200" dirty="0">
                          <a:solidFill>
                            <a:schemeClr val="dk1"/>
                          </a:solidFill>
                          <a:latin typeface="Arial" panose="020B0604020202020204" pitchFamily="34" charset="0"/>
                          <a:ea typeface="+mn-ea"/>
                          <a:cs typeface="Arial" panose="020B0604020202020204" pitchFamily="34" charset="0"/>
                        </a:rPr>
                        <a:t>Ensure expectations are universally understood across the project team and stakeholders</a:t>
                      </a:r>
                      <a:endParaRPr lang="en-US" sz="1100" b="0" kern="1200" dirty="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AU" sz="1100" b="0" kern="1200" dirty="0">
                          <a:solidFill>
                            <a:schemeClr val="dk1"/>
                          </a:solidFill>
                          <a:latin typeface="Arial" panose="020B0604020202020204" pitchFamily="34" charset="0"/>
                          <a:ea typeface="+mn-ea"/>
                          <a:cs typeface="Arial" panose="020B0604020202020204" pitchFamily="34" charset="0"/>
                        </a:rPr>
                        <a:t>Provide front line support and guidance on communication</a:t>
                      </a:r>
                      <a:r>
                        <a:rPr lang="en-AU" sz="1100" b="0" kern="1200" baseline="0" dirty="0">
                          <a:solidFill>
                            <a:schemeClr val="dk1"/>
                          </a:solidFill>
                          <a:latin typeface="Arial" panose="020B0604020202020204" pitchFamily="34" charset="0"/>
                          <a:ea typeface="+mn-ea"/>
                          <a:cs typeface="Arial" panose="020B0604020202020204" pitchFamily="34" charset="0"/>
                        </a:rPr>
                        <a:t> content and relevance</a:t>
                      </a:r>
                      <a:endParaRPr lang="en-AU" sz="1100" b="0" kern="1200" dirty="0">
                        <a:solidFill>
                          <a:schemeClr val="dk1"/>
                        </a:solidFill>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chemeClr val="accent5">
                            <a:lumMod val="50000"/>
                          </a:schemeClr>
                        </a:buClr>
                        <a:buSzTx/>
                        <a:buFont typeface="Arial" panose="020B0604020202020204" pitchFamily="34" charset="0"/>
                        <a:buChar char="•"/>
                        <a:tabLst/>
                        <a:defRPr/>
                      </a:pPr>
                      <a:r>
                        <a:rPr lang="en-AU" sz="1100" b="0" kern="1200" dirty="0">
                          <a:solidFill>
                            <a:schemeClr val="dk1"/>
                          </a:solidFill>
                          <a:latin typeface="Arial" panose="020B0604020202020204" pitchFamily="34" charset="0"/>
                          <a:ea typeface="+mn-ea"/>
                          <a:cs typeface="Arial" panose="020B0604020202020204" pitchFamily="34" charset="0"/>
                        </a:rPr>
                        <a:t>Deliver initial level of review on drafted communications</a:t>
                      </a:r>
                      <a:endParaRPr lang="en-US" sz="1100" b="0" kern="1200" dirty="0">
                        <a:solidFill>
                          <a:schemeClr val="dk1"/>
                        </a:solidFill>
                        <a:latin typeface="Arial" panose="020B0604020202020204" pitchFamily="34" charset="0"/>
                        <a:ea typeface="+mn-ea"/>
                        <a:cs typeface="Arial" panose="020B0604020202020204" pitchFamily="34" charset="0"/>
                      </a:endParaRPr>
                    </a:p>
                  </a:txBody>
                  <a:tcPr horzOverflow="overflow">
                    <a:lnL w="38100" cap="flat" cmpd="sng" algn="ctr">
                      <a:solidFill>
                        <a:srgbClr val="FFFFFF"/>
                      </a:solidFill>
                      <a:prstDash val="solid"/>
                      <a:round/>
                      <a:headEnd type="none" w="med" len="med"/>
                      <a:tailEnd type="none" w="med" len="med"/>
                    </a:lnL>
                    <a:lnR w="12700" cmpd="sng">
                      <a:solidFill>
                        <a:srgbClr val="FFFFFF"/>
                      </a:solid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11561885" y="6418330"/>
            <a:ext cx="430823" cy="369332"/>
          </a:xfrm>
          <a:prstGeom prst="rect">
            <a:avLst/>
          </a:prstGeom>
          <a:noFill/>
        </p:spPr>
        <p:txBody>
          <a:bodyPr wrap="square" rtlCol="0">
            <a:spAutoFit/>
          </a:bodyPr>
          <a:lstStyle/>
          <a:p>
            <a:fld id="{A41D0672-15FB-42A9-AF58-92EB8C40F4B8}" type="slidenum">
              <a:rPr lang="en-US" smtClean="0">
                <a:solidFill>
                  <a:schemeClr val="bg1"/>
                </a:solidFill>
              </a:rPr>
              <a:t>13</a:t>
            </a:fld>
            <a:r>
              <a:rPr lang="en-US" dirty="0">
                <a:solidFill>
                  <a:schemeClr val="bg1"/>
                </a:solidFill>
              </a:rPr>
              <a:t> </a:t>
            </a:r>
          </a:p>
        </p:txBody>
      </p:sp>
    </p:spTree>
    <p:extLst>
      <p:ext uri="{BB962C8B-B14F-4D97-AF65-F5344CB8AC3E}">
        <p14:creationId xmlns:p14="http://schemas.microsoft.com/office/powerpoint/2010/main" val="56677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Risks and Issues</a:t>
            </a:r>
          </a:p>
        </p:txBody>
      </p:sp>
      <p:sp>
        <p:nvSpPr>
          <p:cNvPr id="4" name="Content Placeholder 2">
            <a:extLst>
              <a:ext uri="{FF2B5EF4-FFF2-40B4-BE49-F238E27FC236}">
                <a16:creationId xmlns:a16="http://schemas.microsoft.com/office/drawing/2014/main" id="{9B8C651B-FBE9-4C56-A305-608CC24ECAA5}"/>
              </a:ext>
            </a:extLst>
          </p:cNvPr>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ea typeface="Calibri" charset="0"/>
                <a:cs typeface="Arial" panose="020B0604020202020204" pitchFamily="34" charset="0"/>
              </a:rPr>
              <a:t>Below are some risks associated with the Communication Strategy, as well as proactive actions to avoid the need for mitigation.</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E4832744-DC19-4109-95FF-8EF8DC4BF701}"/>
              </a:ext>
            </a:extLst>
          </p:cNvPr>
          <p:cNvGraphicFramePr>
            <a:graphicFrameLocks noGrp="1"/>
          </p:cNvGraphicFramePr>
          <p:nvPr>
            <p:extLst>
              <p:ext uri="{D42A27DB-BD31-4B8C-83A1-F6EECF244321}">
                <p14:modId xmlns:p14="http://schemas.microsoft.com/office/powerpoint/2010/main" val="1502866920"/>
              </p:ext>
            </p:extLst>
          </p:nvPr>
        </p:nvGraphicFramePr>
        <p:xfrm>
          <a:off x="762447" y="1496405"/>
          <a:ext cx="10204257" cy="4721267"/>
        </p:xfrm>
        <a:graphic>
          <a:graphicData uri="http://schemas.openxmlformats.org/drawingml/2006/table">
            <a:tbl>
              <a:tblPr firstRow="1" bandRow="1">
                <a:tableStyleId>{7DF18680-E054-41AD-8BC1-D1AEF772440D}</a:tableStyleId>
              </a:tblPr>
              <a:tblGrid>
                <a:gridCol w="3401419">
                  <a:extLst>
                    <a:ext uri="{9D8B030D-6E8A-4147-A177-3AD203B41FA5}">
                      <a16:colId xmlns:a16="http://schemas.microsoft.com/office/drawing/2014/main" val="20000"/>
                    </a:ext>
                  </a:extLst>
                </a:gridCol>
                <a:gridCol w="3936393">
                  <a:extLst>
                    <a:ext uri="{9D8B030D-6E8A-4147-A177-3AD203B41FA5}">
                      <a16:colId xmlns:a16="http://schemas.microsoft.com/office/drawing/2014/main" val="20001"/>
                    </a:ext>
                  </a:extLst>
                </a:gridCol>
                <a:gridCol w="2866445">
                  <a:extLst>
                    <a:ext uri="{9D8B030D-6E8A-4147-A177-3AD203B41FA5}">
                      <a16:colId xmlns:a16="http://schemas.microsoft.com/office/drawing/2014/main" val="794133736"/>
                    </a:ext>
                  </a:extLst>
                </a:gridCol>
              </a:tblGrid>
              <a:tr h="244950">
                <a:tc>
                  <a:txBody>
                    <a:bodyPr/>
                    <a:lstStyle/>
                    <a:p>
                      <a:pPr algn="ctr"/>
                      <a:r>
                        <a:rPr lang="en-US" sz="1300" dirty="0">
                          <a:solidFill>
                            <a:schemeClr val="bg1"/>
                          </a:solidFill>
                          <a:latin typeface="Arial" pitchFamily="34" charset="0"/>
                          <a:cs typeface="Arial" pitchFamily="34" charset="0"/>
                        </a:rPr>
                        <a:t>Communication Risks and Issues</a:t>
                      </a:r>
                    </a:p>
                  </a:txBody>
                  <a:tcPr marL="87086" marR="87086" marT="42863" marB="42863">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r>
                        <a:rPr lang="en-US" sz="1300" dirty="0">
                          <a:solidFill>
                            <a:schemeClr val="bg1"/>
                          </a:solidFill>
                          <a:latin typeface="Arial" pitchFamily="34" charset="0"/>
                          <a:cs typeface="Arial" pitchFamily="34" charset="0"/>
                        </a:rPr>
                        <a:t>Proactive Actions</a:t>
                      </a:r>
                    </a:p>
                  </a:txBody>
                  <a:tcPr marL="87086" marR="87086" marT="42863" marB="4286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lumMod val="75000"/>
                      </a:schemeClr>
                    </a:solidFill>
                  </a:tcPr>
                </a:tc>
                <a:tc>
                  <a:txBody>
                    <a:bodyPr/>
                    <a:lstStyle/>
                    <a:p>
                      <a:pPr algn="ctr"/>
                      <a:r>
                        <a:rPr lang="en-US" sz="1300" dirty="0">
                          <a:solidFill>
                            <a:schemeClr val="bg1"/>
                          </a:solidFill>
                          <a:latin typeface="Arial" pitchFamily="34" charset="0"/>
                          <a:cs typeface="Arial" pitchFamily="34" charset="0"/>
                        </a:rPr>
                        <a:t>Activities</a:t>
                      </a:r>
                    </a:p>
                  </a:txBody>
                  <a:tcPr marL="87086" marR="87086" marT="42863" marB="4286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10000"/>
                  </a:ext>
                </a:extLst>
              </a:tr>
              <a:tr h="877869">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Lack of prioritization on communications (Approval, execution, and delivery)</a:t>
                      </a:r>
                    </a:p>
                  </a:txBody>
                  <a:tcPr>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Meet with Project Track Leads</a:t>
                      </a:r>
                      <a:r>
                        <a:rPr lang="en-US" sz="1200" kern="1200" baseline="0" dirty="0">
                          <a:solidFill>
                            <a:schemeClr val="tx1"/>
                          </a:solidFill>
                          <a:latin typeface="Arial" panose="020B0604020202020204" pitchFamily="34" charset="0"/>
                          <a:ea typeface="+mn-ea"/>
                          <a:cs typeface="Arial" panose="020B0604020202020204" pitchFamily="34" charset="0"/>
                        </a:rPr>
                        <a:t> and </a:t>
                      </a:r>
                      <a:r>
                        <a:rPr lang="en-US" sz="1200" kern="1200" dirty="0">
                          <a:solidFill>
                            <a:schemeClr val="tx1"/>
                          </a:solidFill>
                          <a:latin typeface="Arial" panose="020B0604020202020204" pitchFamily="34" charset="0"/>
                          <a:ea typeface="+mn-ea"/>
                          <a:cs typeface="Arial" panose="020B0604020202020204" pitchFamily="34" charset="0"/>
                        </a:rPr>
                        <a:t>Communication Lead once a month to review Communication Plan and establish rules of engagement and messaging for executing communications activities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marR="0" indent="-171450"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To note and review action items or raise risks on RAID log</a:t>
                      </a:r>
                    </a:p>
                    <a:p>
                      <a:pPr marL="171450" marR="0" indent="-171450"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Change Fatigue</a:t>
                      </a:r>
                      <a:r>
                        <a:rPr lang="en-US" sz="1200" kern="1200" baseline="0" dirty="0">
                          <a:solidFill>
                            <a:schemeClr val="tx1"/>
                          </a:solidFill>
                          <a:latin typeface="Arial" panose="020B0604020202020204" pitchFamily="34" charset="0"/>
                          <a:ea typeface="+mn-ea"/>
                          <a:cs typeface="Arial" panose="020B0604020202020204" pitchFamily="34" charset="0"/>
                        </a:rPr>
                        <a:t> Identification activities (i.e.. Communication saturation, mixed messaging, etc.)</a:t>
                      </a:r>
                      <a:endParaRPr lang="en-US" sz="1200" kern="1200" dirty="0">
                        <a:solidFill>
                          <a:schemeClr val="tx1"/>
                        </a:solidFill>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026794">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Lack of formalized integration between Communication and other WPII Teams</a:t>
                      </a:r>
                    </a:p>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Meet with other Project Teams weekly</a:t>
                      </a:r>
                      <a:r>
                        <a:rPr lang="en-US" sz="1200" kern="1200" baseline="0" dirty="0">
                          <a:solidFill>
                            <a:schemeClr val="tx1"/>
                          </a:solidFill>
                          <a:latin typeface="Arial" panose="020B0604020202020204" pitchFamily="34" charset="0"/>
                          <a:ea typeface="+mn-ea"/>
                          <a:cs typeface="Arial" panose="020B0604020202020204" pitchFamily="34" charset="0"/>
                        </a:rPr>
                        <a:t> via PMT meeting</a:t>
                      </a:r>
                      <a:r>
                        <a:rPr lang="en-US" sz="1200" kern="1200" dirty="0">
                          <a:solidFill>
                            <a:schemeClr val="tx1"/>
                          </a:solidFill>
                          <a:latin typeface="Arial" panose="020B0604020202020204" pitchFamily="34" charset="0"/>
                          <a:ea typeface="+mn-ea"/>
                          <a:cs typeface="Arial" panose="020B0604020202020204" pitchFamily="34" charset="0"/>
                        </a:rPr>
                        <a:t> to review communications</a:t>
                      </a:r>
                      <a:r>
                        <a:rPr lang="en-US" sz="1200" kern="1200" baseline="0" dirty="0">
                          <a:solidFill>
                            <a:schemeClr val="tx1"/>
                          </a:solidFill>
                          <a:latin typeface="Arial" panose="020B0604020202020204" pitchFamily="34" charset="0"/>
                          <a:ea typeface="+mn-ea"/>
                          <a:cs typeface="Arial" panose="020B0604020202020204" pitchFamily="34" charset="0"/>
                        </a:rPr>
                        <a:t> activities</a:t>
                      </a:r>
                      <a:r>
                        <a:rPr lang="en-US" sz="1200" kern="1200" dirty="0">
                          <a:solidFill>
                            <a:schemeClr val="tx1"/>
                          </a:solidFill>
                          <a:latin typeface="Arial" panose="020B0604020202020204" pitchFamily="34" charset="0"/>
                          <a:ea typeface="+mn-ea"/>
                          <a:cs typeface="Arial" panose="020B0604020202020204" pitchFamily="34" charset="0"/>
                        </a:rPr>
                        <a:t> and ensure</a:t>
                      </a:r>
                      <a:r>
                        <a:rPr lang="en-US" sz="1200" kern="1200" baseline="0" dirty="0">
                          <a:solidFill>
                            <a:schemeClr val="tx1"/>
                          </a:solidFill>
                          <a:latin typeface="Arial" panose="020B0604020202020204" pitchFamily="34" charset="0"/>
                          <a:ea typeface="+mn-ea"/>
                          <a:cs typeface="Arial" panose="020B0604020202020204" pitchFamily="34" charset="0"/>
                        </a:rPr>
                        <a:t> alignment amongst the Project Tracks</a:t>
                      </a:r>
                    </a:p>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baseline="0" dirty="0">
                          <a:solidFill>
                            <a:schemeClr val="tx1"/>
                          </a:solidFill>
                          <a:latin typeface="Arial" panose="020B0604020202020204" pitchFamily="34" charset="0"/>
                          <a:ea typeface="+mn-ea"/>
                          <a:cs typeface="Arial" panose="020B0604020202020204" pitchFamily="34" charset="0"/>
                        </a:rPr>
                        <a:t>As appropriate, meet with individual or project track leaders to ensure communication messaging is aligned</a:t>
                      </a:r>
                      <a:endParaRPr lang="en-US" sz="12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Review integration among WPII teams and  note possible escalation to WPII leadership</a:t>
                      </a:r>
                    </a:p>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Ensure all WPII project communications are aligned and delivered to the appropriate groups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43829">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Lack of sufficient bandwidth for Communication deliverables</a:t>
                      </a:r>
                    </a:p>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Identify</a:t>
                      </a:r>
                      <a:r>
                        <a:rPr lang="en-US" sz="1200" kern="1200" baseline="0" dirty="0">
                          <a:solidFill>
                            <a:schemeClr val="tx1"/>
                          </a:solidFill>
                          <a:latin typeface="Arial" panose="020B0604020202020204" pitchFamily="34" charset="0"/>
                          <a:ea typeface="+mn-ea"/>
                          <a:cs typeface="Arial" panose="020B0604020202020204" pitchFamily="34" charset="0"/>
                        </a:rPr>
                        <a:t> communications points of contact amongst the various project tracks to support communications activities </a:t>
                      </a:r>
                      <a:endParaRPr lang="en-US" sz="12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Prioritize message and assign appropriate resource to develop and deliver project communications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178453">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b="0" dirty="0">
                          <a:solidFill>
                            <a:schemeClr val="tx1"/>
                          </a:solidFill>
                          <a:latin typeface="Arial" panose="020B0604020202020204" pitchFamily="34" charset="0"/>
                          <a:ea typeface="+mn-ea"/>
                          <a:cs typeface="Arial" panose="020B0604020202020204" pitchFamily="34" charset="0"/>
                        </a:rPr>
                        <a:t>Communication activities not modified as needed based on WPII project  developments</a:t>
                      </a:r>
                    </a:p>
                  </a:txBody>
                  <a:tcP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Meet with Project Track Leads</a:t>
                      </a:r>
                      <a:r>
                        <a:rPr lang="en-US" sz="1200" kern="1200" baseline="0" dirty="0">
                          <a:solidFill>
                            <a:schemeClr val="tx1"/>
                          </a:solidFill>
                          <a:latin typeface="Arial" panose="020B0604020202020204" pitchFamily="34" charset="0"/>
                          <a:ea typeface="+mn-ea"/>
                          <a:cs typeface="Arial" panose="020B0604020202020204" pitchFamily="34" charset="0"/>
                        </a:rPr>
                        <a:t> and </a:t>
                      </a:r>
                      <a:r>
                        <a:rPr lang="en-US" sz="1200" kern="1200" dirty="0">
                          <a:solidFill>
                            <a:schemeClr val="tx1"/>
                          </a:solidFill>
                          <a:latin typeface="Arial" panose="020B0604020202020204" pitchFamily="34" charset="0"/>
                          <a:ea typeface="+mn-ea"/>
                          <a:cs typeface="Arial" panose="020B0604020202020204" pitchFamily="34" charset="0"/>
                        </a:rPr>
                        <a:t>Communication Lead once a month to review Communication Plan and establish rules of engagement and messaging for executing communications activities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Update communication plan activities in collaboration with Communications lead and other WPII teams</a:t>
                      </a:r>
                    </a:p>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Collaborate,</a:t>
                      </a:r>
                      <a:r>
                        <a:rPr lang="en-US" sz="1200" kern="1200" baseline="0" dirty="0">
                          <a:solidFill>
                            <a:schemeClr val="tx1"/>
                          </a:solidFill>
                          <a:latin typeface="Arial" panose="020B0604020202020204" pitchFamily="34" charset="0"/>
                          <a:ea typeface="+mn-ea"/>
                          <a:cs typeface="Arial" panose="020B0604020202020204" pitchFamily="34" charset="0"/>
                        </a:rPr>
                        <a:t> when appropriate, with system development teams to align to in-flight activities</a:t>
                      </a:r>
                      <a:endParaRPr lang="en-US" sz="1200" kern="1200" dirty="0">
                        <a:solidFill>
                          <a:schemeClr val="tx1"/>
                        </a:solidFill>
                        <a:latin typeface="Arial" panose="020B0604020202020204" pitchFamily="34" charset="0"/>
                        <a:ea typeface="+mn-ea"/>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73959937"/>
                  </a:ext>
                </a:extLst>
              </a:tr>
            </a:tbl>
          </a:graphicData>
        </a:graphic>
      </p:graphicFrame>
      <p:sp>
        <p:nvSpPr>
          <p:cNvPr id="7" name="TextBox 6"/>
          <p:cNvSpPr txBox="1"/>
          <p:nvPr/>
        </p:nvSpPr>
        <p:spPr>
          <a:xfrm>
            <a:off x="11544301" y="6418330"/>
            <a:ext cx="448408" cy="369332"/>
          </a:xfrm>
          <a:prstGeom prst="rect">
            <a:avLst/>
          </a:prstGeom>
          <a:noFill/>
        </p:spPr>
        <p:txBody>
          <a:bodyPr wrap="square" rtlCol="0">
            <a:spAutoFit/>
          </a:bodyPr>
          <a:lstStyle/>
          <a:p>
            <a:fld id="{B31D3741-B77F-4101-8B7C-5A68D7F74BCC}" type="slidenum">
              <a:rPr lang="en-US" smtClean="0">
                <a:solidFill>
                  <a:schemeClr val="bg1"/>
                </a:solidFill>
              </a:rPr>
              <a:t>14</a:t>
            </a:fld>
            <a:r>
              <a:rPr lang="en-US" dirty="0">
                <a:solidFill>
                  <a:schemeClr val="bg1"/>
                </a:solidFill>
              </a:rPr>
              <a:t> </a:t>
            </a:r>
          </a:p>
        </p:txBody>
      </p:sp>
    </p:spTree>
    <p:extLst>
      <p:ext uri="{BB962C8B-B14F-4D97-AF65-F5344CB8AC3E}">
        <p14:creationId xmlns:p14="http://schemas.microsoft.com/office/powerpoint/2010/main" val="135581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Success Factors</a:t>
            </a:r>
          </a:p>
        </p:txBody>
      </p:sp>
      <p:graphicFrame>
        <p:nvGraphicFramePr>
          <p:cNvPr id="4" name="Table 3">
            <a:extLst>
              <a:ext uri="{FF2B5EF4-FFF2-40B4-BE49-F238E27FC236}">
                <a16:creationId xmlns:a16="http://schemas.microsoft.com/office/drawing/2014/main" id="{ADFABDC1-5529-420F-AF4D-8979349BE9A2}"/>
              </a:ext>
            </a:extLst>
          </p:cNvPr>
          <p:cNvGraphicFramePr>
            <a:graphicFrameLocks noGrp="1"/>
          </p:cNvGraphicFramePr>
          <p:nvPr>
            <p:extLst>
              <p:ext uri="{D42A27DB-BD31-4B8C-83A1-F6EECF244321}">
                <p14:modId xmlns:p14="http://schemas.microsoft.com/office/powerpoint/2010/main" val="441011877"/>
              </p:ext>
            </p:extLst>
          </p:nvPr>
        </p:nvGraphicFramePr>
        <p:xfrm>
          <a:off x="1872100" y="1306191"/>
          <a:ext cx="8567300" cy="4647241"/>
        </p:xfrm>
        <a:graphic>
          <a:graphicData uri="http://schemas.openxmlformats.org/drawingml/2006/table">
            <a:tbl>
              <a:tblPr firstRow="1" bandRow="1">
                <a:tableStyleId>{7DF18680-E054-41AD-8BC1-D1AEF772440D}</a:tableStyleId>
              </a:tblPr>
              <a:tblGrid>
                <a:gridCol w="4283650">
                  <a:extLst>
                    <a:ext uri="{9D8B030D-6E8A-4147-A177-3AD203B41FA5}">
                      <a16:colId xmlns:a16="http://schemas.microsoft.com/office/drawing/2014/main" val="20000"/>
                    </a:ext>
                  </a:extLst>
                </a:gridCol>
                <a:gridCol w="4283650">
                  <a:extLst>
                    <a:ext uri="{9D8B030D-6E8A-4147-A177-3AD203B41FA5}">
                      <a16:colId xmlns:a16="http://schemas.microsoft.com/office/drawing/2014/main" val="20001"/>
                    </a:ext>
                  </a:extLst>
                </a:gridCol>
              </a:tblGrid>
              <a:tr h="317925">
                <a:tc>
                  <a:txBody>
                    <a:bodyPr/>
                    <a:lstStyle/>
                    <a:p>
                      <a:pPr algn="ctr"/>
                      <a:r>
                        <a:rPr lang="en-US" sz="1300" dirty="0">
                          <a:solidFill>
                            <a:schemeClr val="bg1"/>
                          </a:solidFill>
                          <a:latin typeface="Arial" pitchFamily="34" charset="0"/>
                          <a:cs typeface="Arial" pitchFamily="34" charset="0"/>
                        </a:rPr>
                        <a:t>Success Factor</a:t>
                      </a:r>
                    </a:p>
                  </a:txBody>
                  <a:tcPr marL="87086" marR="87086" marT="42863" marB="42863">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r>
                        <a:rPr lang="en-US" sz="1300" dirty="0">
                          <a:solidFill>
                            <a:schemeClr val="bg1"/>
                          </a:solidFill>
                          <a:latin typeface="Arial" pitchFamily="34" charset="0"/>
                          <a:cs typeface="Arial" pitchFamily="34" charset="0"/>
                        </a:rPr>
                        <a:t>Measurement Tools</a:t>
                      </a:r>
                    </a:p>
                  </a:txBody>
                  <a:tcPr marL="87086" marR="87086" marT="42863" marB="42863">
                    <a:lnL w="38100" cap="flat" cmpd="sng" algn="ctr">
                      <a:solidFill>
                        <a:schemeClr val="bg1"/>
                      </a:solidFill>
                      <a:prstDash val="solid"/>
                      <a:round/>
                      <a:headEnd type="none" w="med" len="med"/>
                      <a:tailEnd type="none" w="med" len="med"/>
                    </a:lnL>
                    <a:solidFill>
                      <a:schemeClr val="tx2">
                        <a:lumMod val="75000"/>
                      </a:schemeClr>
                    </a:solidFill>
                  </a:tcPr>
                </a:tc>
                <a:extLst>
                  <a:ext uri="{0D108BD9-81ED-4DB2-BD59-A6C34878D82A}">
                    <a16:rowId xmlns:a16="http://schemas.microsoft.com/office/drawing/2014/main" val="10000"/>
                  </a:ext>
                </a:extLst>
              </a:tr>
              <a:tr h="909019">
                <a:tc>
                  <a:txBody>
                    <a:bodyPr/>
                    <a:lstStyle/>
                    <a:p>
                      <a:pPr marL="171450" lvl="0" indent="-171450">
                        <a:buClr>
                          <a:schemeClr val="accent5">
                            <a:lumMod val="50000"/>
                          </a:schemeClr>
                        </a:buClr>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Ability to accurately explain the purpose,</a:t>
                      </a:r>
                      <a:r>
                        <a:rPr lang="en-US" sz="1200" b="1" baseline="0" dirty="0">
                          <a:solidFill>
                            <a:schemeClr val="tx1"/>
                          </a:solidFill>
                          <a:latin typeface="Arial" panose="020B0604020202020204" pitchFamily="34" charset="0"/>
                          <a:cs typeface="Arial" panose="020B0604020202020204" pitchFamily="34" charset="0"/>
                        </a:rPr>
                        <a:t> objectives, and expected outcomes of the WPII project: </a:t>
                      </a:r>
                      <a:r>
                        <a:rPr lang="en-US" sz="1200" baseline="0" dirty="0">
                          <a:solidFill>
                            <a:schemeClr val="tx1"/>
                          </a:solidFill>
                          <a:latin typeface="Arial" panose="020B0604020202020204" pitchFamily="34" charset="0"/>
                          <a:cs typeface="Arial" panose="020B0604020202020204" pitchFamily="34" charset="0"/>
                        </a:rPr>
                        <a:t>goal is for awareness and understanding among all WPII stakeholders</a:t>
                      </a:r>
                      <a:endParaRPr lang="en-US" sz="1200" dirty="0">
                        <a:solidFill>
                          <a:schemeClr val="tx1"/>
                        </a:solidFill>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indent="-225425" algn="l" defTabSz="914400" rtl="0" eaLnBrk="0" fontAlgn="base" latinLnBrk="0" hangingPunct="0">
                        <a:lnSpc>
                          <a:spcPct val="100000"/>
                        </a:lnSpc>
                        <a:spcBef>
                          <a:spcPts val="0"/>
                        </a:spcBef>
                        <a:spcAft>
                          <a:spcPct val="0"/>
                        </a:spcAft>
                        <a:buClr>
                          <a:schemeClr val="accent5">
                            <a:lumMod val="50000"/>
                          </a:schemeClr>
                        </a:buClr>
                        <a:buSzTx/>
                        <a:buFont typeface="Arial" panose="020B0604020202020204" pitchFamily="34" charset="0"/>
                        <a:buChar char="•"/>
                        <a:tabLst/>
                        <a:defRPr/>
                      </a:pPr>
                      <a:r>
                        <a:rPr lang="en-US" sz="1200" dirty="0">
                          <a:solidFill>
                            <a:schemeClr val="tx1"/>
                          </a:solidFill>
                          <a:latin typeface="Arial" panose="020B0604020202020204" pitchFamily="34" charset="0"/>
                          <a:ea typeface="+mn-ea"/>
                          <a:cs typeface="Arial" panose="020B0604020202020204" pitchFamily="34" charset="0"/>
                        </a:rPr>
                        <a:t>Surveys</a:t>
                      </a:r>
                    </a:p>
                    <a:p>
                      <a:pPr marL="225425" marR="0" indent="-225425" algn="l" defTabSz="914400" rtl="0" eaLnBrk="0" fontAlgn="base" latinLnBrk="0" hangingPunct="0">
                        <a:lnSpc>
                          <a:spcPct val="100000"/>
                        </a:lnSpc>
                        <a:spcBef>
                          <a:spcPts val="0"/>
                        </a:spcBef>
                        <a:spcAft>
                          <a:spcPct val="0"/>
                        </a:spcAft>
                        <a:buClr>
                          <a:schemeClr val="accent5">
                            <a:lumMod val="50000"/>
                          </a:schemeClr>
                        </a:buClr>
                        <a:buSzTx/>
                        <a:buFont typeface="Arial" panose="020B0604020202020204" pitchFamily="34" charset="0"/>
                        <a:buChar char="•"/>
                        <a:tabLst/>
                        <a:defRPr/>
                      </a:pPr>
                      <a:r>
                        <a:rPr lang="en-US" sz="1200" dirty="0">
                          <a:solidFill>
                            <a:schemeClr val="tx1"/>
                          </a:solidFill>
                          <a:latin typeface="Arial" panose="020B0604020202020204" pitchFamily="34" charset="0"/>
                          <a:ea typeface="+mn-ea"/>
                          <a:cs typeface="Arial" panose="020B0604020202020204" pitchFamily="34" charset="0"/>
                        </a:rPr>
                        <a:t>Stakeholder Interviews (WPII Liaisons, SME’s, etc.)</a:t>
                      </a: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124912">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b="1" kern="1200" dirty="0">
                          <a:solidFill>
                            <a:schemeClr val="tx1"/>
                          </a:solidFill>
                          <a:latin typeface="Arial" panose="020B0604020202020204" pitchFamily="34" charset="0"/>
                          <a:ea typeface="+mn-ea"/>
                          <a:cs typeface="Arial" panose="020B0604020202020204" pitchFamily="34" charset="0"/>
                        </a:rPr>
                        <a:t>Fulfilled call-to-action for stakeholder support and engagement: </a:t>
                      </a:r>
                      <a:r>
                        <a:rPr lang="en-US" sz="1200" kern="1200" dirty="0">
                          <a:solidFill>
                            <a:schemeClr val="tx1"/>
                          </a:solidFill>
                          <a:latin typeface="Arial" panose="020B0604020202020204" pitchFamily="34" charset="0"/>
                          <a:ea typeface="+mn-ea"/>
                          <a:cs typeface="Arial" panose="020B0604020202020204" pitchFamily="34" charset="0"/>
                        </a:rPr>
                        <a:t>goal is to create acceptance and commitment from WPII leaders and FDOT employees, and external constituents</a:t>
                      </a:r>
                    </a:p>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lvl="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Qualitative/Quantitative Survey(s)</a:t>
                      </a:r>
                    </a:p>
                    <a:p>
                      <a:pPr marL="225425" marR="0" lvl="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Focus groups and stakeholder interviews using numerical ratings or verbal judgements of preferences</a:t>
                      </a:r>
                    </a:p>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124912">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b="1" kern="1200" dirty="0">
                          <a:solidFill>
                            <a:schemeClr val="tx1"/>
                          </a:solidFill>
                          <a:latin typeface="Arial" panose="020B0604020202020204" pitchFamily="34" charset="0"/>
                          <a:ea typeface="+mn-ea"/>
                          <a:cs typeface="Arial" panose="020B0604020202020204" pitchFamily="34" charset="0"/>
                        </a:rPr>
                        <a:t>Established two-way communication</a:t>
                      </a:r>
                      <a:r>
                        <a:rPr lang="en-US" sz="1200" kern="1200" dirty="0">
                          <a:solidFill>
                            <a:schemeClr val="tx1"/>
                          </a:solidFill>
                          <a:latin typeface="Arial" panose="020B0604020202020204" pitchFamily="34" charset="0"/>
                          <a:ea typeface="+mn-ea"/>
                          <a:cs typeface="Arial" panose="020B0604020202020204" pitchFamily="34" charset="0"/>
                        </a:rPr>
                        <a:t>: goal is for FDOT employees to have their questions answered, and to understand why, how and when things are going to change and what they have to do to keep up</a:t>
                      </a:r>
                    </a:p>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lvl="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Qualitative and quantitative surveys</a:t>
                      </a:r>
                    </a:p>
                    <a:p>
                      <a:pPr marL="225425" marR="0" lvl="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Focus groups and stakeholder interviews using numerical ratings or verbal judgements of preferences</a:t>
                      </a:r>
                    </a:p>
                    <a:p>
                      <a:pPr marL="225425" marR="0" lvl="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Needs assessment</a:t>
                      </a:r>
                    </a:p>
                    <a:p>
                      <a:pPr marL="225425" marR="0" lvl="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106665">
                <a:tc>
                  <a:txBody>
                    <a:bodyPr/>
                    <a:lstStyle/>
                    <a:p>
                      <a:pPr marL="225425" marR="0" indent="-225425" algn="l" defTabSz="914400" rtl="0" eaLnBrk="0" fontAlgn="base" latinLnBrk="0" hangingPunct="0">
                        <a:lnSpc>
                          <a:spcPct val="95000"/>
                        </a:lnSpc>
                        <a:spcBef>
                          <a:spcPct val="35000"/>
                        </a:spcBef>
                        <a:spcAft>
                          <a:spcPct val="0"/>
                        </a:spcAft>
                        <a:buClr>
                          <a:schemeClr val="accent5">
                            <a:lumMod val="50000"/>
                          </a:schemeClr>
                        </a:buClr>
                        <a:buSzTx/>
                        <a:buFont typeface="Arial" panose="020B0604020202020204" pitchFamily="34" charset="0"/>
                        <a:buChar char="•"/>
                        <a:tabLst/>
                        <a:defRPr/>
                      </a:pPr>
                      <a:r>
                        <a:rPr lang="en-US" sz="1200" b="1" dirty="0">
                          <a:solidFill>
                            <a:schemeClr val="tx1"/>
                          </a:solidFill>
                          <a:latin typeface="Arial" panose="020B0604020202020204" pitchFamily="34" charset="0"/>
                          <a:ea typeface="+mn-ea"/>
                          <a:cs typeface="Arial" panose="020B0604020202020204" pitchFamily="34" charset="0"/>
                        </a:rPr>
                        <a:t>Acquired acceptance of the change from employees</a:t>
                      </a:r>
                      <a:r>
                        <a:rPr lang="en-US" sz="1200" b="0" dirty="0">
                          <a:solidFill>
                            <a:schemeClr val="tx1"/>
                          </a:solidFill>
                          <a:latin typeface="Arial" panose="020B0604020202020204" pitchFamily="34" charset="0"/>
                          <a:ea typeface="+mn-ea"/>
                          <a:cs typeface="Arial" panose="020B0604020202020204" pitchFamily="34" charset="0"/>
                        </a:rPr>
                        <a:t>: goal is for employees, and other audiences, to acknowledge acceptance of changes and expectations of them</a:t>
                      </a:r>
                    </a:p>
                  </a:txBody>
                  <a:tcP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225425" marR="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b="0" dirty="0">
                          <a:solidFill>
                            <a:schemeClr val="tx1"/>
                          </a:solidFill>
                          <a:latin typeface="Arial" panose="020B0604020202020204" pitchFamily="34" charset="0"/>
                          <a:ea typeface="+mn-ea"/>
                          <a:cs typeface="Arial" panose="020B0604020202020204" pitchFamily="34" charset="0"/>
                        </a:rPr>
                        <a:t>Surveys</a:t>
                      </a:r>
                    </a:p>
                    <a:p>
                      <a:pPr marL="225425" marR="0" indent="-225425" algn="l" defTabSz="914400" rtl="0" eaLnBrk="0" fontAlgn="base" latinLnBrk="0" hangingPunct="0">
                        <a:lnSpc>
                          <a:spcPct val="100000"/>
                        </a:lnSpc>
                        <a:spcBef>
                          <a:spcPct val="35000"/>
                        </a:spcBef>
                        <a:spcAft>
                          <a:spcPct val="0"/>
                        </a:spcAft>
                        <a:buClr>
                          <a:schemeClr val="accent5">
                            <a:lumMod val="50000"/>
                          </a:schemeClr>
                        </a:buClr>
                        <a:buSzTx/>
                        <a:buFont typeface="Arial" panose="020B0604020202020204" pitchFamily="34" charset="0"/>
                        <a:buChar char="•"/>
                        <a:tabLst/>
                        <a:defRPr/>
                      </a:pPr>
                      <a:r>
                        <a:rPr lang="en-US" sz="1200" b="0" dirty="0">
                          <a:solidFill>
                            <a:schemeClr val="tx1"/>
                          </a:solidFill>
                          <a:latin typeface="Arial" panose="020B0604020202020204" pitchFamily="34" charset="0"/>
                          <a:ea typeface="+mn-ea"/>
                          <a:cs typeface="Arial" panose="020B0604020202020204" pitchFamily="34" charset="0"/>
                        </a:rPr>
                        <a:t>Focus groups and stakeholder interviews </a:t>
                      </a:r>
                      <a:r>
                        <a:rPr lang="en-US" sz="1200" kern="1200" dirty="0">
                          <a:solidFill>
                            <a:schemeClr val="tx1"/>
                          </a:solidFill>
                          <a:latin typeface="Arial" panose="020B0604020202020204" pitchFamily="34" charset="0"/>
                          <a:ea typeface="+mn-ea"/>
                          <a:cs typeface="Arial" panose="020B0604020202020204" pitchFamily="34" charset="0"/>
                        </a:rPr>
                        <a:t>using numerical ratings or verbal judgements of preferences</a:t>
                      </a:r>
                      <a:r>
                        <a:rPr lang="en-US" sz="1200" b="0" dirty="0">
                          <a:solidFill>
                            <a:schemeClr val="tx1"/>
                          </a:solidFill>
                          <a:latin typeface="Arial" panose="020B0604020202020204" pitchFamily="34" charset="0"/>
                          <a:ea typeface="+mn-ea"/>
                          <a:cs typeface="Arial" panose="020B0604020202020204" pitchFamily="34" charset="0"/>
                        </a:rPr>
                        <a:t> </a:t>
                      </a:r>
                    </a:p>
                  </a:txBody>
                  <a:tcP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73959937"/>
                  </a:ext>
                </a:extLst>
              </a:tr>
            </a:tbl>
          </a:graphicData>
        </a:graphic>
      </p:graphicFrame>
      <p:sp>
        <p:nvSpPr>
          <p:cNvPr id="6" name="TextBox 5"/>
          <p:cNvSpPr txBox="1"/>
          <p:nvPr/>
        </p:nvSpPr>
        <p:spPr>
          <a:xfrm>
            <a:off x="11544301" y="6418330"/>
            <a:ext cx="448408" cy="369332"/>
          </a:xfrm>
          <a:prstGeom prst="rect">
            <a:avLst/>
          </a:prstGeom>
          <a:noFill/>
        </p:spPr>
        <p:txBody>
          <a:bodyPr wrap="square" rtlCol="0">
            <a:spAutoFit/>
          </a:bodyPr>
          <a:lstStyle/>
          <a:p>
            <a:fld id="{44E2A065-0AE5-4B67-8676-975AD1FDFFB2}" type="slidenum">
              <a:rPr lang="en-US" smtClean="0">
                <a:solidFill>
                  <a:schemeClr val="bg1"/>
                </a:solidFill>
              </a:rPr>
              <a:t>15</a:t>
            </a:fld>
            <a:r>
              <a:rPr lang="en-US" dirty="0">
                <a:solidFill>
                  <a:schemeClr val="bg1"/>
                </a:solidFill>
              </a:rPr>
              <a:t> </a:t>
            </a:r>
          </a:p>
        </p:txBody>
      </p:sp>
    </p:spTree>
    <p:extLst>
      <p:ext uri="{BB962C8B-B14F-4D97-AF65-F5344CB8AC3E}">
        <p14:creationId xmlns:p14="http://schemas.microsoft.com/office/powerpoint/2010/main" val="306065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926124" y="1494692"/>
            <a:ext cx="5169876" cy="4088423"/>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hevron 4"/>
          <p:cNvSpPr/>
          <p:nvPr/>
        </p:nvSpPr>
        <p:spPr>
          <a:xfrm>
            <a:off x="5237283" y="1494692"/>
            <a:ext cx="3297116" cy="40884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hevron 5"/>
          <p:cNvSpPr/>
          <p:nvPr/>
        </p:nvSpPr>
        <p:spPr>
          <a:xfrm>
            <a:off x="7722576" y="1494692"/>
            <a:ext cx="3297116" cy="4088423"/>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11535509" y="6418330"/>
            <a:ext cx="457200" cy="369332"/>
          </a:xfrm>
          <a:prstGeom prst="rect">
            <a:avLst/>
          </a:prstGeom>
          <a:noFill/>
        </p:spPr>
        <p:txBody>
          <a:bodyPr wrap="square" rtlCol="0">
            <a:spAutoFit/>
          </a:bodyPr>
          <a:lstStyle/>
          <a:p>
            <a:fld id="{90A7A9C1-8B8F-4B7A-A99D-71ABA7BDFFDA}" type="slidenum">
              <a:rPr lang="en-US" smtClean="0">
                <a:solidFill>
                  <a:schemeClr val="bg1"/>
                </a:solidFill>
              </a:rPr>
              <a:t>16</a:t>
            </a:fld>
            <a:r>
              <a:rPr lang="en-US" dirty="0">
                <a:solidFill>
                  <a:schemeClr val="bg1"/>
                </a:solidFill>
              </a:rPr>
              <a:t> </a:t>
            </a:r>
          </a:p>
        </p:txBody>
      </p:sp>
      <p:sp>
        <p:nvSpPr>
          <p:cNvPr id="11" name="Title 4">
            <a:extLst>
              <a:ext uri="{FF2B5EF4-FFF2-40B4-BE49-F238E27FC236}">
                <a16:creationId xmlns:a16="http://schemas.microsoft.com/office/drawing/2014/main" id="{BEFD47F3-75FF-4741-812C-66F47A59462E}"/>
              </a:ext>
            </a:extLst>
          </p:cNvPr>
          <p:cNvSpPr txBox="1">
            <a:spLocks/>
          </p:cNvSpPr>
          <p:nvPr/>
        </p:nvSpPr>
        <p:spPr>
          <a:xfrm>
            <a:off x="451104" y="91441"/>
            <a:ext cx="10515600" cy="655807"/>
          </a:xfrm>
          <a:prstGeom prst="rect">
            <a:avLst/>
          </a:prstGeom>
        </p:spPr>
        <p:txBody>
          <a:bodyPr/>
          <a:lstStyle>
            <a:lvl1pPr algn="l" defTabSz="685783" rtl="0" eaLnBrk="1" latinLnBrk="0" hangingPunct="1">
              <a:lnSpc>
                <a:spcPct val="90000"/>
              </a:lnSpc>
              <a:spcBef>
                <a:spcPct val="0"/>
              </a:spcBef>
              <a:buNone/>
              <a:defRPr sz="33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dirty="0"/>
              <a:t>Communication Plan</a:t>
            </a:r>
          </a:p>
        </p:txBody>
      </p:sp>
    </p:spTree>
    <p:extLst>
      <p:ext uri="{BB962C8B-B14F-4D97-AF65-F5344CB8AC3E}">
        <p14:creationId xmlns:p14="http://schemas.microsoft.com/office/powerpoint/2010/main" val="72458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104" y="91441"/>
            <a:ext cx="10515600" cy="655807"/>
          </a:xfrm>
        </p:spPr>
        <p:txBody>
          <a:bodyPr/>
          <a:lstStyle/>
          <a:p>
            <a:r>
              <a:rPr lang="en-US" dirty="0"/>
              <a:t>Communication Plan: Introduction</a:t>
            </a:r>
          </a:p>
        </p:txBody>
      </p:sp>
      <p:grpSp>
        <p:nvGrpSpPr>
          <p:cNvPr id="4" name="Group 3">
            <a:extLst>
              <a:ext uri="{FF2B5EF4-FFF2-40B4-BE49-F238E27FC236}">
                <a16:creationId xmlns:a16="http://schemas.microsoft.com/office/drawing/2014/main" id="{62383CF9-919A-497C-9787-DA8ACE84DCD1}"/>
              </a:ext>
            </a:extLst>
          </p:cNvPr>
          <p:cNvGrpSpPr/>
          <p:nvPr/>
        </p:nvGrpSpPr>
        <p:grpSpPr>
          <a:xfrm>
            <a:off x="812334" y="1959623"/>
            <a:ext cx="8450936" cy="463449"/>
            <a:chOff x="1694370" y="1883745"/>
            <a:chExt cx="8450936" cy="463449"/>
          </a:xfrm>
        </p:grpSpPr>
        <p:sp>
          <p:nvSpPr>
            <p:cNvPr id="6" name="Rectangle 5">
              <a:extLst>
                <a:ext uri="{FF2B5EF4-FFF2-40B4-BE49-F238E27FC236}">
                  <a16:creationId xmlns:a16="http://schemas.microsoft.com/office/drawing/2014/main" id="{73FE885A-4D23-48B9-94DD-CD37A06D0577}"/>
                </a:ext>
              </a:extLst>
            </p:cNvPr>
            <p:cNvSpPr/>
            <p:nvPr/>
          </p:nvSpPr>
          <p:spPr>
            <a:xfrm>
              <a:off x="1953439" y="1891554"/>
              <a:ext cx="8191867"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7" name="Group 6">
              <a:extLst>
                <a:ext uri="{FF2B5EF4-FFF2-40B4-BE49-F238E27FC236}">
                  <a16:creationId xmlns:a16="http://schemas.microsoft.com/office/drawing/2014/main" id="{59285F74-D75F-4903-B972-EE439D2D10BC}"/>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11" name="Oval 10">
                <a:extLst>
                  <a:ext uri="{FF2B5EF4-FFF2-40B4-BE49-F238E27FC236}">
                    <a16:creationId xmlns:a16="http://schemas.microsoft.com/office/drawing/2014/main" id="{E9948022-5E42-4968-AD7C-09E2D49DCD9C}"/>
                  </a:ext>
                </a:extLst>
              </p:cNvPr>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Oval 11">
                <a:extLst>
                  <a:ext uri="{FF2B5EF4-FFF2-40B4-BE49-F238E27FC236}">
                    <a16:creationId xmlns:a16="http://schemas.microsoft.com/office/drawing/2014/main" id="{4385EAAF-2101-4CA3-8AB9-DA342E765A74}"/>
                  </a:ext>
                </a:extLst>
              </p:cNvPr>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9" name="TextBox 8">
              <a:extLst>
                <a:ext uri="{FF2B5EF4-FFF2-40B4-BE49-F238E27FC236}">
                  <a16:creationId xmlns:a16="http://schemas.microsoft.com/office/drawing/2014/main" id="{B3A34F59-BDD0-4665-BF92-3419FC7563D8}"/>
                </a:ext>
              </a:extLst>
            </p:cNvPr>
            <p:cNvSpPr txBox="1"/>
            <p:nvPr/>
          </p:nvSpPr>
          <p:spPr>
            <a:xfrm>
              <a:off x="2262349" y="1927448"/>
              <a:ext cx="6192853"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Align with the phases of the Commitment Curve: awareness, understanding, acceptance, and ownership/commitment</a:t>
              </a:r>
            </a:p>
          </p:txBody>
        </p:sp>
        <p:sp>
          <p:nvSpPr>
            <p:cNvPr id="10" name="TextBox 9">
              <a:extLst>
                <a:ext uri="{FF2B5EF4-FFF2-40B4-BE49-F238E27FC236}">
                  <a16:creationId xmlns:a16="http://schemas.microsoft.com/office/drawing/2014/main" id="{09A15AD5-0757-4373-98FA-F60E89CF30FF}"/>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439C770F-D70A-4031-965A-9D8A2F8DABC1}"/>
              </a:ext>
            </a:extLst>
          </p:cNvPr>
          <p:cNvGrpSpPr/>
          <p:nvPr/>
        </p:nvGrpSpPr>
        <p:grpSpPr>
          <a:xfrm>
            <a:off x="812334" y="2605799"/>
            <a:ext cx="8450936" cy="463449"/>
            <a:chOff x="1694370" y="1883745"/>
            <a:chExt cx="8450936" cy="463449"/>
          </a:xfrm>
        </p:grpSpPr>
        <p:sp>
          <p:nvSpPr>
            <p:cNvPr id="14" name="Rectangle 13">
              <a:extLst>
                <a:ext uri="{FF2B5EF4-FFF2-40B4-BE49-F238E27FC236}">
                  <a16:creationId xmlns:a16="http://schemas.microsoft.com/office/drawing/2014/main" id="{56D26AAF-4C27-43E7-B06A-98561609C4DD}"/>
                </a:ext>
              </a:extLst>
            </p:cNvPr>
            <p:cNvSpPr/>
            <p:nvPr/>
          </p:nvSpPr>
          <p:spPr>
            <a:xfrm>
              <a:off x="1953439" y="1891554"/>
              <a:ext cx="8191867" cy="455640"/>
            </a:xfrm>
            <a:prstGeom prst="rect">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15" name="Group 14">
              <a:extLst>
                <a:ext uri="{FF2B5EF4-FFF2-40B4-BE49-F238E27FC236}">
                  <a16:creationId xmlns:a16="http://schemas.microsoft.com/office/drawing/2014/main" id="{D81056EA-1B25-45C8-BCBB-86FF760DD840}"/>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18" name="Oval 17">
                <a:extLst>
                  <a:ext uri="{FF2B5EF4-FFF2-40B4-BE49-F238E27FC236}">
                    <a16:creationId xmlns:a16="http://schemas.microsoft.com/office/drawing/2014/main" id="{4F52580D-71FB-48E8-A142-5D63E3CCB44F}"/>
                  </a:ext>
                </a:extLst>
              </p:cNvPr>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Oval 18">
                <a:extLst>
                  <a:ext uri="{FF2B5EF4-FFF2-40B4-BE49-F238E27FC236}">
                    <a16:creationId xmlns:a16="http://schemas.microsoft.com/office/drawing/2014/main" id="{BB290C70-B222-45D1-A749-49765BDD1FAD}"/>
                  </a:ext>
                </a:extLst>
              </p:cNvPr>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6" name="TextBox 15">
              <a:extLst>
                <a:ext uri="{FF2B5EF4-FFF2-40B4-BE49-F238E27FC236}">
                  <a16:creationId xmlns:a16="http://schemas.microsoft.com/office/drawing/2014/main" id="{F211BA4A-CFCE-485A-B6A3-7D84E734B833}"/>
                </a:ext>
              </a:extLst>
            </p:cNvPr>
            <p:cNvSpPr txBox="1"/>
            <p:nvPr/>
          </p:nvSpPr>
          <p:spPr>
            <a:xfrm>
              <a:off x="2262349" y="1927448"/>
              <a:ext cx="788295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Support the Communication Strategy and overall Business Engagement &amp; Readiness (e.g., Stakeholder Management, Change Management strategies)</a:t>
              </a:r>
            </a:p>
          </p:txBody>
        </p:sp>
        <p:sp>
          <p:nvSpPr>
            <p:cNvPr id="17" name="TextBox 16">
              <a:extLst>
                <a:ext uri="{FF2B5EF4-FFF2-40B4-BE49-F238E27FC236}">
                  <a16:creationId xmlns:a16="http://schemas.microsoft.com/office/drawing/2014/main" id="{CDDF426B-5A52-43FD-90D3-4C22FD205FE8}"/>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p:txBody>
        </p:sp>
      </p:grpSp>
      <p:sp>
        <p:nvSpPr>
          <p:cNvPr id="20" name="Content Placeholder 2">
            <a:extLst>
              <a:ext uri="{FF2B5EF4-FFF2-40B4-BE49-F238E27FC236}">
                <a16:creationId xmlns:a16="http://schemas.microsoft.com/office/drawing/2014/main" id="{0F72D5E3-28CC-4697-9389-68A6263EE358}"/>
              </a:ext>
            </a:extLst>
          </p:cNvPr>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The Communication Plan is a living document, which will contain the detailed information necessary to execute the Communication Strategy as broken out by project phase. Additionally, the communications plan will:</a:t>
            </a:r>
          </a:p>
        </p:txBody>
      </p:sp>
      <p:grpSp>
        <p:nvGrpSpPr>
          <p:cNvPr id="21" name="Group 20">
            <a:extLst>
              <a:ext uri="{FF2B5EF4-FFF2-40B4-BE49-F238E27FC236}">
                <a16:creationId xmlns:a16="http://schemas.microsoft.com/office/drawing/2014/main" id="{A70A51B0-BDD0-4B09-8A55-F36457142153}"/>
              </a:ext>
            </a:extLst>
          </p:cNvPr>
          <p:cNvGrpSpPr/>
          <p:nvPr/>
        </p:nvGrpSpPr>
        <p:grpSpPr>
          <a:xfrm>
            <a:off x="812334" y="3202674"/>
            <a:ext cx="8450936" cy="463449"/>
            <a:chOff x="1694370" y="1883745"/>
            <a:chExt cx="8450936" cy="463449"/>
          </a:xfrm>
        </p:grpSpPr>
        <p:sp>
          <p:nvSpPr>
            <p:cNvPr id="22" name="Rectangle 21">
              <a:extLst>
                <a:ext uri="{FF2B5EF4-FFF2-40B4-BE49-F238E27FC236}">
                  <a16:creationId xmlns:a16="http://schemas.microsoft.com/office/drawing/2014/main" id="{55838735-6197-41D6-BD6B-5D2DE96951AB}"/>
                </a:ext>
              </a:extLst>
            </p:cNvPr>
            <p:cNvSpPr/>
            <p:nvPr/>
          </p:nvSpPr>
          <p:spPr>
            <a:xfrm>
              <a:off x="1953439" y="1891554"/>
              <a:ext cx="8191867"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23" name="Group 22">
              <a:extLst>
                <a:ext uri="{FF2B5EF4-FFF2-40B4-BE49-F238E27FC236}">
                  <a16:creationId xmlns:a16="http://schemas.microsoft.com/office/drawing/2014/main" id="{2313325C-A9B3-496B-8F6B-C03BF2EE73C1}"/>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26" name="Oval 25">
                <a:extLst>
                  <a:ext uri="{FF2B5EF4-FFF2-40B4-BE49-F238E27FC236}">
                    <a16:creationId xmlns:a16="http://schemas.microsoft.com/office/drawing/2014/main" id="{1E18E49C-892A-48D6-95C1-8452F485D1F1}"/>
                  </a:ext>
                </a:extLst>
              </p:cNvPr>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Oval 26">
                <a:extLst>
                  <a:ext uri="{FF2B5EF4-FFF2-40B4-BE49-F238E27FC236}">
                    <a16:creationId xmlns:a16="http://schemas.microsoft.com/office/drawing/2014/main" id="{A0B62830-2FA6-4069-88A2-7C52F3DE5559}"/>
                  </a:ext>
                </a:extLst>
              </p:cNvPr>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4" name="TextBox 23">
              <a:extLst>
                <a:ext uri="{FF2B5EF4-FFF2-40B4-BE49-F238E27FC236}">
                  <a16:creationId xmlns:a16="http://schemas.microsoft.com/office/drawing/2014/main" id="{03E55DF8-C554-4534-8863-604E6CF6B5CC}"/>
                </a:ext>
              </a:extLst>
            </p:cNvPr>
            <p:cNvSpPr txBox="1"/>
            <p:nvPr/>
          </p:nvSpPr>
          <p:spPr>
            <a:xfrm>
              <a:off x="2262349" y="1927448"/>
              <a:ext cx="788295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Remain flexible to changing project priorities, direction, and implementation timelines to best provide up to date and relevant messaging to FDOT stakeholders</a:t>
              </a:r>
            </a:p>
          </p:txBody>
        </p:sp>
        <p:sp>
          <p:nvSpPr>
            <p:cNvPr id="25" name="TextBox 24">
              <a:extLst>
                <a:ext uri="{FF2B5EF4-FFF2-40B4-BE49-F238E27FC236}">
                  <a16:creationId xmlns:a16="http://schemas.microsoft.com/office/drawing/2014/main" id="{85BE0EF5-17E2-489E-A6C0-EFF89C106F6E}"/>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84F0D98B-2C36-4D20-909B-A40404148C88}"/>
              </a:ext>
            </a:extLst>
          </p:cNvPr>
          <p:cNvGrpSpPr/>
          <p:nvPr/>
        </p:nvGrpSpPr>
        <p:grpSpPr>
          <a:xfrm>
            <a:off x="813659" y="3760062"/>
            <a:ext cx="8513345" cy="457200"/>
            <a:chOff x="1694370" y="1883745"/>
            <a:chExt cx="8513345" cy="457200"/>
          </a:xfrm>
        </p:grpSpPr>
        <p:sp>
          <p:nvSpPr>
            <p:cNvPr id="29" name="Rectangle 28">
              <a:extLst>
                <a:ext uri="{FF2B5EF4-FFF2-40B4-BE49-F238E27FC236}">
                  <a16:creationId xmlns:a16="http://schemas.microsoft.com/office/drawing/2014/main" id="{5B16CA6B-4EC6-409E-8B4F-7CA9674E4555}"/>
                </a:ext>
              </a:extLst>
            </p:cNvPr>
            <p:cNvSpPr/>
            <p:nvPr/>
          </p:nvSpPr>
          <p:spPr>
            <a:xfrm>
              <a:off x="1953439" y="1891554"/>
              <a:ext cx="8190542" cy="386759"/>
            </a:xfrm>
            <a:prstGeom prst="rect">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30" name="Group 29">
              <a:extLst>
                <a:ext uri="{FF2B5EF4-FFF2-40B4-BE49-F238E27FC236}">
                  <a16:creationId xmlns:a16="http://schemas.microsoft.com/office/drawing/2014/main" id="{2A9C2438-FD17-4340-A2D8-3C96D58480E5}"/>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33" name="Oval 32">
                <a:extLst>
                  <a:ext uri="{FF2B5EF4-FFF2-40B4-BE49-F238E27FC236}">
                    <a16:creationId xmlns:a16="http://schemas.microsoft.com/office/drawing/2014/main" id="{D793FED1-23EB-4F18-BEEA-B59CBC90BD98}"/>
                  </a:ext>
                </a:extLst>
              </p:cNvPr>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4" name="Oval 33">
                <a:extLst>
                  <a:ext uri="{FF2B5EF4-FFF2-40B4-BE49-F238E27FC236}">
                    <a16:creationId xmlns:a16="http://schemas.microsoft.com/office/drawing/2014/main" id="{E1E165D4-3D6B-4CBF-A32D-945B8A0F5A08}"/>
                  </a:ext>
                </a:extLst>
              </p:cNvPr>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1" name="TextBox 30">
              <a:extLst>
                <a:ext uri="{FF2B5EF4-FFF2-40B4-BE49-F238E27FC236}">
                  <a16:creationId xmlns:a16="http://schemas.microsoft.com/office/drawing/2014/main" id="{EA84DFA2-A3B7-45C5-9D0B-C44C8748C7E6}"/>
                </a:ext>
              </a:extLst>
            </p:cNvPr>
            <p:cNvSpPr txBox="1"/>
            <p:nvPr/>
          </p:nvSpPr>
          <p:spPr>
            <a:xfrm>
              <a:off x="2261024" y="1927157"/>
              <a:ext cx="7946691"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Define specific communications needs and project messages for impacted stakeholders, both internal and external</a:t>
              </a:r>
            </a:p>
          </p:txBody>
        </p:sp>
        <p:sp>
          <p:nvSpPr>
            <p:cNvPr id="32" name="TextBox 31">
              <a:extLst>
                <a:ext uri="{FF2B5EF4-FFF2-40B4-BE49-F238E27FC236}">
                  <a16:creationId xmlns:a16="http://schemas.microsoft.com/office/drawing/2014/main" id="{68E548BC-3BDE-4D49-9159-04D209652CB9}"/>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698DEB84-2052-47F7-8E0C-36E788E9DB74}"/>
              </a:ext>
            </a:extLst>
          </p:cNvPr>
          <p:cNvGrpSpPr/>
          <p:nvPr/>
        </p:nvGrpSpPr>
        <p:grpSpPr>
          <a:xfrm>
            <a:off x="822762" y="4973930"/>
            <a:ext cx="8416655" cy="457200"/>
            <a:chOff x="1694370" y="1883745"/>
            <a:chExt cx="8416655" cy="457200"/>
          </a:xfrm>
        </p:grpSpPr>
        <p:sp>
          <p:nvSpPr>
            <p:cNvPr id="36" name="Rectangle 35">
              <a:extLst>
                <a:ext uri="{FF2B5EF4-FFF2-40B4-BE49-F238E27FC236}">
                  <a16:creationId xmlns:a16="http://schemas.microsoft.com/office/drawing/2014/main" id="{7A7D726F-D7AB-42DD-B8F9-1B5C3AB83229}"/>
                </a:ext>
              </a:extLst>
            </p:cNvPr>
            <p:cNvSpPr/>
            <p:nvPr/>
          </p:nvSpPr>
          <p:spPr>
            <a:xfrm>
              <a:off x="1953439" y="1891554"/>
              <a:ext cx="8157586" cy="449391"/>
            </a:xfrm>
            <a:prstGeom prst="rect">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37" name="Group 36">
              <a:extLst>
                <a:ext uri="{FF2B5EF4-FFF2-40B4-BE49-F238E27FC236}">
                  <a16:creationId xmlns:a16="http://schemas.microsoft.com/office/drawing/2014/main" id="{44FEC7E1-6039-4479-B191-35F61594205A}"/>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40" name="Oval 39">
                <a:extLst>
                  <a:ext uri="{FF2B5EF4-FFF2-40B4-BE49-F238E27FC236}">
                    <a16:creationId xmlns:a16="http://schemas.microsoft.com/office/drawing/2014/main" id="{6B1B194F-56F8-46F4-8515-95AB05F9B710}"/>
                  </a:ext>
                </a:extLst>
              </p:cNvPr>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1" name="Oval 40">
                <a:extLst>
                  <a:ext uri="{FF2B5EF4-FFF2-40B4-BE49-F238E27FC236}">
                    <a16:creationId xmlns:a16="http://schemas.microsoft.com/office/drawing/2014/main" id="{B60BC5C4-2409-44AF-8BE9-DA3D081E8F9A}"/>
                  </a:ext>
                </a:extLst>
              </p:cNvPr>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8" name="TextBox 37">
              <a:extLst>
                <a:ext uri="{FF2B5EF4-FFF2-40B4-BE49-F238E27FC236}">
                  <a16:creationId xmlns:a16="http://schemas.microsoft.com/office/drawing/2014/main" id="{015C3003-7B1A-49CD-B46E-EBC79748889F}"/>
                </a:ext>
              </a:extLst>
            </p:cNvPr>
            <p:cNvSpPr txBox="1"/>
            <p:nvPr/>
          </p:nvSpPr>
          <p:spPr>
            <a:xfrm>
              <a:off x="2262349" y="1927448"/>
              <a:ext cx="784867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Support and enable two way feedback to ensure stakeholder and end-user concerns are heard and prioritized by the project team</a:t>
              </a:r>
            </a:p>
          </p:txBody>
        </p:sp>
        <p:sp>
          <p:nvSpPr>
            <p:cNvPr id="39" name="TextBox 38">
              <a:extLst>
                <a:ext uri="{FF2B5EF4-FFF2-40B4-BE49-F238E27FC236}">
                  <a16:creationId xmlns:a16="http://schemas.microsoft.com/office/drawing/2014/main" id="{44CFB908-94E5-4664-83F9-DDDECA7E466A}"/>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58587E3E-F590-4EAD-AD8B-CEC9B861C01B}"/>
              </a:ext>
            </a:extLst>
          </p:cNvPr>
          <p:cNvGrpSpPr/>
          <p:nvPr/>
        </p:nvGrpSpPr>
        <p:grpSpPr>
          <a:xfrm>
            <a:off x="812334" y="4372467"/>
            <a:ext cx="8450936" cy="457200"/>
            <a:chOff x="1694370" y="1883745"/>
            <a:chExt cx="8450936" cy="457200"/>
          </a:xfrm>
        </p:grpSpPr>
        <p:sp>
          <p:nvSpPr>
            <p:cNvPr id="43" name="Rectangle 42">
              <a:extLst>
                <a:ext uri="{FF2B5EF4-FFF2-40B4-BE49-F238E27FC236}">
                  <a16:creationId xmlns:a16="http://schemas.microsoft.com/office/drawing/2014/main" id="{94A03901-139C-4C51-B493-ED15A2D804A9}"/>
                </a:ext>
              </a:extLst>
            </p:cNvPr>
            <p:cNvSpPr/>
            <p:nvPr/>
          </p:nvSpPr>
          <p:spPr>
            <a:xfrm>
              <a:off x="1953439" y="1891553"/>
              <a:ext cx="8191867" cy="449391"/>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44" name="Group 43">
              <a:extLst>
                <a:ext uri="{FF2B5EF4-FFF2-40B4-BE49-F238E27FC236}">
                  <a16:creationId xmlns:a16="http://schemas.microsoft.com/office/drawing/2014/main" id="{4D8E43EF-A98A-491C-9178-94697092138C}"/>
                </a:ext>
              </a:extLst>
            </p:cNvPr>
            <p:cNvGrpSpPr/>
            <p:nvPr/>
          </p:nvGrpSpPr>
          <p:grpSpPr>
            <a:xfrm>
              <a:off x="1694370" y="1883745"/>
              <a:ext cx="457200" cy="457200"/>
              <a:chOff x="9050344" y="3951386"/>
              <a:chExt cx="457200" cy="457200"/>
            </a:xfrm>
            <a:solidFill>
              <a:schemeClr val="accent6">
                <a:lumMod val="40000"/>
                <a:lumOff val="60000"/>
              </a:schemeClr>
            </a:solidFill>
          </p:grpSpPr>
          <p:sp>
            <p:nvSpPr>
              <p:cNvPr id="47" name="Oval 46">
                <a:extLst>
                  <a:ext uri="{FF2B5EF4-FFF2-40B4-BE49-F238E27FC236}">
                    <a16:creationId xmlns:a16="http://schemas.microsoft.com/office/drawing/2014/main" id="{058D5EEE-F53E-4341-B8F2-2B01C166C859}"/>
                  </a:ext>
                </a:extLst>
              </p:cNvPr>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Oval 47">
                <a:extLst>
                  <a:ext uri="{FF2B5EF4-FFF2-40B4-BE49-F238E27FC236}">
                    <a16:creationId xmlns:a16="http://schemas.microsoft.com/office/drawing/2014/main" id="{690F0E22-9A30-44D5-9BBD-1E552BFF781E}"/>
                  </a:ext>
                </a:extLst>
              </p:cNvPr>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45" name="TextBox 44">
              <a:extLst>
                <a:ext uri="{FF2B5EF4-FFF2-40B4-BE49-F238E27FC236}">
                  <a16:creationId xmlns:a16="http://schemas.microsoft.com/office/drawing/2014/main" id="{A8FB80E2-3B1E-4CF4-BA47-FFCD568CBD57}"/>
                </a:ext>
              </a:extLst>
            </p:cNvPr>
            <p:cNvSpPr txBox="1"/>
            <p:nvPr/>
          </p:nvSpPr>
          <p:spPr>
            <a:xfrm>
              <a:off x="2262350" y="1927449"/>
              <a:ext cx="785910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Disseminate project information strategically and proactively to drive the agency toward understanding and accepting the planned change </a:t>
              </a:r>
            </a:p>
          </p:txBody>
        </p:sp>
        <p:sp>
          <p:nvSpPr>
            <p:cNvPr id="46" name="TextBox 45">
              <a:extLst>
                <a:ext uri="{FF2B5EF4-FFF2-40B4-BE49-F238E27FC236}">
                  <a16:creationId xmlns:a16="http://schemas.microsoft.com/office/drawing/2014/main" id="{AB5FABB7-BC8E-4A7E-B3AA-D2EF205E868D}"/>
                </a:ext>
              </a:extLst>
            </p:cNvPr>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p:txBody>
        </p:sp>
      </p:grpSp>
      <p:sp>
        <p:nvSpPr>
          <p:cNvPr id="49" name="TextBox 48"/>
          <p:cNvSpPr txBox="1"/>
          <p:nvPr/>
        </p:nvSpPr>
        <p:spPr>
          <a:xfrm>
            <a:off x="11561885" y="6418330"/>
            <a:ext cx="430823" cy="369332"/>
          </a:xfrm>
          <a:prstGeom prst="rect">
            <a:avLst/>
          </a:prstGeom>
          <a:noFill/>
        </p:spPr>
        <p:txBody>
          <a:bodyPr wrap="square" rtlCol="0">
            <a:spAutoFit/>
          </a:bodyPr>
          <a:lstStyle/>
          <a:p>
            <a:fld id="{51D77B05-272E-4BC4-9AEA-144710C7B4EA}" type="slidenum">
              <a:rPr lang="en-US" smtClean="0">
                <a:solidFill>
                  <a:schemeClr val="bg1"/>
                </a:solidFill>
              </a:rPr>
              <a:t>17</a:t>
            </a:fld>
            <a:r>
              <a:rPr lang="en-US" dirty="0">
                <a:solidFill>
                  <a:schemeClr val="bg1"/>
                </a:solidFill>
              </a:rPr>
              <a:t> </a:t>
            </a:r>
          </a:p>
        </p:txBody>
      </p:sp>
    </p:spTree>
    <p:extLst>
      <p:ext uri="{BB962C8B-B14F-4D97-AF65-F5344CB8AC3E}">
        <p14:creationId xmlns:p14="http://schemas.microsoft.com/office/powerpoint/2010/main" val="131180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Needs Assessment</a:t>
            </a:r>
          </a:p>
        </p:txBody>
      </p:sp>
      <p:sp>
        <p:nvSpPr>
          <p:cNvPr id="10" name="Content Placeholder 2">
            <a:extLst>
              <a:ext uri="{FF2B5EF4-FFF2-40B4-BE49-F238E27FC236}">
                <a16:creationId xmlns:a16="http://schemas.microsoft.com/office/drawing/2014/main" id="{3665980E-B950-4207-83DD-EABAEA041AEE}"/>
              </a:ext>
            </a:extLst>
          </p:cNvPr>
          <p:cNvSpPr txBox="1">
            <a:spLocks/>
          </p:cNvSpPr>
          <p:nvPr/>
        </p:nvSpPr>
        <p:spPr>
          <a:xfrm>
            <a:off x="762447" y="949555"/>
            <a:ext cx="11099403"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A Communication Needs Assessment will be conducted following the initial stakeholder impact assessment conducted by the OCM team (FDOT, EY and CGI). The needs assessment will be completed with a single point of contact (SPOC) for each stakeholder group and will help plan and design communication messaging, channels, and schedule.</a:t>
            </a:r>
          </a:p>
        </p:txBody>
      </p:sp>
      <p:sp>
        <p:nvSpPr>
          <p:cNvPr id="11" name="Oval 10">
            <a:extLst>
              <a:ext uri="{FF2B5EF4-FFF2-40B4-BE49-F238E27FC236}">
                <a16:creationId xmlns:a16="http://schemas.microsoft.com/office/drawing/2014/main" id="{038F390C-2D3E-44D7-A1C6-CB5410AC54ED}"/>
              </a:ext>
            </a:extLst>
          </p:cNvPr>
          <p:cNvSpPr/>
          <p:nvPr/>
        </p:nvSpPr>
        <p:spPr>
          <a:xfrm>
            <a:off x="1145440" y="2428678"/>
            <a:ext cx="625562" cy="625562"/>
          </a:xfrm>
          <a:prstGeom prst="ellipse">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7BB6E557-5CC4-4618-8C55-A5654CA92BBE}"/>
              </a:ext>
            </a:extLst>
          </p:cNvPr>
          <p:cNvSpPr/>
          <p:nvPr/>
        </p:nvSpPr>
        <p:spPr>
          <a:xfrm>
            <a:off x="3479567" y="2428678"/>
            <a:ext cx="625562" cy="625562"/>
          </a:xfrm>
          <a:prstGeom prst="ellipse">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67C54B64-619F-4513-8C6D-A74720DFC806}"/>
              </a:ext>
            </a:extLst>
          </p:cNvPr>
          <p:cNvSpPr/>
          <p:nvPr/>
        </p:nvSpPr>
        <p:spPr>
          <a:xfrm>
            <a:off x="5864575" y="2428678"/>
            <a:ext cx="625562" cy="625562"/>
          </a:xfrm>
          <a:prstGeom prst="ellipse">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Arial" panose="020B0604020202020204" pitchFamily="34" charset="0"/>
                <a:cs typeface="Arial" panose="020B0604020202020204" pitchFamily="34" charset="0"/>
              </a:rPr>
              <a:t>3</a:t>
            </a:r>
          </a:p>
        </p:txBody>
      </p:sp>
      <p:sp>
        <p:nvSpPr>
          <p:cNvPr id="14" name="Oval 13">
            <a:extLst>
              <a:ext uri="{FF2B5EF4-FFF2-40B4-BE49-F238E27FC236}">
                <a16:creationId xmlns:a16="http://schemas.microsoft.com/office/drawing/2014/main" id="{723EFBE7-17AB-416B-80C3-C800D803FA34}"/>
              </a:ext>
            </a:extLst>
          </p:cNvPr>
          <p:cNvSpPr/>
          <p:nvPr/>
        </p:nvSpPr>
        <p:spPr>
          <a:xfrm>
            <a:off x="8276155" y="2431838"/>
            <a:ext cx="625562" cy="625562"/>
          </a:xfrm>
          <a:prstGeom prst="ellipse">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Arial" panose="020B0604020202020204" pitchFamily="34" charset="0"/>
                <a:cs typeface="Arial" panose="020B0604020202020204" pitchFamily="34" charset="0"/>
              </a:rPr>
              <a:t>4</a:t>
            </a:r>
          </a:p>
        </p:txBody>
      </p:sp>
      <p:sp>
        <p:nvSpPr>
          <p:cNvPr id="15" name="Oval 14">
            <a:extLst>
              <a:ext uri="{FF2B5EF4-FFF2-40B4-BE49-F238E27FC236}">
                <a16:creationId xmlns:a16="http://schemas.microsoft.com/office/drawing/2014/main" id="{E9438E03-827C-4995-AEE5-F3B922879C2A}"/>
              </a:ext>
            </a:extLst>
          </p:cNvPr>
          <p:cNvSpPr/>
          <p:nvPr/>
        </p:nvSpPr>
        <p:spPr>
          <a:xfrm>
            <a:off x="10576266" y="2431838"/>
            <a:ext cx="625562" cy="625562"/>
          </a:xfrm>
          <a:prstGeom prst="ellipse">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Arial" panose="020B0604020202020204" pitchFamily="34" charset="0"/>
                <a:cs typeface="Arial" panose="020B0604020202020204" pitchFamily="34" charset="0"/>
              </a:rPr>
              <a:t>5</a:t>
            </a:r>
          </a:p>
        </p:txBody>
      </p:sp>
      <p:sp>
        <p:nvSpPr>
          <p:cNvPr id="16" name="Rechteck 40">
            <a:extLst>
              <a:ext uri="{FF2B5EF4-FFF2-40B4-BE49-F238E27FC236}">
                <a16:creationId xmlns:a16="http://schemas.microsoft.com/office/drawing/2014/main" id="{E1CC5E1A-4700-4CDD-B329-9A3A5C9B83DE}"/>
              </a:ext>
            </a:extLst>
          </p:cNvPr>
          <p:cNvSpPr/>
          <p:nvPr/>
        </p:nvSpPr>
        <p:spPr bwMode="gray">
          <a:xfrm>
            <a:off x="358976" y="3256547"/>
            <a:ext cx="2173668" cy="2634062"/>
          </a:xfrm>
          <a:prstGeom prst="rect">
            <a:avLst/>
          </a:prstGeom>
          <a:solidFill>
            <a:schemeClr val="accent1">
              <a:lumMod val="75000"/>
            </a:schemeClr>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271" b="1" i="0" u="none" strike="noStrike" kern="0" cap="none" spc="0" normalizeH="0" baseline="0" noProof="0" dirty="0">
                <a:ln>
                  <a:noFill/>
                </a:ln>
                <a:solidFill>
                  <a:srgbClr val="CDE7C7"/>
                </a:solidFill>
                <a:effectLst/>
                <a:uLnTx/>
                <a:uFillTx/>
                <a:latin typeface="Arial" panose="020B0604020202020204" pitchFamily="34" charset="0"/>
                <a:cs typeface="Arial" panose="020B0604020202020204" pitchFamily="34" charset="0"/>
              </a:rPr>
              <a:t>Understand the context</a:t>
            </a:r>
          </a:p>
        </p:txBody>
      </p:sp>
      <p:sp>
        <p:nvSpPr>
          <p:cNvPr id="17" name="Rectangle 16">
            <a:extLst>
              <a:ext uri="{FF2B5EF4-FFF2-40B4-BE49-F238E27FC236}">
                <a16:creationId xmlns:a16="http://schemas.microsoft.com/office/drawing/2014/main" id="{12165BD6-8E3A-48BA-A584-BFBEF342B64F}"/>
              </a:ext>
            </a:extLst>
          </p:cNvPr>
          <p:cNvSpPr/>
          <p:nvPr/>
        </p:nvSpPr>
        <p:spPr>
          <a:xfrm>
            <a:off x="497830" y="3771900"/>
            <a:ext cx="1920783" cy="2034699"/>
          </a:xfrm>
          <a:prstGeom prst="rect">
            <a:avLst/>
          </a:prstGeom>
          <a:solidFill>
            <a:schemeClr val="accent1">
              <a:lumMod val="20000"/>
              <a:lumOff val="80000"/>
            </a:schemeClr>
          </a:solidFill>
          <a:ln w="9525" cap="flat" cmpd="sng" algn="ctr">
            <a:solidFill>
              <a:schemeClr val="accent1">
                <a:lumMod val="50000"/>
              </a:schemeClr>
            </a:solidFill>
            <a:prstDash val="solid"/>
          </a:ln>
          <a:effectLst/>
        </p:spPr>
        <p:txBody>
          <a:bodyPr rtlCol="0" anchor="t" anchorCtr="0"/>
          <a:lstStyle/>
          <a:p>
            <a:pPr lvl="0"/>
            <a:r>
              <a:rPr lang="en-US" sz="1400" b="1" kern="0" dirty="0">
                <a:latin typeface="Arial" panose="020B0604020202020204" pitchFamily="34" charset="0"/>
                <a:cs typeface="Arial" panose="020B0604020202020204" pitchFamily="34" charset="0"/>
              </a:rPr>
              <a:t>Identify</a:t>
            </a:r>
          </a:p>
          <a:p>
            <a:pPr marL="171450" lvl="0" indent="-171450">
              <a:buClr>
                <a:schemeClr val="accent5">
                  <a:lumMod val="50000"/>
                </a:schemeClr>
              </a:buClr>
              <a:buFont typeface="Arial" panose="020B0604020202020204" pitchFamily="34" charset="0"/>
              <a:buChar char="•"/>
            </a:pPr>
            <a:r>
              <a:rPr lang="en-US" sz="1200" kern="0" dirty="0">
                <a:latin typeface="Arial" panose="020B0604020202020204" pitchFamily="34" charset="0"/>
                <a:cs typeface="Arial" panose="020B0604020202020204" pitchFamily="34" charset="0"/>
              </a:rPr>
              <a:t>Key Stakeholders</a:t>
            </a:r>
          </a:p>
          <a:p>
            <a:r>
              <a:rPr lang="en-US" sz="1200" kern="0" dirty="0">
                <a:latin typeface="Arial" panose="020B0604020202020204" pitchFamily="34" charset="0"/>
                <a:cs typeface="Arial" panose="020B0604020202020204" pitchFamily="34" charset="0"/>
              </a:rPr>
              <a:t>    Single Point of Contact </a:t>
            </a:r>
          </a:p>
        </p:txBody>
      </p:sp>
      <p:sp>
        <p:nvSpPr>
          <p:cNvPr id="20" name="Rechteck 40">
            <a:extLst>
              <a:ext uri="{FF2B5EF4-FFF2-40B4-BE49-F238E27FC236}">
                <a16:creationId xmlns:a16="http://schemas.microsoft.com/office/drawing/2014/main" id="{885D4B28-4808-41CD-9E12-B8EFA92885D5}"/>
              </a:ext>
            </a:extLst>
          </p:cNvPr>
          <p:cNvSpPr/>
          <p:nvPr/>
        </p:nvSpPr>
        <p:spPr bwMode="gray">
          <a:xfrm>
            <a:off x="2683230" y="3256547"/>
            <a:ext cx="2173668" cy="2634062"/>
          </a:xfrm>
          <a:prstGeom prst="rect">
            <a:avLst/>
          </a:prstGeom>
          <a:solidFill>
            <a:srgbClr val="C00000"/>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271" b="1" i="0" u="none" strike="noStrike" kern="0" cap="none" spc="0" normalizeH="0" baseline="0" noProof="0" dirty="0">
                <a:ln>
                  <a:noFill/>
                </a:ln>
                <a:solidFill>
                  <a:srgbClr val="CDE7C7"/>
                </a:solidFill>
                <a:effectLst/>
                <a:uLnTx/>
                <a:uFillTx/>
                <a:latin typeface="Arial" panose="020B0604020202020204" pitchFamily="34" charset="0"/>
                <a:cs typeface="Arial" panose="020B0604020202020204" pitchFamily="34" charset="0"/>
              </a:rPr>
              <a:t>Undertake Assessment</a:t>
            </a:r>
          </a:p>
        </p:txBody>
      </p:sp>
      <p:sp>
        <p:nvSpPr>
          <p:cNvPr id="21" name="Rectangle 20">
            <a:extLst>
              <a:ext uri="{FF2B5EF4-FFF2-40B4-BE49-F238E27FC236}">
                <a16:creationId xmlns:a16="http://schemas.microsoft.com/office/drawing/2014/main" id="{5E23CD16-C09A-4A14-8518-8AE5FEAA0B79}"/>
              </a:ext>
            </a:extLst>
          </p:cNvPr>
          <p:cNvSpPr/>
          <p:nvPr/>
        </p:nvSpPr>
        <p:spPr>
          <a:xfrm>
            <a:off x="2822084" y="3779920"/>
            <a:ext cx="1920783" cy="2026679"/>
          </a:xfrm>
          <a:prstGeom prst="rect">
            <a:avLst/>
          </a:prstGeom>
          <a:solidFill>
            <a:schemeClr val="accent2">
              <a:lumMod val="20000"/>
              <a:lumOff val="80000"/>
            </a:schemeClr>
          </a:solidFill>
          <a:ln w="9525" cap="flat" cmpd="sng" algn="ctr">
            <a:solidFill>
              <a:schemeClr val="accent2">
                <a:lumMod val="20000"/>
                <a:lumOff val="80000"/>
              </a:schemeClr>
            </a:solidFill>
            <a:prstDash val="solid"/>
          </a:ln>
          <a:effectLst/>
        </p:spPr>
        <p:txBody>
          <a:bodyPr rtlCol="0" anchor="t" anchorCtr="0"/>
          <a:lstStyle/>
          <a:p>
            <a:pPr marL="119063" lvl="0" indent="-119063">
              <a:defRPr/>
            </a:pPr>
            <a:r>
              <a:rPr lang="en-US" sz="1400" b="1" dirty="0">
                <a:latin typeface="Arial" panose="020B0604020202020204" pitchFamily="34" charset="0"/>
                <a:cs typeface="Arial" panose="020B0604020202020204" pitchFamily="34" charset="0"/>
              </a:rPr>
              <a:t>Diagnose</a:t>
            </a:r>
          </a:p>
          <a:p>
            <a:pPr marL="171450" lvl="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Impacts</a:t>
            </a:r>
          </a:p>
          <a:p>
            <a:pPr marL="171450" lvl="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Communication Needs</a:t>
            </a:r>
          </a:p>
        </p:txBody>
      </p:sp>
      <p:sp>
        <p:nvSpPr>
          <p:cNvPr id="22" name="Rechteck 40">
            <a:extLst>
              <a:ext uri="{FF2B5EF4-FFF2-40B4-BE49-F238E27FC236}">
                <a16:creationId xmlns:a16="http://schemas.microsoft.com/office/drawing/2014/main" id="{B5E4A756-F87E-4361-8AE5-08E972D1ACED}"/>
              </a:ext>
            </a:extLst>
          </p:cNvPr>
          <p:cNvSpPr/>
          <p:nvPr/>
        </p:nvSpPr>
        <p:spPr bwMode="gray">
          <a:xfrm>
            <a:off x="5091397" y="3256547"/>
            <a:ext cx="2173668" cy="2634062"/>
          </a:xfrm>
          <a:prstGeom prst="rect">
            <a:avLst/>
          </a:prstGeom>
          <a:solidFill>
            <a:schemeClr val="accent1">
              <a:lumMod val="75000"/>
            </a:schemeClr>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271" b="1" i="0" u="none" strike="noStrike" kern="0" cap="none" spc="0" normalizeH="0" baseline="0" noProof="0" dirty="0">
                <a:ln>
                  <a:noFill/>
                </a:ln>
                <a:solidFill>
                  <a:srgbClr val="CDE7C7"/>
                </a:solidFill>
                <a:effectLst/>
                <a:uLnTx/>
                <a:uFillTx/>
                <a:latin typeface="Arial" panose="020B0604020202020204" pitchFamily="34" charset="0"/>
                <a:cs typeface="Arial" panose="020B0604020202020204" pitchFamily="34" charset="0"/>
              </a:rPr>
              <a:t>Plan the Communication</a:t>
            </a:r>
          </a:p>
        </p:txBody>
      </p:sp>
      <p:sp>
        <p:nvSpPr>
          <p:cNvPr id="23" name="Rectangle 22">
            <a:extLst>
              <a:ext uri="{FF2B5EF4-FFF2-40B4-BE49-F238E27FC236}">
                <a16:creationId xmlns:a16="http://schemas.microsoft.com/office/drawing/2014/main" id="{EEF2B995-DCD1-4A79-9D1B-2DDF2DD9427D}"/>
              </a:ext>
            </a:extLst>
          </p:cNvPr>
          <p:cNvSpPr/>
          <p:nvPr/>
        </p:nvSpPr>
        <p:spPr>
          <a:xfrm>
            <a:off x="5217839" y="3739814"/>
            <a:ext cx="1920783" cy="2052642"/>
          </a:xfrm>
          <a:prstGeom prst="rect">
            <a:avLst/>
          </a:prstGeom>
          <a:solidFill>
            <a:schemeClr val="accent1">
              <a:lumMod val="20000"/>
              <a:lumOff val="80000"/>
            </a:schemeClr>
          </a:solidFill>
          <a:ln w="9525" cap="flat" cmpd="sng" algn="ctr">
            <a:solidFill>
              <a:schemeClr val="accent1">
                <a:lumMod val="20000"/>
                <a:lumOff val="80000"/>
              </a:schemeClr>
            </a:solidFill>
            <a:prstDash val="solid"/>
          </a:ln>
          <a:effectLst/>
        </p:spPr>
        <p:txBody>
          <a:bodyPr rtlCol="0" anchor="t" anchorCtr="0"/>
          <a:lstStyle/>
          <a:p>
            <a:pPr marL="119063" indent="-119063">
              <a:defRPr/>
            </a:pPr>
            <a:r>
              <a:rPr lang="en-US" sz="1400" b="1" dirty="0">
                <a:latin typeface="Arial" panose="020B0604020202020204" pitchFamily="34" charset="0"/>
                <a:cs typeface="Arial" panose="020B0604020202020204" pitchFamily="34" charset="0"/>
              </a:rPr>
              <a:t>Design</a:t>
            </a:r>
          </a:p>
          <a:p>
            <a:pPr marL="17145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Communication Messaging</a:t>
            </a:r>
          </a:p>
          <a:p>
            <a:pPr marL="17145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Channels (new or existing)</a:t>
            </a:r>
          </a:p>
          <a:p>
            <a:pPr marL="17145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Schedule</a:t>
            </a:r>
          </a:p>
        </p:txBody>
      </p:sp>
      <p:sp>
        <p:nvSpPr>
          <p:cNvPr id="24" name="Rechteck 40">
            <a:extLst>
              <a:ext uri="{FF2B5EF4-FFF2-40B4-BE49-F238E27FC236}">
                <a16:creationId xmlns:a16="http://schemas.microsoft.com/office/drawing/2014/main" id="{A556238C-7D23-4E7A-B305-F0A33E05E8E2}"/>
              </a:ext>
            </a:extLst>
          </p:cNvPr>
          <p:cNvSpPr/>
          <p:nvPr/>
        </p:nvSpPr>
        <p:spPr bwMode="gray">
          <a:xfrm>
            <a:off x="7489691" y="3256547"/>
            <a:ext cx="2173668" cy="2634062"/>
          </a:xfrm>
          <a:prstGeom prst="rect">
            <a:avLst/>
          </a:prstGeom>
          <a:solidFill>
            <a:srgbClr val="C00000"/>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271" b="1" i="0" u="none" strike="noStrike" kern="0" cap="none" spc="0" normalizeH="0" baseline="0" noProof="0" dirty="0">
                <a:ln>
                  <a:noFill/>
                </a:ln>
                <a:solidFill>
                  <a:srgbClr val="CDE7C7"/>
                </a:solidFill>
                <a:effectLst/>
                <a:uLnTx/>
                <a:uFillTx/>
                <a:latin typeface="Arial" panose="020B0604020202020204" pitchFamily="34" charset="0"/>
                <a:cs typeface="Arial" panose="020B0604020202020204" pitchFamily="34" charset="0"/>
              </a:rPr>
              <a:t>Deliver</a:t>
            </a:r>
          </a:p>
        </p:txBody>
      </p:sp>
      <p:sp>
        <p:nvSpPr>
          <p:cNvPr id="25" name="Rectangle 24">
            <a:extLst>
              <a:ext uri="{FF2B5EF4-FFF2-40B4-BE49-F238E27FC236}">
                <a16:creationId xmlns:a16="http://schemas.microsoft.com/office/drawing/2014/main" id="{D7DE181D-9380-4CA7-9F24-80C4C903DCEC}"/>
              </a:ext>
            </a:extLst>
          </p:cNvPr>
          <p:cNvSpPr/>
          <p:nvPr/>
        </p:nvSpPr>
        <p:spPr>
          <a:xfrm>
            <a:off x="7628545" y="3739814"/>
            <a:ext cx="1920783" cy="2066785"/>
          </a:xfrm>
          <a:prstGeom prst="rect">
            <a:avLst/>
          </a:prstGeom>
          <a:solidFill>
            <a:schemeClr val="accent2">
              <a:lumMod val="20000"/>
              <a:lumOff val="80000"/>
            </a:schemeClr>
          </a:solidFill>
          <a:ln w="9525" cap="flat" cmpd="sng" algn="ctr">
            <a:solidFill>
              <a:schemeClr val="accent1">
                <a:lumMod val="50000"/>
              </a:schemeClr>
            </a:solidFill>
            <a:prstDash val="solid"/>
          </a:ln>
          <a:effectLst/>
        </p:spPr>
        <p:txBody>
          <a:bodyPr rtlCol="0" anchor="t" anchorCtr="0"/>
          <a:lstStyle/>
          <a:p>
            <a:pPr marL="119063" indent="-119063">
              <a:defRPr/>
            </a:pPr>
            <a:r>
              <a:rPr lang="en-US" sz="1400" b="1" dirty="0">
                <a:latin typeface="Arial" panose="020B0604020202020204" pitchFamily="34" charset="0"/>
                <a:cs typeface="Arial" panose="020B0604020202020204" pitchFamily="34" charset="0"/>
              </a:rPr>
              <a:t>Deliver</a:t>
            </a:r>
          </a:p>
          <a:p>
            <a:pPr marL="171450" indent="-171450">
              <a:buClr>
                <a:schemeClr val="tx2"/>
              </a:buClr>
              <a:buFont typeface="Arial" panose="020B0604020202020204" pitchFamily="34" charset="0"/>
              <a:buChar char="•"/>
              <a:defRPr/>
            </a:pPr>
            <a:r>
              <a:rPr lang="en-US" sz="1200" dirty="0">
                <a:latin typeface="Arial" panose="020B0604020202020204" pitchFamily="34" charset="0"/>
                <a:cs typeface="Arial" panose="020B0604020202020204" pitchFamily="34" charset="0"/>
              </a:rPr>
              <a:t>Communication via appropriate channel according to schedule</a:t>
            </a:r>
          </a:p>
        </p:txBody>
      </p:sp>
      <p:sp>
        <p:nvSpPr>
          <p:cNvPr id="26" name="Rechteck 40">
            <a:extLst>
              <a:ext uri="{FF2B5EF4-FFF2-40B4-BE49-F238E27FC236}">
                <a16:creationId xmlns:a16="http://schemas.microsoft.com/office/drawing/2014/main" id="{A2DA606C-EA46-413F-9666-AF7DA25D22BE}"/>
              </a:ext>
            </a:extLst>
          </p:cNvPr>
          <p:cNvSpPr/>
          <p:nvPr/>
        </p:nvSpPr>
        <p:spPr bwMode="gray">
          <a:xfrm>
            <a:off x="9802213" y="3256547"/>
            <a:ext cx="2173668" cy="2634062"/>
          </a:xfrm>
          <a:prstGeom prst="rect">
            <a:avLst/>
          </a:prstGeom>
          <a:solidFill>
            <a:schemeClr val="accent1">
              <a:lumMod val="75000"/>
            </a:schemeClr>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271" b="1" i="0" u="none" strike="noStrike" kern="0" cap="none" spc="0" normalizeH="0" baseline="0" noProof="0" dirty="0">
                <a:ln>
                  <a:noFill/>
                </a:ln>
                <a:solidFill>
                  <a:srgbClr val="CDE7C7"/>
                </a:solidFill>
                <a:effectLst/>
                <a:uLnTx/>
                <a:uFillTx/>
                <a:latin typeface="Arial" panose="020B0604020202020204" pitchFamily="34" charset="0"/>
                <a:cs typeface="Arial" panose="020B0604020202020204" pitchFamily="34" charset="0"/>
              </a:rPr>
              <a:t>Evaluate Effectiveness</a:t>
            </a:r>
          </a:p>
        </p:txBody>
      </p:sp>
      <p:sp>
        <p:nvSpPr>
          <p:cNvPr id="27" name="Rectangle 26">
            <a:extLst>
              <a:ext uri="{FF2B5EF4-FFF2-40B4-BE49-F238E27FC236}">
                <a16:creationId xmlns:a16="http://schemas.microsoft.com/office/drawing/2014/main" id="{A54F4069-4E59-46DC-BF67-27B13E5F8F61}"/>
              </a:ext>
            </a:extLst>
          </p:cNvPr>
          <p:cNvSpPr/>
          <p:nvPr/>
        </p:nvSpPr>
        <p:spPr>
          <a:xfrm>
            <a:off x="9941067" y="3715752"/>
            <a:ext cx="1920783" cy="2090847"/>
          </a:xfrm>
          <a:prstGeom prst="rect">
            <a:avLst/>
          </a:prstGeom>
          <a:solidFill>
            <a:schemeClr val="accent1">
              <a:lumMod val="20000"/>
              <a:lumOff val="80000"/>
            </a:schemeClr>
          </a:solidFill>
          <a:ln w="9525" cap="flat" cmpd="sng" algn="ctr">
            <a:solidFill>
              <a:schemeClr val="accent1">
                <a:lumMod val="50000"/>
              </a:schemeClr>
            </a:solidFill>
            <a:prstDash val="solid"/>
          </a:ln>
          <a:effectLst/>
        </p:spPr>
        <p:txBody>
          <a:bodyPr rtlCol="0" anchor="t" anchorCtr="0"/>
          <a:lstStyle/>
          <a:p>
            <a:pPr marL="119063" lvl="0" indent="-119063">
              <a:defRPr/>
            </a:pPr>
            <a:r>
              <a:rPr lang="en-US" sz="1400" b="1" dirty="0">
                <a:solidFill>
                  <a:prstClr val="black"/>
                </a:solidFill>
                <a:latin typeface="Arial" panose="020B0604020202020204" pitchFamily="34" charset="0"/>
                <a:cs typeface="Arial" panose="020B0604020202020204" pitchFamily="34" charset="0"/>
              </a:rPr>
              <a:t>Sustain</a:t>
            </a:r>
          </a:p>
          <a:p>
            <a:pPr marL="171450" lvl="0" indent="-171450">
              <a:buClr>
                <a:srgbClr val="44546A"/>
              </a:buClr>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Evaluate/measure success  and evolve the messaging and approach</a:t>
            </a:r>
          </a:p>
        </p:txBody>
      </p:sp>
      <p:sp>
        <p:nvSpPr>
          <p:cNvPr id="19" name="TextBox 18"/>
          <p:cNvSpPr txBox="1"/>
          <p:nvPr/>
        </p:nvSpPr>
        <p:spPr>
          <a:xfrm>
            <a:off x="11570677" y="6418330"/>
            <a:ext cx="422031" cy="369332"/>
          </a:xfrm>
          <a:prstGeom prst="rect">
            <a:avLst/>
          </a:prstGeom>
          <a:noFill/>
        </p:spPr>
        <p:txBody>
          <a:bodyPr wrap="square" rtlCol="0">
            <a:spAutoFit/>
          </a:bodyPr>
          <a:lstStyle/>
          <a:p>
            <a:fld id="{B3B03D00-915F-431E-84E9-7DDA876D67AE}" type="slidenum">
              <a:rPr lang="en-US" smtClean="0">
                <a:solidFill>
                  <a:schemeClr val="bg1"/>
                </a:solidFill>
              </a:rPr>
              <a:t>18</a:t>
            </a:fld>
            <a:r>
              <a:rPr lang="en-US" dirty="0">
                <a:solidFill>
                  <a:schemeClr val="bg1"/>
                </a:solidFill>
              </a:rPr>
              <a:t> </a:t>
            </a:r>
          </a:p>
        </p:txBody>
      </p:sp>
    </p:spTree>
    <p:extLst>
      <p:ext uri="{BB962C8B-B14F-4D97-AF65-F5344CB8AC3E}">
        <p14:creationId xmlns:p14="http://schemas.microsoft.com/office/powerpoint/2010/main" val="4686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605866" y="4948912"/>
            <a:ext cx="1225296" cy="117917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Communication Plan and Schedule</a:t>
            </a:r>
          </a:p>
        </p:txBody>
      </p:sp>
      <p:sp>
        <p:nvSpPr>
          <p:cNvPr id="4" name="Content Placeholder 2">
            <a:extLst>
              <a:ext uri="{FF2B5EF4-FFF2-40B4-BE49-F238E27FC236}">
                <a16:creationId xmlns:a16="http://schemas.microsoft.com/office/drawing/2014/main" id="{555CD72F-4107-4F19-BEF0-ED42EFD1E8B9}"/>
              </a:ext>
            </a:extLst>
          </p:cNvPr>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Based on the Communication Needs Assessment, the Plan will be tailored to stakeholders and adjusted based on feedback.  It will be organized into two sections:</a:t>
            </a:r>
          </a:p>
        </p:txBody>
      </p:sp>
      <p:sp>
        <p:nvSpPr>
          <p:cNvPr id="6" name="Rectangle 5">
            <a:extLst>
              <a:ext uri="{FF2B5EF4-FFF2-40B4-BE49-F238E27FC236}">
                <a16:creationId xmlns:a16="http://schemas.microsoft.com/office/drawing/2014/main" id="{DA38B202-24C5-4B93-A6BC-CD04BCEFD3FE}"/>
              </a:ext>
            </a:extLst>
          </p:cNvPr>
          <p:cNvSpPr/>
          <p:nvPr/>
        </p:nvSpPr>
        <p:spPr bwMode="auto">
          <a:xfrm>
            <a:off x="762447" y="1802619"/>
            <a:ext cx="4595616" cy="424731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fontAlgn="base">
              <a:spcBef>
                <a:spcPct val="0"/>
              </a:spcBef>
              <a:spcAft>
                <a:spcPct val="0"/>
              </a:spcAft>
              <a:buClr>
                <a:schemeClr val="accent5">
                  <a:lumMod val="75000"/>
                </a:schemeClr>
              </a:buClr>
              <a:buSzPct val="115000"/>
              <a:buFont typeface="Arial" panose="020B0604020202020204" pitchFamily="34" charset="0"/>
              <a:buChar char="•"/>
            </a:pPr>
            <a:r>
              <a:rPr lang="en-US" dirty="0">
                <a:latin typeface="Arial" panose="020B0604020202020204" pitchFamily="34" charset="0"/>
                <a:cs typeface="Arial" panose="020B0604020202020204" pitchFamily="34" charset="0"/>
              </a:rPr>
              <a:t>The Communication Plan specifies the event, audience, message, content provider, channel, timing &amp; frequency, results, status, etc.</a:t>
            </a:r>
          </a:p>
          <a:p>
            <a:pPr marL="285750" indent="-285750" fontAlgn="base">
              <a:spcBef>
                <a:spcPct val="0"/>
              </a:spcBef>
              <a:spcAft>
                <a:spcPct val="0"/>
              </a:spcAft>
              <a:buClr>
                <a:schemeClr val="accent5">
                  <a:lumMod val="75000"/>
                </a:schemeClr>
              </a:buClr>
              <a:buSzPct val="115000"/>
              <a:buFont typeface="Arial" panose="020B0604020202020204" pitchFamily="34" charset="0"/>
              <a:buChar char="•"/>
            </a:pPr>
            <a:r>
              <a:rPr lang="en-US" dirty="0">
                <a:latin typeface="Arial" panose="020B0604020202020204" pitchFamily="34" charset="0"/>
                <a:cs typeface="Arial" panose="020B0604020202020204" pitchFamily="34" charset="0"/>
              </a:rPr>
              <a:t>It is used to execute the communication plan and track progress </a:t>
            </a: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p:txBody>
      </p:sp>
      <p:sp>
        <p:nvSpPr>
          <p:cNvPr id="7" name="Rectangle 6">
            <a:extLst>
              <a:ext uri="{FF2B5EF4-FFF2-40B4-BE49-F238E27FC236}">
                <a16:creationId xmlns:a16="http://schemas.microsoft.com/office/drawing/2014/main" id="{DD243D7E-38A8-4E79-B6AB-BD878F350598}"/>
              </a:ext>
            </a:extLst>
          </p:cNvPr>
          <p:cNvSpPr/>
          <p:nvPr/>
        </p:nvSpPr>
        <p:spPr bwMode="auto">
          <a:xfrm>
            <a:off x="5903938" y="1778557"/>
            <a:ext cx="4595616" cy="452431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fontAlgn="base">
              <a:spcBef>
                <a:spcPct val="0"/>
              </a:spcBef>
              <a:spcAft>
                <a:spcPct val="0"/>
              </a:spcAft>
              <a:buClr>
                <a:schemeClr val="accent5">
                  <a:lumMod val="75000"/>
                </a:schemeClr>
              </a:buClr>
              <a:buSzPct val="115000"/>
              <a:buFont typeface="Arial" panose="020B0604020202020204" pitchFamily="34" charset="0"/>
              <a:buChar char="•"/>
            </a:pPr>
            <a:r>
              <a:rPr lang="en-US" dirty="0">
                <a:latin typeface="Arial" panose="020B0604020202020204" pitchFamily="34" charset="0"/>
                <a:cs typeface="Arial" panose="020B0604020202020204" pitchFamily="34" charset="0"/>
              </a:rPr>
              <a:t>The Communication Calendar illustrates when each event is to be delivered, the intention of the communication and the channel that will be leveraged</a:t>
            </a:r>
          </a:p>
          <a:p>
            <a:pPr marL="285750" indent="-285750" fontAlgn="base">
              <a:spcBef>
                <a:spcPct val="0"/>
              </a:spcBef>
              <a:spcAft>
                <a:spcPct val="0"/>
              </a:spcAft>
              <a:buClr>
                <a:schemeClr val="accent5">
                  <a:lumMod val="75000"/>
                </a:schemeClr>
              </a:buClr>
              <a:buSzPct val="115000"/>
              <a:buFont typeface="Arial" panose="020B0604020202020204" pitchFamily="34" charset="0"/>
              <a:buChar char="•"/>
            </a:pPr>
            <a:r>
              <a:rPr lang="en-US" dirty="0">
                <a:latin typeface="Arial" panose="020B0604020202020204" pitchFamily="34" charset="0"/>
                <a:cs typeface="Arial" panose="020B0604020202020204" pitchFamily="34" charset="0"/>
              </a:rPr>
              <a:t>It is also useful for aligning the sequence of communications with the implementation plan</a:t>
            </a: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a:p>
            <a:pPr marL="285750" indent="-285750" fontAlgn="base">
              <a:spcBef>
                <a:spcPct val="0"/>
              </a:spcBef>
              <a:spcAft>
                <a:spcPct val="0"/>
              </a:spcAft>
              <a:buFont typeface="Arial" panose="020B0604020202020204" pitchFamily="34" charset="0"/>
              <a:buChar char="•"/>
            </a:pPr>
            <a:endParaRPr lang="en-US" dirty="0">
              <a:latin typeface="Arial Narrow" charset="0"/>
            </a:endParaRPr>
          </a:p>
        </p:txBody>
      </p:sp>
      <p:pic>
        <p:nvPicPr>
          <p:cNvPr id="9" name="Picture 4">
            <a:extLst>
              <a:ext uri="{FF2B5EF4-FFF2-40B4-BE49-F238E27FC236}">
                <a16:creationId xmlns:a16="http://schemas.microsoft.com/office/drawing/2014/main" id="{2C737828-6B9A-4E7F-98A9-844198121D98}"/>
              </a:ext>
            </a:extLst>
          </p:cNvPr>
          <p:cNvPicPr>
            <a:picLocks noChangeAspect="1" noChangeArrowheads="1"/>
          </p:cNvPicPr>
          <p:nvPr/>
        </p:nvPicPr>
        <p:blipFill>
          <a:blip r:embed="rId4" cstate="print"/>
          <a:srcRect l="836" t="10832" r="46461" b="32851"/>
          <a:stretch>
            <a:fillRect/>
          </a:stretch>
        </p:blipFill>
        <p:spPr bwMode="auto">
          <a:xfrm>
            <a:off x="6572055" y="4018316"/>
            <a:ext cx="2881841" cy="2031620"/>
          </a:xfrm>
          <a:prstGeom prst="rect">
            <a:avLst/>
          </a:prstGeom>
          <a:noFill/>
          <a:ln w="9525">
            <a:solidFill>
              <a:schemeClr val="tx1"/>
            </a:solidFill>
            <a:miter lim="800000"/>
            <a:headEnd/>
            <a:tailEnd/>
          </a:ln>
        </p:spPr>
      </p:pic>
      <p:sp>
        <p:nvSpPr>
          <p:cNvPr id="10" name="Text Box 9">
            <a:extLst>
              <a:ext uri="{FF2B5EF4-FFF2-40B4-BE49-F238E27FC236}">
                <a16:creationId xmlns:a16="http://schemas.microsoft.com/office/drawing/2014/main" id="{A65EFB45-B4B2-44FC-84DD-BE72DC706F8B}"/>
              </a:ext>
            </a:extLst>
          </p:cNvPr>
          <p:cNvSpPr txBox="1">
            <a:spLocks noChangeArrowheads="1"/>
          </p:cNvSpPr>
          <p:nvPr/>
        </p:nvSpPr>
        <p:spPr bwMode="auto">
          <a:xfrm>
            <a:off x="7439746" y="4805526"/>
            <a:ext cx="1524000" cy="276999"/>
          </a:xfrm>
          <a:prstGeom prst="rect">
            <a:avLst/>
          </a:prstGeom>
          <a:solidFill>
            <a:schemeClr val="bg1"/>
          </a:solidFill>
          <a:ln w="9525">
            <a:noFill/>
            <a:miter lim="800000"/>
            <a:headEnd/>
            <a:tailEnd/>
          </a:ln>
        </p:spPr>
        <p:txBody>
          <a:bodyPr>
            <a:spAutoFit/>
          </a:bodyPr>
          <a:lstStyle/>
          <a:p>
            <a:pPr algn="ctr">
              <a:spcBef>
                <a:spcPct val="50000"/>
              </a:spcBef>
            </a:pPr>
            <a:r>
              <a:rPr lang="en-US" sz="1200" b="1" dirty="0"/>
              <a:t>ILLUSTRATIVE</a:t>
            </a:r>
          </a:p>
        </p:txBody>
      </p:sp>
      <p:sp>
        <p:nvSpPr>
          <p:cNvPr id="11" name="TextBox 10"/>
          <p:cNvSpPr txBox="1"/>
          <p:nvPr/>
        </p:nvSpPr>
        <p:spPr>
          <a:xfrm>
            <a:off x="11544300" y="6418330"/>
            <a:ext cx="448409" cy="369332"/>
          </a:xfrm>
          <a:prstGeom prst="rect">
            <a:avLst/>
          </a:prstGeom>
          <a:noFill/>
        </p:spPr>
        <p:txBody>
          <a:bodyPr wrap="square" rtlCol="0">
            <a:spAutoFit/>
          </a:bodyPr>
          <a:lstStyle/>
          <a:p>
            <a:fld id="{BED52B6E-BB6D-434B-8EA5-7FCACD2B77AA}" type="slidenum">
              <a:rPr lang="en-US" smtClean="0">
                <a:solidFill>
                  <a:schemeClr val="bg1"/>
                </a:solidFill>
              </a:rPr>
              <a:t>19</a:t>
            </a:fld>
            <a:r>
              <a:rPr lang="en-US" dirty="0">
                <a:solidFill>
                  <a:schemeClr val="bg1"/>
                </a:solidFill>
              </a:rPr>
              <a:t> </a:t>
            </a:r>
          </a:p>
        </p:txBody>
      </p:sp>
      <p:pic>
        <p:nvPicPr>
          <p:cNvPr id="3" name="Picture 2">
            <a:extLst>
              <a:ext uri="{FF2B5EF4-FFF2-40B4-BE49-F238E27FC236}">
                <a16:creationId xmlns:a16="http://schemas.microsoft.com/office/drawing/2014/main" id="{F73EC469-9F87-4362-B356-FC0DA7DF4D71}"/>
              </a:ext>
            </a:extLst>
          </p:cNvPr>
          <p:cNvPicPr>
            <a:picLocks noChangeAspect="1"/>
          </p:cNvPicPr>
          <p:nvPr/>
        </p:nvPicPr>
        <p:blipFill>
          <a:blip r:embed="rId5"/>
          <a:stretch>
            <a:fillRect/>
          </a:stretch>
        </p:blipFill>
        <p:spPr>
          <a:xfrm>
            <a:off x="1397438" y="3984721"/>
            <a:ext cx="3460842" cy="1641609"/>
          </a:xfrm>
          <a:prstGeom prst="rect">
            <a:avLst/>
          </a:prstGeom>
        </p:spPr>
      </p:pic>
      <p:sp>
        <p:nvSpPr>
          <p:cNvPr id="12" name="Text Box 9">
            <a:extLst>
              <a:ext uri="{FF2B5EF4-FFF2-40B4-BE49-F238E27FC236}">
                <a16:creationId xmlns:a16="http://schemas.microsoft.com/office/drawing/2014/main" id="{A65EFB45-B4B2-44FC-84DD-BE72DC706F8B}"/>
              </a:ext>
            </a:extLst>
          </p:cNvPr>
          <p:cNvSpPr txBox="1">
            <a:spLocks noChangeArrowheads="1"/>
          </p:cNvSpPr>
          <p:nvPr/>
        </p:nvSpPr>
        <p:spPr bwMode="auto">
          <a:xfrm>
            <a:off x="2298255" y="4805525"/>
            <a:ext cx="1524000" cy="276999"/>
          </a:xfrm>
          <a:prstGeom prst="rect">
            <a:avLst/>
          </a:prstGeom>
          <a:solidFill>
            <a:schemeClr val="bg1"/>
          </a:solidFill>
          <a:ln w="9525">
            <a:noFill/>
            <a:miter lim="800000"/>
            <a:headEnd/>
            <a:tailEnd/>
          </a:ln>
        </p:spPr>
        <p:txBody>
          <a:bodyPr>
            <a:spAutoFit/>
          </a:bodyPr>
          <a:lstStyle/>
          <a:p>
            <a:pPr algn="ctr">
              <a:spcBef>
                <a:spcPct val="50000"/>
              </a:spcBef>
            </a:pPr>
            <a:r>
              <a:rPr lang="en-US" sz="1200" b="1" dirty="0"/>
              <a:t>ILLUSTRATIVE</a:t>
            </a:r>
          </a:p>
        </p:txBody>
      </p:sp>
      <p:graphicFrame>
        <p:nvGraphicFramePr>
          <p:cNvPr id="2" name="Object 1"/>
          <p:cNvGraphicFramePr>
            <a:graphicFrameLocks noChangeAspect="1"/>
          </p:cNvGraphicFramePr>
          <p:nvPr>
            <p:extLst>
              <p:ext uri="{D42A27DB-BD31-4B8C-83A1-F6EECF244321}">
                <p14:modId xmlns:p14="http://schemas.microsoft.com/office/powerpoint/2010/main" val="1401306845"/>
              </p:ext>
            </p:extLst>
          </p:nvPr>
        </p:nvGraphicFramePr>
        <p:xfrm>
          <a:off x="10743079" y="5152735"/>
          <a:ext cx="914400" cy="771525"/>
        </p:xfrm>
        <a:graphic>
          <a:graphicData uri="http://schemas.openxmlformats.org/presentationml/2006/ole">
            <mc:AlternateContent xmlns:mc="http://schemas.openxmlformats.org/markup-compatibility/2006">
              <mc:Choice xmlns:v="urn:schemas-microsoft-com:vml" Requires="v">
                <p:oleObj spid="_x0000_s1026" name="Worksheet" showAsIcon="1" r:id="rId6" imgW="914400" imgH="771480" progId="Excel.Sheet.12">
                  <p:embed/>
                </p:oleObj>
              </mc:Choice>
              <mc:Fallback>
                <p:oleObj name="Worksheet" showAsIcon="1" r:id="rId6" imgW="914400" imgH="771480" progId="Excel.Sheet.12">
                  <p:embed/>
                  <p:pic>
                    <p:nvPicPr>
                      <p:cNvPr id="2" name="Object 1"/>
                      <p:cNvPicPr/>
                      <p:nvPr/>
                    </p:nvPicPr>
                    <p:blipFill>
                      <a:blip r:embed="rId7"/>
                      <a:stretch>
                        <a:fillRect/>
                      </a:stretch>
                    </p:blipFill>
                    <p:spPr>
                      <a:xfrm>
                        <a:off x="10743079" y="515273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9960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a:t>
            </a:r>
          </a:p>
        </p:txBody>
      </p:sp>
      <p:sp>
        <p:nvSpPr>
          <p:cNvPr id="9" name="Content Placeholder 2"/>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400" b="1" dirty="0">
                <a:solidFill>
                  <a:schemeClr val="tx1"/>
                </a:solidFill>
                <a:latin typeface="Arial" panose="020B0604020202020204" pitchFamily="34" charset="0"/>
                <a:ea typeface="Calibri" charset="0"/>
                <a:cs typeface="Arial" panose="020B0604020202020204" pitchFamily="34" charset="0"/>
              </a:rPr>
              <a:t> </a:t>
            </a:r>
            <a:r>
              <a:rPr lang="en-US" sz="1800" b="1" dirty="0">
                <a:solidFill>
                  <a:schemeClr val="tx1"/>
                </a:solidFill>
                <a:latin typeface="Arial" panose="020B0604020202020204" pitchFamily="34" charset="0"/>
                <a:ea typeface="Calibri" charset="0"/>
                <a:cs typeface="Arial" panose="020B0604020202020204" pitchFamily="34" charset="0"/>
              </a:rPr>
              <a:t>Communication Strategy</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Introduction</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Strategy</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Importance</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Objectives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Guiding Principles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WPII Stakeholders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Development and Delivery</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Intake Process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WPII Communication Channel Overview</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Roles and Responsibilities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Risks and Issues</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Success Factors</a:t>
            </a:r>
          </a:p>
          <a:p>
            <a:pPr marL="366713" lvl="1" indent="0">
              <a:buClr>
                <a:schemeClr val="tx2"/>
              </a:buClr>
              <a:buSzPct val="110000"/>
              <a:buNone/>
            </a:pPr>
            <a:endParaRPr lang="en-US" sz="1400" dirty="0">
              <a:solidFill>
                <a:schemeClr val="tx1"/>
              </a:solidFill>
              <a:latin typeface="Arial" panose="020B0604020202020204" pitchFamily="34" charset="0"/>
              <a:ea typeface="Calibri" charset="0"/>
              <a:cs typeface="Arial" panose="020B0604020202020204" pitchFamily="34" charset="0"/>
            </a:endParaRPr>
          </a:p>
          <a:p>
            <a:pPr marL="0" indent="0">
              <a:buClr>
                <a:schemeClr val="tx2"/>
              </a:buClr>
              <a:buSzPct val="110000"/>
              <a:buNone/>
            </a:pPr>
            <a:r>
              <a:rPr lang="en-US" sz="1800" b="1" dirty="0">
                <a:solidFill>
                  <a:schemeClr val="tx1"/>
                </a:solidFill>
                <a:latin typeface="Arial" panose="020B0604020202020204" pitchFamily="34" charset="0"/>
                <a:ea typeface="Calibri" charset="0"/>
                <a:cs typeface="Arial" panose="020B0604020202020204" pitchFamily="34" charset="0"/>
              </a:rPr>
              <a:t>Communication Plan</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Introduction</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Needs Assessment</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Plan and Schedule</a:t>
            </a:r>
          </a:p>
          <a:p>
            <a:pPr marL="652463" lvl="1" indent="-285750">
              <a:buClr>
                <a:schemeClr val="tx2"/>
              </a:buClr>
              <a:buSzPct val="110000"/>
              <a:buFont typeface="Arial" panose="020B0604020202020204" pitchFamily="34" charset="0"/>
              <a:buChar char="•"/>
            </a:pPr>
            <a:r>
              <a:rPr lang="en-US" sz="1400" dirty="0">
                <a:solidFill>
                  <a:schemeClr val="tx1"/>
                </a:solidFill>
                <a:latin typeface="Arial" panose="020B0604020202020204" pitchFamily="34" charset="0"/>
                <a:ea typeface="Calibri" charset="0"/>
                <a:cs typeface="Arial" panose="020B0604020202020204" pitchFamily="34" charset="0"/>
              </a:rPr>
              <a:t>Communication Delivery</a:t>
            </a:r>
          </a:p>
          <a:p>
            <a:pPr marL="652463" lvl="1" indent="-285750">
              <a:buClr>
                <a:schemeClr val="tx2"/>
              </a:buClr>
              <a:buSzPct val="110000"/>
              <a:buFont typeface="Arial" panose="020B0604020202020204" pitchFamily="34" charset="0"/>
              <a:buChar char="•"/>
            </a:pPr>
            <a:endParaRPr lang="en-US" sz="1400" dirty="0">
              <a:solidFill>
                <a:schemeClr val="tx1"/>
              </a:solidFill>
              <a:latin typeface="Arial" panose="020B0604020202020204" pitchFamily="34" charset="0"/>
              <a:ea typeface="Calibri" charset="0"/>
              <a:cs typeface="Arial" panose="020B0604020202020204" pitchFamily="34" charset="0"/>
            </a:endParaRPr>
          </a:p>
          <a:p>
            <a:pPr marL="0" indent="0">
              <a:buNone/>
            </a:pPr>
            <a:endParaRPr lang="en-US" sz="1600" b="1" dirty="0">
              <a:solidFill>
                <a:schemeClr val="tx1"/>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1"/>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1"/>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1"/>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1"/>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1"/>
              </a:solidFill>
              <a:latin typeface="Arial" panose="020B0604020202020204" pitchFamily="34" charset="0"/>
              <a:ea typeface="Calibri Light" charset="0"/>
              <a:cs typeface="Arial" panose="020B0604020202020204" pitchFamily="34" charset="0"/>
            </a:endParaRPr>
          </a:p>
        </p:txBody>
      </p:sp>
      <p:sp>
        <p:nvSpPr>
          <p:cNvPr id="3" name="TextBox 2"/>
          <p:cNvSpPr txBox="1"/>
          <p:nvPr/>
        </p:nvSpPr>
        <p:spPr>
          <a:xfrm>
            <a:off x="11737731" y="6418330"/>
            <a:ext cx="254977" cy="369332"/>
          </a:xfrm>
          <a:prstGeom prst="rect">
            <a:avLst/>
          </a:prstGeom>
          <a:noFill/>
        </p:spPr>
        <p:txBody>
          <a:bodyPr wrap="square" rtlCol="0">
            <a:spAutoFit/>
          </a:bodyPr>
          <a:lstStyle/>
          <a:p>
            <a:fld id="{75C18474-A0BF-4BBB-8A84-A244A2AFA6B3}" type="slidenum">
              <a:rPr lang="en-US" smtClean="0">
                <a:solidFill>
                  <a:schemeClr val="bg1"/>
                </a:solidFill>
              </a:rPr>
              <a:t>2</a:t>
            </a:fld>
            <a:r>
              <a:rPr lang="en-US" dirty="0">
                <a:solidFill>
                  <a:schemeClr val="bg1"/>
                </a:solidFill>
              </a:rPr>
              <a:t> </a:t>
            </a:r>
          </a:p>
        </p:txBody>
      </p:sp>
    </p:spTree>
    <p:extLst>
      <p:ext uri="{BB962C8B-B14F-4D97-AF65-F5344CB8AC3E}">
        <p14:creationId xmlns:p14="http://schemas.microsoft.com/office/powerpoint/2010/main" val="141647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Delivery</a:t>
            </a:r>
          </a:p>
        </p:txBody>
      </p:sp>
      <p:sp>
        <p:nvSpPr>
          <p:cNvPr id="4" name="Content Placeholder 2">
            <a:extLst>
              <a:ext uri="{FF2B5EF4-FFF2-40B4-BE49-F238E27FC236}">
                <a16:creationId xmlns:a16="http://schemas.microsoft.com/office/drawing/2014/main" id="{87856AC4-5E1C-4AE1-ACE6-75CCE0EBF5FC}"/>
              </a:ext>
            </a:extLst>
          </p:cNvPr>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Targeted and timely push and pull communications will deliver and receive relevant information to and from the right people at the right time, and broaden involvement.  In-Person and Push/Pull Communications will include the following:</a:t>
            </a:r>
          </a:p>
        </p:txBody>
      </p:sp>
      <p:graphicFrame>
        <p:nvGraphicFramePr>
          <p:cNvPr id="6" name="Table 5">
            <a:extLst>
              <a:ext uri="{FF2B5EF4-FFF2-40B4-BE49-F238E27FC236}">
                <a16:creationId xmlns:a16="http://schemas.microsoft.com/office/drawing/2014/main" id="{07015C24-A290-4BFD-B708-2D519D157D1F}"/>
              </a:ext>
            </a:extLst>
          </p:cNvPr>
          <p:cNvGraphicFramePr>
            <a:graphicFrameLocks noGrp="1"/>
          </p:cNvGraphicFramePr>
          <p:nvPr>
            <p:extLst>
              <p:ext uri="{D42A27DB-BD31-4B8C-83A1-F6EECF244321}">
                <p14:modId xmlns:p14="http://schemas.microsoft.com/office/powerpoint/2010/main" val="1014103475"/>
              </p:ext>
            </p:extLst>
          </p:nvPr>
        </p:nvGraphicFramePr>
        <p:xfrm>
          <a:off x="762446" y="1743741"/>
          <a:ext cx="10882879" cy="4529926"/>
        </p:xfrm>
        <a:graphic>
          <a:graphicData uri="http://schemas.openxmlformats.org/drawingml/2006/table">
            <a:tbl>
              <a:tblPr firstRow="1" bandRow="1">
                <a:tableStyleId>{7DF18680-E054-41AD-8BC1-D1AEF772440D}</a:tableStyleId>
              </a:tblPr>
              <a:tblGrid>
                <a:gridCol w="3237317">
                  <a:extLst>
                    <a:ext uri="{9D8B030D-6E8A-4147-A177-3AD203B41FA5}">
                      <a16:colId xmlns:a16="http://schemas.microsoft.com/office/drawing/2014/main" val="20000"/>
                    </a:ext>
                  </a:extLst>
                </a:gridCol>
                <a:gridCol w="2412836">
                  <a:extLst>
                    <a:ext uri="{9D8B030D-6E8A-4147-A177-3AD203B41FA5}">
                      <a16:colId xmlns:a16="http://schemas.microsoft.com/office/drawing/2014/main" val="20001"/>
                    </a:ext>
                  </a:extLst>
                </a:gridCol>
                <a:gridCol w="2896583">
                  <a:extLst>
                    <a:ext uri="{9D8B030D-6E8A-4147-A177-3AD203B41FA5}">
                      <a16:colId xmlns:a16="http://schemas.microsoft.com/office/drawing/2014/main" val="4171621096"/>
                    </a:ext>
                  </a:extLst>
                </a:gridCol>
                <a:gridCol w="2336143">
                  <a:extLst>
                    <a:ext uri="{9D8B030D-6E8A-4147-A177-3AD203B41FA5}">
                      <a16:colId xmlns:a16="http://schemas.microsoft.com/office/drawing/2014/main" val="377980222"/>
                    </a:ext>
                  </a:extLst>
                </a:gridCol>
              </a:tblGrid>
              <a:tr h="258870">
                <a:tc>
                  <a:txBody>
                    <a:bodyPr/>
                    <a:lstStyle/>
                    <a:p>
                      <a:pPr algn="ctr"/>
                      <a:r>
                        <a:rPr lang="en-US" sz="1300" dirty="0"/>
                        <a:t>Communication</a:t>
                      </a:r>
                      <a:endParaRPr lang="en-US" sz="1300" dirty="0">
                        <a:solidFill>
                          <a:schemeClr val="bg1"/>
                        </a:solidFill>
                        <a:latin typeface="Arial" pitchFamily="34" charset="0"/>
                        <a:cs typeface="Arial" pitchFamily="34" charset="0"/>
                      </a:endParaRPr>
                    </a:p>
                  </a:txBody>
                  <a:tcPr marL="87086" marR="87086" marT="42863" marB="42863"/>
                </a:tc>
                <a:tc>
                  <a:txBody>
                    <a:bodyPr/>
                    <a:lstStyle/>
                    <a:p>
                      <a:pPr algn="ctr"/>
                      <a:r>
                        <a:rPr lang="en-US" sz="1300" dirty="0"/>
                        <a:t>Audience</a:t>
                      </a:r>
                      <a:endParaRPr lang="en-US" sz="1300" dirty="0">
                        <a:solidFill>
                          <a:schemeClr val="bg1"/>
                        </a:solidFill>
                        <a:latin typeface="Arial" pitchFamily="34" charset="0"/>
                        <a:cs typeface="Arial" pitchFamily="34" charset="0"/>
                      </a:endParaRPr>
                    </a:p>
                  </a:txBody>
                  <a:tcPr marL="87086" marR="87086" marT="42863" marB="42863"/>
                </a:tc>
                <a:tc>
                  <a:txBody>
                    <a:bodyPr/>
                    <a:lstStyle/>
                    <a:p>
                      <a:pPr algn="ctr"/>
                      <a:r>
                        <a:rPr lang="en-US" sz="1300" dirty="0"/>
                        <a:t>Purpose/Key Messages</a:t>
                      </a:r>
                      <a:endParaRPr lang="en-US" sz="1300" dirty="0">
                        <a:solidFill>
                          <a:schemeClr val="bg1"/>
                        </a:solidFill>
                        <a:latin typeface="Arial" pitchFamily="34" charset="0"/>
                        <a:cs typeface="Arial" pitchFamily="34" charset="0"/>
                      </a:endParaRPr>
                    </a:p>
                  </a:txBody>
                  <a:tcPr marL="87086" marR="87086" marT="42863" marB="42863"/>
                </a:tc>
                <a:tc>
                  <a:txBody>
                    <a:bodyPr/>
                    <a:lstStyle/>
                    <a:p>
                      <a:pPr algn="ctr"/>
                      <a:r>
                        <a:rPr lang="en-US" sz="1300" dirty="0"/>
                        <a:t>Frequency</a:t>
                      </a:r>
                      <a:endParaRPr lang="en-US" sz="1300" dirty="0">
                        <a:solidFill>
                          <a:schemeClr val="bg1"/>
                        </a:solidFill>
                        <a:latin typeface="Arial" pitchFamily="34" charset="0"/>
                        <a:cs typeface="Arial" pitchFamily="34" charset="0"/>
                      </a:endParaRPr>
                    </a:p>
                  </a:txBody>
                  <a:tcPr marL="87086" marR="87086" marT="42863" marB="42863"/>
                </a:tc>
                <a:extLst>
                  <a:ext uri="{0D108BD9-81ED-4DB2-BD59-A6C34878D82A}">
                    <a16:rowId xmlns:a16="http://schemas.microsoft.com/office/drawing/2014/main" val="10000"/>
                  </a:ext>
                </a:extLst>
              </a:tr>
              <a:tr h="784948">
                <a:tc>
                  <a:txBody>
                    <a:bodyPr/>
                    <a:lstStyle/>
                    <a:p>
                      <a:pPr marL="171450" lvl="0" indent="-171450">
                        <a:buFont typeface="Arial" panose="020B0604020202020204" pitchFamily="34" charset="0"/>
                        <a:buChar char="•"/>
                      </a:pPr>
                      <a:r>
                        <a:rPr lang="en-US" sz="1050" dirty="0">
                          <a:solidFill>
                            <a:schemeClr val="tx1"/>
                          </a:solidFill>
                          <a:latin typeface="Arial" panose="020B0604020202020204" pitchFamily="34" charset="0"/>
                          <a:cs typeface="Arial" panose="020B0604020202020204" pitchFamily="34" charset="0"/>
                        </a:rPr>
                        <a:t>WPII Newsletter</a:t>
                      </a:r>
                    </a:p>
                  </a:txBody>
                  <a:tcPr/>
                </a:tc>
                <a:tc>
                  <a:txBody>
                    <a:bodyPr/>
                    <a:lstStyle/>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Project Team</a:t>
                      </a:r>
                    </a:p>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WPII Liaisons</a:t>
                      </a:r>
                    </a:p>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District Leads</a:t>
                      </a:r>
                    </a:p>
                  </a:txBody>
                  <a:tcPr/>
                </a:tc>
                <a:tc>
                  <a:txBody>
                    <a:bodyPr/>
                    <a:lstStyle/>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Project Updates</a:t>
                      </a:r>
                    </a:p>
                    <a:p>
                      <a:pPr marL="568317" marR="0" lvl="1"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Critical business decisions</a:t>
                      </a:r>
                    </a:p>
                    <a:p>
                      <a:pPr marL="568317" marR="0" lvl="1"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Accomplishments</a:t>
                      </a:r>
                    </a:p>
                    <a:p>
                      <a:pPr marL="225425" marR="0" lvl="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Leadership Msgs. </a:t>
                      </a:r>
                    </a:p>
                  </a:txBody>
                  <a:tcPr/>
                </a:tc>
                <a:tc>
                  <a:txBody>
                    <a:bodyPr/>
                    <a:lstStyle/>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r>
                        <a:rPr lang="en-US" sz="1050" dirty="0">
                          <a:solidFill>
                            <a:schemeClr val="tx1"/>
                          </a:solidFill>
                          <a:latin typeface="Arial" panose="020B0604020202020204" pitchFamily="34" charset="0"/>
                          <a:ea typeface="+mn-ea"/>
                          <a:cs typeface="Arial" panose="020B0604020202020204" pitchFamily="34" charset="0"/>
                        </a:rPr>
                        <a:t>As</a:t>
                      </a:r>
                      <a:r>
                        <a:rPr lang="en-US" sz="1050" baseline="0" dirty="0">
                          <a:solidFill>
                            <a:schemeClr val="tx1"/>
                          </a:solidFill>
                          <a:latin typeface="Arial" panose="020B0604020202020204" pitchFamily="34" charset="0"/>
                          <a:ea typeface="+mn-ea"/>
                          <a:cs typeface="Arial" panose="020B0604020202020204" pitchFamily="34" charset="0"/>
                        </a:rPr>
                        <a:t> needed</a:t>
                      </a:r>
                      <a:endParaRPr lang="en-US" sz="105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654687">
                <a:tc>
                  <a:txBody>
                    <a:bodyPr/>
                    <a:lstStyle/>
                    <a:p>
                      <a:pPr marL="171450" lvl="0" indent="-171450">
                        <a:buFont typeface="Arial" panose="020B0604020202020204" pitchFamily="34" charset="0"/>
                        <a:buChar char="•"/>
                      </a:pPr>
                      <a:r>
                        <a:rPr lang="en-US" sz="1050" dirty="0">
                          <a:solidFill>
                            <a:schemeClr val="tx1"/>
                          </a:solidFill>
                          <a:latin typeface="Arial" panose="020B0604020202020204" pitchFamily="34" charset="0"/>
                          <a:cs typeface="Arial" panose="020B0604020202020204" pitchFamily="34" charset="0"/>
                        </a:rPr>
                        <a:t>WPII Communications SharePoint</a:t>
                      </a:r>
                    </a:p>
                  </a:txBody>
                  <a:tcPr/>
                </a:tc>
                <a:tc>
                  <a:txBody>
                    <a:bodyPr/>
                    <a:lstStyle/>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endParaRPr lang="en-US" sz="105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25425" marR="0" lvl="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endParaRPr lang="en-US" sz="105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225425" marR="0" indent="-225425" algn="l" defTabSz="914400" rtl="0" eaLnBrk="0" fontAlgn="base" latinLnBrk="0" hangingPunct="0">
                        <a:lnSpc>
                          <a:spcPct val="95000"/>
                        </a:lnSpc>
                        <a:spcBef>
                          <a:spcPts val="0"/>
                        </a:spcBef>
                        <a:spcAft>
                          <a:spcPct val="0"/>
                        </a:spcAft>
                        <a:buClr>
                          <a:schemeClr val="hlink"/>
                        </a:buClr>
                        <a:buSzTx/>
                        <a:buFont typeface="Arial" panose="020B0604020202020204" pitchFamily="34" charset="0"/>
                        <a:buChar char="•"/>
                        <a:tabLst/>
                        <a:defRPr/>
                      </a:pPr>
                      <a:endParaRPr lang="en-US" sz="105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949243">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WPII PMO update </a:t>
                      </a:r>
                    </a:p>
                    <a:p>
                      <a:pPr marL="568317" marR="0" lvl="1"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Project</a:t>
                      </a:r>
                      <a:r>
                        <a:rPr lang="en-US" sz="1050" kern="1200" baseline="0" dirty="0">
                          <a:solidFill>
                            <a:schemeClr val="tx1"/>
                          </a:solidFill>
                          <a:latin typeface="Arial" panose="020B0604020202020204" pitchFamily="34" charset="0"/>
                          <a:ea typeface="+mn-ea"/>
                          <a:cs typeface="Arial" panose="020B0604020202020204" pitchFamily="34" charset="0"/>
                        </a:rPr>
                        <a:t> Mgmt. Track</a:t>
                      </a:r>
                    </a:p>
                    <a:p>
                      <a:pPr marL="568317" marR="0" lvl="1"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Business Track</a:t>
                      </a:r>
                    </a:p>
                    <a:p>
                      <a:pPr marL="568317" marR="0" lvl="1"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Technical Track</a:t>
                      </a:r>
                    </a:p>
                    <a:p>
                      <a:pPr marL="568317" marR="0" lvl="1"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baseline="0" dirty="0">
                          <a:solidFill>
                            <a:schemeClr val="tx1"/>
                          </a:solidFill>
                          <a:latin typeface="Arial" panose="020B0604020202020204" pitchFamily="34" charset="0"/>
                          <a:ea typeface="+mn-ea"/>
                          <a:cs typeface="Arial" panose="020B0604020202020204" pitchFamily="34" charset="0"/>
                        </a:rPr>
                        <a:t>OCM Track</a:t>
                      </a:r>
                      <a:endParaRPr lang="en-US" sz="1050" kern="1200" dirty="0">
                        <a:solidFill>
                          <a:schemeClr val="tx1"/>
                        </a:solidFill>
                        <a:latin typeface="Arial" panose="020B0604020202020204" pitchFamily="34" charset="0"/>
                        <a:ea typeface="+mn-ea"/>
                        <a:cs typeface="Arial" panose="020B0604020202020204" pitchFamily="34" charset="0"/>
                      </a:endParaRPr>
                    </a:p>
                  </a:txBody>
                  <a:tcPr marL="87086" marR="87086" marT="42863" marB="42863"/>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Program Team</a:t>
                      </a:r>
                    </a:p>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Vendors</a:t>
                      </a:r>
                    </a:p>
                  </a:txBody>
                  <a:tcPr horzOverflow="overflow"/>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Project Updates</a:t>
                      </a:r>
                    </a:p>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Risks and Issues</a:t>
                      </a:r>
                    </a:p>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Next Steps</a:t>
                      </a:r>
                    </a:p>
                  </a:txBody>
                  <a:tcPr horzOverflow="overflow"/>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Weekly</a:t>
                      </a:r>
                    </a:p>
                  </a:txBody>
                  <a:tcPr horzOverflow="overflow"/>
                </a:tc>
                <a:extLst>
                  <a:ext uri="{0D108BD9-81ED-4DB2-BD59-A6C34878D82A}">
                    <a16:rowId xmlns:a16="http://schemas.microsoft.com/office/drawing/2014/main" val="10002"/>
                  </a:ext>
                </a:extLst>
              </a:tr>
              <a:tr h="868298">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WPII OCM Meeting</a:t>
                      </a:r>
                    </a:p>
                  </a:txBody>
                  <a:tcPr marL="87086" marR="87086" marT="42863" marB="42863"/>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OCM Team (FDOT,EY.CGI)</a:t>
                      </a:r>
                    </a:p>
                  </a:txBody>
                  <a:tcPr horzOverflow="overflow"/>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OCM Updates</a:t>
                      </a:r>
                    </a:p>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Accomplishments</a:t>
                      </a:r>
                    </a:p>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Critical Project Decisions</a:t>
                      </a:r>
                    </a:p>
                  </a:txBody>
                  <a:tcPr horzOverflow="overflow"/>
                </a:tc>
                <a:tc>
                  <a:txBody>
                    <a:bodyPr/>
                    <a:lstStyle/>
                    <a:p>
                      <a:pPr marL="225425" marR="0" lvl="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kern="1200" dirty="0">
                          <a:solidFill>
                            <a:schemeClr val="tx1"/>
                          </a:solidFill>
                          <a:latin typeface="Arial" panose="020B0604020202020204" pitchFamily="34" charset="0"/>
                          <a:ea typeface="+mn-ea"/>
                          <a:cs typeface="Arial" panose="020B0604020202020204" pitchFamily="34" charset="0"/>
                        </a:rPr>
                        <a:t>Weekly</a:t>
                      </a:r>
                    </a:p>
                  </a:txBody>
                  <a:tcPr horzOverflow="overflow"/>
                </a:tc>
                <a:extLst>
                  <a:ext uri="{0D108BD9-81ED-4DB2-BD59-A6C34878D82A}">
                    <a16:rowId xmlns:a16="http://schemas.microsoft.com/office/drawing/2014/main" val="10003"/>
                  </a:ext>
                </a:extLst>
              </a:tr>
              <a:tr h="868298">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WPII Liaisons Meetings</a:t>
                      </a:r>
                    </a:p>
                  </a:txBody>
                  <a:tcPr/>
                </a:tc>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WPII</a:t>
                      </a:r>
                      <a:r>
                        <a:rPr lang="en-US" sz="1050" b="0" baseline="0" dirty="0">
                          <a:solidFill>
                            <a:schemeClr val="tx1"/>
                          </a:solidFill>
                          <a:latin typeface="Arial" panose="020B0604020202020204" pitchFamily="34" charset="0"/>
                          <a:ea typeface="+mn-ea"/>
                          <a:cs typeface="Arial" panose="020B0604020202020204" pitchFamily="34" charset="0"/>
                        </a:rPr>
                        <a:t> Liaisons </a:t>
                      </a:r>
                    </a:p>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baseline="0" dirty="0">
                          <a:solidFill>
                            <a:schemeClr val="tx1"/>
                          </a:solidFill>
                          <a:latin typeface="Arial" panose="020B0604020202020204" pitchFamily="34" charset="0"/>
                          <a:ea typeface="+mn-ea"/>
                          <a:cs typeface="Arial" panose="020B0604020202020204" pitchFamily="34" charset="0"/>
                        </a:rPr>
                        <a:t>WPII Project team</a:t>
                      </a:r>
                    </a:p>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WPII Trans-Tech OCM Manager</a:t>
                      </a:r>
                    </a:p>
                  </a:txBody>
                  <a:tcPr/>
                </a:tc>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Project Updates</a:t>
                      </a:r>
                    </a:p>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Alignment on Project Priorities</a:t>
                      </a:r>
                    </a:p>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Critical Business Decisions</a:t>
                      </a:r>
                    </a:p>
                  </a:txBody>
                  <a:tcPr/>
                </a:tc>
                <a:tc>
                  <a:txBody>
                    <a:bodyPr/>
                    <a:lstStyle/>
                    <a:p>
                      <a:pPr marL="225425" marR="0" indent="-225425" algn="l" defTabSz="914400" rtl="0" eaLnBrk="0" fontAlgn="base" latinLnBrk="0" hangingPunct="0">
                        <a:lnSpc>
                          <a:spcPct val="95000"/>
                        </a:lnSpc>
                        <a:spcBef>
                          <a:spcPct val="35000"/>
                        </a:spcBef>
                        <a:spcAft>
                          <a:spcPct val="0"/>
                        </a:spcAft>
                        <a:buClr>
                          <a:schemeClr val="hlink"/>
                        </a:buClr>
                        <a:buSzTx/>
                        <a:buFont typeface="Arial" panose="020B0604020202020204" pitchFamily="34" charset="0"/>
                        <a:buChar char="•"/>
                        <a:tabLst/>
                        <a:defRPr/>
                      </a:pPr>
                      <a:r>
                        <a:rPr lang="en-US" sz="1050" b="0" dirty="0">
                          <a:solidFill>
                            <a:schemeClr val="tx1"/>
                          </a:solidFill>
                          <a:latin typeface="Arial" panose="020B0604020202020204" pitchFamily="34" charset="0"/>
                          <a:ea typeface="+mn-ea"/>
                          <a:cs typeface="Arial" panose="020B0604020202020204" pitchFamily="34" charset="0"/>
                        </a:rPr>
                        <a:t>Bi-weekly</a:t>
                      </a:r>
                    </a:p>
                  </a:txBody>
                  <a:tcPr/>
                </a:tc>
                <a:extLst>
                  <a:ext uri="{0D108BD9-81ED-4DB2-BD59-A6C34878D82A}">
                    <a16:rowId xmlns:a16="http://schemas.microsoft.com/office/drawing/2014/main" val="3473959937"/>
                  </a:ext>
                </a:extLst>
              </a:tr>
            </a:tbl>
          </a:graphicData>
        </a:graphic>
      </p:graphicFrame>
      <p:sp>
        <p:nvSpPr>
          <p:cNvPr id="7" name="TextBox 6"/>
          <p:cNvSpPr txBox="1"/>
          <p:nvPr/>
        </p:nvSpPr>
        <p:spPr>
          <a:xfrm>
            <a:off x="11561885" y="6418330"/>
            <a:ext cx="430824" cy="369332"/>
          </a:xfrm>
          <a:prstGeom prst="rect">
            <a:avLst/>
          </a:prstGeom>
          <a:noFill/>
        </p:spPr>
        <p:txBody>
          <a:bodyPr wrap="square" rtlCol="0">
            <a:spAutoFit/>
          </a:bodyPr>
          <a:lstStyle/>
          <a:p>
            <a:fld id="{5CA70882-4261-45DC-8785-B68BCCF98438}" type="slidenum">
              <a:rPr lang="en-US" smtClean="0">
                <a:solidFill>
                  <a:schemeClr val="bg1"/>
                </a:solidFill>
              </a:rPr>
              <a:t>20</a:t>
            </a:fld>
            <a:r>
              <a:rPr lang="en-US" dirty="0">
                <a:solidFill>
                  <a:schemeClr val="bg1"/>
                </a:solidFill>
              </a:rPr>
              <a:t> </a:t>
            </a:r>
          </a:p>
        </p:txBody>
      </p:sp>
    </p:spTree>
    <p:extLst>
      <p:ext uri="{BB962C8B-B14F-4D97-AF65-F5344CB8AC3E}">
        <p14:creationId xmlns:p14="http://schemas.microsoft.com/office/powerpoint/2010/main" val="18308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9" name="Content Placeholder 2"/>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WPII is a high-priority of the Department and provides an opportunity for the agency to innovate and streamline its financial systems and processes. The WPII solution will:</a:t>
            </a:r>
          </a:p>
          <a:p>
            <a:pPr>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Optimize business processes </a:t>
            </a:r>
          </a:p>
          <a:p>
            <a:pPr>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Modernize outdated technology</a:t>
            </a:r>
          </a:p>
          <a:p>
            <a:pPr>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Reduce redundancy, increase efficiency, and mitigate risks</a:t>
            </a:r>
          </a:p>
          <a:p>
            <a:pPr lvl="0">
              <a:buClr>
                <a:srgbClr val="ED7D31"/>
              </a:buClr>
              <a:buSzPct val="100000"/>
              <a:buFont typeface="Arial" panose="020B0604020202020204" pitchFamily="34" charset="0"/>
              <a:buChar char="•"/>
            </a:pPr>
            <a:endParaRPr lang="en-US" sz="1600" dirty="0">
              <a:solidFill>
                <a:schemeClr val="tx1"/>
              </a:solidFill>
              <a:latin typeface="Arial" panose="020B0604020202020204" pitchFamily="34" charset="0"/>
              <a:ea typeface="Calibri" charset="0"/>
              <a:cs typeface="Arial" panose="020B0604020202020204" pitchFamily="34" charset="0"/>
            </a:endParaRPr>
          </a:p>
          <a:p>
            <a:pPr marL="0" lvl="0" indent="0">
              <a:buClr>
                <a:srgbClr val="ED7D31"/>
              </a:buClr>
              <a:buSzPct val="100000"/>
              <a:buNone/>
            </a:pPr>
            <a:r>
              <a:rPr lang="en-US" sz="1600" b="1" dirty="0">
                <a:solidFill>
                  <a:schemeClr val="tx1"/>
                </a:solidFill>
                <a:latin typeface="Arial" panose="020B0604020202020204" pitchFamily="34" charset="0"/>
                <a:ea typeface="Calibri" charset="0"/>
                <a:cs typeface="Arial" panose="020B0604020202020204" pitchFamily="34" charset="0"/>
              </a:rPr>
              <a:t>Ensuring the WPII Solution is executed effectively and efficiently requires commitment throughout the Department.  To help facilitate this, a Communication Strategy will be deployed to:</a:t>
            </a:r>
          </a:p>
          <a:p>
            <a:pPr lvl="0">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Keep stakeholders informed of the nature, progress and outcomes of the WPII solution </a:t>
            </a:r>
          </a:p>
          <a:p>
            <a:pPr lvl="0">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Drive a communication connection among stakeholders</a:t>
            </a:r>
          </a:p>
          <a:p>
            <a:pPr lvl="0">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Help WPII Liaisons fill the information gap for their teams in their respective districts and prepare them for change</a:t>
            </a:r>
          </a:p>
          <a:p>
            <a:pPr lvl="0">
              <a:lnSpc>
                <a:spcPct val="150000"/>
              </a:lnSpc>
              <a:buClr>
                <a:schemeClr val="tx2"/>
              </a:buClr>
              <a:buSzPct val="100000"/>
              <a:buFont typeface="Arial" panose="020B0604020202020204" pitchFamily="34" charset="0"/>
              <a:buChar char="•"/>
            </a:pPr>
            <a:r>
              <a:rPr lang="en-US" sz="1600" dirty="0">
                <a:solidFill>
                  <a:schemeClr val="tx1"/>
                </a:solidFill>
                <a:latin typeface="Arial" panose="020B0604020202020204" pitchFamily="34" charset="0"/>
                <a:ea typeface="Calibri" charset="0"/>
                <a:cs typeface="Arial" panose="020B0604020202020204" pitchFamily="34" charset="0"/>
              </a:rPr>
              <a:t>Improve and inform stakeholder engagement across FDOT’s Districts, Central Office, and Turnpike</a:t>
            </a:r>
          </a:p>
        </p:txBody>
      </p:sp>
      <p:sp>
        <p:nvSpPr>
          <p:cNvPr id="6" name="TextBox 5"/>
          <p:cNvSpPr txBox="1"/>
          <p:nvPr/>
        </p:nvSpPr>
        <p:spPr>
          <a:xfrm>
            <a:off x="11737731" y="6418330"/>
            <a:ext cx="254977" cy="369332"/>
          </a:xfrm>
          <a:prstGeom prst="rect">
            <a:avLst/>
          </a:prstGeom>
          <a:noFill/>
        </p:spPr>
        <p:txBody>
          <a:bodyPr wrap="square" rtlCol="0">
            <a:spAutoFit/>
          </a:bodyPr>
          <a:lstStyle/>
          <a:p>
            <a:fld id="{08B927F8-2814-4B2E-B56E-BC29D91BB2DA}" type="slidenum">
              <a:rPr lang="en-US">
                <a:solidFill>
                  <a:schemeClr val="bg1"/>
                </a:solidFill>
              </a:rPr>
              <a:t>3</a:t>
            </a:fld>
            <a:r>
              <a:rPr lang="en-US" dirty="0">
                <a:solidFill>
                  <a:schemeClr val="bg1"/>
                </a:solidFill>
              </a:rPr>
              <a:t> </a:t>
            </a:r>
          </a:p>
        </p:txBody>
      </p:sp>
    </p:spTree>
    <p:extLst>
      <p:ext uri="{BB962C8B-B14F-4D97-AF65-F5344CB8AC3E}">
        <p14:creationId xmlns:p14="http://schemas.microsoft.com/office/powerpoint/2010/main" val="40362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Strategy</a:t>
            </a:r>
          </a:p>
        </p:txBody>
      </p:sp>
      <p:sp>
        <p:nvSpPr>
          <p:cNvPr id="8" name="TextBox 7">
            <a:extLst>
              <a:ext uri="{FF2B5EF4-FFF2-40B4-BE49-F238E27FC236}">
                <a16:creationId xmlns:a16="http://schemas.microsoft.com/office/drawing/2014/main" id="{E142915E-4266-4713-B4D3-66B59E305805}"/>
              </a:ext>
            </a:extLst>
          </p:cNvPr>
          <p:cNvSpPr txBox="1"/>
          <p:nvPr/>
        </p:nvSpPr>
        <p:spPr>
          <a:xfrm>
            <a:off x="777340" y="2315412"/>
            <a:ext cx="10286712" cy="457200"/>
          </a:xfrm>
          <a:prstGeom prst="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171450" indent="-171450">
              <a:buFont typeface="Wingdings" panose="05000000000000000000" pitchFamily="2" charset="2"/>
              <a:buChar char="§"/>
              <a:defRPr sz="1400"/>
            </a:lvl1pPr>
          </a:lstStyle>
          <a:p>
            <a:pPr marL="0" indent="0">
              <a:buNone/>
            </a:pPr>
            <a:r>
              <a:rPr lang="en-US" dirty="0">
                <a:latin typeface="Arial" panose="020B0604020202020204" pitchFamily="34" charset="0"/>
                <a:cs typeface="Arial" panose="020B0604020202020204" pitchFamily="34" charset="0"/>
              </a:rPr>
              <a:t>Create awareness and understanding of the WPII project (who, what, where, when &amp; why) among all stakeholders</a:t>
            </a:r>
          </a:p>
        </p:txBody>
      </p:sp>
      <p:sp>
        <p:nvSpPr>
          <p:cNvPr id="11" name="TextBox 10">
            <a:extLst>
              <a:ext uri="{FF2B5EF4-FFF2-40B4-BE49-F238E27FC236}">
                <a16:creationId xmlns:a16="http://schemas.microsoft.com/office/drawing/2014/main" id="{FC402BBE-D6D0-4507-AF1C-BDA593BD3979}"/>
              </a:ext>
            </a:extLst>
          </p:cNvPr>
          <p:cNvSpPr txBox="1"/>
          <p:nvPr/>
        </p:nvSpPr>
        <p:spPr>
          <a:xfrm>
            <a:off x="777340" y="2980792"/>
            <a:ext cx="10286712" cy="457200"/>
          </a:xfrm>
          <a:prstGeom prst="rect">
            <a:avLst/>
          </a:prstGeom>
          <a:solidFill>
            <a:schemeClr val="accent5">
              <a:lumMod val="40000"/>
              <a:lumOff val="60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171450" indent="-171450">
              <a:buFont typeface="Wingdings" panose="05000000000000000000" pitchFamily="2" charset="2"/>
              <a:buChar char="§"/>
              <a:defRPr sz="1400"/>
            </a:lvl1pPr>
          </a:lstStyle>
          <a:p>
            <a:pPr marL="0" indent="0">
              <a:buNone/>
            </a:pPr>
            <a:r>
              <a:rPr lang="en-US" dirty="0">
                <a:latin typeface="Arial" panose="020B0604020202020204" pitchFamily="34" charset="0"/>
                <a:cs typeface="Arial" panose="020B0604020202020204" pitchFamily="34" charset="0"/>
              </a:rPr>
              <a:t>Coordinate communication content and timing across all FDOT</a:t>
            </a:r>
          </a:p>
        </p:txBody>
      </p:sp>
      <p:sp>
        <p:nvSpPr>
          <p:cNvPr id="12" name="TextBox 11">
            <a:extLst>
              <a:ext uri="{FF2B5EF4-FFF2-40B4-BE49-F238E27FC236}">
                <a16:creationId xmlns:a16="http://schemas.microsoft.com/office/drawing/2014/main" id="{C99C0AAF-A326-4C83-9A5F-85ABB783AAAE}"/>
              </a:ext>
            </a:extLst>
          </p:cNvPr>
          <p:cNvSpPr txBox="1"/>
          <p:nvPr/>
        </p:nvSpPr>
        <p:spPr>
          <a:xfrm>
            <a:off x="777340" y="3646172"/>
            <a:ext cx="10286712" cy="457200"/>
          </a:xfrm>
          <a:prstGeom prst="rect">
            <a:avLst/>
          </a:prstGeom>
          <a:solidFill>
            <a:schemeClr val="accent5">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171450" indent="-171450">
              <a:buFont typeface="Wingdings" panose="05000000000000000000" pitchFamily="2" charset="2"/>
              <a:buChar char="§"/>
              <a:defRPr sz="1400"/>
            </a:lvl1pPr>
          </a:lstStyle>
          <a:p>
            <a:pPr marL="0" indent="0">
              <a:buNone/>
            </a:pPr>
            <a:r>
              <a:rPr lang="en-US" dirty="0">
                <a:latin typeface="Arial" panose="020B0604020202020204" pitchFamily="34" charset="0"/>
                <a:cs typeface="Arial" panose="020B0604020202020204" pitchFamily="34" charset="0"/>
              </a:rPr>
              <a:t>Provide WPII stakeholders with context for the change and the road ahead</a:t>
            </a:r>
          </a:p>
        </p:txBody>
      </p:sp>
      <p:sp>
        <p:nvSpPr>
          <p:cNvPr id="13" name="TextBox 12">
            <a:extLst>
              <a:ext uri="{FF2B5EF4-FFF2-40B4-BE49-F238E27FC236}">
                <a16:creationId xmlns:a16="http://schemas.microsoft.com/office/drawing/2014/main" id="{02EDEDE1-35F9-403D-B02C-6869AB70A98A}"/>
              </a:ext>
            </a:extLst>
          </p:cNvPr>
          <p:cNvSpPr txBox="1"/>
          <p:nvPr/>
        </p:nvSpPr>
        <p:spPr>
          <a:xfrm>
            <a:off x="777340" y="4311552"/>
            <a:ext cx="10286712" cy="457200"/>
          </a:xfrm>
          <a:prstGeom prst="rect">
            <a:avLst/>
          </a:prstGeom>
          <a:solidFill>
            <a:schemeClr val="accent5">
              <a:lumMod val="75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171450" indent="-171450">
              <a:buFont typeface="Wingdings" panose="05000000000000000000" pitchFamily="2" charset="2"/>
              <a:buChar char="§"/>
              <a:defRPr sz="1400"/>
            </a:lvl1pPr>
          </a:lstStyle>
          <a:p>
            <a:pPr marL="0" indent="0">
              <a:buNone/>
            </a:pPr>
            <a:r>
              <a:rPr lang="en-US" dirty="0">
                <a:solidFill>
                  <a:schemeClr val="bg1"/>
                </a:solidFill>
                <a:latin typeface="Arial" panose="020B0604020202020204" pitchFamily="34" charset="0"/>
                <a:cs typeface="Arial" panose="020B0604020202020204" pitchFamily="34" charset="0"/>
              </a:rPr>
              <a:t>Promote involvement by providing opportunities for key stakeholder groups to contribute feedback/input</a:t>
            </a:r>
          </a:p>
        </p:txBody>
      </p:sp>
      <p:sp>
        <p:nvSpPr>
          <p:cNvPr id="14" name="TextBox 13">
            <a:extLst>
              <a:ext uri="{FF2B5EF4-FFF2-40B4-BE49-F238E27FC236}">
                <a16:creationId xmlns:a16="http://schemas.microsoft.com/office/drawing/2014/main" id="{CCA78F45-3F08-4231-BAB8-39430747028B}"/>
              </a:ext>
            </a:extLst>
          </p:cNvPr>
          <p:cNvSpPr txBox="1"/>
          <p:nvPr/>
        </p:nvSpPr>
        <p:spPr>
          <a:xfrm>
            <a:off x="762447" y="4976932"/>
            <a:ext cx="10286712" cy="457200"/>
          </a:xfrm>
          <a:prstGeom prst="rect">
            <a:avLst/>
          </a:prstGeom>
          <a:solidFill>
            <a:schemeClr val="accent5">
              <a:lumMod val="50000"/>
            </a:schemeClr>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marL="171450" indent="-171450">
              <a:buFont typeface="Wingdings" panose="05000000000000000000" pitchFamily="2" charset="2"/>
              <a:buChar char="§"/>
              <a:defRPr sz="1400"/>
            </a:lvl1pPr>
          </a:lstStyle>
          <a:p>
            <a:pPr marL="0" indent="0">
              <a:buNone/>
            </a:pPr>
            <a:r>
              <a:rPr lang="en-US" dirty="0">
                <a:solidFill>
                  <a:schemeClr val="bg1"/>
                </a:solidFill>
                <a:latin typeface="Arial" panose="020B0604020202020204" pitchFamily="34" charset="0"/>
                <a:cs typeface="Arial" panose="020B0604020202020204" pitchFamily="34" charset="0"/>
              </a:rPr>
              <a:t>Engage WPII stakeholders in meaningful and varied ways by not relying solely on written communications, such as emails </a:t>
            </a:r>
          </a:p>
        </p:txBody>
      </p:sp>
      <p:sp>
        <p:nvSpPr>
          <p:cNvPr id="15" name="Content Placeholder 2">
            <a:extLst>
              <a:ext uri="{FF2B5EF4-FFF2-40B4-BE49-F238E27FC236}">
                <a16:creationId xmlns:a16="http://schemas.microsoft.com/office/drawing/2014/main" id="{019D1494-DB3D-4953-A6D2-1F013622BD31}"/>
              </a:ext>
            </a:extLst>
          </p:cNvPr>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The Communication Strategy will help build stakeholder awareness, understanding, acceptance, and commitment to the WPII project via consistent, frequent, and highly targeted communications </a:t>
            </a:r>
          </a:p>
          <a:p>
            <a:pPr marL="0" lvl="0" indent="0">
              <a:buClr>
                <a:srgbClr val="ED7D31"/>
              </a:buClr>
              <a:buNone/>
            </a:pPr>
            <a:endParaRPr lang="en-US" sz="1600" b="1" dirty="0">
              <a:solidFill>
                <a:schemeClr val="tx1"/>
              </a:solidFill>
              <a:latin typeface="Arial" panose="020B0604020202020204" pitchFamily="34" charset="0"/>
              <a:ea typeface="Calibri" charset="0"/>
              <a:cs typeface="Arial" panose="020B0604020202020204" pitchFamily="34" charset="0"/>
            </a:endParaRPr>
          </a:p>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The primary objectives of the Strategy are to:</a:t>
            </a:r>
          </a:p>
        </p:txBody>
      </p:sp>
      <p:sp>
        <p:nvSpPr>
          <p:cNvPr id="9" name="TextBox 8"/>
          <p:cNvSpPr txBox="1"/>
          <p:nvPr/>
        </p:nvSpPr>
        <p:spPr>
          <a:xfrm>
            <a:off x="11737731" y="6418330"/>
            <a:ext cx="254977" cy="369332"/>
          </a:xfrm>
          <a:prstGeom prst="rect">
            <a:avLst/>
          </a:prstGeom>
          <a:noFill/>
        </p:spPr>
        <p:txBody>
          <a:bodyPr wrap="square" rtlCol="0">
            <a:spAutoFit/>
          </a:bodyPr>
          <a:lstStyle/>
          <a:p>
            <a:fld id="{94DDFCD5-F4C0-4E57-99E2-EF48369CCA8D}"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35774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Strategy: Commitment Curve</a:t>
            </a:r>
          </a:p>
        </p:txBody>
      </p:sp>
      <p:sp>
        <p:nvSpPr>
          <p:cNvPr id="15" name="Content Placeholder 2">
            <a:extLst>
              <a:ext uri="{FF2B5EF4-FFF2-40B4-BE49-F238E27FC236}">
                <a16:creationId xmlns:a16="http://schemas.microsoft.com/office/drawing/2014/main" id="{019D1494-DB3D-4953-A6D2-1F013622BD31}"/>
              </a:ext>
            </a:extLst>
          </p:cNvPr>
          <p:cNvSpPr txBox="1">
            <a:spLocks/>
          </p:cNvSpPr>
          <p:nvPr/>
        </p:nvSpPr>
        <p:spPr>
          <a:xfrm>
            <a:off x="762447" y="949555"/>
            <a:ext cx="10204257" cy="5178529"/>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ED7D31"/>
              </a:buClr>
              <a:buNone/>
            </a:pPr>
            <a:r>
              <a:rPr lang="en-US" sz="1600" b="1" dirty="0">
                <a:solidFill>
                  <a:schemeClr val="tx1"/>
                </a:solidFill>
                <a:latin typeface="Arial" panose="020B0604020202020204" pitchFamily="34" charset="0"/>
                <a:ea typeface="Calibri" charset="0"/>
                <a:cs typeface="Arial" panose="020B0604020202020204" pitchFamily="34" charset="0"/>
              </a:rPr>
              <a:t>Once implemented, the Communication Strategy will guide WPII stakeholders through the commitment curve quickly and effectively with the use of targeted communications</a:t>
            </a:r>
          </a:p>
          <a:p>
            <a:pPr marL="0" lvl="0" indent="0">
              <a:buClr>
                <a:srgbClr val="ED7D31"/>
              </a:buClr>
              <a:buNone/>
            </a:pPr>
            <a:endParaRPr lang="en-US" sz="1600" b="1" dirty="0">
              <a:solidFill>
                <a:srgbClr val="44546A"/>
              </a:solidFill>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7EBF1434-FB36-4651-AB81-7DD032EF9B34}"/>
              </a:ext>
            </a:extLst>
          </p:cNvPr>
          <p:cNvPicPr>
            <a:picLocks noChangeAspect="1"/>
          </p:cNvPicPr>
          <p:nvPr/>
        </p:nvPicPr>
        <p:blipFill>
          <a:blip r:embed="rId3"/>
          <a:stretch>
            <a:fillRect/>
          </a:stretch>
        </p:blipFill>
        <p:spPr>
          <a:xfrm>
            <a:off x="1612026" y="1747443"/>
            <a:ext cx="8193755" cy="4582948"/>
          </a:xfrm>
          <a:prstGeom prst="rect">
            <a:avLst/>
          </a:prstGeom>
        </p:spPr>
      </p:pic>
      <p:sp>
        <p:nvSpPr>
          <p:cNvPr id="6" name="TextBox 5"/>
          <p:cNvSpPr txBox="1"/>
          <p:nvPr/>
        </p:nvSpPr>
        <p:spPr>
          <a:xfrm>
            <a:off x="11737731" y="6418330"/>
            <a:ext cx="254977" cy="369332"/>
          </a:xfrm>
          <a:prstGeom prst="rect">
            <a:avLst/>
          </a:prstGeom>
          <a:noFill/>
        </p:spPr>
        <p:txBody>
          <a:bodyPr wrap="square" rtlCol="0">
            <a:spAutoFit/>
          </a:bodyPr>
          <a:lstStyle/>
          <a:p>
            <a:fld id="{68396BE4-FF0C-4CAE-A140-8D3BB7056232}" type="slidenum">
              <a:rPr lang="en-US">
                <a:solidFill>
                  <a:schemeClr val="bg1"/>
                </a:solidFill>
              </a:rPr>
              <a:t>5</a:t>
            </a:fld>
            <a:r>
              <a:rPr lang="en-US" dirty="0">
                <a:solidFill>
                  <a:schemeClr val="bg1"/>
                </a:solidFill>
              </a:rPr>
              <a:t> </a:t>
            </a:r>
          </a:p>
        </p:txBody>
      </p:sp>
    </p:spTree>
    <p:extLst>
      <p:ext uri="{BB962C8B-B14F-4D97-AF65-F5344CB8AC3E}">
        <p14:creationId xmlns:p14="http://schemas.microsoft.com/office/powerpoint/2010/main" val="80612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Importance</a:t>
            </a:r>
          </a:p>
        </p:txBody>
      </p:sp>
      <p:sp>
        <p:nvSpPr>
          <p:cNvPr id="9" name="Content Placeholder 2"/>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cs typeface="Arial" panose="020B0604020202020204" pitchFamily="34" charset="0"/>
              </a:rPr>
              <a:t>Effective communication strategies and stakeholder engagement is critical to the success of the WPII project</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sp>
        <p:nvSpPr>
          <p:cNvPr id="20" name="Rectangle 19"/>
          <p:cNvSpPr/>
          <p:nvPr/>
        </p:nvSpPr>
        <p:spPr>
          <a:xfrm>
            <a:off x="1916319" y="1883745"/>
            <a:ext cx="2487628"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21" name="Group 20"/>
          <p:cNvGrpSpPr/>
          <p:nvPr/>
        </p:nvGrpSpPr>
        <p:grpSpPr>
          <a:xfrm>
            <a:off x="1694370" y="1883745"/>
            <a:ext cx="457200" cy="457200"/>
            <a:chOff x="9050344" y="3951386"/>
            <a:chExt cx="457200" cy="457200"/>
          </a:xfrm>
          <a:solidFill>
            <a:schemeClr val="accent6">
              <a:lumMod val="40000"/>
              <a:lumOff val="60000"/>
            </a:schemeClr>
          </a:solidFill>
        </p:grpSpPr>
        <p:sp>
          <p:nvSpPr>
            <p:cNvPr id="22" name="Oval 21"/>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 name="Oval 22"/>
            <p:cNvSpPr/>
            <p:nvPr/>
          </p:nvSpPr>
          <p:spPr>
            <a:xfrm>
              <a:off x="9096064" y="3997106"/>
              <a:ext cx="365760" cy="365760"/>
            </a:xfrm>
            <a:prstGeom prst="ellipse">
              <a:avLst/>
            </a:prstGeom>
            <a:solidFill>
              <a:schemeClr val="bg1"/>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4" name="Rectangle 23"/>
          <p:cNvSpPr/>
          <p:nvPr/>
        </p:nvSpPr>
        <p:spPr>
          <a:xfrm>
            <a:off x="4978813" y="1883745"/>
            <a:ext cx="2492142"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25" name="Group 24"/>
          <p:cNvGrpSpPr/>
          <p:nvPr/>
        </p:nvGrpSpPr>
        <p:grpSpPr>
          <a:xfrm>
            <a:off x="4756864" y="1883745"/>
            <a:ext cx="457200" cy="457200"/>
            <a:chOff x="9050344" y="3951386"/>
            <a:chExt cx="457200" cy="457200"/>
          </a:xfrm>
          <a:solidFill>
            <a:srgbClr val="E6E6E6"/>
          </a:solidFill>
        </p:grpSpPr>
        <p:sp>
          <p:nvSpPr>
            <p:cNvPr id="26" name="Oval 25"/>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Oval 26"/>
            <p:cNvSpPr/>
            <p:nvPr/>
          </p:nvSpPr>
          <p:spPr>
            <a:xfrm>
              <a:off x="9096064" y="3997106"/>
              <a:ext cx="365760" cy="365760"/>
            </a:xfrm>
            <a:prstGeom prst="ellipse">
              <a:avLst/>
            </a:prstGeom>
            <a:solidFill>
              <a:schemeClr val="bg1"/>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8" name="Rectangle 27"/>
          <p:cNvSpPr/>
          <p:nvPr/>
        </p:nvSpPr>
        <p:spPr>
          <a:xfrm>
            <a:off x="8050394" y="1885305"/>
            <a:ext cx="2487569"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29" name="Group 28"/>
          <p:cNvGrpSpPr/>
          <p:nvPr/>
        </p:nvGrpSpPr>
        <p:grpSpPr>
          <a:xfrm>
            <a:off x="7828445" y="1885305"/>
            <a:ext cx="457200" cy="457200"/>
            <a:chOff x="9050344" y="3951386"/>
            <a:chExt cx="457200" cy="457200"/>
          </a:xfrm>
          <a:solidFill>
            <a:schemeClr val="accent1">
              <a:lumMod val="75000"/>
            </a:schemeClr>
          </a:solidFill>
        </p:grpSpPr>
        <p:sp>
          <p:nvSpPr>
            <p:cNvPr id="30" name="Oval 29"/>
            <p:cNvSpPr/>
            <p:nvPr/>
          </p:nvSpPr>
          <p:spPr>
            <a:xfrm>
              <a:off x="9050344" y="3951386"/>
              <a:ext cx="457200" cy="457200"/>
            </a:xfrm>
            <a:prstGeom prst="ellipse">
              <a:avLst/>
            </a:prstGeom>
            <a:grp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1" name="Oval 30"/>
            <p:cNvSpPr/>
            <p:nvPr/>
          </p:nvSpPr>
          <p:spPr>
            <a:xfrm>
              <a:off x="9096064" y="3997106"/>
              <a:ext cx="365760" cy="365760"/>
            </a:xfrm>
            <a:prstGeom prst="ellipse">
              <a:avLst/>
            </a:prstGeom>
            <a:solidFill>
              <a:schemeClr val="bg1"/>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2" name="TextBox 31"/>
          <p:cNvSpPr txBox="1"/>
          <p:nvPr/>
        </p:nvSpPr>
        <p:spPr>
          <a:xfrm>
            <a:off x="7972716" y="1964840"/>
            <a:ext cx="358649" cy="30167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p:txBody>
      </p:sp>
      <p:sp>
        <p:nvSpPr>
          <p:cNvPr id="33" name="TextBox 32"/>
          <p:cNvSpPr txBox="1"/>
          <p:nvPr/>
        </p:nvSpPr>
        <p:spPr>
          <a:xfrm>
            <a:off x="2151570" y="1929465"/>
            <a:ext cx="2410188"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Why does WPII need a communication strategy?</a:t>
            </a:r>
          </a:p>
        </p:txBody>
      </p:sp>
      <p:sp>
        <p:nvSpPr>
          <p:cNvPr id="34" name="TextBox 33"/>
          <p:cNvSpPr txBox="1"/>
          <p:nvPr/>
        </p:nvSpPr>
        <p:spPr>
          <a:xfrm>
            <a:off x="5310722" y="1945920"/>
            <a:ext cx="2011545"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What is the benefit of this communication strategy?</a:t>
            </a:r>
          </a:p>
        </p:txBody>
      </p:sp>
      <p:sp>
        <p:nvSpPr>
          <p:cNvPr id="35" name="TextBox 34"/>
          <p:cNvSpPr txBox="1"/>
          <p:nvPr/>
        </p:nvSpPr>
        <p:spPr>
          <a:xfrm>
            <a:off x="4901136" y="1967968"/>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p:txBody>
      </p:sp>
      <p:sp>
        <p:nvSpPr>
          <p:cNvPr id="36" name="TextBox 35"/>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p:txBody>
      </p:sp>
      <p:sp>
        <p:nvSpPr>
          <p:cNvPr id="37" name="TextBox 36"/>
          <p:cNvSpPr txBox="1"/>
          <p:nvPr/>
        </p:nvSpPr>
        <p:spPr>
          <a:xfrm>
            <a:off x="8338476" y="1936878"/>
            <a:ext cx="2081431" cy="350865"/>
          </a:xfrm>
          <a:prstGeom prst="rect">
            <a:avLst/>
          </a:prstGeom>
          <a:noFill/>
        </p:spPr>
        <p:txBody>
          <a:bodyPr wrap="square" lIns="0" tIns="36576" rIns="0" bIns="0" rtlCol="0" anchor="ctr">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How will the communication strategy and plan help?</a:t>
            </a:r>
          </a:p>
        </p:txBody>
      </p:sp>
      <p:sp>
        <p:nvSpPr>
          <p:cNvPr id="41" name="Rechteck 40"/>
          <p:cNvSpPr/>
          <p:nvPr/>
        </p:nvSpPr>
        <p:spPr bwMode="gray">
          <a:xfrm>
            <a:off x="1694370" y="2534027"/>
            <a:ext cx="2715195" cy="3308456"/>
          </a:xfrm>
          <a:prstGeom prst="rect">
            <a:avLst/>
          </a:prstGeom>
          <a:solidFill>
            <a:schemeClr val="accent1">
              <a:lumMod val="75000"/>
            </a:schemeClr>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endParaRPr kumimoji="0" lang="en-US" sz="1271" b="1" i="0" u="none" strike="noStrike" kern="0" cap="none" spc="0" normalizeH="0" baseline="0" noProof="0" dirty="0">
              <a:ln>
                <a:noFill/>
              </a:ln>
              <a:solidFill>
                <a:srgbClr val="CDE7C7"/>
              </a:solidFill>
              <a:effectLst/>
              <a:uLnTx/>
              <a:uFillTx/>
              <a:latin typeface="Calibri" panose="020F0502020204030204"/>
              <a:cs typeface="Calibri" panose="020F0502020204030204" pitchFamily="34" charset="0"/>
            </a:endParaRPr>
          </a:p>
        </p:txBody>
      </p:sp>
      <p:sp>
        <p:nvSpPr>
          <p:cNvPr id="42" name="Rectangle 41"/>
          <p:cNvSpPr/>
          <p:nvPr/>
        </p:nvSpPr>
        <p:spPr>
          <a:xfrm>
            <a:off x="1781341" y="2618071"/>
            <a:ext cx="2541252" cy="3139993"/>
          </a:xfrm>
          <a:prstGeom prst="rect">
            <a:avLst/>
          </a:prstGeom>
          <a:solidFill>
            <a:sysClr val="window" lastClr="FFFFFF"/>
          </a:solidFill>
          <a:ln w="9525" cap="flat" cmpd="sng" algn="ctr">
            <a:solidFill>
              <a:schemeClr val="accent1">
                <a:lumMod val="50000"/>
              </a:schemeClr>
            </a:solidFill>
            <a:prstDash val="solid"/>
          </a:ln>
          <a:effectLst/>
        </p:spPr>
        <p:txBody>
          <a:bodyPr rtlCol="0" anchor="t" anchorCtr="0"/>
          <a:lstStyle/>
          <a:p>
            <a:pPr lvl="0"/>
            <a:r>
              <a:rPr lang="en-AU" sz="1050" kern="0" dirty="0">
                <a:latin typeface="Arial" panose="020B0604020202020204" pitchFamily="34" charset="0"/>
                <a:cs typeface="Arial" panose="020B0604020202020204" pitchFamily="34" charset="0"/>
              </a:rPr>
              <a:t>WPII requires effective messaging throughout the Department. Stakeholder communication is a critical part of the implementation because it provides:</a:t>
            </a:r>
          </a:p>
          <a:p>
            <a:pPr lvl="0"/>
            <a:endParaRPr lang="en-AU" sz="1050" kern="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050" kern="0" dirty="0">
                <a:latin typeface="Arial" panose="020B0604020202020204" pitchFamily="34" charset="0"/>
                <a:cs typeface="Arial" panose="020B0604020202020204" pitchFamily="34" charset="0"/>
              </a:rPr>
              <a:t>Better understanding of the project and project objectives</a:t>
            </a:r>
          </a:p>
          <a:p>
            <a:pPr marL="171450" lvl="0" indent="-171450">
              <a:buFont typeface="Arial" panose="020B0604020202020204" pitchFamily="34" charset="0"/>
              <a:buChar char="•"/>
            </a:pPr>
            <a:endParaRPr lang="en-AU" sz="1050" kern="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050" kern="0" dirty="0">
                <a:latin typeface="Arial" panose="020B0604020202020204" pitchFamily="34" charset="0"/>
                <a:cs typeface="Arial" panose="020B0604020202020204" pitchFamily="34" charset="0"/>
              </a:rPr>
              <a:t>A transparent connection and relationship with all WPII stakeholders</a:t>
            </a:r>
          </a:p>
          <a:p>
            <a:pPr lvl="0"/>
            <a:endParaRPr lang="en-AU" sz="1050" kern="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050" kern="0" dirty="0">
                <a:latin typeface="Arial" panose="020B0604020202020204" pitchFamily="34" charset="0"/>
                <a:cs typeface="Arial" panose="020B0604020202020204" pitchFamily="34" charset="0"/>
              </a:rPr>
              <a:t>Support for a culture of open communication and transparency</a:t>
            </a:r>
          </a:p>
          <a:p>
            <a:pPr lvl="0"/>
            <a:endParaRPr lang="en-AU" sz="1050" kern="0" dirty="0">
              <a:latin typeface="Arial" panose="020B0604020202020204" pitchFamily="34" charset="0"/>
              <a:cs typeface="Arial" panose="020B0604020202020204" pitchFamily="34" charset="0"/>
            </a:endParaRPr>
          </a:p>
          <a:p>
            <a:pPr lvl="0"/>
            <a:endParaRPr lang="en-AU" sz="1000" kern="0" dirty="0">
              <a:latin typeface="EYInterstate Light" panose="02000506000000020004" pitchFamily="2" charset="0"/>
            </a:endParaRPr>
          </a:p>
        </p:txBody>
      </p:sp>
      <p:sp>
        <p:nvSpPr>
          <p:cNvPr id="43" name="Rechteck 40"/>
          <p:cNvSpPr/>
          <p:nvPr/>
        </p:nvSpPr>
        <p:spPr bwMode="gray">
          <a:xfrm>
            <a:off x="4761378" y="2534027"/>
            <a:ext cx="2715195" cy="3308864"/>
          </a:xfrm>
          <a:prstGeom prst="rect">
            <a:avLst/>
          </a:prstGeom>
          <a:solidFill>
            <a:srgbClr val="C00000"/>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endParaRPr kumimoji="0" lang="en-US" sz="1271" b="1" i="0" u="none" strike="noStrike" kern="0" cap="none" spc="0" normalizeH="0" baseline="0" noProof="0" dirty="0">
              <a:ln>
                <a:noFill/>
              </a:ln>
              <a:solidFill>
                <a:srgbClr val="CDE7C7"/>
              </a:solidFill>
              <a:effectLst/>
              <a:uLnTx/>
              <a:uFillTx/>
              <a:latin typeface="Calibri" panose="020F0502020204030204"/>
              <a:cs typeface="Calibri" panose="020F0502020204030204" pitchFamily="34" charset="0"/>
            </a:endParaRPr>
          </a:p>
        </p:txBody>
      </p:sp>
      <p:sp>
        <p:nvSpPr>
          <p:cNvPr id="44" name="Rectangle 43"/>
          <p:cNvSpPr/>
          <p:nvPr/>
        </p:nvSpPr>
        <p:spPr>
          <a:xfrm>
            <a:off x="4848349" y="2618071"/>
            <a:ext cx="2541252" cy="3140402"/>
          </a:xfrm>
          <a:prstGeom prst="rect">
            <a:avLst/>
          </a:prstGeom>
          <a:solidFill>
            <a:sysClr val="window" lastClr="FFFFFF"/>
          </a:solidFill>
          <a:ln w="9525" cap="flat" cmpd="sng" algn="ctr">
            <a:solidFill>
              <a:schemeClr val="accent1">
                <a:lumMod val="50000"/>
              </a:schemeClr>
            </a:solidFill>
            <a:prstDash val="solid"/>
          </a:ln>
          <a:effectLst/>
        </p:spPr>
        <p:txBody>
          <a:bodyPr rtlCol="0" anchor="t" anchorCtr="0"/>
          <a:lstStyle/>
          <a:p>
            <a:r>
              <a:rPr lang="en-US" sz="1050" kern="0" dirty="0">
                <a:latin typeface="Arial" panose="020B0604020202020204" pitchFamily="34" charset="0"/>
                <a:cs typeface="Arial" panose="020B0604020202020204" pitchFamily="34" charset="0"/>
              </a:rPr>
              <a:t>The communication strategy  articulates a set of activities at every step of the project for optimal stakeholder management. It provides:</a:t>
            </a:r>
          </a:p>
          <a:p>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Alignment of the project objectives and the organizational priorities</a:t>
            </a:r>
          </a:p>
          <a:p>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Alignment with the project messaging across all workstreams</a:t>
            </a:r>
          </a:p>
          <a:p>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Adequate </a:t>
            </a:r>
            <a:r>
              <a:rPr lang="en-GB" sz="1050" kern="0" dirty="0">
                <a:latin typeface="Arial" panose="020B0604020202020204" pitchFamily="34" charset="0"/>
                <a:cs typeface="Arial" panose="020B0604020202020204" pitchFamily="34" charset="0"/>
              </a:rPr>
              <a:t>stakeholder identification</a:t>
            </a:r>
          </a:p>
          <a:p>
            <a:endParaRPr lang="en-GB"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kern="0" dirty="0">
                <a:latin typeface="Arial" panose="020B0604020202020204" pitchFamily="34" charset="0"/>
                <a:cs typeface="Arial" panose="020B0604020202020204" pitchFamily="34" charset="0"/>
              </a:rPr>
              <a:t>The proper planning, integration and monitoring of the project steps</a:t>
            </a:r>
          </a:p>
          <a:p>
            <a:endParaRPr lang="en-GB"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kern="0" dirty="0">
                <a:latin typeface="Arial" panose="020B0604020202020204" pitchFamily="34" charset="0"/>
                <a:cs typeface="Arial" panose="020B0604020202020204" pitchFamily="34" charset="0"/>
              </a:rPr>
              <a:t>Inclusion of change management activities to ensure people’s transition journey</a:t>
            </a:r>
          </a:p>
        </p:txBody>
      </p:sp>
      <p:sp>
        <p:nvSpPr>
          <p:cNvPr id="45" name="Rechteck 40"/>
          <p:cNvSpPr/>
          <p:nvPr/>
        </p:nvSpPr>
        <p:spPr bwMode="gray">
          <a:xfrm>
            <a:off x="7828386" y="2533619"/>
            <a:ext cx="2715195" cy="3309272"/>
          </a:xfrm>
          <a:prstGeom prst="rect">
            <a:avLst/>
          </a:prstGeom>
          <a:solidFill>
            <a:schemeClr val="accent5">
              <a:lumMod val="75000"/>
            </a:schemeClr>
          </a:solidFill>
          <a:ln>
            <a:solidFill>
              <a:schemeClr val="accent1">
                <a:lumMod val="50000"/>
              </a:schemeClr>
            </a:solidFill>
          </a:ln>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endParaRPr kumimoji="0" lang="en-US" sz="1271" b="1" i="0" u="none" strike="noStrike" kern="0" cap="none" spc="0" normalizeH="0" baseline="0" noProof="0" dirty="0">
              <a:ln>
                <a:noFill/>
              </a:ln>
              <a:solidFill>
                <a:srgbClr val="CDE7C7"/>
              </a:solidFill>
              <a:effectLst/>
              <a:uLnTx/>
              <a:uFillTx/>
              <a:latin typeface="Calibri" panose="020F0502020204030204"/>
              <a:cs typeface="Calibri" panose="020F0502020204030204" pitchFamily="34" charset="0"/>
            </a:endParaRPr>
          </a:p>
        </p:txBody>
      </p:sp>
      <p:sp>
        <p:nvSpPr>
          <p:cNvPr id="46" name="Rectangle 45"/>
          <p:cNvSpPr/>
          <p:nvPr/>
        </p:nvSpPr>
        <p:spPr>
          <a:xfrm>
            <a:off x="7915357" y="2618071"/>
            <a:ext cx="2541252" cy="3140402"/>
          </a:xfrm>
          <a:prstGeom prst="rect">
            <a:avLst/>
          </a:prstGeom>
          <a:solidFill>
            <a:sysClr val="window" lastClr="FFFFFF"/>
          </a:solidFill>
          <a:ln w="9525" cap="flat" cmpd="sng" algn="ctr">
            <a:solidFill>
              <a:schemeClr val="accent1">
                <a:lumMod val="50000"/>
              </a:schemeClr>
            </a:solidFill>
            <a:prstDash val="solid"/>
          </a:ln>
          <a:effectLst/>
        </p:spPr>
        <p:txBody>
          <a:bodyPr rtlCol="0" anchor="t" anchorCtr="0"/>
          <a:lstStyle/>
          <a:p>
            <a:r>
              <a:rPr lang="en-US" sz="1050" kern="0" dirty="0">
                <a:latin typeface="Arial" panose="020B0604020202020204" pitchFamily="34" charset="0"/>
                <a:cs typeface="Arial" panose="020B0604020202020204" pitchFamily="34" charset="0"/>
              </a:rPr>
              <a:t>An established communications strategy and plan supports cross work stream alignment with:</a:t>
            </a:r>
          </a:p>
          <a:p>
            <a:pPr marL="171450" indent="-171450">
              <a:buFont typeface="Arial" panose="020B0604020202020204" pitchFamily="34" charset="0"/>
              <a:buChar char="•"/>
            </a:pPr>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 well executed plan to engage with all stakeholders and align  communications with the wider project strategy</a:t>
            </a:r>
          </a:p>
          <a:p>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 communication strategy to help FDOT realize benefits sooner by articulating the “what's in it for me” to all stakeholders</a:t>
            </a:r>
          </a:p>
          <a:p>
            <a:pPr marL="171450" indent="-171450">
              <a:buFont typeface="Arial" panose="020B0604020202020204" pitchFamily="34" charset="0"/>
              <a:buChar char="•"/>
            </a:pPr>
            <a:endParaRPr lang="en-US" sz="105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kern="0" dirty="0">
                <a:latin typeface="Arial" panose="020B0604020202020204" pitchFamily="34" charset="0"/>
                <a:cs typeface="Arial" panose="020B0604020202020204" pitchFamily="34" charset="0"/>
              </a:rPr>
              <a:t>A communication calendar to maintain and manage communications throughout the project lifecycle </a:t>
            </a:r>
          </a:p>
          <a:p>
            <a:endParaRPr lang="en-US" sz="1050" kern="0" dirty="0">
              <a:solidFill>
                <a:srgbClr val="C000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050" kern="0" dirty="0">
              <a:latin typeface="Arial" panose="020B0604020202020204" pitchFamily="34" charset="0"/>
              <a:cs typeface="Arial" panose="020B0604020202020204" pitchFamily="34" charset="0"/>
            </a:endParaRPr>
          </a:p>
          <a:p>
            <a:endParaRPr lang="en-US" sz="1050" kern="0" dirty="0">
              <a:latin typeface="Arial" panose="020B0604020202020204" pitchFamily="34" charset="0"/>
              <a:cs typeface="Arial" panose="020B0604020202020204" pitchFamily="34" charset="0"/>
            </a:endParaRPr>
          </a:p>
        </p:txBody>
      </p:sp>
      <p:sp>
        <p:nvSpPr>
          <p:cNvPr id="38" name="TextBox 37"/>
          <p:cNvSpPr txBox="1"/>
          <p:nvPr/>
        </p:nvSpPr>
        <p:spPr>
          <a:xfrm>
            <a:off x="11737731" y="6418330"/>
            <a:ext cx="254977" cy="369332"/>
          </a:xfrm>
          <a:prstGeom prst="rect">
            <a:avLst/>
          </a:prstGeom>
          <a:noFill/>
        </p:spPr>
        <p:txBody>
          <a:bodyPr wrap="square" rtlCol="0">
            <a:spAutoFit/>
          </a:bodyPr>
          <a:lstStyle/>
          <a:p>
            <a:fld id="{AC43F397-1A98-4E75-B692-F05D1C12FAD2}" type="slidenum">
              <a:rPr lang="en-US" smtClean="0">
                <a:solidFill>
                  <a:schemeClr val="bg1"/>
                </a:solidFill>
              </a:rPr>
              <a:t>6</a:t>
            </a:fld>
            <a:r>
              <a:rPr lang="en-US" dirty="0">
                <a:solidFill>
                  <a:schemeClr val="bg1"/>
                </a:solidFill>
              </a:rPr>
              <a:t> </a:t>
            </a:r>
          </a:p>
        </p:txBody>
      </p:sp>
    </p:spTree>
    <p:extLst>
      <p:ext uri="{BB962C8B-B14F-4D97-AF65-F5344CB8AC3E}">
        <p14:creationId xmlns:p14="http://schemas.microsoft.com/office/powerpoint/2010/main" val="34261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 Objectives</a:t>
            </a:r>
          </a:p>
        </p:txBody>
      </p:sp>
      <p:sp>
        <p:nvSpPr>
          <p:cNvPr id="9" name="Content Placeholder 2"/>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ea typeface="Calibri" charset="0"/>
                <a:cs typeface="Arial" panose="020B0604020202020204" pitchFamily="34" charset="0"/>
              </a:rPr>
              <a:t>The purpose of this document is to present the Communication Strategy and Plan that will support WPII design and deployment. The WPII Communications Plan has three main objectives:</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sp>
        <p:nvSpPr>
          <p:cNvPr id="4" name="TextBox 3"/>
          <p:cNvSpPr txBox="1"/>
          <p:nvPr/>
        </p:nvSpPr>
        <p:spPr>
          <a:xfrm>
            <a:off x="1807474" y="1722592"/>
            <a:ext cx="1021011" cy="1397783"/>
          </a:xfrm>
          <a:prstGeom prst="rect">
            <a:avLst/>
          </a:prstGeom>
          <a:noFill/>
          <a:effectLst>
            <a:outerShdw blurRad="50800" dist="38100" dir="2700000" algn="tl" rotWithShape="0">
              <a:prstClr val="black">
                <a:alpha val="40000"/>
              </a:prstClr>
            </a:outerShdw>
          </a:effectLst>
        </p:spPr>
        <p:txBody>
          <a:bodyPr wrap="square" lIns="0" tIns="33175" rIns="0" bIns="0" rtlCol="0">
            <a:spAutoFit/>
          </a:bodyPr>
          <a:lstStyle/>
          <a:p>
            <a:pPr algn="ctr" defTabSz="712825">
              <a:lnSpc>
                <a:spcPct val="85000"/>
              </a:lnSpc>
              <a:spcAft>
                <a:spcPts val="544"/>
              </a:spcAft>
              <a:buClr>
                <a:srgbClr val="FFE600"/>
              </a:buClr>
              <a:buSzPct val="70000"/>
            </a:pPr>
            <a:r>
              <a:rPr lang="en-US" sz="10430" dirty="0">
                <a:solidFill>
                  <a:srgbClr val="0070C0"/>
                </a:solidFill>
                <a:latin typeface="Calibri" panose="020F0502020204030204" pitchFamily="34" charset="0"/>
                <a:cs typeface="Calibri" panose="020F0502020204030204" pitchFamily="34" charset="0"/>
              </a:rPr>
              <a:t>1</a:t>
            </a:r>
            <a:endParaRPr lang="en-IN" sz="10430" dirty="0">
              <a:solidFill>
                <a:srgbClr val="0070C0"/>
              </a:solidFill>
              <a:latin typeface="Calibri" panose="020F0502020204030204" pitchFamily="34" charset="0"/>
              <a:cs typeface="Calibri" panose="020F0502020204030204" pitchFamily="34" charset="0"/>
            </a:endParaRPr>
          </a:p>
        </p:txBody>
      </p:sp>
      <p:sp>
        <p:nvSpPr>
          <p:cNvPr id="6" name="TextBox 5"/>
          <p:cNvSpPr txBox="1"/>
          <p:nvPr/>
        </p:nvSpPr>
        <p:spPr>
          <a:xfrm>
            <a:off x="4750703" y="1722592"/>
            <a:ext cx="1021011" cy="1397783"/>
          </a:xfrm>
          <a:prstGeom prst="rect">
            <a:avLst/>
          </a:prstGeom>
          <a:noFill/>
          <a:effectLst>
            <a:outerShdw blurRad="50800" dist="38100" dir="2700000" algn="tl" rotWithShape="0">
              <a:prstClr val="black">
                <a:alpha val="40000"/>
              </a:prstClr>
            </a:outerShdw>
          </a:effectLst>
        </p:spPr>
        <p:txBody>
          <a:bodyPr wrap="square" lIns="0" tIns="33175" rIns="0" bIns="0" rtlCol="0">
            <a:spAutoFit/>
          </a:bodyPr>
          <a:lstStyle/>
          <a:p>
            <a:pPr algn="ctr" defTabSz="712825">
              <a:lnSpc>
                <a:spcPct val="85000"/>
              </a:lnSpc>
              <a:spcAft>
                <a:spcPts val="544"/>
              </a:spcAft>
              <a:buClr>
                <a:srgbClr val="FFE600"/>
              </a:buClr>
              <a:buSzPct val="70000"/>
            </a:pPr>
            <a:r>
              <a:rPr lang="en-US" sz="10430" dirty="0">
                <a:solidFill>
                  <a:srgbClr val="C00000"/>
                </a:solidFill>
                <a:latin typeface="Calibri" panose="020F0502020204030204" pitchFamily="34" charset="0"/>
                <a:cs typeface="Calibri" panose="020F0502020204030204" pitchFamily="34" charset="0"/>
              </a:rPr>
              <a:t>2</a:t>
            </a:r>
            <a:endParaRPr lang="en-IN" sz="1043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5387225" y="3208479"/>
            <a:ext cx="1576849" cy="2437037"/>
          </a:xfrm>
          <a:prstGeom prst="rect">
            <a:avLst/>
          </a:prstGeom>
          <a:noFill/>
          <a:ln w="9525" cap="flat" cmpd="sng" algn="ctr">
            <a:noFill/>
            <a:prstDash val="solid"/>
          </a:ln>
          <a:effectLst/>
        </p:spPr>
        <p:txBody>
          <a:bodyPr rtlCol="0" anchor="t" anchorCtr="0"/>
          <a:lstStyle/>
          <a:p>
            <a:pPr algn="ctr" defTabSz="712825">
              <a:defRPr/>
            </a:pPr>
            <a:endParaRPr lang="en-US" sz="2540" b="1" kern="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7754450" y="1722593"/>
            <a:ext cx="1021011" cy="1397783"/>
          </a:xfrm>
          <a:prstGeom prst="rect">
            <a:avLst/>
          </a:prstGeom>
          <a:noFill/>
          <a:effectLst>
            <a:outerShdw blurRad="50800" dist="38100" dir="2700000" algn="tl" rotWithShape="0">
              <a:prstClr val="black">
                <a:alpha val="40000"/>
              </a:prstClr>
            </a:outerShdw>
          </a:effectLst>
        </p:spPr>
        <p:txBody>
          <a:bodyPr wrap="square" lIns="0" tIns="33175" rIns="0" bIns="0" rtlCol="0">
            <a:spAutoFit/>
          </a:bodyPr>
          <a:lstStyle/>
          <a:p>
            <a:pPr algn="ctr" defTabSz="712825">
              <a:lnSpc>
                <a:spcPct val="85000"/>
              </a:lnSpc>
              <a:spcAft>
                <a:spcPts val="544"/>
              </a:spcAft>
              <a:buClr>
                <a:srgbClr val="FFE600"/>
              </a:buClr>
              <a:buSzPct val="70000"/>
            </a:pPr>
            <a:r>
              <a:rPr lang="en-US" sz="10430" dirty="0">
                <a:solidFill>
                  <a:schemeClr val="accent1">
                    <a:lumMod val="50000"/>
                  </a:schemeClr>
                </a:solidFill>
                <a:latin typeface="Calibri" panose="020F0502020204030204" pitchFamily="34" charset="0"/>
                <a:cs typeface="Calibri" panose="020F0502020204030204" pitchFamily="34" charset="0"/>
              </a:rPr>
              <a:t>3</a:t>
            </a:r>
            <a:endParaRPr lang="en-IN" sz="10430" dirty="0">
              <a:solidFill>
                <a:schemeClr val="accent1">
                  <a:lumMod val="50000"/>
                </a:schemeClr>
              </a:solidFill>
              <a:latin typeface="Calibri" panose="020F0502020204030204" pitchFamily="34" charset="0"/>
              <a:cs typeface="Calibri" panose="020F0502020204030204" pitchFamily="34" charset="0"/>
            </a:endParaRPr>
          </a:p>
        </p:txBody>
      </p:sp>
      <p:sp>
        <p:nvSpPr>
          <p:cNvPr id="10" name="Rectangle 9"/>
          <p:cNvSpPr/>
          <p:nvPr/>
        </p:nvSpPr>
        <p:spPr>
          <a:xfrm>
            <a:off x="7367270" y="3208479"/>
            <a:ext cx="1576849" cy="2437037"/>
          </a:xfrm>
          <a:prstGeom prst="rect">
            <a:avLst/>
          </a:prstGeom>
          <a:noFill/>
          <a:ln w="9525" cap="flat" cmpd="sng" algn="ctr">
            <a:noFill/>
            <a:prstDash val="solid"/>
          </a:ln>
          <a:effectLst/>
        </p:spPr>
        <p:txBody>
          <a:bodyPr rtlCol="0" anchor="t" anchorCtr="0"/>
          <a:lstStyle/>
          <a:p>
            <a:pPr algn="ctr" defTabSz="712825">
              <a:defRPr/>
            </a:pPr>
            <a:endParaRPr lang="en-US" sz="2540" b="1" kern="0"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2060909" y="2859601"/>
            <a:ext cx="2615184" cy="2920825"/>
            <a:chOff x="1893822" y="2882577"/>
            <a:chExt cx="1769960" cy="2920825"/>
          </a:xfrm>
        </p:grpSpPr>
        <p:sp>
          <p:nvSpPr>
            <p:cNvPr id="12" name="Rechteck 40"/>
            <p:cNvSpPr/>
            <p:nvPr/>
          </p:nvSpPr>
          <p:spPr bwMode="gray">
            <a:xfrm>
              <a:off x="1893822" y="2882577"/>
              <a:ext cx="1769960" cy="2920825"/>
            </a:xfrm>
            <a:prstGeom prst="rect">
              <a:avLst/>
            </a:prstGeom>
            <a:solidFill>
              <a:schemeClr val="accent1">
                <a:lumMod val="75000"/>
              </a:schemeClr>
            </a:solidFill>
          </p:spPr>
          <p:txBody>
            <a:bodyPr wrap="square" tIns="81629" bIns="32652">
              <a:noAutofit/>
            </a:bodyPr>
            <a:lstStyle/>
            <a:p>
              <a:pPr lvl="0" algn="ctr" defTabSz="712825">
                <a:lnSpc>
                  <a:spcPct val="95000"/>
                </a:lnSpc>
                <a:spcAft>
                  <a:spcPts val="727"/>
                </a:spcAft>
                <a:defRPr/>
              </a:pPr>
              <a:r>
                <a:rPr lang="en-US" sz="1400" b="1" kern="0" dirty="0">
                  <a:solidFill>
                    <a:schemeClr val="bg1"/>
                  </a:solidFill>
                  <a:latin typeface="Arial" panose="020B0604020202020204" pitchFamily="34" charset="0"/>
                  <a:cs typeface="Arial" panose="020B0604020202020204" pitchFamily="34" charset="0"/>
                </a:rPr>
                <a:t> </a:t>
              </a:r>
              <a:r>
                <a:rPr lang="en-US" sz="1500" b="1" kern="0" dirty="0">
                  <a:solidFill>
                    <a:schemeClr val="bg1"/>
                  </a:solidFill>
                  <a:latin typeface="Arial" panose="020B0604020202020204" pitchFamily="34" charset="0"/>
                  <a:cs typeface="Arial" panose="020B0604020202020204" pitchFamily="34" charset="0"/>
                </a:rPr>
                <a:t>Inform and engage</a:t>
              </a:r>
              <a:endParaRPr kumimoji="0" lang="en-US" sz="15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990380" y="3486611"/>
              <a:ext cx="1576849" cy="2228688"/>
            </a:xfrm>
            <a:prstGeom prst="rect">
              <a:avLst/>
            </a:prstGeom>
            <a:solidFill>
              <a:schemeClr val="bg1">
                <a:lumMod val="95000"/>
              </a:schemeClr>
            </a:solidFill>
            <a:ln w="9525" cap="flat" cmpd="sng" algn="ctr">
              <a:noFill/>
              <a:prstDash val="solid"/>
            </a:ln>
            <a:effectLst/>
          </p:spPr>
          <p:txBody>
            <a:bodyPr rtlCol="0" anchor="ctr" anchorCtr="0"/>
            <a:lstStyle/>
            <a:p>
              <a:pPr lvl="0" algn="ctr" defTabSz="712825">
                <a:defRPr/>
              </a:pPr>
              <a:r>
                <a:rPr lang="en-US" sz="1400" b="1" kern="0" dirty="0">
                  <a:latin typeface="Arial" panose="020B0604020202020204" pitchFamily="34" charset="0"/>
                  <a:cs typeface="Arial" panose="020B0604020202020204" pitchFamily="34" charset="0"/>
                </a:rPr>
                <a:t>Ensure the stakeholders’ understanding of the WPII project and ensure buy-in for change</a:t>
              </a:r>
            </a:p>
            <a:p>
              <a:pPr lvl="0" algn="ctr" defTabSz="712825">
                <a:defRPr/>
              </a:pPr>
              <a:endParaRPr lang="en-US" sz="1400" b="1" kern="0" dirty="0">
                <a:latin typeface="Arial" panose="020B0604020202020204" pitchFamily="34" charset="0"/>
                <a:cs typeface="Arial" panose="020B0604020202020204" pitchFamily="34" charset="0"/>
              </a:endParaRPr>
            </a:p>
            <a:p>
              <a:pPr lvl="0" algn="ctr" defTabSz="712825">
                <a:defRPr/>
              </a:pPr>
              <a:r>
                <a:rPr lang="en-US" sz="1400" b="1" kern="0" dirty="0">
                  <a:latin typeface="Arial" panose="020B0604020202020204" pitchFamily="34" charset="0"/>
                  <a:cs typeface="Arial" panose="020B0604020202020204" pitchFamily="34" charset="0"/>
                </a:rPr>
                <a:t> </a:t>
              </a:r>
            </a:p>
          </p:txBody>
        </p:sp>
      </p:grpSp>
      <p:grpSp>
        <p:nvGrpSpPr>
          <p:cNvPr id="14" name="Group 13"/>
          <p:cNvGrpSpPr/>
          <p:nvPr/>
        </p:nvGrpSpPr>
        <p:grpSpPr>
          <a:xfrm>
            <a:off x="4963531" y="2859602"/>
            <a:ext cx="2615184" cy="2920825"/>
            <a:chOff x="3855685" y="2882577"/>
            <a:chExt cx="1769960" cy="2920825"/>
          </a:xfrm>
        </p:grpSpPr>
        <p:sp>
          <p:nvSpPr>
            <p:cNvPr id="15" name="Rechteck 40"/>
            <p:cNvSpPr/>
            <p:nvPr/>
          </p:nvSpPr>
          <p:spPr bwMode="gray">
            <a:xfrm>
              <a:off x="3855685" y="2882577"/>
              <a:ext cx="1769960" cy="2920825"/>
            </a:xfrm>
            <a:prstGeom prst="rect">
              <a:avLst/>
            </a:prstGeom>
            <a:solidFill>
              <a:schemeClr val="accent1">
                <a:lumMod val="75000"/>
              </a:schemeClr>
            </a:solidFill>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5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Strengthen understanding and build commitment</a:t>
              </a:r>
            </a:p>
          </p:txBody>
        </p:sp>
        <p:sp>
          <p:nvSpPr>
            <p:cNvPr id="16" name="Rectangle 15"/>
            <p:cNvSpPr/>
            <p:nvPr/>
          </p:nvSpPr>
          <p:spPr>
            <a:xfrm>
              <a:off x="3952243" y="3486611"/>
              <a:ext cx="1576849" cy="2228688"/>
            </a:xfrm>
            <a:prstGeom prst="rect">
              <a:avLst/>
            </a:prstGeom>
            <a:solidFill>
              <a:schemeClr val="bg1">
                <a:lumMod val="95000"/>
              </a:schemeClr>
            </a:solidFill>
            <a:ln w="9525" cap="flat" cmpd="sng" algn="ctr">
              <a:noFill/>
              <a:prstDash val="solid"/>
            </a:ln>
            <a:effectLst/>
          </p:spPr>
          <p:txBody>
            <a:bodyPr rtlCol="0" anchor="ctr" anchorCtr="0"/>
            <a:lstStyle/>
            <a:p>
              <a:pPr algn="ctr"/>
              <a:r>
                <a:rPr lang="en-US" sz="1400" b="1" kern="0" dirty="0">
                  <a:latin typeface="Arial" panose="020B0604020202020204" pitchFamily="34" charset="0"/>
                  <a:cs typeface="Arial" panose="020B0604020202020204" pitchFamily="34" charset="0"/>
                </a:rPr>
                <a:t>Raise awareness around the need for change across the Department districts which will facilitate a smooth transition to future state </a:t>
              </a:r>
            </a:p>
          </p:txBody>
        </p:sp>
      </p:grpSp>
      <p:grpSp>
        <p:nvGrpSpPr>
          <p:cNvPr id="17" name="Group 16"/>
          <p:cNvGrpSpPr/>
          <p:nvPr/>
        </p:nvGrpSpPr>
        <p:grpSpPr>
          <a:xfrm>
            <a:off x="8025466" y="2859602"/>
            <a:ext cx="2614819" cy="2920825"/>
            <a:chOff x="5822503" y="2882577"/>
            <a:chExt cx="1769960" cy="2920825"/>
          </a:xfrm>
        </p:grpSpPr>
        <p:sp>
          <p:nvSpPr>
            <p:cNvPr id="18" name="Rechteck 40"/>
            <p:cNvSpPr/>
            <p:nvPr/>
          </p:nvSpPr>
          <p:spPr bwMode="gray">
            <a:xfrm>
              <a:off x="5822503" y="2882577"/>
              <a:ext cx="1769960" cy="2920825"/>
            </a:xfrm>
            <a:prstGeom prst="rect">
              <a:avLst/>
            </a:prstGeom>
            <a:solidFill>
              <a:schemeClr val="accent1">
                <a:lumMod val="75000"/>
              </a:schemeClr>
            </a:solidFill>
          </p:spPr>
          <p:txBody>
            <a:bodyPr wrap="square" tIns="81629" bIns="32652">
              <a:noAutofit/>
            </a:bodyPr>
            <a:lstStyle/>
            <a:p>
              <a:pPr marL="0" marR="0" lvl="0" indent="0" algn="ctr" defTabSz="712825" eaLnBrk="1" fontAlgn="auto" latinLnBrk="0" hangingPunct="1">
                <a:lnSpc>
                  <a:spcPct val="95000"/>
                </a:lnSpc>
                <a:spcBef>
                  <a:spcPts val="0"/>
                </a:spcBef>
                <a:spcAft>
                  <a:spcPts val="727"/>
                </a:spcAft>
                <a:buClrTx/>
                <a:buSzTx/>
                <a:buFontTx/>
                <a:buNone/>
                <a:tabLst/>
                <a:defRPr/>
              </a:pPr>
              <a:r>
                <a:rPr kumimoji="0" lang="en-US" sz="15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Support </a:t>
              </a:r>
              <a:r>
                <a:rPr lang="en-US" sz="1500" b="1" kern="0" dirty="0">
                  <a:solidFill>
                    <a:schemeClr val="bg1"/>
                  </a:solidFill>
                  <a:latin typeface="Arial" panose="020B0604020202020204" pitchFamily="34" charset="0"/>
                  <a:cs typeface="Arial" panose="020B0604020202020204" pitchFamily="34" charset="0"/>
                </a:rPr>
                <a:t>OCM</a:t>
              </a:r>
              <a:r>
                <a:rPr kumimoji="0" lang="en-US" sz="15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needs of the project</a:t>
              </a:r>
            </a:p>
          </p:txBody>
        </p:sp>
        <p:sp>
          <p:nvSpPr>
            <p:cNvPr id="19" name="Rectangle 18"/>
            <p:cNvSpPr/>
            <p:nvPr/>
          </p:nvSpPr>
          <p:spPr>
            <a:xfrm>
              <a:off x="5919060" y="3486611"/>
              <a:ext cx="1576849" cy="2228688"/>
            </a:xfrm>
            <a:prstGeom prst="rect">
              <a:avLst/>
            </a:prstGeom>
            <a:solidFill>
              <a:schemeClr val="bg1">
                <a:lumMod val="95000"/>
              </a:schemeClr>
            </a:solidFill>
            <a:ln w="9525" cap="flat" cmpd="sng" algn="ctr">
              <a:noFill/>
              <a:prstDash val="solid"/>
            </a:ln>
            <a:effectLst/>
          </p:spPr>
          <p:txBody>
            <a:bodyPr rtlCol="0" anchor="ctr" anchorCtr="0"/>
            <a:lstStyle/>
            <a:p>
              <a:pPr lvl="0" algn="ctr" defTabSz="712825">
                <a:defRPr/>
              </a:pPr>
              <a:r>
                <a:rPr lang="en-US" sz="1400" b="1" kern="0" dirty="0">
                  <a:latin typeface="Arial" panose="020B0604020202020204" pitchFamily="34" charset="0"/>
                  <a:cs typeface="Arial" panose="020B0604020202020204" pitchFamily="34" charset="0"/>
                </a:rPr>
                <a:t>Engage stakeholders and keep momentum around the financial transformation at every phase of the project from design to deployment </a:t>
              </a:r>
            </a:p>
          </p:txBody>
        </p:sp>
      </p:grpSp>
      <p:sp>
        <p:nvSpPr>
          <p:cNvPr id="20" name="TextBox 19"/>
          <p:cNvSpPr txBox="1"/>
          <p:nvPr/>
        </p:nvSpPr>
        <p:spPr>
          <a:xfrm>
            <a:off x="11737731" y="6418330"/>
            <a:ext cx="254977" cy="369332"/>
          </a:xfrm>
          <a:prstGeom prst="rect">
            <a:avLst/>
          </a:prstGeom>
          <a:noFill/>
        </p:spPr>
        <p:txBody>
          <a:bodyPr wrap="square" rtlCol="0">
            <a:spAutoFit/>
          </a:bodyPr>
          <a:lstStyle/>
          <a:p>
            <a:fld id="{4A5F9614-93B2-4B77-82F1-F9BBB7F0C9D2}" type="slidenum">
              <a:rPr lang="en-US" smtClean="0">
                <a:solidFill>
                  <a:schemeClr val="bg1"/>
                </a:solidFill>
              </a:rPr>
              <a:t>7</a:t>
            </a:fld>
            <a:r>
              <a:rPr lang="en-US" dirty="0">
                <a:solidFill>
                  <a:schemeClr val="bg1"/>
                </a:solidFill>
              </a:rPr>
              <a:t> </a:t>
            </a:r>
          </a:p>
        </p:txBody>
      </p:sp>
    </p:spTree>
    <p:extLst>
      <p:ext uri="{BB962C8B-B14F-4D97-AF65-F5344CB8AC3E}">
        <p14:creationId xmlns:p14="http://schemas.microsoft.com/office/powerpoint/2010/main" val="244471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Guiding Principles</a:t>
            </a:r>
          </a:p>
        </p:txBody>
      </p:sp>
      <p:sp>
        <p:nvSpPr>
          <p:cNvPr id="9" name="Content Placeholder 2"/>
          <p:cNvSpPr txBox="1">
            <a:spLocks/>
          </p:cNvSpPr>
          <p:nvPr/>
        </p:nvSpPr>
        <p:spPr>
          <a:xfrm>
            <a:off x="812008" y="839861"/>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cs typeface="Arial" panose="020B0604020202020204" pitchFamily="34" charset="0"/>
              </a:rPr>
              <a:t>Communications Guiding Principles will help keep communications targeted and relevant during the project lifecycle</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grpSp>
        <p:nvGrpSpPr>
          <p:cNvPr id="3" name="Group 2">
            <a:extLst>
              <a:ext uri="{FF2B5EF4-FFF2-40B4-BE49-F238E27FC236}">
                <a16:creationId xmlns:a16="http://schemas.microsoft.com/office/drawing/2014/main" id="{B8E873CD-4995-4BDE-9726-E9995C80E3DC}"/>
              </a:ext>
            </a:extLst>
          </p:cNvPr>
          <p:cNvGrpSpPr/>
          <p:nvPr/>
        </p:nvGrpSpPr>
        <p:grpSpPr>
          <a:xfrm>
            <a:off x="766288" y="2495319"/>
            <a:ext cx="7008018" cy="457200"/>
            <a:chOff x="4756864" y="1883745"/>
            <a:chExt cx="7008018" cy="457200"/>
          </a:xfrm>
        </p:grpSpPr>
        <p:sp>
          <p:nvSpPr>
            <p:cNvPr id="24" name="Rectangle 23"/>
            <p:cNvSpPr/>
            <p:nvPr/>
          </p:nvSpPr>
          <p:spPr>
            <a:xfrm>
              <a:off x="4978813" y="1883745"/>
              <a:ext cx="6446522"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25" name="Group 24"/>
            <p:cNvGrpSpPr/>
            <p:nvPr/>
          </p:nvGrpSpPr>
          <p:grpSpPr>
            <a:xfrm>
              <a:off x="4756864" y="1883745"/>
              <a:ext cx="457200" cy="457200"/>
              <a:chOff x="9050344" y="3951386"/>
              <a:chExt cx="457200" cy="457200"/>
            </a:xfrm>
            <a:solidFill>
              <a:srgbClr val="E6E6E6"/>
            </a:solidFill>
          </p:grpSpPr>
          <p:sp>
            <p:nvSpPr>
              <p:cNvPr id="26" name="Oval 25"/>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Oval 26"/>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4" name="TextBox 33"/>
            <p:cNvSpPr txBox="1"/>
            <p:nvPr/>
          </p:nvSpPr>
          <p:spPr>
            <a:xfrm>
              <a:off x="5312616" y="1926283"/>
              <a:ext cx="645226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Create clear, consistent project messaging that directly links to the WPII Project Objectives and Case for Change</a:t>
              </a:r>
            </a:p>
          </p:txBody>
        </p:sp>
        <p:sp>
          <p:nvSpPr>
            <p:cNvPr id="35" name="TextBox 34"/>
            <p:cNvSpPr txBox="1"/>
            <p:nvPr/>
          </p:nvSpPr>
          <p:spPr>
            <a:xfrm>
              <a:off x="4901136" y="1967968"/>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614FC89F-805E-4A4F-84B7-DF274AA156C1}"/>
              </a:ext>
            </a:extLst>
          </p:cNvPr>
          <p:cNvGrpSpPr/>
          <p:nvPr/>
        </p:nvGrpSpPr>
        <p:grpSpPr>
          <a:xfrm>
            <a:off x="766288" y="1883745"/>
            <a:ext cx="6760832" cy="463449"/>
            <a:chOff x="1694370" y="1883745"/>
            <a:chExt cx="6760832" cy="463449"/>
          </a:xfrm>
        </p:grpSpPr>
        <p:sp>
          <p:nvSpPr>
            <p:cNvPr id="20" name="Rectangle 19"/>
            <p:cNvSpPr/>
            <p:nvPr/>
          </p:nvSpPr>
          <p:spPr>
            <a:xfrm>
              <a:off x="1953439" y="1891554"/>
              <a:ext cx="6452267"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21" name="Group 20"/>
            <p:cNvGrpSpPr/>
            <p:nvPr/>
          </p:nvGrpSpPr>
          <p:grpSpPr>
            <a:xfrm>
              <a:off x="1694370" y="1883745"/>
              <a:ext cx="457200" cy="457200"/>
              <a:chOff x="9050344" y="3951386"/>
              <a:chExt cx="457200" cy="457200"/>
            </a:xfrm>
            <a:solidFill>
              <a:schemeClr val="accent6">
                <a:lumMod val="40000"/>
                <a:lumOff val="60000"/>
              </a:schemeClr>
            </a:solidFill>
          </p:grpSpPr>
          <p:sp>
            <p:nvSpPr>
              <p:cNvPr id="22" name="Oval 21"/>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 name="Oval 22"/>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3" name="TextBox 32"/>
            <p:cNvSpPr txBox="1"/>
            <p:nvPr/>
          </p:nvSpPr>
          <p:spPr>
            <a:xfrm>
              <a:off x="2262349" y="1927448"/>
              <a:ext cx="6192853"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Leverage existing communication channels to deliver WPII project communications whenever possible (e.g., WPII Communications Site, Newsletter, Project Meetings)</a:t>
              </a:r>
            </a:p>
          </p:txBody>
        </p:sp>
        <p:sp>
          <p:nvSpPr>
            <p:cNvPr id="36" name="TextBox 35"/>
            <p:cNvSpPr txBox="1"/>
            <p:nvPr/>
          </p:nvSpPr>
          <p:spPr>
            <a:xfrm>
              <a:off x="1838642" y="1953319"/>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2BE9F3C8-54B7-4725-8756-0465B04CF553}"/>
              </a:ext>
            </a:extLst>
          </p:cNvPr>
          <p:cNvGrpSpPr/>
          <p:nvPr/>
        </p:nvGrpSpPr>
        <p:grpSpPr>
          <a:xfrm>
            <a:off x="766288" y="3100644"/>
            <a:ext cx="6726419" cy="515733"/>
            <a:chOff x="7828445" y="1885305"/>
            <a:chExt cx="6726419" cy="515733"/>
          </a:xfrm>
        </p:grpSpPr>
        <p:sp>
          <p:nvSpPr>
            <p:cNvPr id="28" name="Rectangle 27"/>
            <p:cNvSpPr/>
            <p:nvPr/>
          </p:nvSpPr>
          <p:spPr>
            <a:xfrm>
              <a:off x="8050394" y="1885305"/>
              <a:ext cx="6446522"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29" name="Group 28"/>
            <p:cNvGrpSpPr/>
            <p:nvPr/>
          </p:nvGrpSpPr>
          <p:grpSpPr>
            <a:xfrm>
              <a:off x="7828445" y="1885305"/>
              <a:ext cx="457200" cy="457200"/>
              <a:chOff x="9050344" y="3951386"/>
              <a:chExt cx="457200" cy="457200"/>
            </a:xfrm>
            <a:solidFill>
              <a:schemeClr val="accent1">
                <a:lumMod val="75000"/>
              </a:schemeClr>
            </a:solidFill>
          </p:grpSpPr>
          <p:sp>
            <p:nvSpPr>
              <p:cNvPr id="30" name="Oval 29"/>
              <p:cNvSpPr/>
              <p:nvPr/>
            </p:nvSpPr>
            <p:spPr>
              <a:xfrm>
                <a:off x="9050344" y="3951386"/>
                <a:ext cx="457200" cy="457200"/>
              </a:xfrm>
              <a:prstGeom prst="ellipse">
                <a:avLst/>
              </a:prstGeom>
              <a:grp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1" name="Oval 30"/>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32" name="TextBox 31"/>
            <p:cNvSpPr txBox="1"/>
            <p:nvPr/>
          </p:nvSpPr>
          <p:spPr>
            <a:xfrm>
              <a:off x="7972716" y="1964840"/>
              <a:ext cx="358649" cy="30167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p:txBody>
        </p:sp>
        <p:sp>
          <p:nvSpPr>
            <p:cNvPr id="37" name="TextBox 36"/>
            <p:cNvSpPr txBox="1"/>
            <p:nvPr/>
          </p:nvSpPr>
          <p:spPr>
            <a:xfrm>
              <a:off x="8396424" y="1973229"/>
              <a:ext cx="6158440" cy="4278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 Tailor communications to target audience needs</a:t>
              </a:r>
            </a:p>
            <a:p>
              <a:pPr>
                <a:lnSpc>
                  <a:spcPct val="85000"/>
                </a:lnSpc>
                <a:spcAft>
                  <a:spcPts val="600"/>
                </a:spcAft>
                <a:buClr>
                  <a:schemeClr val="accent2"/>
                </a:buClr>
                <a:buSzPct val="70000"/>
              </a:pPr>
              <a:endParaRPr lang="en-US" sz="1200" b="1"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F1DDD5E0-0533-479F-8C2A-AFCF9590B886}"/>
              </a:ext>
            </a:extLst>
          </p:cNvPr>
          <p:cNvGrpSpPr/>
          <p:nvPr/>
        </p:nvGrpSpPr>
        <p:grpSpPr>
          <a:xfrm>
            <a:off x="766288" y="4369827"/>
            <a:ext cx="6760832" cy="457200"/>
            <a:chOff x="1682178" y="4395297"/>
            <a:chExt cx="6760832" cy="457200"/>
          </a:xfrm>
        </p:grpSpPr>
        <p:sp>
          <p:nvSpPr>
            <p:cNvPr id="38" name="Rectangle 37">
              <a:extLst>
                <a:ext uri="{FF2B5EF4-FFF2-40B4-BE49-F238E27FC236}">
                  <a16:creationId xmlns:a16="http://schemas.microsoft.com/office/drawing/2014/main" id="{F3058449-7267-47F5-9A83-0E3E192B0A82}"/>
                </a:ext>
              </a:extLst>
            </p:cNvPr>
            <p:cNvSpPr/>
            <p:nvPr/>
          </p:nvSpPr>
          <p:spPr>
            <a:xfrm>
              <a:off x="1898382" y="4395297"/>
              <a:ext cx="6452267"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39" name="Group 38">
              <a:extLst>
                <a:ext uri="{FF2B5EF4-FFF2-40B4-BE49-F238E27FC236}">
                  <a16:creationId xmlns:a16="http://schemas.microsoft.com/office/drawing/2014/main" id="{E082BFA3-4828-4325-B44B-24E9DFEBE50F}"/>
                </a:ext>
              </a:extLst>
            </p:cNvPr>
            <p:cNvGrpSpPr/>
            <p:nvPr/>
          </p:nvGrpSpPr>
          <p:grpSpPr>
            <a:xfrm>
              <a:off x="1682178" y="4395297"/>
              <a:ext cx="457200" cy="457200"/>
              <a:chOff x="9050344" y="3951386"/>
              <a:chExt cx="457200" cy="457200"/>
            </a:xfrm>
            <a:solidFill>
              <a:schemeClr val="accent6">
                <a:lumMod val="40000"/>
                <a:lumOff val="60000"/>
              </a:schemeClr>
            </a:solidFill>
          </p:grpSpPr>
          <p:sp>
            <p:nvSpPr>
              <p:cNvPr id="40" name="Oval 39">
                <a:extLst>
                  <a:ext uri="{FF2B5EF4-FFF2-40B4-BE49-F238E27FC236}">
                    <a16:creationId xmlns:a16="http://schemas.microsoft.com/office/drawing/2014/main" id="{6A57D433-76E5-4FB3-9EA9-A804A2798B3D}"/>
                  </a:ext>
                </a:extLst>
              </p:cNvPr>
              <p:cNvSpPr/>
              <p:nvPr/>
            </p:nvSpPr>
            <p:spPr>
              <a:xfrm>
                <a:off x="9050344" y="3951386"/>
                <a:ext cx="457200" cy="457200"/>
              </a:xfrm>
              <a:prstGeom prst="ellipse">
                <a:avLst/>
              </a:prstGeom>
              <a:solidFill>
                <a:schemeClr val="accent1">
                  <a:lumMod val="75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7" name="Oval 46">
                <a:extLst>
                  <a:ext uri="{FF2B5EF4-FFF2-40B4-BE49-F238E27FC236}">
                    <a16:creationId xmlns:a16="http://schemas.microsoft.com/office/drawing/2014/main" id="{F533984E-C962-48DD-B905-D2D87C9CFDA0}"/>
                  </a:ext>
                </a:extLst>
              </p:cNvPr>
              <p:cNvSpPr/>
              <p:nvPr/>
            </p:nvSpPr>
            <p:spPr>
              <a:xfrm>
                <a:off x="9096064" y="3997106"/>
                <a:ext cx="365760" cy="365760"/>
              </a:xfrm>
              <a:prstGeom prst="ellipse">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48" name="TextBox 47">
              <a:extLst>
                <a:ext uri="{FF2B5EF4-FFF2-40B4-BE49-F238E27FC236}">
                  <a16:creationId xmlns:a16="http://schemas.microsoft.com/office/drawing/2014/main" id="{7C062C33-F82F-439A-8EFE-6C285C89A14D}"/>
                </a:ext>
              </a:extLst>
            </p:cNvPr>
            <p:cNvSpPr txBox="1"/>
            <p:nvPr/>
          </p:nvSpPr>
          <p:spPr>
            <a:xfrm>
              <a:off x="2250157" y="4439000"/>
              <a:ext cx="6192853"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Make communications frequent and timely, balanced with proper pacing to retain stakeholder interest</a:t>
              </a:r>
            </a:p>
          </p:txBody>
        </p:sp>
        <p:sp>
          <p:nvSpPr>
            <p:cNvPr id="49" name="TextBox 48">
              <a:extLst>
                <a:ext uri="{FF2B5EF4-FFF2-40B4-BE49-F238E27FC236}">
                  <a16:creationId xmlns:a16="http://schemas.microsoft.com/office/drawing/2014/main" id="{7BB654BF-8AC6-4454-BC83-614D16549EF4}"/>
                </a:ext>
              </a:extLst>
            </p:cNvPr>
            <p:cNvSpPr txBox="1"/>
            <p:nvPr/>
          </p:nvSpPr>
          <p:spPr>
            <a:xfrm>
              <a:off x="1826450" y="4464871"/>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B2B20596-878C-4581-98D7-B10153F07434}"/>
              </a:ext>
            </a:extLst>
          </p:cNvPr>
          <p:cNvGrpSpPr/>
          <p:nvPr/>
        </p:nvGrpSpPr>
        <p:grpSpPr>
          <a:xfrm>
            <a:off x="766288" y="3732603"/>
            <a:ext cx="8478436" cy="457200"/>
            <a:chOff x="4756864" y="1883745"/>
            <a:chExt cx="8478436" cy="457200"/>
          </a:xfrm>
        </p:grpSpPr>
        <p:sp>
          <p:nvSpPr>
            <p:cNvPr id="51" name="Rectangle 50">
              <a:extLst>
                <a:ext uri="{FF2B5EF4-FFF2-40B4-BE49-F238E27FC236}">
                  <a16:creationId xmlns:a16="http://schemas.microsoft.com/office/drawing/2014/main" id="{E58EC5DC-C52F-4B88-B7C1-25C9887374CF}"/>
                </a:ext>
              </a:extLst>
            </p:cNvPr>
            <p:cNvSpPr/>
            <p:nvPr/>
          </p:nvSpPr>
          <p:spPr>
            <a:xfrm>
              <a:off x="4978813" y="1883745"/>
              <a:ext cx="6446522"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52" name="Group 51">
              <a:extLst>
                <a:ext uri="{FF2B5EF4-FFF2-40B4-BE49-F238E27FC236}">
                  <a16:creationId xmlns:a16="http://schemas.microsoft.com/office/drawing/2014/main" id="{A7F4AEEA-12A8-4664-BAE1-19570FE0645B}"/>
                </a:ext>
              </a:extLst>
            </p:cNvPr>
            <p:cNvGrpSpPr/>
            <p:nvPr/>
          </p:nvGrpSpPr>
          <p:grpSpPr>
            <a:xfrm>
              <a:off x="4756864" y="1883745"/>
              <a:ext cx="457200" cy="457200"/>
              <a:chOff x="9050344" y="3951386"/>
              <a:chExt cx="457200" cy="457200"/>
            </a:xfrm>
            <a:solidFill>
              <a:srgbClr val="E6E6E6"/>
            </a:solidFill>
          </p:grpSpPr>
          <p:sp>
            <p:nvSpPr>
              <p:cNvPr id="55" name="Oval 54">
                <a:extLst>
                  <a:ext uri="{FF2B5EF4-FFF2-40B4-BE49-F238E27FC236}">
                    <a16:creationId xmlns:a16="http://schemas.microsoft.com/office/drawing/2014/main" id="{8056468F-BC23-44A2-A73A-D6CFEB799641}"/>
                  </a:ext>
                </a:extLst>
              </p:cNvPr>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6" name="Oval 55">
                <a:extLst>
                  <a:ext uri="{FF2B5EF4-FFF2-40B4-BE49-F238E27FC236}">
                    <a16:creationId xmlns:a16="http://schemas.microsoft.com/office/drawing/2014/main" id="{7702A4C9-5A58-49E5-8040-E56B5E1FEB4C}"/>
                  </a:ext>
                </a:extLst>
              </p:cNvPr>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53" name="TextBox 52">
              <a:extLst>
                <a:ext uri="{FF2B5EF4-FFF2-40B4-BE49-F238E27FC236}">
                  <a16:creationId xmlns:a16="http://schemas.microsoft.com/office/drawing/2014/main" id="{2817453C-B95D-4A5B-9FB1-C5735DAEC9CA}"/>
                </a:ext>
              </a:extLst>
            </p:cNvPr>
            <p:cNvSpPr txBox="1"/>
            <p:nvPr/>
          </p:nvSpPr>
          <p:spPr>
            <a:xfrm>
              <a:off x="5312616" y="1890843"/>
              <a:ext cx="7922684" cy="42780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Establish communication channels that facilitate a two-way communication </a:t>
              </a:r>
            </a:p>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(e.g., face-to-face meetings, surveys, WPII Liaison meetings)</a:t>
              </a:r>
            </a:p>
          </p:txBody>
        </p:sp>
        <p:sp>
          <p:nvSpPr>
            <p:cNvPr id="54" name="TextBox 53">
              <a:extLst>
                <a:ext uri="{FF2B5EF4-FFF2-40B4-BE49-F238E27FC236}">
                  <a16:creationId xmlns:a16="http://schemas.microsoft.com/office/drawing/2014/main" id="{84B11078-142E-4B5E-8E80-AF3F4A700BB9}"/>
                </a:ext>
              </a:extLst>
            </p:cNvPr>
            <p:cNvSpPr txBox="1"/>
            <p:nvPr/>
          </p:nvSpPr>
          <p:spPr>
            <a:xfrm>
              <a:off x="4901136" y="1967968"/>
              <a:ext cx="76200"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D911B113-F953-4062-A959-9906C4408EDD}"/>
              </a:ext>
            </a:extLst>
          </p:cNvPr>
          <p:cNvGrpSpPr/>
          <p:nvPr/>
        </p:nvGrpSpPr>
        <p:grpSpPr>
          <a:xfrm>
            <a:off x="766288" y="4975154"/>
            <a:ext cx="6976119" cy="457200"/>
            <a:chOff x="4756864" y="1883745"/>
            <a:chExt cx="6976119" cy="457200"/>
          </a:xfrm>
        </p:grpSpPr>
        <p:sp>
          <p:nvSpPr>
            <p:cNvPr id="58" name="Rectangle 57">
              <a:extLst>
                <a:ext uri="{FF2B5EF4-FFF2-40B4-BE49-F238E27FC236}">
                  <a16:creationId xmlns:a16="http://schemas.microsoft.com/office/drawing/2014/main" id="{A76CB3AE-E5DF-469C-A815-742619656063}"/>
                </a:ext>
              </a:extLst>
            </p:cNvPr>
            <p:cNvSpPr/>
            <p:nvPr/>
          </p:nvSpPr>
          <p:spPr>
            <a:xfrm>
              <a:off x="4978813" y="1883745"/>
              <a:ext cx="6446522" cy="455640"/>
            </a:xfrm>
            <a:prstGeom prst="rect">
              <a:avLst/>
            </a:prstGeom>
            <a:solidFill>
              <a:schemeClr val="accent1">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b="1" dirty="0">
                <a:solidFill>
                  <a:schemeClr val="tx1"/>
                </a:solidFill>
                <a:latin typeface="EYInterstate Light" panose="02000506000000020004" pitchFamily="2" charset="0"/>
              </a:endParaRPr>
            </a:p>
          </p:txBody>
        </p:sp>
        <p:grpSp>
          <p:nvGrpSpPr>
            <p:cNvPr id="59" name="Group 58">
              <a:extLst>
                <a:ext uri="{FF2B5EF4-FFF2-40B4-BE49-F238E27FC236}">
                  <a16:creationId xmlns:a16="http://schemas.microsoft.com/office/drawing/2014/main" id="{6F43F173-0122-41E3-8FC0-04A53E3EF80D}"/>
                </a:ext>
              </a:extLst>
            </p:cNvPr>
            <p:cNvGrpSpPr/>
            <p:nvPr/>
          </p:nvGrpSpPr>
          <p:grpSpPr>
            <a:xfrm>
              <a:off x="4756864" y="1883745"/>
              <a:ext cx="457200" cy="457200"/>
              <a:chOff x="9050344" y="3951386"/>
              <a:chExt cx="457200" cy="457200"/>
            </a:xfrm>
            <a:solidFill>
              <a:srgbClr val="E6E6E6"/>
            </a:solidFill>
          </p:grpSpPr>
          <p:sp>
            <p:nvSpPr>
              <p:cNvPr id="62" name="Oval 61">
                <a:extLst>
                  <a:ext uri="{FF2B5EF4-FFF2-40B4-BE49-F238E27FC236}">
                    <a16:creationId xmlns:a16="http://schemas.microsoft.com/office/drawing/2014/main" id="{9936FC3D-EFA2-40E5-B532-682624F2EE2D}"/>
                  </a:ext>
                </a:extLst>
              </p:cNvPr>
              <p:cNvSpPr/>
              <p:nvPr/>
            </p:nvSpPr>
            <p:spPr>
              <a:xfrm>
                <a:off x="9050344" y="3951386"/>
                <a:ext cx="457200" cy="457200"/>
              </a:xfrm>
              <a:prstGeom prst="ellipse">
                <a:avLst/>
              </a:prstGeom>
              <a:solidFill>
                <a:srgbClr val="C00000"/>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3" name="Oval 62">
                <a:extLst>
                  <a:ext uri="{FF2B5EF4-FFF2-40B4-BE49-F238E27FC236}">
                    <a16:creationId xmlns:a16="http://schemas.microsoft.com/office/drawing/2014/main" id="{BB2A27DC-84CE-49AB-9AD3-921771A42E52}"/>
                  </a:ext>
                </a:extLst>
              </p:cNvPr>
              <p:cNvSpPr/>
              <p:nvPr/>
            </p:nvSpPr>
            <p:spPr>
              <a:xfrm>
                <a:off x="9096064" y="3997106"/>
                <a:ext cx="365760" cy="365760"/>
              </a:xfrm>
              <a:prstGeom prst="ellipse">
                <a:avLst/>
              </a:prstGeom>
              <a:solidFill>
                <a:schemeClr val="accent2">
                  <a:lumMod val="20000"/>
                  <a:lumOff val="80000"/>
                </a:schemeClr>
              </a:solidFill>
              <a:ln w="9525">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60" name="TextBox 59">
              <a:extLst>
                <a:ext uri="{FF2B5EF4-FFF2-40B4-BE49-F238E27FC236}">
                  <a16:creationId xmlns:a16="http://schemas.microsoft.com/office/drawing/2014/main" id="{DDE919C7-F0BB-4799-8768-B7A6D325980D}"/>
                </a:ext>
              </a:extLst>
            </p:cNvPr>
            <p:cNvSpPr txBox="1"/>
            <p:nvPr/>
          </p:nvSpPr>
          <p:spPr>
            <a:xfrm>
              <a:off x="5280717" y="1926283"/>
              <a:ext cx="645226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latin typeface="Arial" panose="020B0604020202020204" pitchFamily="34" charset="0"/>
                  <a:cs typeface="Arial" panose="020B0604020202020204" pitchFamily="34" charset="0"/>
                </a:rPr>
                <a:t>Ensure ample preparation time for more complex communications that require input from the project team</a:t>
              </a:r>
            </a:p>
          </p:txBody>
        </p:sp>
        <p:sp>
          <p:nvSpPr>
            <p:cNvPr id="61" name="TextBox 60">
              <a:extLst>
                <a:ext uri="{FF2B5EF4-FFF2-40B4-BE49-F238E27FC236}">
                  <a16:creationId xmlns:a16="http://schemas.microsoft.com/office/drawing/2014/main" id="{4E2E3F34-70D2-4742-B61D-68DC40C7D0BC}"/>
                </a:ext>
              </a:extLst>
            </p:cNvPr>
            <p:cNvSpPr txBox="1"/>
            <p:nvPr/>
          </p:nvSpPr>
          <p:spPr>
            <a:xfrm>
              <a:off x="4901136" y="1967968"/>
              <a:ext cx="90424"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20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219DEA16-129F-4EAD-B8CC-618A4CFF102C}"/>
              </a:ext>
            </a:extLst>
          </p:cNvPr>
          <p:cNvPicPr>
            <a:picLocks noChangeAspect="1"/>
          </p:cNvPicPr>
          <p:nvPr/>
        </p:nvPicPr>
        <p:blipFill>
          <a:blip r:embed="rId3"/>
          <a:stretch>
            <a:fillRect/>
          </a:stretch>
        </p:blipFill>
        <p:spPr>
          <a:xfrm>
            <a:off x="7754945" y="1883745"/>
            <a:ext cx="3607349" cy="3616842"/>
          </a:xfrm>
          <a:prstGeom prst="rect">
            <a:avLst/>
          </a:prstGeom>
        </p:spPr>
      </p:pic>
      <p:sp>
        <p:nvSpPr>
          <p:cNvPr id="64" name="TextBox 63"/>
          <p:cNvSpPr txBox="1"/>
          <p:nvPr/>
        </p:nvSpPr>
        <p:spPr>
          <a:xfrm>
            <a:off x="11737731" y="6418330"/>
            <a:ext cx="254977" cy="369332"/>
          </a:xfrm>
          <a:prstGeom prst="rect">
            <a:avLst/>
          </a:prstGeom>
          <a:noFill/>
        </p:spPr>
        <p:txBody>
          <a:bodyPr wrap="square" rtlCol="0">
            <a:spAutoFit/>
          </a:bodyPr>
          <a:lstStyle/>
          <a:p>
            <a:fld id="{4AE065F7-BF6B-48F3-99D9-2A093D4CB3EA}"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110530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WPII Stakeholders</a:t>
            </a:r>
          </a:p>
        </p:txBody>
      </p:sp>
      <p:sp>
        <p:nvSpPr>
          <p:cNvPr id="4" name="Content Placeholder 2">
            <a:extLst>
              <a:ext uri="{FF2B5EF4-FFF2-40B4-BE49-F238E27FC236}">
                <a16:creationId xmlns:a16="http://schemas.microsoft.com/office/drawing/2014/main" id="{71568F91-CC09-4AB9-AE9D-2960149E65D0}"/>
              </a:ext>
            </a:extLst>
          </p:cNvPr>
          <p:cNvSpPr txBox="1">
            <a:spLocks/>
          </p:cNvSpPr>
          <p:nvPr/>
        </p:nvSpPr>
        <p:spPr>
          <a:xfrm>
            <a:off x="762447" y="949555"/>
            <a:ext cx="10204257" cy="4697413"/>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SzPct val="110000"/>
              <a:buNone/>
            </a:pPr>
            <a:r>
              <a:rPr lang="en-US" sz="1600" b="1" dirty="0">
                <a:solidFill>
                  <a:schemeClr val="tx1"/>
                </a:solidFill>
                <a:latin typeface="Arial" panose="020B0604020202020204" pitchFamily="34" charset="0"/>
                <a:ea typeface="Calibri" charset="0"/>
                <a:cs typeface="Arial" panose="020B0604020202020204" pitchFamily="34" charset="0"/>
              </a:rPr>
              <a:t>WPII Stakeholders have been identified and categorized into three specific groups. Additional groups may be identified throughout the project lifecycle</a:t>
            </a: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2200" dirty="0">
              <a:solidFill>
                <a:schemeClr val="tx2"/>
              </a:solidFill>
              <a:latin typeface="Arial" panose="020B0604020202020204" pitchFamily="34" charset="0"/>
              <a:ea typeface="Calibri" charset="0"/>
              <a:cs typeface="Arial" panose="020B0604020202020204" pitchFamily="34" charset="0"/>
            </a:endParaRPr>
          </a:p>
          <a:p>
            <a:pPr marL="0" indent="0">
              <a:buNone/>
            </a:pPr>
            <a:endParaRPr lang="en-US"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a:p>
            <a:pPr marL="0" indent="0">
              <a:buFont typeface="Arial" pitchFamily="34" charset="0"/>
              <a:buNone/>
            </a:pPr>
            <a:endParaRPr lang="en-GB" sz="1800" dirty="0">
              <a:solidFill>
                <a:schemeClr val="tx2"/>
              </a:solidFill>
              <a:latin typeface="Arial" panose="020B0604020202020204" pitchFamily="34" charset="0"/>
              <a:ea typeface="Calibri Light" charset="0"/>
              <a:cs typeface="Arial" panose="020B0604020202020204" pitchFamily="34" charset="0"/>
            </a:endParaRPr>
          </a:p>
        </p:txBody>
      </p:sp>
      <p:graphicFrame>
        <p:nvGraphicFramePr>
          <p:cNvPr id="6" name="Table 5">
            <a:extLst>
              <a:ext uri="{FF2B5EF4-FFF2-40B4-BE49-F238E27FC236}">
                <a16:creationId xmlns:a16="http://schemas.microsoft.com/office/drawing/2014/main" id="{BD1E6063-5760-4D0E-9AD0-FE982DA2E679}"/>
              </a:ext>
            </a:extLst>
          </p:cNvPr>
          <p:cNvGraphicFramePr>
            <a:graphicFrameLocks noGrp="1"/>
          </p:cNvGraphicFramePr>
          <p:nvPr>
            <p:extLst>
              <p:ext uri="{D42A27DB-BD31-4B8C-83A1-F6EECF244321}">
                <p14:modId xmlns:p14="http://schemas.microsoft.com/office/powerpoint/2010/main" val="3578322931"/>
              </p:ext>
            </p:extLst>
          </p:nvPr>
        </p:nvGraphicFramePr>
        <p:xfrm>
          <a:off x="1821301" y="1530846"/>
          <a:ext cx="8086548" cy="4707161"/>
        </p:xfrm>
        <a:graphic>
          <a:graphicData uri="http://schemas.openxmlformats.org/drawingml/2006/table">
            <a:tbl>
              <a:tblPr firstRow="1" bandRow="1">
                <a:tableStyleId>{7DF18680-E054-41AD-8BC1-D1AEF772440D}</a:tableStyleId>
              </a:tblPr>
              <a:tblGrid>
                <a:gridCol w="4043274">
                  <a:extLst>
                    <a:ext uri="{9D8B030D-6E8A-4147-A177-3AD203B41FA5}">
                      <a16:colId xmlns:a16="http://schemas.microsoft.com/office/drawing/2014/main" val="20000"/>
                    </a:ext>
                  </a:extLst>
                </a:gridCol>
                <a:gridCol w="4043274">
                  <a:extLst>
                    <a:ext uri="{9D8B030D-6E8A-4147-A177-3AD203B41FA5}">
                      <a16:colId xmlns:a16="http://schemas.microsoft.com/office/drawing/2014/main" val="20001"/>
                    </a:ext>
                  </a:extLst>
                </a:gridCol>
              </a:tblGrid>
              <a:tr h="287826">
                <a:tc>
                  <a:txBody>
                    <a:bodyPr/>
                    <a:lstStyle/>
                    <a:p>
                      <a:pPr algn="ctr"/>
                      <a:r>
                        <a:rPr lang="en-US" sz="1300" dirty="0">
                          <a:solidFill>
                            <a:schemeClr val="bg1"/>
                          </a:solidFill>
                          <a:latin typeface="Arial" pitchFamily="34" charset="0"/>
                          <a:cs typeface="Arial" pitchFamily="34" charset="0"/>
                        </a:rPr>
                        <a:t>Stakeholder Group</a:t>
                      </a:r>
                    </a:p>
                  </a:txBody>
                  <a:tcPr marL="87086" marR="87086" marT="42863" marB="42863">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a:r>
                        <a:rPr lang="en-US" sz="1300" dirty="0">
                          <a:solidFill>
                            <a:schemeClr val="bg1"/>
                          </a:solidFill>
                          <a:latin typeface="Arial" pitchFamily="34" charset="0"/>
                          <a:cs typeface="Arial" pitchFamily="34" charset="0"/>
                        </a:rPr>
                        <a:t>Types</a:t>
                      </a:r>
                      <a:r>
                        <a:rPr lang="en-US" sz="1300" baseline="0" dirty="0">
                          <a:solidFill>
                            <a:schemeClr val="bg1"/>
                          </a:solidFill>
                          <a:latin typeface="Arial" pitchFamily="34" charset="0"/>
                          <a:cs typeface="Arial" pitchFamily="34" charset="0"/>
                        </a:rPr>
                        <a:t> of Communication </a:t>
                      </a:r>
                      <a:endParaRPr lang="en-US" sz="1300" dirty="0">
                        <a:solidFill>
                          <a:schemeClr val="bg1"/>
                        </a:solidFill>
                        <a:latin typeface="Arial" pitchFamily="34" charset="0"/>
                        <a:cs typeface="Arial" pitchFamily="34" charset="0"/>
                      </a:endParaRPr>
                    </a:p>
                  </a:txBody>
                  <a:tcPr marL="87086" marR="87086" marT="42863" marB="42863">
                    <a:lnL w="38100" cap="flat" cmpd="sng" algn="ctr">
                      <a:solidFill>
                        <a:schemeClr val="bg1"/>
                      </a:solidFill>
                      <a:prstDash val="solid"/>
                      <a:round/>
                      <a:headEnd type="none" w="med" len="med"/>
                      <a:tailEnd type="none" w="med" len="med"/>
                    </a:lnL>
                    <a:solidFill>
                      <a:schemeClr val="tx2">
                        <a:lumMod val="75000"/>
                      </a:schemeClr>
                    </a:solidFill>
                  </a:tcPr>
                </a:tc>
                <a:extLst>
                  <a:ext uri="{0D108BD9-81ED-4DB2-BD59-A6C34878D82A}">
                    <a16:rowId xmlns:a16="http://schemas.microsoft.com/office/drawing/2014/main" val="10000"/>
                  </a:ext>
                </a:extLst>
              </a:tr>
              <a:tr h="833912">
                <a:tc>
                  <a:txBody>
                    <a:bodyPr/>
                    <a:lstStyle/>
                    <a:p>
                      <a:r>
                        <a:rPr lang="en-US" sz="1100" b="1" kern="1200" baseline="0" dirty="0">
                          <a:solidFill>
                            <a:schemeClr val="dk1"/>
                          </a:solidFill>
                          <a:latin typeface="Arial" panose="020B0604020202020204" pitchFamily="34" charset="0"/>
                          <a:ea typeface="+mn-ea"/>
                          <a:cs typeface="Arial" panose="020B0604020202020204" pitchFamily="34" charset="0"/>
                        </a:rPr>
                        <a:t>Legislative Stakeholders</a:t>
                      </a:r>
                    </a:p>
                    <a:p>
                      <a:r>
                        <a:rPr lang="en-US" sz="1100" kern="1200" baseline="0" dirty="0">
                          <a:solidFill>
                            <a:schemeClr val="dk1"/>
                          </a:solidFill>
                          <a:latin typeface="Arial" panose="020B0604020202020204" pitchFamily="34" charset="0"/>
                          <a:ea typeface="+mn-ea"/>
                          <a:cs typeface="Arial" panose="020B0604020202020204" pitchFamily="34" charset="0"/>
                        </a:rPr>
                        <a:t>Governor’s office, state legislature and other Florida Government bodies interested in the outcomes provided by WPII</a:t>
                      </a:r>
                    </a:p>
                  </a:txBody>
                  <a:tcPr marL="87086" marR="87086" marT="42863" marB="42863">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Project updates</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Status and progress</a:t>
                      </a:r>
                    </a:p>
                  </a:txBody>
                  <a:tcPr horzOverflow="overflow">
                    <a:lnL w="381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0004"/>
                  </a:ext>
                </a:extLst>
              </a:tr>
              <a:tr h="1486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ea typeface="Times New Roman"/>
                          <a:cs typeface="Arial" panose="020B0604020202020204" pitchFamily="34" charset="0"/>
                        </a:rPr>
                        <a:t>WPII Project Team</a:t>
                      </a:r>
                    </a:p>
                    <a:p>
                      <a:r>
                        <a:rPr lang="en-US" sz="1100" baseline="0" dirty="0">
                          <a:latin typeface="Arial" panose="020B0604020202020204" pitchFamily="34" charset="0"/>
                          <a:cs typeface="Arial" panose="020B0604020202020204" pitchFamily="34" charset="0"/>
                        </a:rPr>
                        <a:t>The project t</a:t>
                      </a:r>
                      <a:r>
                        <a:rPr lang="en-US" sz="1100" dirty="0">
                          <a:latin typeface="Arial" panose="020B0604020202020204" pitchFamily="34" charset="0"/>
                          <a:cs typeface="Arial" panose="020B0604020202020204" pitchFamily="34" charset="0"/>
                        </a:rPr>
                        <a:t>eam is accountable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for overall design,</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delivery and execution</a:t>
                      </a:r>
                      <a:r>
                        <a:rPr lang="en-US" sz="1100" baseline="0" dirty="0">
                          <a:latin typeface="Arial" panose="020B0604020202020204" pitchFamily="34" charset="0"/>
                          <a:cs typeface="Arial" panose="020B0604020202020204" pitchFamily="34" charset="0"/>
                        </a:rPr>
                        <a:t> of the WPII Solution</a:t>
                      </a:r>
                      <a:endParaRPr lang="en-US" sz="1100" b="1" dirty="0">
                        <a:solidFill>
                          <a:srgbClr val="FF0000"/>
                        </a:solidFill>
                        <a:latin typeface="Arial" panose="020B0604020202020204" pitchFamily="34" charset="0"/>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Project</a:t>
                      </a:r>
                      <a:r>
                        <a:rPr lang="en-US" sz="1100" kern="1200" baseline="0" dirty="0">
                          <a:solidFill>
                            <a:schemeClr val="tx1"/>
                          </a:solidFill>
                          <a:latin typeface="Arial" panose="020B0604020202020204" pitchFamily="34" charset="0"/>
                          <a:ea typeface="+mn-ea"/>
                          <a:cs typeface="Arial" panose="020B0604020202020204" pitchFamily="34" charset="0"/>
                        </a:rPr>
                        <a:t> updates that describe the </a:t>
                      </a:r>
                      <a:r>
                        <a:rPr lang="en-US" sz="1100" dirty="0">
                          <a:latin typeface="Arial" panose="020B0604020202020204" pitchFamily="34" charset="0"/>
                          <a:cs typeface="Arial" panose="020B0604020202020204" pitchFamily="34" charset="0"/>
                        </a:rPr>
                        <a:t>‘what’ and ‘why’ of the change and information on upcoming tasks/initiatives</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dirty="0">
                          <a:latin typeface="Arial" panose="020B0604020202020204" pitchFamily="34" charset="0"/>
                          <a:cs typeface="Arial" panose="020B0604020202020204" pitchFamily="34" charset="0"/>
                        </a:rPr>
                        <a:t>Targeted</a:t>
                      </a:r>
                      <a:r>
                        <a:rPr lang="en-US" sz="1100" baseline="0" dirty="0">
                          <a:latin typeface="Arial" panose="020B0604020202020204" pitchFamily="34" charset="0"/>
                          <a:cs typeface="Arial" panose="020B0604020202020204" pitchFamily="34" charset="0"/>
                        </a:rPr>
                        <a:t> communications explaining </a:t>
                      </a:r>
                      <a:r>
                        <a:rPr lang="en-US" sz="1100" dirty="0">
                          <a:latin typeface="Arial" panose="020B0604020202020204" pitchFamily="34" charset="0"/>
                          <a:cs typeface="Arial" panose="020B0604020202020204" pitchFamily="34" charset="0"/>
                        </a:rPr>
                        <a:t>how each group and individual will be prepared and supported in advance of the change</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General program information (e.g., SharePoint, FAQ)</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Leadership messaging</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pPr>
                      <a:r>
                        <a:rPr lang="en-US" sz="1100" kern="1200" baseline="0" dirty="0">
                          <a:solidFill>
                            <a:schemeClr val="tx1"/>
                          </a:solidFill>
                          <a:latin typeface="Arial" panose="020B0604020202020204" pitchFamily="34" charset="0"/>
                          <a:ea typeface="+mn-ea"/>
                          <a:cs typeface="Arial" panose="020B0604020202020204" pitchFamily="34" charset="0"/>
                        </a:rPr>
                        <a:t>Engagement events</a:t>
                      </a:r>
                    </a:p>
                  </a:txBody>
                  <a:tcPr horzOverflow="overflow">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078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Arial" panose="020B0604020202020204" pitchFamily="34" charset="0"/>
                          <a:cs typeface="Arial" panose="020B0604020202020204" pitchFamily="34" charset="0"/>
                        </a:rPr>
                        <a:t>WPII Liaisons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Arial" panose="020B0604020202020204" pitchFamily="34" charset="0"/>
                          <a:cs typeface="Arial" panose="020B0604020202020204" pitchFamily="34" charset="0"/>
                        </a:rPr>
                        <a:t>FDOT District, Central Office, and Turnpike leads </a:t>
                      </a:r>
                      <a:r>
                        <a:rPr lang="en-US" sz="1100" dirty="0">
                          <a:solidFill>
                            <a:schemeClr val="tx1"/>
                          </a:solidFill>
                          <a:latin typeface="Arial" panose="020B0604020202020204" pitchFamily="34" charset="0"/>
                          <a:cs typeface="Arial" panose="020B0604020202020204" pitchFamily="34" charset="0"/>
                        </a:rPr>
                        <a:t>involved with and/or impacted by the implementation of the WPII solution</a:t>
                      </a:r>
                      <a:endParaRPr lang="en-US" sz="1100" b="1" dirty="0">
                        <a:solidFill>
                          <a:schemeClr val="tx1"/>
                        </a:solidFill>
                        <a:latin typeface="Arial" panose="020B0604020202020204" pitchFamily="34" charset="0"/>
                        <a:ea typeface="Times New Roman"/>
                        <a:cs typeface="Arial" panose="020B0604020202020204" pitchFamily="34" charset="0"/>
                      </a:endParaRP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WPII project updates that describe the </a:t>
                      </a:r>
                      <a:r>
                        <a:rPr lang="en-US" sz="1100" dirty="0">
                          <a:latin typeface="Arial" panose="020B0604020202020204" pitchFamily="34" charset="0"/>
                          <a:cs typeface="Arial" panose="020B0604020202020204" pitchFamily="34" charset="0"/>
                        </a:rPr>
                        <a:t>‘what’ and ‘why’ of the change and information</a:t>
                      </a:r>
                      <a:r>
                        <a:rPr lang="en-US" sz="1100" baseline="0" dirty="0">
                          <a:latin typeface="Arial" panose="020B0604020202020204" pitchFamily="34" charset="0"/>
                          <a:cs typeface="Arial" panose="020B0604020202020204" pitchFamily="34" charset="0"/>
                        </a:rPr>
                        <a:t> on upcoming events/initiatives</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dirty="0">
                          <a:latin typeface="Arial" panose="020B0604020202020204" pitchFamily="34" charset="0"/>
                          <a:cs typeface="Arial" panose="020B0604020202020204" pitchFamily="34" charset="0"/>
                        </a:rPr>
                        <a:t>Targeted</a:t>
                      </a:r>
                      <a:r>
                        <a:rPr lang="en-US" sz="1100" baseline="0" dirty="0">
                          <a:latin typeface="Arial" panose="020B0604020202020204" pitchFamily="34" charset="0"/>
                          <a:cs typeface="Arial" panose="020B0604020202020204" pitchFamily="34" charset="0"/>
                        </a:rPr>
                        <a:t> communications explaining </a:t>
                      </a:r>
                      <a:r>
                        <a:rPr lang="en-US" sz="1100" dirty="0">
                          <a:latin typeface="Arial" panose="020B0604020202020204" pitchFamily="34" charset="0"/>
                          <a:cs typeface="Arial" panose="020B0604020202020204" pitchFamily="34" charset="0"/>
                        </a:rPr>
                        <a:t>how each group/district and individual will be prepared and supported in advance of the change</a:t>
                      </a:r>
                    </a:p>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kern="1200" baseline="0" dirty="0">
                          <a:solidFill>
                            <a:schemeClr val="tx1"/>
                          </a:solidFill>
                          <a:latin typeface="Arial" panose="020B0604020202020204" pitchFamily="34" charset="0"/>
                          <a:ea typeface="+mn-ea"/>
                          <a:cs typeface="Arial" panose="020B0604020202020204" pitchFamily="34" charset="0"/>
                        </a:rPr>
                        <a:t>General project information (e.g., SharePoint, FAQ)</a:t>
                      </a:r>
                      <a:endParaRPr lang="en-US" sz="11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001894">
                <a:tc>
                  <a:txBody>
                    <a:bodyPr/>
                    <a:lstStyle/>
                    <a:p>
                      <a:pPr marL="0" marR="0">
                        <a:spcBef>
                          <a:spcPts val="0"/>
                        </a:spcBef>
                        <a:spcAft>
                          <a:spcPts val="0"/>
                        </a:spcAft>
                      </a:pPr>
                      <a:r>
                        <a:rPr lang="en-US" sz="1100" b="1" baseline="0" dirty="0">
                          <a:latin typeface="Arial" panose="020B0604020202020204" pitchFamily="34" charset="0"/>
                          <a:cs typeface="Arial" panose="020B0604020202020204" pitchFamily="34" charset="0"/>
                        </a:rPr>
                        <a:t>FDOT Stakeholders</a:t>
                      </a:r>
                    </a:p>
                    <a:p>
                      <a:pPr marL="0" marR="0">
                        <a:spcBef>
                          <a:spcPts val="0"/>
                        </a:spcBef>
                        <a:spcAft>
                          <a:spcPts val="0"/>
                        </a:spcAft>
                      </a:pPr>
                      <a:r>
                        <a:rPr lang="en-US" sz="1100" baseline="0" dirty="0">
                          <a:latin typeface="Arial" panose="020B0604020202020204" pitchFamily="34" charset="0"/>
                          <a:cs typeface="Arial" panose="020B0604020202020204" pitchFamily="34" charset="0"/>
                        </a:rPr>
                        <a:t>Agencies or organizations outside of the WPII Project team t</a:t>
                      </a:r>
                      <a:r>
                        <a:rPr lang="en-US" sz="1100" dirty="0">
                          <a:latin typeface="Arial" panose="020B0604020202020204" pitchFamily="34" charset="0"/>
                          <a:cs typeface="Arial" panose="020B0604020202020204" pitchFamily="34" charset="0"/>
                        </a:rPr>
                        <a:t>hat </a:t>
                      </a:r>
                      <a:r>
                        <a:rPr lang="en-US" sz="1100" dirty="0">
                          <a:solidFill>
                            <a:schemeClr val="tx1"/>
                          </a:solidFill>
                          <a:latin typeface="Arial" panose="020B0604020202020204" pitchFamily="34" charset="0"/>
                          <a:cs typeface="Arial" panose="020B0604020202020204" pitchFamily="34" charset="0"/>
                        </a:rPr>
                        <a:t>require project </a:t>
                      </a:r>
                      <a:r>
                        <a:rPr lang="en-US" sz="1100" dirty="0">
                          <a:latin typeface="Arial" panose="020B0604020202020204" pitchFamily="34" charset="0"/>
                          <a:cs typeface="Arial" panose="020B0604020202020204" pitchFamily="34" charset="0"/>
                        </a:rPr>
                        <a:t>information (e.g., contracted &amp; non-contracted </a:t>
                      </a:r>
                      <a:r>
                        <a:rPr lang="en-US" sz="1100" baseline="0" dirty="0">
                          <a:latin typeface="Arial" panose="020B0604020202020204" pitchFamily="34" charset="0"/>
                          <a:cs typeface="Arial" panose="020B0604020202020204" pitchFamily="34" charset="0"/>
                        </a:rPr>
                        <a:t>providers)</a:t>
                      </a:r>
                    </a:p>
                  </a:txBody>
                  <a:tcPr marL="87086" marR="87086" marT="42863" marB="42863">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19063" marR="0" lvl="0" indent="-11906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Project updates that describe</a:t>
                      </a:r>
                      <a:r>
                        <a:rPr lang="en-US" sz="1100" kern="1200" baseline="0" dirty="0">
                          <a:solidFill>
                            <a:schemeClr val="tx1"/>
                          </a:solidFill>
                          <a:latin typeface="Arial" panose="020B0604020202020204" pitchFamily="34" charset="0"/>
                          <a:ea typeface="+mn-ea"/>
                          <a:cs typeface="Arial" panose="020B0604020202020204" pitchFamily="34" charset="0"/>
                        </a:rPr>
                        <a:t> the ‘what’ and ‘why of the change, and information on upcoming events/initiatives</a:t>
                      </a:r>
                      <a:endParaRPr lang="en-US" sz="1100" kern="1200" dirty="0">
                        <a:solidFill>
                          <a:schemeClr val="tx1"/>
                        </a:solidFill>
                        <a:latin typeface="Arial" panose="020B0604020202020204" pitchFamily="34" charset="0"/>
                        <a:ea typeface="+mn-ea"/>
                        <a:cs typeface="Arial" panose="020B0604020202020204" pitchFamily="34" charset="0"/>
                      </a:endParaRPr>
                    </a:p>
                  </a:txBody>
                  <a:tcPr horzOverflow="overflow">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37731" y="6418330"/>
            <a:ext cx="254977" cy="369332"/>
          </a:xfrm>
          <a:prstGeom prst="rect">
            <a:avLst/>
          </a:prstGeom>
          <a:noFill/>
        </p:spPr>
        <p:txBody>
          <a:bodyPr wrap="square" rtlCol="0">
            <a:spAutoFit/>
          </a:bodyPr>
          <a:lstStyle/>
          <a:p>
            <a:fld id="{D98783EE-7B96-4FFC-9692-8F1914481CAB}" type="slidenum">
              <a:rPr lang="en-US" smtClean="0">
                <a:solidFill>
                  <a:schemeClr val="bg1"/>
                </a:solidFill>
              </a:rPr>
              <a:t>9</a:t>
            </a:fld>
            <a:r>
              <a:rPr lang="en-US" dirty="0">
                <a:solidFill>
                  <a:schemeClr val="bg1"/>
                </a:solidFill>
              </a:rPr>
              <a:t> </a:t>
            </a:r>
          </a:p>
        </p:txBody>
      </p:sp>
    </p:spTree>
    <p:extLst>
      <p:ext uri="{BB962C8B-B14F-4D97-AF65-F5344CB8AC3E}">
        <p14:creationId xmlns:p14="http://schemas.microsoft.com/office/powerpoint/2010/main" val="149663829"/>
      </p:ext>
    </p:extLst>
  </p:cSld>
  <p:clrMapOvr>
    <a:masterClrMapping/>
  </p:clrMapOvr>
</p:sld>
</file>

<file path=ppt/theme/theme1.xml><?xml version="1.0" encoding="utf-8"?>
<a:theme xmlns:a="http://schemas.openxmlformats.org/drawingml/2006/main" name="WPII 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Li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PII Cover P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17FC3AE6651C4887D0745B50F05A8E" ma:contentTypeVersion="8" ma:contentTypeDescription="Create a new document." ma:contentTypeScope="" ma:versionID="f661095d8f758d2eed8d16047ac7b52e">
  <xsd:schema xmlns:xsd="http://www.w3.org/2001/XMLSchema" xmlns:xs="http://www.w3.org/2001/XMLSchema" xmlns:p="http://schemas.microsoft.com/office/2006/metadata/properties" xmlns:ns2="ec013acb-1956-4a23-bc5d-5637d9799c26" xmlns:ns3="a019fc34-91e4-4c6e-96cd-70fe13cce3a4" xmlns:ns4="e41c0714-8272-4bfa-a383-ae789bcf59a6" targetNamespace="http://schemas.microsoft.com/office/2006/metadata/properties" ma:root="true" ma:fieldsID="14654eb1eab654bc79e7ed9dfbc50ef2" ns2:_="" ns3:_="" ns4:_="">
    <xsd:import namespace="ec013acb-1956-4a23-bc5d-5637d9799c26"/>
    <xsd:import namespace="a019fc34-91e4-4c6e-96cd-70fe13cce3a4"/>
    <xsd:import namespace="e41c0714-8272-4bfa-a383-ae789bcf59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13acb-1956-4a23-bc5d-5637d9799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19fc34-91e4-4c6e-96cd-70fe13cce3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1c0714-8272-4bfa-a383-ae789bcf59a6" elementFormDefault="qualified">
    <xsd:import namespace="http://schemas.microsoft.com/office/2006/documentManagement/types"/>
    <xsd:import namespace="http://schemas.microsoft.com/office/infopath/2007/PartnerControls"/>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D3BD3E-5808-40D3-9E75-3F9EA511399B}">
  <ds:schemaRefs>
    <ds:schemaRef ds:uri="http://schemas.microsoft.com/office/infopath/2007/PartnerControls"/>
    <ds:schemaRef ds:uri="http://purl.org/dc/terms/"/>
    <ds:schemaRef ds:uri="http://purl.org/dc/dcmitype/"/>
    <ds:schemaRef ds:uri="http://schemas.microsoft.com/sharepoint/v4"/>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b4d6531-7dae-44af-beab-eaac33e7de48"/>
    <ds:schemaRef ds:uri="f0b71d96-d56a-4b51-8bc6-13212768830e"/>
    <ds:schemaRef ds:uri="http://www.w3.org/XML/1998/namespace"/>
  </ds:schemaRefs>
</ds:datastoreItem>
</file>

<file path=customXml/itemProps2.xml><?xml version="1.0" encoding="utf-8"?>
<ds:datastoreItem xmlns:ds="http://schemas.openxmlformats.org/officeDocument/2006/customXml" ds:itemID="{13919366-1315-4DC8-83F0-F86CEBB96B18}"/>
</file>

<file path=customXml/itemProps3.xml><?xml version="1.0" encoding="utf-8"?>
<ds:datastoreItem xmlns:ds="http://schemas.openxmlformats.org/officeDocument/2006/customXml" ds:itemID="{34098580-3C8C-441D-8BDF-61AE288FEFCF}"/>
</file>

<file path=docProps/app.xml><?xml version="1.0" encoding="utf-8"?>
<Properties xmlns="http://schemas.openxmlformats.org/officeDocument/2006/extended-properties" xmlns:vt="http://schemas.openxmlformats.org/officeDocument/2006/docPropsVTypes">
  <TotalTime>35802</TotalTime>
  <Words>2611</Words>
  <Application>Microsoft Office PowerPoint</Application>
  <PresentationFormat>Widescreen</PresentationFormat>
  <Paragraphs>421</Paragraphs>
  <Slides>20</Slides>
  <Notes>19</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4" baseType="lpstr">
      <vt:lpstr>Arial</vt:lpstr>
      <vt:lpstr>Arial Narrow</vt:lpstr>
      <vt:lpstr>Calibri</vt:lpstr>
      <vt:lpstr>Calibri Light</vt:lpstr>
      <vt:lpstr>Courier New</vt:lpstr>
      <vt:lpstr>EYInterstate Light</vt:lpstr>
      <vt:lpstr>Times New Roman</vt:lpstr>
      <vt:lpstr>Wingdings</vt:lpstr>
      <vt:lpstr>WPII Cover Page</vt:lpstr>
      <vt:lpstr>Single List</vt:lpstr>
      <vt:lpstr>2_Custom Design</vt:lpstr>
      <vt:lpstr>1_WPII Cover Page</vt:lpstr>
      <vt:lpstr>EY_regular_presentation_2010</vt:lpstr>
      <vt:lpstr>Microsoft Excel Worksheet</vt:lpstr>
      <vt:lpstr>Communication Strategy and Plan</vt:lpstr>
      <vt:lpstr>Content</vt:lpstr>
      <vt:lpstr>Introduction</vt:lpstr>
      <vt:lpstr>Communication Strategy</vt:lpstr>
      <vt:lpstr>Communication Strategy: Commitment Curve</vt:lpstr>
      <vt:lpstr>Communication Importance</vt:lpstr>
      <vt:lpstr>Communication Objectives</vt:lpstr>
      <vt:lpstr>Guiding Principles</vt:lpstr>
      <vt:lpstr>WPII Stakeholders</vt:lpstr>
      <vt:lpstr>Communication Development and Delivery</vt:lpstr>
      <vt:lpstr>Communication Intake Process and Criteria</vt:lpstr>
      <vt:lpstr>WPII Communication Channel Overview</vt:lpstr>
      <vt:lpstr>Communication Roles and Responsibilities</vt:lpstr>
      <vt:lpstr>Risks and Issues</vt:lpstr>
      <vt:lpstr>Success Factors</vt:lpstr>
      <vt:lpstr>PowerPoint Presentation</vt:lpstr>
      <vt:lpstr>Communication Plan: Introduction</vt:lpstr>
      <vt:lpstr>Communication Needs Assessment</vt:lpstr>
      <vt:lpstr>Communication Plan and Schedule</vt:lpstr>
      <vt:lpstr>Communication 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roberto.vicevich@ey.com</dc:creator>
  <cp:keywords/>
  <dc:description/>
  <cp:lastModifiedBy>Mayer, Chad</cp:lastModifiedBy>
  <cp:revision>1224</cp:revision>
  <cp:lastPrinted>2017-10-23T16:46:29Z</cp:lastPrinted>
  <dcterms:created xsi:type="dcterms:W3CDTF">2016-11-29T15:09:21Z</dcterms:created>
  <dcterms:modified xsi:type="dcterms:W3CDTF">2019-04-08T14:26:38Z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0x0101000217FC3AE6651C4887D0745B50F05A8E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2019-04-04T20:54:13Z</vt:filetime>
  </property>
</Properties>
</file>