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544800" cy="1005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1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6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9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1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3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6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6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8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1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92863-C53D-4549-B8AA-633914DF6B7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F435C-4D9A-449E-97A4-016B1F3DE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3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502FDC6-743E-4CD7-B354-75CD2EA4A459}"/>
              </a:ext>
            </a:extLst>
          </p:cNvPr>
          <p:cNvSpPr txBox="1"/>
          <p:nvPr/>
        </p:nvSpPr>
        <p:spPr>
          <a:xfrm>
            <a:off x="186146" y="2211772"/>
            <a:ext cx="125403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Executive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Project Sponsor (EPS)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42E9B4-01AB-4873-B877-1D92EEE51BBA}"/>
              </a:ext>
            </a:extLst>
          </p:cNvPr>
          <p:cNvSpPr txBox="1"/>
          <p:nvPr/>
        </p:nvSpPr>
        <p:spPr>
          <a:xfrm>
            <a:off x="1580606" y="2288716"/>
            <a:ext cx="13226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Executive Steering Team (EST)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B57517-A99E-4025-A845-06AD4262A303}"/>
              </a:ext>
            </a:extLst>
          </p:cNvPr>
          <p:cNvSpPr txBox="1"/>
          <p:nvPr/>
        </p:nvSpPr>
        <p:spPr>
          <a:xfrm>
            <a:off x="2964180" y="2211772"/>
            <a:ext cx="132261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Management Steering Team (MST)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3B33CD-A400-4B9B-8D27-DD3DA3AFB6F3}"/>
              </a:ext>
            </a:extLst>
          </p:cNvPr>
          <p:cNvSpPr txBox="1"/>
          <p:nvPr/>
        </p:nvSpPr>
        <p:spPr>
          <a:xfrm>
            <a:off x="4358640" y="2211772"/>
            <a:ext cx="132261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Team (PMT)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6BE98A-57ED-42FF-B50F-F27AE899CFDD}"/>
              </a:ext>
            </a:extLst>
          </p:cNvPr>
          <p:cNvSpPr txBox="1"/>
          <p:nvPr/>
        </p:nvSpPr>
        <p:spPr>
          <a:xfrm>
            <a:off x="5753100" y="2288716"/>
            <a:ext cx="13226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Functional Coordinators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04B256-FACE-4947-BBC7-14931C5D0326}"/>
              </a:ext>
            </a:extLst>
          </p:cNvPr>
          <p:cNvSpPr txBox="1"/>
          <p:nvPr/>
        </p:nvSpPr>
        <p:spPr>
          <a:xfrm>
            <a:off x="7147560" y="2134828"/>
            <a:ext cx="13226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Organizational Change Management (OCM)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AC2583-AB2A-43C6-8461-95A841C8305B}"/>
              </a:ext>
            </a:extLst>
          </p:cNvPr>
          <p:cNvSpPr txBox="1"/>
          <p:nvPr/>
        </p:nvSpPr>
        <p:spPr>
          <a:xfrm>
            <a:off x="8531134" y="2211772"/>
            <a:ext cx="132261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Project Management Office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(PMO)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38DD05-ED3E-40E4-BC97-882D51BC3843}"/>
              </a:ext>
            </a:extLst>
          </p:cNvPr>
          <p:cNvSpPr txBox="1"/>
          <p:nvPr/>
        </p:nvSpPr>
        <p:spPr>
          <a:xfrm>
            <a:off x="9925594" y="2365661"/>
            <a:ext cx="132261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Key Sponsors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EC0260-5792-46AD-98E1-0C44C3DFC78D}"/>
              </a:ext>
            </a:extLst>
          </p:cNvPr>
          <p:cNvSpPr txBox="1"/>
          <p:nvPr/>
        </p:nvSpPr>
        <p:spPr>
          <a:xfrm>
            <a:off x="11312434" y="2365661"/>
            <a:ext cx="132261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Sponsors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D5E50D-8F3E-4BDD-9F76-090B136EB573}"/>
              </a:ext>
            </a:extLst>
          </p:cNvPr>
          <p:cNvSpPr txBox="1"/>
          <p:nvPr/>
        </p:nvSpPr>
        <p:spPr>
          <a:xfrm>
            <a:off x="12696008" y="2365661"/>
            <a:ext cx="132261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WPII Liaison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AEB8B2-1D10-49C3-B3BA-27D2E975B3D3}"/>
              </a:ext>
            </a:extLst>
          </p:cNvPr>
          <p:cNvSpPr txBox="1"/>
          <p:nvPr/>
        </p:nvSpPr>
        <p:spPr>
          <a:xfrm>
            <a:off x="14090468" y="2365661"/>
            <a:ext cx="132261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Change Agent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8AFA98-BCD9-4774-9C32-C0D5CCE041D8}"/>
              </a:ext>
            </a:extLst>
          </p:cNvPr>
          <p:cNvSpPr txBox="1"/>
          <p:nvPr/>
        </p:nvSpPr>
        <p:spPr>
          <a:xfrm>
            <a:off x="186146" y="2920778"/>
            <a:ext cx="1254034" cy="6324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Accountable for success of the Project.</a:t>
            </a:r>
          </a:p>
          <a:p>
            <a:endParaRPr lang="en-US" sz="9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Ensure project meets documented scope, budget, and schedule.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Approve all deliverables for payment.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Approve any material Scope, Budget, and Schedule Variance via the Change Control process in consultation with the Management Steering Team.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Ensure cross -functional FDOT alignment.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Participate in review meetings and provides guidance and direction to the Project Team.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Serve as a champion of the Project within the Department.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Makes final decision regarding scope and Phase Gate Go/No Go passage if Key Sponsors cannot come to an agreement.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AE6EF7-6989-4AAF-9A2F-0C971DCF1ACF}"/>
              </a:ext>
            </a:extLst>
          </p:cNvPr>
          <p:cNvSpPr txBox="1"/>
          <p:nvPr/>
        </p:nvSpPr>
        <p:spPr>
          <a:xfrm>
            <a:off x="1599112" y="2920778"/>
            <a:ext cx="1254034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Resolve any issues escalated to Governance Tier 3 for resolution.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Participate in Executive Steering Team / Management Steering Team Review Meetings.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 guidance and direction to the Project Team.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A8F77C-D42C-4110-8445-DC5085BDFA75}"/>
              </a:ext>
            </a:extLst>
          </p:cNvPr>
          <p:cNvSpPr txBox="1"/>
          <p:nvPr/>
        </p:nvSpPr>
        <p:spPr>
          <a:xfrm>
            <a:off x="2964180" y="2920778"/>
            <a:ext cx="125403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 time commitments of the Functional Coordinators and Subject Matter Experts.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 support to the Project Director and Project Team.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and accept or reject Vendor deliverables.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Resolve any issues escalated to Governance Tier 2 for resolution; and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Participate in Review Meetings and provide guidance and direction to the Project Team.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Serve as champions of the Project within the Department.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0C0712-133D-4BF6-B856-2AC76556A9C8}"/>
              </a:ext>
            </a:extLst>
          </p:cNvPr>
          <p:cNvSpPr txBox="1"/>
          <p:nvPr/>
        </p:nvSpPr>
        <p:spPr>
          <a:xfrm>
            <a:off x="4377146" y="2920778"/>
            <a:ext cx="125403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Participate in Project Status Meetings and provide guidance for the daily operations of the Project that do not require Governance.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Approve Task Work Orders (TWOs); 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 Management Steering Team members of items that may impact the Project.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BD3776-43CE-46A2-992D-4FF3AC7D12E1}"/>
              </a:ext>
            </a:extLst>
          </p:cNvPr>
          <p:cNvSpPr txBox="1"/>
          <p:nvPr/>
        </p:nvSpPr>
        <p:spPr>
          <a:xfrm>
            <a:off x="5753100" y="2920778"/>
            <a:ext cx="1254034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*Key Functional Coordinators drive design of overall future state business processes and ensure forward progress, stakeholder input is reviewed and incorporated where necessary, and functional planning requirements are met. 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Define processes and functional content for FDOT.</a:t>
            </a:r>
          </a:p>
          <a:p>
            <a:endParaRPr lang="en-US" sz="9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Engage Subject Matter Expertise.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 status updates to the Project Management Team.</a:t>
            </a:r>
          </a:p>
          <a:p>
            <a:endParaRPr lang="en-US" sz="9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Serve as Process Visionaries for  business area.</a:t>
            </a:r>
          </a:p>
          <a:p>
            <a:endParaRPr lang="en-US" sz="9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Coordinate activities and ensure appropriate participation.</a:t>
            </a:r>
          </a:p>
          <a:p>
            <a:endParaRPr lang="en-US" sz="9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Prepare functional project communications.</a:t>
            </a:r>
          </a:p>
          <a:p>
            <a:endParaRPr lang="en-US" sz="9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work products with project teams.</a:t>
            </a:r>
          </a:p>
          <a:p>
            <a:endParaRPr lang="en-US" sz="9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Recommend course of action on items under consideration.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6BB76E-DD09-402F-8633-7B5D86ABF265}"/>
              </a:ext>
            </a:extLst>
          </p:cNvPr>
          <p:cNvSpPr txBox="1"/>
          <p:nvPr/>
        </p:nvSpPr>
        <p:spPr>
          <a:xfrm>
            <a:off x="7166066" y="2920778"/>
            <a:ext cx="1254034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Champion OCM activities associated with Project to the Department to drive the success of the project.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Create, manage, and implement OCM plan and associated plans to WPII network and Stakeholders.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Coordinate Central Office, Turnpike, and District Change Networks.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F4A41B-7F7B-43B1-A215-92BEBDBD7741}"/>
              </a:ext>
            </a:extLst>
          </p:cNvPr>
          <p:cNvSpPr txBox="1"/>
          <p:nvPr/>
        </p:nvSpPr>
        <p:spPr>
          <a:xfrm>
            <a:off x="8531134" y="2920778"/>
            <a:ext cx="125403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Identify and develop project management methodology, best practices, standards and templates per the PMI PMBOK standards.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Monitor and control compliance with project management standards, policies, procedures, and templates.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Coordinate project communication and meetings.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Coach, mentor, and train project team members on the project processes.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4D50FB-377E-4746-9D3D-8090343F5D25}"/>
              </a:ext>
            </a:extLst>
          </p:cNvPr>
          <p:cNvSpPr txBox="1"/>
          <p:nvPr/>
        </p:nvSpPr>
        <p:spPr>
          <a:xfrm>
            <a:off x="9925594" y="2920778"/>
            <a:ext cx="132261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Ensure documented scope meets the needs of respective areas and, as a team, for FDOT.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 guidance on overall scope and project direction.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 time commitments of the Liaisons, Change Agents, Functional Coordinators (FCs), and Subject Matter Experts (SMEs).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Approve project scope artifacts for respective area.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Approve passage through Phase Gates (Go/No Go).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Serve as champions for the Project within the Department.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C3CD6D-F3A5-4349-AAC1-6479034A3D9C}"/>
              </a:ext>
            </a:extLst>
          </p:cNvPr>
          <p:cNvSpPr txBox="1"/>
          <p:nvPr/>
        </p:nvSpPr>
        <p:spPr>
          <a:xfrm>
            <a:off x="11304814" y="2920778"/>
            <a:ext cx="13302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Serve as champions of the Project within the Department.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6EF5F9-61DF-4D6F-B0D1-89F99427BCD4}"/>
              </a:ext>
            </a:extLst>
          </p:cNvPr>
          <p:cNvSpPr txBox="1"/>
          <p:nvPr/>
        </p:nvSpPr>
        <p:spPr>
          <a:xfrm>
            <a:off x="12677502" y="2920778"/>
            <a:ext cx="125403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Ensure respective area's participation in project activities, communications and information sharing, and feedback processes.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Coordinate reviews, feedback, and sign offs for future state business processes and other project deliverables for respective area.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 internal perspective, accurate information, and current status of the project.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Serve as key representative of future-state design concepts.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Explain intent of anticipated features and feasibility of design with local subject matter expertise and answer questions from respective area.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Serve as the single point of contact between respective area and project team.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2B7CC08-397D-48EC-B2D2-01F5024E6E29}"/>
              </a:ext>
            </a:extLst>
          </p:cNvPr>
          <p:cNvSpPr txBox="1"/>
          <p:nvPr/>
        </p:nvSpPr>
        <p:spPr>
          <a:xfrm>
            <a:off x="14090468" y="2920778"/>
            <a:ext cx="125403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Communicate with Stakeholder Group.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Liaise and coordinate project activities, communications and information sharing, and feedback between Stakeholder Group and WPII Liaison.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Advocate for the Project within Stakeholder Group.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Identify and manage concerns within Stakeholder Group.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Serve as coach for Stakeholders.</a:t>
            </a:r>
          </a:p>
        </p:txBody>
      </p:sp>
    </p:spTree>
    <p:extLst>
      <p:ext uri="{BB962C8B-B14F-4D97-AF65-F5344CB8AC3E}">
        <p14:creationId xmlns:p14="http://schemas.microsoft.com/office/powerpoint/2010/main" val="33816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17FC3AE6651C4887D0745B50F05A8E" ma:contentTypeVersion="8" ma:contentTypeDescription="Create a new document." ma:contentTypeScope="" ma:versionID="f661095d8f758d2eed8d16047ac7b52e">
  <xsd:schema xmlns:xsd="http://www.w3.org/2001/XMLSchema" xmlns:xs="http://www.w3.org/2001/XMLSchema" xmlns:p="http://schemas.microsoft.com/office/2006/metadata/properties" xmlns:ns2="ec013acb-1956-4a23-bc5d-5637d9799c26" xmlns:ns3="a019fc34-91e4-4c6e-96cd-70fe13cce3a4" xmlns:ns4="e41c0714-8272-4bfa-a383-ae789bcf59a6" targetNamespace="http://schemas.microsoft.com/office/2006/metadata/properties" ma:root="true" ma:fieldsID="14654eb1eab654bc79e7ed9dfbc50ef2" ns2:_="" ns3:_="" ns4:_="">
    <xsd:import namespace="ec013acb-1956-4a23-bc5d-5637d9799c26"/>
    <xsd:import namespace="a019fc34-91e4-4c6e-96cd-70fe13cce3a4"/>
    <xsd:import namespace="e41c0714-8272-4bfa-a383-ae789bcf59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13acb-1956-4a23-bc5d-5637d9799c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19fc34-91e4-4c6e-96cd-70fe13cce3a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1c0714-8272-4bfa-a383-ae789bcf59a6" elementFormDefault="qualified">
    <xsd:import namespace="http://schemas.microsoft.com/office/2006/documentManagement/types"/>
    <xsd:import namespace="http://schemas.microsoft.com/office/infopath/2007/PartnerControls"/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3B4F47-ED03-42B7-B40D-81F5958A3FA7}"/>
</file>

<file path=customXml/itemProps2.xml><?xml version="1.0" encoding="utf-8"?>
<ds:datastoreItem xmlns:ds="http://schemas.openxmlformats.org/officeDocument/2006/customXml" ds:itemID="{269C9C23-DF60-416F-930D-34C58B01F233}"/>
</file>

<file path=customXml/itemProps3.xml><?xml version="1.0" encoding="utf-8"?>
<ds:datastoreItem xmlns:ds="http://schemas.openxmlformats.org/officeDocument/2006/customXml" ds:itemID="{6E7122F1-2893-4757-A263-4414D9BD99C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731</Words>
  <Application>Microsoft Office PowerPoint</Application>
  <PresentationFormat>Custom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Wells, Matthew J.</dc:creator>
  <cp:lastModifiedBy>Mandell, Vallie</cp:lastModifiedBy>
  <cp:revision>5</cp:revision>
  <dcterms:created xsi:type="dcterms:W3CDTF">2020-08-19T14:36:52Z</dcterms:created>
  <dcterms:modified xsi:type="dcterms:W3CDTF">2021-01-12T19:30:01Z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0x0101000217FC3AE6651C4887D0745B50F05A8E</vt:lpwstr>
  </property>
</Properties>
</file>