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52" r:id="rId5"/>
    <p:sldMasterId id="2147483682" r:id="rId6"/>
  </p:sldMasterIdLst>
  <p:notesMasterIdLst>
    <p:notesMasterId r:id="rId30"/>
  </p:notesMasterIdLst>
  <p:handoutMasterIdLst>
    <p:handoutMasterId r:id="rId31"/>
  </p:handoutMasterIdLst>
  <p:sldIdLst>
    <p:sldId id="376" r:id="rId7"/>
    <p:sldId id="377" r:id="rId8"/>
    <p:sldId id="379" r:id="rId9"/>
    <p:sldId id="399" r:id="rId10"/>
    <p:sldId id="357" r:id="rId11"/>
    <p:sldId id="358" r:id="rId12"/>
    <p:sldId id="359" r:id="rId13"/>
    <p:sldId id="364" r:id="rId14"/>
    <p:sldId id="366" r:id="rId15"/>
    <p:sldId id="361" r:id="rId16"/>
    <p:sldId id="369" r:id="rId17"/>
    <p:sldId id="370" r:id="rId18"/>
    <p:sldId id="371" r:id="rId19"/>
    <p:sldId id="401" r:id="rId20"/>
    <p:sldId id="355" r:id="rId21"/>
    <p:sldId id="360" r:id="rId22"/>
    <p:sldId id="374" r:id="rId23"/>
    <p:sldId id="365" r:id="rId24"/>
    <p:sldId id="367" r:id="rId25"/>
    <p:sldId id="368" r:id="rId26"/>
    <p:sldId id="384" r:id="rId27"/>
    <p:sldId id="380" r:id="rId28"/>
    <p:sldId id="351" r:id="rId2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 userDrawn="1">
          <p15:clr>
            <a:srgbClr val="A4A3A4"/>
          </p15:clr>
        </p15:guide>
        <p15:guide id="2" pos="3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tephens" initials="MS" lastIdx="6" clrIdx="0">
    <p:extLst>
      <p:ext uri="{19B8F6BF-5375-455C-9EA6-DF929625EA0E}">
        <p15:presenceInfo xmlns:p15="http://schemas.microsoft.com/office/powerpoint/2012/main" userId="S-1-5-21-3360281-886071811-1384523041-18243" providerId="AD"/>
      </p:ext>
    </p:extLst>
  </p:cmAuthor>
  <p:cmAuthor id="2" name="Dawn Woods" initials="DW" lastIdx="16" clrIdx="1">
    <p:extLst>
      <p:ext uri="{19B8F6BF-5375-455C-9EA6-DF929625EA0E}">
        <p15:presenceInfo xmlns:p15="http://schemas.microsoft.com/office/powerpoint/2012/main" userId="S-1-5-21-3814449816-1147414744-3287126245-87944" providerId="AD"/>
      </p:ext>
    </p:extLst>
  </p:cmAuthor>
  <p:cmAuthor id="3" name="Robin Borschel" initials="RB" lastIdx="10" clrIdx="2">
    <p:extLst>
      <p:ext uri="{19B8F6BF-5375-455C-9EA6-DF929625EA0E}">
        <p15:presenceInfo xmlns:p15="http://schemas.microsoft.com/office/powerpoint/2012/main" userId="Robin Borschel" providerId="None"/>
      </p:ext>
    </p:extLst>
  </p:cmAuthor>
  <p:cmAuthor id="4" name="Kruthi Jayatheertha" initials="KJ" lastIdx="5" clrIdx="3">
    <p:extLst>
      <p:ext uri="{19B8F6BF-5375-455C-9EA6-DF929625EA0E}">
        <p15:presenceInfo xmlns:p15="http://schemas.microsoft.com/office/powerpoint/2012/main" userId="S-1-5-21-3814449816-1147414744-3287126245-5754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84"/>
    <a:srgbClr val="1F4E79"/>
    <a:srgbClr val="2E75B6"/>
    <a:srgbClr val="ADCDEA"/>
    <a:srgbClr val="A0F331"/>
    <a:srgbClr val="FFE600"/>
    <a:srgbClr val="E6AF00"/>
    <a:srgbClr val="7BD557"/>
    <a:srgbClr val="8DEC0E"/>
    <a:srgbClr val="B8F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6140" autoAdjust="0"/>
  </p:normalViewPr>
  <p:slideViewPr>
    <p:cSldViewPr snapToGrid="0">
      <p:cViewPr varScale="1">
        <p:scale>
          <a:sx n="80" d="100"/>
          <a:sy n="80" d="100"/>
        </p:scale>
        <p:origin x="360" y="102"/>
      </p:cViewPr>
      <p:guideLst>
        <p:guide orient="horz" pos="408"/>
        <p:guide pos="360"/>
      </p:guideLst>
    </p:cSldViewPr>
  </p:slideViewPr>
  <p:notesTextViewPr>
    <p:cViewPr>
      <p:scale>
        <a:sx n="3" d="2"/>
        <a:sy n="3" d="2"/>
      </p:scale>
      <p:origin x="0" y="0"/>
    </p:cViewPr>
  </p:notesTextViewPr>
  <p:sorterViewPr>
    <p:cViewPr varScale="1">
      <p:scale>
        <a:sx n="100" d="100"/>
        <a:sy n="100" d="100"/>
      </p:scale>
      <p:origin x="0" y="-548"/>
    </p:cViewPr>
  </p:sorterViewPr>
  <p:notesViewPr>
    <p:cSldViewPr snapToGrid="0">
      <p:cViewPr varScale="1">
        <p:scale>
          <a:sx n="86" d="100"/>
          <a:sy n="86" d="100"/>
        </p:scale>
        <p:origin x="385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E1063B-CA1B-4930-9190-C6CBF6F3E43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DD7D89C-7FBA-4EA1-8C1F-FE58758755B1}">
      <dgm:prSet phldrT="[Text]" custT="1"/>
      <dgm:spPr/>
      <dgm:t>
        <a:bodyPr/>
        <a:lstStyle/>
        <a:p>
          <a:pPr algn="ct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Collect Stakeholder Feedback and Approval of Work Program </a:t>
          </a:r>
        </a:p>
        <a:p>
          <a:pPr algn="ctr"/>
          <a:r>
            <a:rPr lang="en-US" sz="1400" b="1" dirty="0">
              <a:latin typeface="Arial" panose="020B0604020202020204" pitchFamily="34" charset="0"/>
              <a:cs typeface="Arial" panose="020B0604020202020204" pitchFamily="34" charset="0"/>
            </a:rPr>
            <a:t> </a:t>
          </a:r>
        </a:p>
      </dgm:t>
    </dgm:pt>
    <dgm:pt modelId="{0448F77D-F82A-4BC3-AD67-EB1DA09BE44E}" type="parTrans" cxnId="{C596D5B2-751F-4B35-B812-93C4CACAEB43}">
      <dgm:prSet/>
      <dgm:spPr/>
      <dgm:t>
        <a:bodyPr/>
        <a:lstStyle/>
        <a:p>
          <a:pPr algn="ctr"/>
          <a:endParaRPr lang="en-US"/>
        </a:p>
      </dgm:t>
    </dgm:pt>
    <dgm:pt modelId="{5D46C129-F5D3-431B-A4E5-B9BDA64ED8C1}" type="sibTrans" cxnId="{C596D5B2-751F-4B35-B812-93C4CACAEB43}">
      <dgm:prSet/>
      <dgm:spPr/>
      <dgm:t>
        <a:bodyPr/>
        <a:lstStyle/>
        <a:p>
          <a:pPr algn="ctr"/>
          <a:endParaRPr lang="en-US"/>
        </a:p>
      </dgm:t>
    </dgm:pt>
    <dgm:pt modelId="{881058F6-0964-4171-9448-150E0066ABBC}">
      <dgm:prSet phldrT="[Text]" custT="1"/>
      <dgm:spPr/>
      <dgm:t>
        <a:bodyPr/>
        <a:lstStyle/>
        <a:p>
          <a:pPr algn="ct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Submit Legislative Budget Report</a:t>
          </a:r>
        </a:p>
        <a:p>
          <a:pPr algn="ctr"/>
          <a:endParaRPr lang="en-US" sz="1400" b="1" dirty="0">
            <a:latin typeface="Arial" panose="020B0604020202020204" pitchFamily="34" charset="0"/>
            <a:cs typeface="Arial" panose="020B0604020202020204" pitchFamily="34" charset="0"/>
          </a:endParaRPr>
        </a:p>
      </dgm:t>
    </dgm:pt>
    <dgm:pt modelId="{4C949E50-ADD5-4C32-8FFB-50A5EAB7FA45}" type="parTrans" cxnId="{8591ED6F-67C8-4B7F-AD82-7E2F17919462}">
      <dgm:prSet/>
      <dgm:spPr/>
      <dgm:t>
        <a:bodyPr/>
        <a:lstStyle/>
        <a:p>
          <a:pPr algn="ctr"/>
          <a:endParaRPr lang="en-US"/>
        </a:p>
      </dgm:t>
    </dgm:pt>
    <dgm:pt modelId="{440F3FC6-DE30-48D1-BE24-75E732B46E7A}" type="sibTrans" cxnId="{8591ED6F-67C8-4B7F-AD82-7E2F17919462}">
      <dgm:prSet/>
      <dgm:spPr/>
      <dgm:t>
        <a:bodyPr/>
        <a:lstStyle/>
        <a:p>
          <a:pPr algn="ctr"/>
          <a:endParaRPr lang="en-US"/>
        </a:p>
      </dgm:t>
    </dgm:pt>
    <dgm:pt modelId="{320AB8D1-8558-445C-82E8-F81879830A23}">
      <dgm:prSet custT="1"/>
      <dgm:spPr/>
      <dgm:t>
        <a:bodyPr/>
        <a:lstStyle/>
        <a:p>
          <a:pPr algn="ct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Submit Legislative Budget Report</a:t>
          </a:r>
        </a:p>
        <a:p>
          <a:pPr algn="ctr"/>
          <a:endParaRPr lang="en-US" sz="1400" b="1" dirty="0">
            <a:latin typeface="Arial" panose="020B0604020202020204" pitchFamily="34" charset="0"/>
            <a:cs typeface="Arial" panose="020B0604020202020204" pitchFamily="34" charset="0"/>
          </a:endParaRPr>
        </a:p>
      </dgm:t>
    </dgm:pt>
    <dgm:pt modelId="{32EE8F16-729C-4EC6-A666-62B1DC9CB56B}" type="parTrans" cxnId="{C6D8913C-C1CD-4AAA-8E3A-32C9906738C9}">
      <dgm:prSet/>
      <dgm:spPr/>
      <dgm:t>
        <a:bodyPr/>
        <a:lstStyle/>
        <a:p>
          <a:pPr algn="ctr"/>
          <a:endParaRPr lang="en-US"/>
        </a:p>
      </dgm:t>
    </dgm:pt>
    <dgm:pt modelId="{3E6B0A00-E0E3-4409-A888-7C11AD0302C5}" type="sibTrans" cxnId="{C6D8913C-C1CD-4AAA-8E3A-32C9906738C9}">
      <dgm:prSet/>
      <dgm:spPr/>
      <dgm:t>
        <a:bodyPr/>
        <a:lstStyle/>
        <a:p>
          <a:pPr algn="ctr"/>
          <a:endParaRPr lang="en-US"/>
        </a:p>
      </dgm:t>
    </dgm:pt>
    <dgm:pt modelId="{3623D13D-940B-4866-91C5-AD6139FC05E7}">
      <dgm:prSet phldrT="[Text]" custT="1"/>
      <dgm:spPr/>
      <dgm:t>
        <a:bodyPr/>
        <a:lstStyle/>
        <a:p>
          <a:pPr algn="ctr"/>
          <a:r>
            <a:rPr lang="en-US" sz="1400" b="1" dirty="0">
              <a:latin typeface="Arial" panose="020B0604020202020204" pitchFamily="34" charset="0"/>
              <a:cs typeface="Arial" panose="020B0604020202020204" pitchFamily="34" charset="0"/>
            </a:rPr>
            <a:t>Establish Candidate Project Through Unique Project Identifier </a:t>
          </a:r>
        </a:p>
      </dgm:t>
    </dgm:pt>
    <dgm:pt modelId="{85D28CD7-E921-4DD9-BD30-E21E77460FB2}" type="sibTrans" cxnId="{80E12849-F6F2-43FE-96EF-36A6EB1D1D2F}">
      <dgm:prSet/>
      <dgm:spPr/>
      <dgm:t>
        <a:bodyPr/>
        <a:lstStyle/>
        <a:p>
          <a:pPr algn="ctr"/>
          <a:endParaRPr lang="en-US"/>
        </a:p>
      </dgm:t>
    </dgm:pt>
    <dgm:pt modelId="{13FE5D36-1E29-4AFA-878B-A4A6684E80F9}" type="parTrans" cxnId="{80E12849-F6F2-43FE-96EF-36A6EB1D1D2F}">
      <dgm:prSet/>
      <dgm:spPr/>
      <dgm:t>
        <a:bodyPr/>
        <a:lstStyle/>
        <a:p>
          <a:pPr algn="ctr"/>
          <a:endParaRPr lang="en-US"/>
        </a:p>
      </dgm:t>
    </dgm:pt>
    <dgm:pt modelId="{854E3C3F-250C-4283-9D00-18EA6E8C9D6E}" type="pres">
      <dgm:prSet presAssocID="{D6E1063B-CA1B-4930-9190-C6CBF6F3E435}" presName="Name0" presStyleCnt="0">
        <dgm:presLayoutVars>
          <dgm:dir/>
          <dgm:animLvl val="lvl"/>
          <dgm:resizeHandles val="exact"/>
        </dgm:presLayoutVars>
      </dgm:prSet>
      <dgm:spPr/>
    </dgm:pt>
    <dgm:pt modelId="{A16FD3A6-C76A-4A5F-8837-C14E5C76E0ED}" type="pres">
      <dgm:prSet presAssocID="{DDD7D89C-7FBA-4EA1-8C1F-FE58758755B1}" presName="linNode" presStyleCnt="0"/>
      <dgm:spPr/>
    </dgm:pt>
    <dgm:pt modelId="{009C3A45-D0CD-4D9B-8A01-794953821F87}" type="pres">
      <dgm:prSet presAssocID="{DDD7D89C-7FBA-4EA1-8C1F-FE58758755B1}" presName="parentText" presStyleLbl="node1" presStyleIdx="0" presStyleCnt="4" custLinFactNeighborX="-90850" custLinFactNeighborY="3747">
        <dgm:presLayoutVars>
          <dgm:chMax val="1"/>
          <dgm:bulletEnabled val="1"/>
        </dgm:presLayoutVars>
      </dgm:prSet>
      <dgm:spPr/>
    </dgm:pt>
    <dgm:pt modelId="{ABED7217-E888-4F75-98DB-1237F6FBE4B7}" type="pres">
      <dgm:prSet presAssocID="{5D46C129-F5D3-431B-A4E5-B9BDA64ED8C1}" presName="sp" presStyleCnt="0"/>
      <dgm:spPr/>
    </dgm:pt>
    <dgm:pt modelId="{EDB1A868-2FEA-43C4-833E-765D9791F710}" type="pres">
      <dgm:prSet presAssocID="{881058F6-0964-4171-9448-150E0066ABBC}" presName="linNode" presStyleCnt="0"/>
      <dgm:spPr/>
    </dgm:pt>
    <dgm:pt modelId="{D9943161-D902-499D-A6BB-920C0AB2A974}" type="pres">
      <dgm:prSet presAssocID="{881058F6-0964-4171-9448-150E0066ABBC}" presName="parentText" presStyleLbl="node1" presStyleIdx="1" presStyleCnt="4" custLinFactNeighborX="-88889" custLinFactNeighborY="1705">
        <dgm:presLayoutVars>
          <dgm:chMax val="1"/>
          <dgm:bulletEnabled val="1"/>
        </dgm:presLayoutVars>
      </dgm:prSet>
      <dgm:spPr/>
    </dgm:pt>
    <dgm:pt modelId="{44352B48-3CC7-4A34-AF97-0DAEBB399C76}" type="pres">
      <dgm:prSet presAssocID="{440F3FC6-DE30-48D1-BE24-75E732B46E7A}" presName="sp" presStyleCnt="0"/>
      <dgm:spPr/>
    </dgm:pt>
    <dgm:pt modelId="{1486DC49-DE6A-4BD3-B947-3D7F99675C65}" type="pres">
      <dgm:prSet presAssocID="{320AB8D1-8558-445C-82E8-F81879830A23}" presName="linNode" presStyleCnt="0"/>
      <dgm:spPr/>
    </dgm:pt>
    <dgm:pt modelId="{4DDAC700-126B-4038-B757-025990105C28}" type="pres">
      <dgm:prSet presAssocID="{320AB8D1-8558-445C-82E8-F81879830A23}" presName="parentText" presStyleLbl="node1" presStyleIdx="2" presStyleCnt="4" custLinFactNeighborX="-90850" custLinFactNeighborY="-994">
        <dgm:presLayoutVars>
          <dgm:chMax val="1"/>
          <dgm:bulletEnabled val="1"/>
        </dgm:presLayoutVars>
      </dgm:prSet>
      <dgm:spPr/>
    </dgm:pt>
    <dgm:pt modelId="{4DF0BC54-C6E1-4F87-BD98-12E7949097F6}" type="pres">
      <dgm:prSet presAssocID="{3E6B0A00-E0E3-4409-A888-7C11AD0302C5}" presName="sp" presStyleCnt="0"/>
      <dgm:spPr/>
    </dgm:pt>
    <dgm:pt modelId="{0DE0B88B-BFB4-49DD-8051-625D50D5D669}" type="pres">
      <dgm:prSet presAssocID="{3623D13D-940B-4866-91C5-AD6139FC05E7}" presName="linNode" presStyleCnt="0"/>
      <dgm:spPr/>
    </dgm:pt>
    <dgm:pt modelId="{B51ECC04-3D83-41AC-8478-B89E17618EA0}" type="pres">
      <dgm:prSet presAssocID="{3623D13D-940B-4866-91C5-AD6139FC05E7}" presName="parentText" presStyleLbl="node1" presStyleIdx="3" presStyleCnt="4" custLinFactNeighborX="-89148" custLinFactNeighborY="-3112">
        <dgm:presLayoutVars>
          <dgm:chMax val="1"/>
          <dgm:bulletEnabled val="1"/>
        </dgm:presLayoutVars>
      </dgm:prSet>
      <dgm:spPr/>
    </dgm:pt>
  </dgm:ptLst>
  <dgm:cxnLst>
    <dgm:cxn modelId="{6BB81111-50EB-46B0-A725-1DB6681F5E30}" type="presOf" srcId="{3623D13D-940B-4866-91C5-AD6139FC05E7}" destId="{B51ECC04-3D83-41AC-8478-B89E17618EA0}" srcOrd="0" destOrd="0" presId="urn:microsoft.com/office/officeart/2005/8/layout/vList5"/>
    <dgm:cxn modelId="{3E036A21-7889-41F5-95D8-02761E12454E}" type="presOf" srcId="{DDD7D89C-7FBA-4EA1-8C1F-FE58758755B1}" destId="{009C3A45-D0CD-4D9B-8A01-794953821F87}" srcOrd="0" destOrd="0" presId="urn:microsoft.com/office/officeart/2005/8/layout/vList5"/>
    <dgm:cxn modelId="{C6D8913C-C1CD-4AAA-8E3A-32C9906738C9}" srcId="{D6E1063B-CA1B-4930-9190-C6CBF6F3E435}" destId="{320AB8D1-8558-445C-82E8-F81879830A23}" srcOrd="2" destOrd="0" parTransId="{32EE8F16-729C-4EC6-A666-62B1DC9CB56B}" sibTransId="{3E6B0A00-E0E3-4409-A888-7C11AD0302C5}"/>
    <dgm:cxn modelId="{417BD745-7C8C-4E5C-B331-7EE085DC3D81}" type="presOf" srcId="{D6E1063B-CA1B-4930-9190-C6CBF6F3E435}" destId="{854E3C3F-250C-4283-9D00-18EA6E8C9D6E}" srcOrd="0" destOrd="0" presId="urn:microsoft.com/office/officeart/2005/8/layout/vList5"/>
    <dgm:cxn modelId="{80E12849-F6F2-43FE-96EF-36A6EB1D1D2F}" srcId="{D6E1063B-CA1B-4930-9190-C6CBF6F3E435}" destId="{3623D13D-940B-4866-91C5-AD6139FC05E7}" srcOrd="3" destOrd="0" parTransId="{13FE5D36-1E29-4AFA-878B-A4A6684E80F9}" sibTransId="{85D28CD7-E921-4DD9-BD30-E21E77460FB2}"/>
    <dgm:cxn modelId="{8591ED6F-67C8-4B7F-AD82-7E2F17919462}" srcId="{D6E1063B-CA1B-4930-9190-C6CBF6F3E435}" destId="{881058F6-0964-4171-9448-150E0066ABBC}" srcOrd="1" destOrd="0" parTransId="{4C949E50-ADD5-4C32-8FFB-50A5EAB7FA45}" sibTransId="{440F3FC6-DE30-48D1-BE24-75E732B46E7A}"/>
    <dgm:cxn modelId="{C596D5B2-751F-4B35-B812-93C4CACAEB43}" srcId="{D6E1063B-CA1B-4930-9190-C6CBF6F3E435}" destId="{DDD7D89C-7FBA-4EA1-8C1F-FE58758755B1}" srcOrd="0" destOrd="0" parTransId="{0448F77D-F82A-4BC3-AD67-EB1DA09BE44E}" sibTransId="{5D46C129-F5D3-431B-A4E5-B9BDA64ED8C1}"/>
    <dgm:cxn modelId="{410564BE-722B-4963-B56A-FA7EA0D4C14C}" type="presOf" srcId="{881058F6-0964-4171-9448-150E0066ABBC}" destId="{D9943161-D902-499D-A6BB-920C0AB2A974}" srcOrd="0" destOrd="0" presId="urn:microsoft.com/office/officeart/2005/8/layout/vList5"/>
    <dgm:cxn modelId="{689147E1-28F5-46EF-8509-7F76FA8802BD}" type="presOf" srcId="{320AB8D1-8558-445C-82E8-F81879830A23}" destId="{4DDAC700-126B-4038-B757-025990105C28}" srcOrd="0" destOrd="0" presId="urn:microsoft.com/office/officeart/2005/8/layout/vList5"/>
    <dgm:cxn modelId="{B90D0B36-0DE9-4F9E-9BAE-1C19E7B34686}" type="presParOf" srcId="{854E3C3F-250C-4283-9D00-18EA6E8C9D6E}" destId="{A16FD3A6-C76A-4A5F-8837-C14E5C76E0ED}" srcOrd="0" destOrd="0" presId="urn:microsoft.com/office/officeart/2005/8/layout/vList5"/>
    <dgm:cxn modelId="{8A6B3732-4E68-4FF8-B1D7-E78624BAC8B7}" type="presParOf" srcId="{A16FD3A6-C76A-4A5F-8837-C14E5C76E0ED}" destId="{009C3A45-D0CD-4D9B-8A01-794953821F87}" srcOrd="0" destOrd="0" presId="urn:microsoft.com/office/officeart/2005/8/layout/vList5"/>
    <dgm:cxn modelId="{A16108D3-C15F-4794-B490-E8E53913C61C}" type="presParOf" srcId="{854E3C3F-250C-4283-9D00-18EA6E8C9D6E}" destId="{ABED7217-E888-4F75-98DB-1237F6FBE4B7}" srcOrd="1" destOrd="0" presId="urn:microsoft.com/office/officeart/2005/8/layout/vList5"/>
    <dgm:cxn modelId="{590F74E1-5240-45CA-BF81-8CF5C51DEEF6}" type="presParOf" srcId="{854E3C3F-250C-4283-9D00-18EA6E8C9D6E}" destId="{EDB1A868-2FEA-43C4-833E-765D9791F710}" srcOrd="2" destOrd="0" presId="urn:microsoft.com/office/officeart/2005/8/layout/vList5"/>
    <dgm:cxn modelId="{F8DEBE59-135C-4C6D-AC40-F299015C2690}" type="presParOf" srcId="{EDB1A868-2FEA-43C4-833E-765D9791F710}" destId="{D9943161-D902-499D-A6BB-920C0AB2A974}" srcOrd="0" destOrd="0" presId="urn:microsoft.com/office/officeart/2005/8/layout/vList5"/>
    <dgm:cxn modelId="{DACC18AE-84C5-4FA9-887E-53A8395695A4}" type="presParOf" srcId="{854E3C3F-250C-4283-9D00-18EA6E8C9D6E}" destId="{44352B48-3CC7-4A34-AF97-0DAEBB399C76}" srcOrd="3" destOrd="0" presId="urn:microsoft.com/office/officeart/2005/8/layout/vList5"/>
    <dgm:cxn modelId="{E2497E53-0738-4941-A88E-77C3191E5035}" type="presParOf" srcId="{854E3C3F-250C-4283-9D00-18EA6E8C9D6E}" destId="{1486DC49-DE6A-4BD3-B947-3D7F99675C65}" srcOrd="4" destOrd="0" presId="urn:microsoft.com/office/officeart/2005/8/layout/vList5"/>
    <dgm:cxn modelId="{65556C69-117E-45A6-A574-508BF7516CDC}" type="presParOf" srcId="{1486DC49-DE6A-4BD3-B947-3D7F99675C65}" destId="{4DDAC700-126B-4038-B757-025990105C28}" srcOrd="0" destOrd="0" presId="urn:microsoft.com/office/officeart/2005/8/layout/vList5"/>
    <dgm:cxn modelId="{888BD50E-2CF1-41BC-B33F-626D584A48D7}" type="presParOf" srcId="{854E3C3F-250C-4283-9D00-18EA6E8C9D6E}" destId="{4DF0BC54-C6E1-4F87-BD98-12E7949097F6}" srcOrd="5" destOrd="0" presId="urn:microsoft.com/office/officeart/2005/8/layout/vList5"/>
    <dgm:cxn modelId="{AC4E7BD2-4579-4F06-B65D-39F3D9DFEC96}" type="presParOf" srcId="{854E3C3F-250C-4283-9D00-18EA6E8C9D6E}" destId="{0DE0B88B-BFB4-49DD-8051-625D50D5D669}" srcOrd="6" destOrd="0" presId="urn:microsoft.com/office/officeart/2005/8/layout/vList5"/>
    <dgm:cxn modelId="{3FC2D346-9A3F-479D-BC1C-10851831FA92}" type="presParOf" srcId="{0DE0B88B-BFB4-49DD-8051-625D50D5D669}" destId="{B51ECC04-3D83-41AC-8478-B89E17618EA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FC750A-1A6D-4D34-840D-39783E8104BB}"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US"/>
        </a:p>
      </dgm:t>
    </dgm:pt>
    <dgm:pt modelId="{C7AA1FCF-854A-4DD0-812A-CFF30908C51C}">
      <dgm:prSet phldrT="[Text]" custT="1"/>
      <dgm:spPr/>
      <dgm:t>
        <a:bodyPr/>
        <a:lstStyle/>
        <a:p>
          <a:r>
            <a:rPr lang="en-US" sz="2000" dirty="0">
              <a:latin typeface="Arial" panose="020B0604020202020204" pitchFamily="34" charset="0"/>
              <a:cs typeface="Arial" panose="020B0604020202020204" pitchFamily="34" charset="0"/>
            </a:rPr>
            <a:t>Discover</a:t>
          </a:r>
        </a:p>
      </dgm:t>
    </dgm:pt>
    <dgm:pt modelId="{740B6F17-0316-41D3-A5B5-03B32DBCAD3A}" type="parTrans" cxnId="{E706AA39-915C-4496-A3B9-6BEDF916BDC5}">
      <dgm:prSet/>
      <dgm:spPr/>
      <dgm:t>
        <a:bodyPr/>
        <a:lstStyle/>
        <a:p>
          <a:endParaRPr lang="en-US" sz="1200">
            <a:latin typeface="Arial" panose="020B0604020202020204" pitchFamily="34" charset="0"/>
            <a:cs typeface="Arial" panose="020B0604020202020204" pitchFamily="34" charset="0"/>
          </a:endParaRPr>
        </a:p>
      </dgm:t>
    </dgm:pt>
    <dgm:pt modelId="{7ADCC7F0-AFEA-41A9-89CB-1C491BEA56FA}" type="sibTrans" cxnId="{E706AA39-915C-4496-A3B9-6BEDF916BDC5}">
      <dgm:prSet/>
      <dgm:spPr/>
      <dgm:t>
        <a:bodyPr/>
        <a:lstStyle/>
        <a:p>
          <a:endParaRPr lang="en-US" sz="1200">
            <a:latin typeface="Arial" panose="020B0604020202020204" pitchFamily="34" charset="0"/>
            <a:cs typeface="Arial" panose="020B0604020202020204" pitchFamily="34" charset="0"/>
          </a:endParaRPr>
        </a:p>
      </dgm:t>
    </dgm:pt>
    <dgm:pt modelId="{FBC2BFB3-B8E6-4A36-BABD-5CEC5AF65165}">
      <dgm:prSet phldrT="[Text]" custT="1"/>
      <dgm:spPr/>
      <dgm:t>
        <a:bodyPr/>
        <a:lstStyle/>
        <a:p>
          <a:pPr>
            <a:buClrTx/>
            <a:buSzTx/>
            <a:buFont typeface="Wingdings" panose="05000000000000000000" pitchFamily="2" charset="2"/>
            <a:buChar char="§"/>
          </a:pPr>
          <a:r>
            <a:rPr lang="en-GB" sz="1000" b="0" dirty="0">
              <a:solidFill>
                <a:schemeClr val="tx1"/>
              </a:solidFill>
              <a:latin typeface="Arial" panose="020B0604020202020204" pitchFamily="34" charset="0"/>
              <a:cs typeface="Arial" panose="020B0604020202020204" pitchFamily="34" charset="0"/>
            </a:rPr>
            <a:t>-High level change impacts are captured in requirements gathering sessions</a:t>
          </a:r>
        </a:p>
        <a:p>
          <a:pPr>
            <a:buClrTx/>
            <a:buSzTx/>
            <a:buFont typeface="Wingdings" panose="05000000000000000000" pitchFamily="2" charset="2"/>
            <a:buChar char="§"/>
          </a:pPr>
          <a:r>
            <a:rPr lang="en-GB" sz="1000" b="0" dirty="0">
              <a:solidFill>
                <a:schemeClr val="tx1"/>
              </a:solidFill>
              <a:latin typeface="Arial" panose="020B0604020202020204" pitchFamily="34" charset="0"/>
              <a:cs typeface="Arial" panose="020B0604020202020204" pitchFamily="34" charset="0"/>
            </a:rPr>
            <a:t>- High level impacts are discussed with WPII team</a:t>
          </a:r>
        </a:p>
      </dgm:t>
    </dgm:pt>
    <dgm:pt modelId="{B0EFEBEF-3130-43B9-9C69-BE0466C11ABB}" type="parTrans" cxnId="{4EA12CBC-3A92-404F-B1F2-99A97870425A}">
      <dgm:prSet/>
      <dgm:spPr/>
      <dgm:t>
        <a:bodyPr/>
        <a:lstStyle/>
        <a:p>
          <a:endParaRPr lang="en-US" sz="1200">
            <a:latin typeface="Arial" panose="020B0604020202020204" pitchFamily="34" charset="0"/>
            <a:cs typeface="Arial" panose="020B0604020202020204" pitchFamily="34" charset="0"/>
          </a:endParaRPr>
        </a:p>
      </dgm:t>
    </dgm:pt>
    <dgm:pt modelId="{450216E4-92EE-46A5-91D5-9019925396DC}" type="sibTrans" cxnId="{4EA12CBC-3A92-404F-B1F2-99A97870425A}">
      <dgm:prSet/>
      <dgm:spPr/>
      <dgm:t>
        <a:bodyPr/>
        <a:lstStyle/>
        <a:p>
          <a:endParaRPr lang="en-US" sz="1200">
            <a:latin typeface="Arial" panose="020B0604020202020204" pitchFamily="34" charset="0"/>
            <a:cs typeface="Arial" panose="020B0604020202020204" pitchFamily="34" charset="0"/>
          </a:endParaRPr>
        </a:p>
      </dgm:t>
    </dgm:pt>
    <dgm:pt modelId="{0D5220A8-2766-4470-9B44-A5C79A81608A}">
      <dgm:prSet phldrT="[Text]" custT="1"/>
      <dgm:spPr/>
      <dgm:t>
        <a:bodyPr/>
        <a:lstStyle/>
        <a:p>
          <a:r>
            <a:rPr lang="en-US" sz="2000" dirty="0">
              <a:latin typeface="Arial" panose="020B0604020202020204" pitchFamily="34" charset="0"/>
              <a:cs typeface="Arial" panose="020B0604020202020204" pitchFamily="34" charset="0"/>
            </a:rPr>
            <a:t>Solve</a:t>
          </a:r>
        </a:p>
      </dgm:t>
    </dgm:pt>
    <dgm:pt modelId="{91CAD328-4978-43DE-852A-B868ED5831FC}" type="parTrans" cxnId="{AB1E7533-4764-4966-8D60-6D5FCE296EE5}">
      <dgm:prSet/>
      <dgm:spPr/>
      <dgm:t>
        <a:bodyPr/>
        <a:lstStyle/>
        <a:p>
          <a:endParaRPr lang="en-US" sz="1200">
            <a:latin typeface="Arial" panose="020B0604020202020204" pitchFamily="34" charset="0"/>
            <a:cs typeface="Arial" panose="020B0604020202020204" pitchFamily="34" charset="0"/>
          </a:endParaRPr>
        </a:p>
      </dgm:t>
    </dgm:pt>
    <dgm:pt modelId="{129415EC-59FF-4A02-8D57-B444E28B704F}" type="sibTrans" cxnId="{AB1E7533-4764-4966-8D60-6D5FCE296EE5}">
      <dgm:prSet/>
      <dgm:spPr/>
      <dgm:t>
        <a:bodyPr/>
        <a:lstStyle/>
        <a:p>
          <a:endParaRPr lang="en-US" sz="1200">
            <a:latin typeface="Arial" panose="020B0604020202020204" pitchFamily="34" charset="0"/>
            <a:cs typeface="Arial" panose="020B0604020202020204" pitchFamily="34" charset="0"/>
          </a:endParaRPr>
        </a:p>
      </dgm:t>
    </dgm:pt>
    <dgm:pt modelId="{4371921C-4FA8-41A0-BCA1-56E59F490D3C}">
      <dgm:prSet phldrT="[Text]" custT="1"/>
      <dgm:spPr/>
      <dgm:t>
        <a:bodyPr/>
        <a:lstStyle/>
        <a:p>
          <a:r>
            <a:rPr lang="en-US" sz="1000" b="0" dirty="0">
              <a:solidFill>
                <a:schemeClr val="tx1"/>
              </a:solidFill>
              <a:latin typeface="Arial" panose="020B0604020202020204" pitchFamily="34" charset="0"/>
              <a:cs typeface="Arial" panose="020B0604020202020204" pitchFamily="34" charset="0"/>
            </a:rPr>
            <a:t>- Entering the Fit-Gap analysis, a holistic view of OCM change impacts will be provided for baselined requirements</a:t>
          </a:r>
        </a:p>
        <a:p>
          <a:r>
            <a:rPr lang="en-US" sz="1000" b="0" dirty="0">
              <a:solidFill>
                <a:schemeClr val="tx1"/>
              </a:solidFill>
              <a:latin typeface="Arial" panose="020B0604020202020204" pitchFamily="34" charset="0"/>
              <a:cs typeface="Arial" panose="020B0604020202020204" pitchFamily="34" charset="0"/>
            </a:rPr>
            <a:t>- These impacts will be modified as requirements either fall out during the Fit-Gap analysis or adapt to system capabilities</a:t>
          </a:r>
        </a:p>
        <a:p>
          <a:r>
            <a:rPr lang="en-US" sz="1000" b="0" dirty="0">
              <a:solidFill>
                <a:schemeClr val="tx1"/>
              </a:solidFill>
              <a:latin typeface="Arial" panose="020B0604020202020204" pitchFamily="34" charset="0"/>
              <a:cs typeface="Arial" panose="020B0604020202020204" pitchFamily="34" charset="0"/>
            </a:rPr>
            <a:t>- </a:t>
          </a:r>
          <a:r>
            <a:rPr lang="en-GB" sz="1000" b="0" dirty="0">
              <a:solidFill>
                <a:schemeClr val="tx1"/>
              </a:solidFill>
              <a:latin typeface="Arial" panose="020B0604020202020204" pitchFamily="34" charset="0"/>
              <a:ea typeface="+mn-ea"/>
              <a:cs typeface="Arial" panose="020B0604020202020204" pitchFamily="34" charset="0"/>
            </a:rPr>
            <a:t>Entering the Design phase, identified impacts and desired functionality will map to their relevant development items</a:t>
          </a:r>
        </a:p>
      </dgm:t>
    </dgm:pt>
    <dgm:pt modelId="{E503CF70-5606-46A3-831F-4502215A997C}" type="parTrans" cxnId="{595FD7D4-EF53-417B-91F1-47E335545FC9}">
      <dgm:prSet/>
      <dgm:spPr/>
      <dgm:t>
        <a:bodyPr/>
        <a:lstStyle/>
        <a:p>
          <a:endParaRPr lang="en-US" sz="1200">
            <a:latin typeface="Arial" panose="020B0604020202020204" pitchFamily="34" charset="0"/>
            <a:cs typeface="Arial" panose="020B0604020202020204" pitchFamily="34" charset="0"/>
          </a:endParaRPr>
        </a:p>
      </dgm:t>
    </dgm:pt>
    <dgm:pt modelId="{A245FE39-DCB0-4585-BC35-4BF16ACF286C}" type="sibTrans" cxnId="{595FD7D4-EF53-417B-91F1-47E335545FC9}">
      <dgm:prSet/>
      <dgm:spPr/>
      <dgm:t>
        <a:bodyPr/>
        <a:lstStyle/>
        <a:p>
          <a:endParaRPr lang="en-US" sz="1200">
            <a:latin typeface="Arial" panose="020B0604020202020204" pitchFamily="34" charset="0"/>
            <a:cs typeface="Arial" panose="020B0604020202020204" pitchFamily="34" charset="0"/>
          </a:endParaRPr>
        </a:p>
      </dgm:t>
    </dgm:pt>
    <dgm:pt modelId="{48C028C2-0CA0-4E24-9357-29C97A97D0A0}">
      <dgm:prSet phldrT="[Text]" custT="1"/>
      <dgm:spPr/>
      <dgm:t>
        <a:bodyPr/>
        <a:lstStyle/>
        <a:p>
          <a:r>
            <a:rPr lang="en-US" sz="2000" dirty="0">
              <a:latin typeface="Arial" panose="020B0604020202020204" pitchFamily="34" charset="0"/>
              <a:cs typeface="Arial" panose="020B0604020202020204" pitchFamily="34" charset="0"/>
            </a:rPr>
            <a:t>Execute</a:t>
          </a:r>
        </a:p>
      </dgm:t>
    </dgm:pt>
    <dgm:pt modelId="{CC13FCAE-736A-4B1B-81C9-23F29476CA61}" type="parTrans" cxnId="{DF41C8D0-5E54-4E85-AD53-EE33367912D3}">
      <dgm:prSet/>
      <dgm:spPr/>
      <dgm:t>
        <a:bodyPr/>
        <a:lstStyle/>
        <a:p>
          <a:endParaRPr lang="en-US" sz="1200">
            <a:latin typeface="Arial" panose="020B0604020202020204" pitchFamily="34" charset="0"/>
            <a:cs typeface="Arial" panose="020B0604020202020204" pitchFamily="34" charset="0"/>
          </a:endParaRPr>
        </a:p>
      </dgm:t>
    </dgm:pt>
    <dgm:pt modelId="{E5640365-168A-49A9-88AB-1340E0423735}" type="sibTrans" cxnId="{DF41C8D0-5E54-4E85-AD53-EE33367912D3}">
      <dgm:prSet/>
      <dgm:spPr/>
      <dgm:t>
        <a:bodyPr/>
        <a:lstStyle/>
        <a:p>
          <a:endParaRPr lang="en-US" sz="1200">
            <a:latin typeface="Arial" panose="020B0604020202020204" pitchFamily="34" charset="0"/>
            <a:cs typeface="Arial" panose="020B0604020202020204" pitchFamily="34" charset="0"/>
          </a:endParaRPr>
        </a:p>
      </dgm:t>
    </dgm:pt>
    <dgm:pt modelId="{DDCF53A7-34AB-4F7F-8880-C12CA31973FE}">
      <dgm:prSet phldrT="[Text]" custT="1"/>
      <dgm:spPr/>
      <dgm:t>
        <a:bodyPr/>
        <a:lstStyle/>
        <a:p>
          <a:pPr>
            <a:buClrTx/>
            <a:buSzTx/>
            <a:buFont typeface="Arial" pitchFamily="34" charset="0"/>
            <a:buChar char="•"/>
          </a:pPr>
          <a:r>
            <a:rPr lang="en-GB" sz="1000" b="0" kern="1200" dirty="0">
              <a:solidFill>
                <a:schemeClr val="tx1"/>
              </a:solidFill>
              <a:latin typeface="Arial" panose="020B0604020202020204" pitchFamily="34" charset="0"/>
              <a:cs typeface="Arial" panose="020B0604020202020204" pitchFamily="34" charset="0"/>
            </a:rPr>
            <a:t>-</a:t>
          </a:r>
          <a:r>
            <a:rPr lang="en-US" sz="1000" b="0" kern="1200" dirty="0">
              <a:solidFill>
                <a:schemeClr val="tx1"/>
              </a:solidFill>
              <a:latin typeface="Arial" panose="020B0604020202020204" pitchFamily="34" charset="0"/>
              <a:cs typeface="Arial" panose="020B0604020202020204" pitchFamily="34" charset="0"/>
            </a:rPr>
            <a:t> </a:t>
          </a:r>
          <a:r>
            <a:rPr lang="en-GB" sz="1000" b="0" kern="1200" dirty="0">
              <a:solidFill>
                <a:schemeClr val="tx1"/>
              </a:solidFill>
              <a:latin typeface="Arial" panose="020B0604020202020204" pitchFamily="34" charset="0"/>
              <a:ea typeface="+mn-ea"/>
              <a:cs typeface="Arial" panose="020B0604020202020204" pitchFamily="34" charset="0"/>
            </a:rPr>
            <a:t>Entering the Build phase, identified impacts and desired functionality will be aligned to the Build schedule </a:t>
          </a:r>
          <a:endParaRPr lang="en-US" sz="1000" b="0" kern="1200" dirty="0">
            <a:solidFill>
              <a:schemeClr val="tx1"/>
            </a:solidFill>
            <a:latin typeface="Arial" panose="020B0604020202020204" pitchFamily="34" charset="0"/>
            <a:cs typeface="Arial" panose="020B0604020202020204" pitchFamily="34" charset="0"/>
          </a:endParaRPr>
        </a:p>
      </dgm:t>
    </dgm:pt>
    <dgm:pt modelId="{FF4C1587-E734-4EB1-B83C-6DF2DD263FC8}" type="parTrans" cxnId="{3E8FB529-E0A4-408B-9EDC-8C1E43AEBF90}">
      <dgm:prSet/>
      <dgm:spPr/>
      <dgm:t>
        <a:bodyPr/>
        <a:lstStyle/>
        <a:p>
          <a:endParaRPr lang="en-US" sz="1200">
            <a:latin typeface="Arial" panose="020B0604020202020204" pitchFamily="34" charset="0"/>
            <a:cs typeface="Arial" panose="020B0604020202020204" pitchFamily="34" charset="0"/>
          </a:endParaRPr>
        </a:p>
      </dgm:t>
    </dgm:pt>
    <dgm:pt modelId="{ADC78F8E-C2BE-4C35-9FBA-C512E0A16182}" type="sibTrans" cxnId="{3E8FB529-E0A4-408B-9EDC-8C1E43AEBF90}">
      <dgm:prSet/>
      <dgm:spPr/>
      <dgm:t>
        <a:bodyPr/>
        <a:lstStyle/>
        <a:p>
          <a:endParaRPr lang="en-US" sz="1200">
            <a:latin typeface="Arial" panose="020B0604020202020204" pitchFamily="34" charset="0"/>
            <a:cs typeface="Arial" panose="020B0604020202020204" pitchFamily="34" charset="0"/>
          </a:endParaRPr>
        </a:p>
      </dgm:t>
    </dgm:pt>
    <dgm:pt modelId="{585488FE-86FC-471B-AC82-B39676B7FA72}">
      <dgm:prSet custT="1"/>
      <dgm:spPr/>
      <dgm:t>
        <a:bodyPr/>
        <a:lstStyle/>
        <a:p>
          <a:r>
            <a:rPr lang="en-US" sz="2000" dirty="0">
              <a:latin typeface="Arial" panose="020B0604020202020204" pitchFamily="34" charset="0"/>
              <a:cs typeface="Arial" panose="020B0604020202020204" pitchFamily="34" charset="0"/>
            </a:rPr>
            <a:t>Validate</a:t>
          </a:r>
        </a:p>
      </dgm:t>
    </dgm:pt>
    <dgm:pt modelId="{9E899892-6A15-4203-BAB2-CA738EAB7C8F}" type="parTrans" cxnId="{C419D6AE-500B-422D-B077-A5A4F679DAFA}">
      <dgm:prSet/>
      <dgm:spPr/>
      <dgm:t>
        <a:bodyPr/>
        <a:lstStyle/>
        <a:p>
          <a:endParaRPr lang="en-US" sz="1200">
            <a:latin typeface="Arial" panose="020B0604020202020204" pitchFamily="34" charset="0"/>
            <a:cs typeface="Arial" panose="020B0604020202020204" pitchFamily="34" charset="0"/>
          </a:endParaRPr>
        </a:p>
      </dgm:t>
    </dgm:pt>
    <dgm:pt modelId="{71377F0A-FBA6-41D1-BFAC-948171D54518}" type="sibTrans" cxnId="{C419D6AE-500B-422D-B077-A5A4F679DAFA}">
      <dgm:prSet/>
      <dgm:spPr/>
      <dgm:t>
        <a:bodyPr/>
        <a:lstStyle/>
        <a:p>
          <a:endParaRPr lang="en-US" sz="1200">
            <a:latin typeface="Arial" panose="020B0604020202020204" pitchFamily="34" charset="0"/>
            <a:cs typeface="Arial" panose="020B0604020202020204" pitchFamily="34" charset="0"/>
          </a:endParaRPr>
        </a:p>
      </dgm:t>
    </dgm:pt>
    <dgm:pt modelId="{DD10EFBD-E9D3-4EC1-83E1-FEEF04B7EB86}">
      <dgm:prSet custT="1"/>
      <dgm:spPr/>
      <dgm:t>
        <a:bodyPr/>
        <a:lstStyle/>
        <a:p>
          <a:pPr>
            <a:buClrTx/>
            <a:buSzTx/>
            <a:buFont typeface="Arial" pitchFamily="34" charset="0"/>
            <a:buChar char="•"/>
          </a:pPr>
          <a:r>
            <a:rPr lang="en-GB" sz="1000" b="0" dirty="0">
              <a:solidFill>
                <a:schemeClr val="tx1"/>
              </a:solidFill>
              <a:latin typeface="Arial" panose="020B0604020202020204" pitchFamily="34" charset="0"/>
              <a:cs typeface="Arial" panose="020B0604020202020204" pitchFamily="34" charset="0"/>
            </a:rPr>
            <a:t>- As requirements are further defined and established within each sub-function, the OCM team will ensure impacts are relevant to any requirement changes or modifications</a:t>
          </a:r>
          <a:endParaRPr lang="en-US" sz="1000" b="0" dirty="0">
            <a:solidFill>
              <a:schemeClr val="tx1"/>
            </a:solidFill>
            <a:latin typeface="Arial" panose="020B0604020202020204" pitchFamily="34" charset="0"/>
            <a:cs typeface="Arial" panose="020B0604020202020204" pitchFamily="34" charset="0"/>
          </a:endParaRPr>
        </a:p>
      </dgm:t>
    </dgm:pt>
    <dgm:pt modelId="{B77D4531-7A90-4223-90C1-CF3A6FC36439}" type="parTrans" cxnId="{444228A0-FDD2-478E-9027-6059A7AE512A}">
      <dgm:prSet/>
      <dgm:spPr/>
      <dgm:t>
        <a:bodyPr/>
        <a:lstStyle/>
        <a:p>
          <a:endParaRPr lang="en-US" sz="1200">
            <a:latin typeface="Arial" panose="020B0604020202020204" pitchFamily="34" charset="0"/>
            <a:cs typeface="Arial" panose="020B0604020202020204" pitchFamily="34" charset="0"/>
          </a:endParaRPr>
        </a:p>
      </dgm:t>
    </dgm:pt>
    <dgm:pt modelId="{352D2C40-4429-4620-AE38-CF5AA1A2B144}" type="sibTrans" cxnId="{444228A0-FDD2-478E-9027-6059A7AE512A}">
      <dgm:prSet/>
      <dgm:spPr/>
      <dgm:t>
        <a:bodyPr/>
        <a:lstStyle/>
        <a:p>
          <a:endParaRPr lang="en-US" sz="1200">
            <a:latin typeface="Arial" panose="020B0604020202020204" pitchFamily="34" charset="0"/>
            <a:cs typeface="Arial" panose="020B0604020202020204" pitchFamily="34" charset="0"/>
          </a:endParaRPr>
        </a:p>
      </dgm:t>
    </dgm:pt>
    <dgm:pt modelId="{8FE06CB9-5DA4-4DCA-9755-CD3635887007}">
      <dgm:prSet custT="1"/>
      <dgm:spPr/>
      <dgm:t>
        <a:bodyPr/>
        <a:lstStyle/>
        <a:p>
          <a:pPr>
            <a:buClrTx/>
            <a:buSzTx/>
            <a:buFont typeface="Arial" pitchFamily="34" charset="0"/>
            <a:buChar char="•"/>
          </a:pPr>
          <a:r>
            <a:rPr lang="en-US" sz="1000" b="0" dirty="0">
              <a:solidFill>
                <a:schemeClr val="tx1"/>
              </a:solidFill>
              <a:latin typeface="Arial" panose="020B0604020202020204" pitchFamily="34" charset="0"/>
              <a:cs typeface="Arial" panose="020B0604020202020204" pitchFamily="34" charset="0"/>
            </a:rPr>
            <a:t>- Desired functionality, impacts and business value will be tracked and mapped to confirmed requirements within each Sub-Function</a:t>
          </a:r>
        </a:p>
      </dgm:t>
    </dgm:pt>
    <dgm:pt modelId="{0EB1D4D1-F794-4A8A-8C23-C0481844BE3D}" type="parTrans" cxnId="{1A30E7F4-C2F1-49A7-AB0D-7219BBA413D5}">
      <dgm:prSet/>
      <dgm:spPr/>
      <dgm:t>
        <a:bodyPr/>
        <a:lstStyle/>
        <a:p>
          <a:endParaRPr lang="en-US" sz="1200"/>
        </a:p>
      </dgm:t>
    </dgm:pt>
    <dgm:pt modelId="{57CFE950-7214-4CC4-AD2D-A331464051F2}" type="sibTrans" cxnId="{1A30E7F4-C2F1-49A7-AB0D-7219BBA413D5}">
      <dgm:prSet/>
      <dgm:spPr/>
      <dgm:t>
        <a:bodyPr/>
        <a:lstStyle/>
        <a:p>
          <a:endParaRPr lang="en-US" sz="1200"/>
        </a:p>
      </dgm:t>
    </dgm:pt>
    <dgm:pt modelId="{98A8DE49-48F6-4C4A-9B8F-F0D90D77435D}">
      <dgm:prSet phldrT="[Text]" custT="1"/>
      <dgm:spPr/>
      <dgm:t>
        <a:bodyPr/>
        <a:lstStyle/>
        <a:p>
          <a:pPr>
            <a:buClrTx/>
            <a:buSzTx/>
            <a:buFont typeface="Arial" pitchFamily="34" charset="0"/>
            <a:buNone/>
          </a:pPr>
          <a:r>
            <a:rPr lang="en-GB" sz="1000" b="0" kern="1200" dirty="0">
              <a:solidFill>
                <a:prstClr val="black"/>
              </a:solidFill>
              <a:latin typeface="Arial" panose="020B0604020202020204" pitchFamily="34" charset="0"/>
              <a:ea typeface="+mn-ea"/>
              <a:cs typeface="Arial" panose="020B0604020202020204" pitchFamily="34" charset="0"/>
            </a:rPr>
            <a:t>- As these items are developed, they will be tracked by the OCM team </a:t>
          </a:r>
          <a:endParaRPr lang="en-GB" sz="1000" b="0" kern="1200" dirty="0">
            <a:solidFill>
              <a:schemeClr val="tx1"/>
            </a:solidFill>
            <a:latin typeface="Arial" panose="020B0604020202020204" pitchFamily="34" charset="0"/>
            <a:cs typeface="Arial" panose="020B0604020202020204" pitchFamily="34" charset="0"/>
          </a:endParaRPr>
        </a:p>
        <a:p>
          <a:pPr>
            <a:buClrTx/>
            <a:buSzTx/>
            <a:buFont typeface="Arial" pitchFamily="34" charset="0"/>
            <a:buChar char="•"/>
          </a:pPr>
          <a:r>
            <a:rPr lang="en-GB" sz="1000" b="0" kern="1200" dirty="0">
              <a:solidFill>
                <a:schemeClr val="tx1"/>
              </a:solidFill>
              <a:latin typeface="Arial" panose="020B0604020202020204" pitchFamily="34" charset="0"/>
              <a:cs typeface="Arial" panose="020B0604020202020204" pitchFamily="34" charset="0"/>
            </a:rPr>
            <a:t>- Change impacts map to specific trainings and communications in the Training, Communications, and Readiness Plan</a:t>
          </a:r>
          <a:endParaRPr lang="en-US" sz="1000" b="0" kern="1200" dirty="0">
            <a:solidFill>
              <a:prstClr val="black"/>
            </a:solidFill>
            <a:latin typeface="Arial" panose="020B0604020202020204" pitchFamily="34" charset="0"/>
            <a:ea typeface="+mn-ea"/>
            <a:cs typeface="Arial" panose="020B0604020202020204" pitchFamily="34" charset="0"/>
          </a:endParaRPr>
        </a:p>
      </dgm:t>
    </dgm:pt>
    <dgm:pt modelId="{B0E79454-05F2-45EE-B986-5520F2B2D04A}" type="parTrans" cxnId="{637C5919-0149-479D-9483-18F2567CC986}">
      <dgm:prSet/>
      <dgm:spPr/>
      <dgm:t>
        <a:bodyPr/>
        <a:lstStyle/>
        <a:p>
          <a:endParaRPr lang="en-US" sz="1200"/>
        </a:p>
      </dgm:t>
    </dgm:pt>
    <dgm:pt modelId="{CE823A0E-836C-4156-AD67-8F02DF1F76E2}" type="sibTrans" cxnId="{637C5919-0149-479D-9483-18F2567CC986}">
      <dgm:prSet/>
      <dgm:spPr/>
      <dgm:t>
        <a:bodyPr/>
        <a:lstStyle/>
        <a:p>
          <a:endParaRPr lang="en-US" sz="1200"/>
        </a:p>
      </dgm:t>
    </dgm:pt>
    <dgm:pt modelId="{4C3DB39B-ADD4-4F10-A385-90F550968056}" type="pres">
      <dgm:prSet presAssocID="{C5FC750A-1A6D-4D34-840D-39783E8104BB}" presName="Name0" presStyleCnt="0">
        <dgm:presLayoutVars>
          <dgm:chMax val="7"/>
          <dgm:chPref val="7"/>
          <dgm:dir/>
          <dgm:animOne val="branch"/>
          <dgm:animLvl val="lvl"/>
        </dgm:presLayoutVars>
      </dgm:prSet>
      <dgm:spPr/>
    </dgm:pt>
    <dgm:pt modelId="{8D67ED4D-6EC8-43DB-B6C8-AEAC6D5477E1}" type="pres">
      <dgm:prSet presAssocID="{C7AA1FCF-854A-4DD0-812A-CFF30908C51C}" presName="composite" presStyleCnt="0"/>
      <dgm:spPr/>
    </dgm:pt>
    <dgm:pt modelId="{39EFD9AF-8D7D-4A9F-8CFF-85FBB7FF80E5}" type="pres">
      <dgm:prSet presAssocID="{C7AA1FCF-854A-4DD0-812A-CFF30908C51C}" presName="BackAccent" presStyleLbl="bgShp" presStyleIdx="0" presStyleCnt="4"/>
      <dgm:spPr/>
    </dgm:pt>
    <dgm:pt modelId="{4F26FFF8-20A1-45CB-873E-3A7FCDA993F2}" type="pres">
      <dgm:prSet presAssocID="{C7AA1FCF-854A-4DD0-812A-CFF30908C51C}" presName="Accent" presStyleLbl="alignNode1" presStyleIdx="0" presStyleCnt="4"/>
      <dgm:spPr>
        <a:solidFill>
          <a:srgbClr val="5B9BD5"/>
        </a:solidFill>
      </dgm:spPr>
    </dgm:pt>
    <dgm:pt modelId="{A72A0BE0-5D1A-4C2B-B080-B13A813CD27A}" type="pres">
      <dgm:prSet presAssocID="{C7AA1FCF-854A-4DD0-812A-CFF30908C51C}" presName="Child" presStyleLbl="revTx" presStyleIdx="0" presStyleCnt="8" custScaleY="157033" custLinFactNeighborX="504" custLinFactNeighborY="28514">
        <dgm:presLayoutVars>
          <dgm:chMax val="0"/>
          <dgm:chPref val="0"/>
          <dgm:bulletEnabled val="1"/>
        </dgm:presLayoutVars>
      </dgm:prSet>
      <dgm:spPr/>
    </dgm:pt>
    <dgm:pt modelId="{95385915-5064-4376-B8B8-576201EAC7EF}" type="pres">
      <dgm:prSet presAssocID="{C7AA1FCF-854A-4DD0-812A-CFF30908C51C}" presName="Parent" presStyleLbl="revTx" presStyleIdx="1" presStyleCnt="8">
        <dgm:presLayoutVars>
          <dgm:chMax val="1"/>
          <dgm:chPref val="1"/>
          <dgm:bulletEnabled val="1"/>
        </dgm:presLayoutVars>
      </dgm:prSet>
      <dgm:spPr/>
    </dgm:pt>
    <dgm:pt modelId="{7087664E-75C3-4751-8B59-F6CEB874457A}" type="pres">
      <dgm:prSet presAssocID="{7ADCC7F0-AFEA-41A9-89CB-1C491BEA56FA}" presName="sibTrans" presStyleCnt="0"/>
      <dgm:spPr/>
    </dgm:pt>
    <dgm:pt modelId="{4CEF7A61-7291-48E3-AB11-BB2EA5E9B9B9}" type="pres">
      <dgm:prSet presAssocID="{585488FE-86FC-471B-AC82-B39676B7FA72}" presName="composite" presStyleCnt="0"/>
      <dgm:spPr/>
    </dgm:pt>
    <dgm:pt modelId="{9A29F7CC-A2D3-4ADA-A6A0-C9F285C8D4FF}" type="pres">
      <dgm:prSet presAssocID="{585488FE-86FC-471B-AC82-B39676B7FA72}" presName="BackAccent" presStyleLbl="bgShp" presStyleIdx="1" presStyleCnt="4"/>
      <dgm:spPr/>
    </dgm:pt>
    <dgm:pt modelId="{F44D023D-33C0-416E-83E0-ED3248D60339}" type="pres">
      <dgm:prSet presAssocID="{585488FE-86FC-471B-AC82-B39676B7FA72}" presName="Accent" presStyleLbl="alignNode1" presStyleIdx="1" presStyleCnt="4"/>
      <dgm:spPr>
        <a:solidFill>
          <a:srgbClr val="2E75B6"/>
        </a:solidFill>
      </dgm:spPr>
    </dgm:pt>
    <dgm:pt modelId="{C97C9E04-3478-411C-9101-133AA796EFA8}" type="pres">
      <dgm:prSet presAssocID="{585488FE-86FC-471B-AC82-B39676B7FA72}" presName="Child" presStyleLbl="revTx" presStyleIdx="2" presStyleCnt="8" custScaleY="157033" custLinFactNeighborX="504" custLinFactNeighborY="28514">
        <dgm:presLayoutVars>
          <dgm:chMax val="0"/>
          <dgm:chPref val="0"/>
          <dgm:bulletEnabled val="1"/>
        </dgm:presLayoutVars>
      </dgm:prSet>
      <dgm:spPr/>
    </dgm:pt>
    <dgm:pt modelId="{903AB7A1-BC27-41CE-B06B-B2BB4EB2388E}" type="pres">
      <dgm:prSet presAssocID="{585488FE-86FC-471B-AC82-B39676B7FA72}" presName="Parent" presStyleLbl="revTx" presStyleIdx="3" presStyleCnt="8">
        <dgm:presLayoutVars>
          <dgm:chMax val="1"/>
          <dgm:chPref val="1"/>
          <dgm:bulletEnabled val="1"/>
        </dgm:presLayoutVars>
      </dgm:prSet>
      <dgm:spPr/>
    </dgm:pt>
    <dgm:pt modelId="{067276D7-E392-475F-BEEC-679D57CBBA0F}" type="pres">
      <dgm:prSet presAssocID="{71377F0A-FBA6-41D1-BFAC-948171D54518}" presName="sibTrans" presStyleCnt="0"/>
      <dgm:spPr/>
    </dgm:pt>
    <dgm:pt modelId="{2B84E116-5925-43C3-A8D6-9A633423E790}" type="pres">
      <dgm:prSet presAssocID="{0D5220A8-2766-4470-9B44-A5C79A81608A}" presName="composite" presStyleCnt="0"/>
      <dgm:spPr/>
    </dgm:pt>
    <dgm:pt modelId="{B25EE493-A1B2-4626-B7AA-C1DED5775C32}" type="pres">
      <dgm:prSet presAssocID="{0D5220A8-2766-4470-9B44-A5C79A81608A}" presName="BackAccent" presStyleLbl="bgShp" presStyleIdx="2" presStyleCnt="4"/>
      <dgm:spPr/>
    </dgm:pt>
    <dgm:pt modelId="{156665AB-8FEF-4FBA-A6FA-CC462702FDCF}" type="pres">
      <dgm:prSet presAssocID="{0D5220A8-2766-4470-9B44-A5C79A81608A}" presName="Accent" presStyleLbl="alignNode1" presStyleIdx="2" presStyleCnt="4"/>
      <dgm:spPr>
        <a:solidFill>
          <a:schemeClr val="accent1">
            <a:lumMod val="50000"/>
          </a:schemeClr>
        </a:solidFill>
      </dgm:spPr>
    </dgm:pt>
    <dgm:pt modelId="{882B3EEB-B32C-4D9A-851F-BDFA62DB199C}" type="pres">
      <dgm:prSet presAssocID="{0D5220A8-2766-4470-9B44-A5C79A81608A}" presName="Child" presStyleLbl="revTx" presStyleIdx="4" presStyleCnt="8" custScaleY="157033" custLinFactNeighborX="504" custLinFactNeighborY="28514">
        <dgm:presLayoutVars>
          <dgm:chMax val="0"/>
          <dgm:chPref val="0"/>
          <dgm:bulletEnabled val="1"/>
        </dgm:presLayoutVars>
      </dgm:prSet>
      <dgm:spPr/>
    </dgm:pt>
    <dgm:pt modelId="{A0750D68-9265-4C34-9F93-3DA80E6C84E9}" type="pres">
      <dgm:prSet presAssocID="{0D5220A8-2766-4470-9B44-A5C79A81608A}" presName="Parent" presStyleLbl="revTx" presStyleIdx="5" presStyleCnt="8">
        <dgm:presLayoutVars>
          <dgm:chMax val="1"/>
          <dgm:chPref val="1"/>
          <dgm:bulletEnabled val="1"/>
        </dgm:presLayoutVars>
      </dgm:prSet>
      <dgm:spPr/>
    </dgm:pt>
    <dgm:pt modelId="{8C1A0E46-E863-4A07-8334-AB343B693897}" type="pres">
      <dgm:prSet presAssocID="{129415EC-59FF-4A02-8D57-B444E28B704F}" presName="sibTrans" presStyleCnt="0"/>
      <dgm:spPr/>
    </dgm:pt>
    <dgm:pt modelId="{ADEE5E85-DD6F-4570-AB68-50118A44A5D1}" type="pres">
      <dgm:prSet presAssocID="{48C028C2-0CA0-4E24-9357-29C97A97D0A0}" presName="composite" presStyleCnt="0"/>
      <dgm:spPr/>
    </dgm:pt>
    <dgm:pt modelId="{FE0A3600-6287-484C-BA29-4BC15AA311A5}" type="pres">
      <dgm:prSet presAssocID="{48C028C2-0CA0-4E24-9357-29C97A97D0A0}" presName="BackAccent" presStyleLbl="bgShp" presStyleIdx="3" presStyleCnt="4"/>
      <dgm:spPr/>
    </dgm:pt>
    <dgm:pt modelId="{B11D5FBB-7622-4E32-8907-D24D60810CC7}" type="pres">
      <dgm:prSet presAssocID="{48C028C2-0CA0-4E24-9357-29C97A97D0A0}" presName="Accent" presStyleLbl="alignNode1" presStyleIdx="3" presStyleCnt="4"/>
      <dgm:spPr>
        <a:solidFill>
          <a:srgbClr val="1F4284"/>
        </a:solidFill>
      </dgm:spPr>
    </dgm:pt>
    <dgm:pt modelId="{5D5DEAC3-ACAD-414A-BC4C-B3B5513B5962}" type="pres">
      <dgm:prSet presAssocID="{48C028C2-0CA0-4E24-9357-29C97A97D0A0}" presName="Child" presStyleLbl="revTx" presStyleIdx="6" presStyleCnt="8" custScaleY="157033" custLinFactNeighborX="504" custLinFactNeighborY="28514">
        <dgm:presLayoutVars>
          <dgm:chMax val="0"/>
          <dgm:chPref val="0"/>
          <dgm:bulletEnabled val="1"/>
        </dgm:presLayoutVars>
      </dgm:prSet>
      <dgm:spPr/>
    </dgm:pt>
    <dgm:pt modelId="{9A34F29D-C61A-4C07-8C1B-E428F7D46D11}" type="pres">
      <dgm:prSet presAssocID="{48C028C2-0CA0-4E24-9357-29C97A97D0A0}" presName="Parent" presStyleLbl="revTx" presStyleIdx="7" presStyleCnt="8">
        <dgm:presLayoutVars>
          <dgm:chMax val="1"/>
          <dgm:chPref val="1"/>
          <dgm:bulletEnabled val="1"/>
        </dgm:presLayoutVars>
      </dgm:prSet>
      <dgm:spPr/>
    </dgm:pt>
  </dgm:ptLst>
  <dgm:cxnLst>
    <dgm:cxn modelId="{637C5919-0149-479D-9483-18F2567CC986}" srcId="{48C028C2-0CA0-4E24-9357-29C97A97D0A0}" destId="{98A8DE49-48F6-4C4A-9B8F-F0D90D77435D}" srcOrd="1" destOrd="0" parTransId="{B0E79454-05F2-45EE-B986-5520F2B2D04A}" sibTransId="{CE823A0E-836C-4156-AD67-8F02DF1F76E2}"/>
    <dgm:cxn modelId="{B0FC6F22-A720-4398-9565-A90B13A4560A}" type="presOf" srcId="{C5FC750A-1A6D-4D34-840D-39783E8104BB}" destId="{4C3DB39B-ADD4-4F10-A385-90F550968056}" srcOrd="0" destOrd="0" presId="urn:microsoft.com/office/officeart/2008/layout/IncreasingCircleProcess"/>
    <dgm:cxn modelId="{046F8627-72B3-43A0-B1BE-A142A5796D72}" type="presOf" srcId="{DD10EFBD-E9D3-4EC1-83E1-FEEF04B7EB86}" destId="{C97C9E04-3478-411C-9101-133AA796EFA8}" srcOrd="0" destOrd="0" presId="urn:microsoft.com/office/officeart/2008/layout/IncreasingCircleProcess"/>
    <dgm:cxn modelId="{3E8FB529-E0A4-408B-9EDC-8C1E43AEBF90}" srcId="{48C028C2-0CA0-4E24-9357-29C97A97D0A0}" destId="{DDCF53A7-34AB-4F7F-8880-C12CA31973FE}" srcOrd="0" destOrd="0" parTransId="{FF4C1587-E734-4EB1-B83C-6DF2DD263FC8}" sibTransId="{ADC78F8E-C2BE-4C35-9FBA-C512E0A16182}"/>
    <dgm:cxn modelId="{AB1E7533-4764-4966-8D60-6D5FCE296EE5}" srcId="{C5FC750A-1A6D-4D34-840D-39783E8104BB}" destId="{0D5220A8-2766-4470-9B44-A5C79A81608A}" srcOrd="2" destOrd="0" parTransId="{91CAD328-4978-43DE-852A-B868ED5831FC}" sibTransId="{129415EC-59FF-4A02-8D57-B444E28B704F}"/>
    <dgm:cxn modelId="{3A49AC38-A378-42F2-8BE0-6B896C0E900B}" type="presOf" srcId="{C7AA1FCF-854A-4DD0-812A-CFF30908C51C}" destId="{95385915-5064-4376-B8B8-576201EAC7EF}" srcOrd="0" destOrd="0" presId="urn:microsoft.com/office/officeart/2008/layout/IncreasingCircleProcess"/>
    <dgm:cxn modelId="{E706AA39-915C-4496-A3B9-6BEDF916BDC5}" srcId="{C5FC750A-1A6D-4D34-840D-39783E8104BB}" destId="{C7AA1FCF-854A-4DD0-812A-CFF30908C51C}" srcOrd="0" destOrd="0" parTransId="{740B6F17-0316-41D3-A5B5-03B32DBCAD3A}" sibTransId="{7ADCC7F0-AFEA-41A9-89CB-1C491BEA56FA}"/>
    <dgm:cxn modelId="{F01CC53D-EDC1-4408-BC5D-5B15B95F1747}" type="presOf" srcId="{98A8DE49-48F6-4C4A-9B8F-F0D90D77435D}" destId="{5D5DEAC3-ACAD-414A-BC4C-B3B5513B5962}" srcOrd="0" destOrd="1" presId="urn:microsoft.com/office/officeart/2008/layout/IncreasingCircleProcess"/>
    <dgm:cxn modelId="{3B253D3F-AC74-4C41-A07C-2A784F7ACE53}" type="presOf" srcId="{4371921C-4FA8-41A0-BCA1-56E59F490D3C}" destId="{882B3EEB-B32C-4D9A-851F-BDFA62DB199C}" srcOrd="0" destOrd="0" presId="urn:microsoft.com/office/officeart/2008/layout/IncreasingCircleProcess"/>
    <dgm:cxn modelId="{F62CBC5E-42EF-450E-824E-5BCE248C2CBD}" type="presOf" srcId="{DDCF53A7-34AB-4F7F-8880-C12CA31973FE}" destId="{5D5DEAC3-ACAD-414A-BC4C-B3B5513B5962}" srcOrd="0" destOrd="0" presId="urn:microsoft.com/office/officeart/2008/layout/IncreasingCircleProcess"/>
    <dgm:cxn modelId="{42F6AB65-07AA-48DC-9930-BBEE2720B2FB}" type="presOf" srcId="{FBC2BFB3-B8E6-4A36-BABD-5CEC5AF65165}" destId="{A72A0BE0-5D1A-4C2B-B080-B13A813CD27A}" srcOrd="0" destOrd="0" presId="urn:microsoft.com/office/officeart/2008/layout/IncreasingCircleProcess"/>
    <dgm:cxn modelId="{A4153671-C47F-4A8A-B7F6-80B93F2648BD}" type="presOf" srcId="{585488FE-86FC-471B-AC82-B39676B7FA72}" destId="{903AB7A1-BC27-41CE-B06B-B2BB4EB2388E}" srcOrd="0" destOrd="0" presId="urn:microsoft.com/office/officeart/2008/layout/IncreasingCircleProcess"/>
    <dgm:cxn modelId="{E14A4374-DDAE-4789-8B3C-C946A94A5E68}" type="presOf" srcId="{8FE06CB9-5DA4-4DCA-9755-CD3635887007}" destId="{C97C9E04-3478-411C-9101-133AA796EFA8}" srcOrd="0" destOrd="1" presId="urn:microsoft.com/office/officeart/2008/layout/IncreasingCircleProcess"/>
    <dgm:cxn modelId="{DC8BBF77-0178-4EE7-BF68-BE58948330AE}" type="presOf" srcId="{48C028C2-0CA0-4E24-9357-29C97A97D0A0}" destId="{9A34F29D-C61A-4C07-8C1B-E428F7D46D11}" srcOrd="0" destOrd="0" presId="urn:microsoft.com/office/officeart/2008/layout/IncreasingCircleProcess"/>
    <dgm:cxn modelId="{444228A0-FDD2-478E-9027-6059A7AE512A}" srcId="{585488FE-86FC-471B-AC82-B39676B7FA72}" destId="{DD10EFBD-E9D3-4EC1-83E1-FEEF04B7EB86}" srcOrd="0" destOrd="0" parTransId="{B77D4531-7A90-4223-90C1-CF3A6FC36439}" sibTransId="{352D2C40-4429-4620-AE38-CF5AA1A2B144}"/>
    <dgm:cxn modelId="{F29240A4-6888-430A-8816-45DBDB1AF6F6}" type="presOf" srcId="{0D5220A8-2766-4470-9B44-A5C79A81608A}" destId="{A0750D68-9265-4C34-9F93-3DA80E6C84E9}" srcOrd="0" destOrd="0" presId="urn:microsoft.com/office/officeart/2008/layout/IncreasingCircleProcess"/>
    <dgm:cxn modelId="{C419D6AE-500B-422D-B077-A5A4F679DAFA}" srcId="{C5FC750A-1A6D-4D34-840D-39783E8104BB}" destId="{585488FE-86FC-471B-AC82-B39676B7FA72}" srcOrd="1" destOrd="0" parTransId="{9E899892-6A15-4203-BAB2-CA738EAB7C8F}" sibTransId="{71377F0A-FBA6-41D1-BFAC-948171D54518}"/>
    <dgm:cxn modelId="{4EA12CBC-3A92-404F-B1F2-99A97870425A}" srcId="{C7AA1FCF-854A-4DD0-812A-CFF30908C51C}" destId="{FBC2BFB3-B8E6-4A36-BABD-5CEC5AF65165}" srcOrd="0" destOrd="0" parTransId="{B0EFEBEF-3130-43B9-9C69-BE0466C11ABB}" sibTransId="{450216E4-92EE-46A5-91D5-9019925396DC}"/>
    <dgm:cxn modelId="{DF41C8D0-5E54-4E85-AD53-EE33367912D3}" srcId="{C5FC750A-1A6D-4D34-840D-39783E8104BB}" destId="{48C028C2-0CA0-4E24-9357-29C97A97D0A0}" srcOrd="3" destOrd="0" parTransId="{CC13FCAE-736A-4B1B-81C9-23F29476CA61}" sibTransId="{E5640365-168A-49A9-88AB-1340E0423735}"/>
    <dgm:cxn modelId="{595FD7D4-EF53-417B-91F1-47E335545FC9}" srcId="{0D5220A8-2766-4470-9B44-A5C79A81608A}" destId="{4371921C-4FA8-41A0-BCA1-56E59F490D3C}" srcOrd="0" destOrd="0" parTransId="{E503CF70-5606-46A3-831F-4502215A997C}" sibTransId="{A245FE39-DCB0-4585-BC35-4BF16ACF286C}"/>
    <dgm:cxn modelId="{1A30E7F4-C2F1-49A7-AB0D-7219BBA413D5}" srcId="{585488FE-86FC-471B-AC82-B39676B7FA72}" destId="{8FE06CB9-5DA4-4DCA-9755-CD3635887007}" srcOrd="1" destOrd="0" parTransId="{0EB1D4D1-F794-4A8A-8C23-C0481844BE3D}" sibTransId="{57CFE950-7214-4CC4-AD2D-A331464051F2}"/>
    <dgm:cxn modelId="{B9CC85D2-71C6-4CF7-8157-EC57F17E2025}" type="presParOf" srcId="{4C3DB39B-ADD4-4F10-A385-90F550968056}" destId="{8D67ED4D-6EC8-43DB-B6C8-AEAC6D5477E1}" srcOrd="0" destOrd="0" presId="urn:microsoft.com/office/officeart/2008/layout/IncreasingCircleProcess"/>
    <dgm:cxn modelId="{059D9CC0-99AD-4F95-A0DD-11EE3760A8E6}" type="presParOf" srcId="{8D67ED4D-6EC8-43DB-B6C8-AEAC6D5477E1}" destId="{39EFD9AF-8D7D-4A9F-8CFF-85FBB7FF80E5}" srcOrd="0" destOrd="0" presId="urn:microsoft.com/office/officeart/2008/layout/IncreasingCircleProcess"/>
    <dgm:cxn modelId="{0B0F5C39-1E0C-4EF1-AFF4-11C539AA1A0D}" type="presParOf" srcId="{8D67ED4D-6EC8-43DB-B6C8-AEAC6D5477E1}" destId="{4F26FFF8-20A1-45CB-873E-3A7FCDA993F2}" srcOrd="1" destOrd="0" presId="urn:microsoft.com/office/officeart/2008/layout/IncreasingCircleProcess"/>
    <dgm:cxn modelId="{D1BC59FF-1EC4-4CCE-AA1F-AEEFC548AF0B}" type="presParOf" srcId="{8D67ED4D-6EC8-43DB-B6C8-AEAC6D5477E1}" destId="{A72A0BE0-5D1A-4C2B-B080-B13A813CD27A}" srcOrd="2" destOrd="0" presId="urn:microsoft.com/office/officeart/2008/layout/IncreasingCircleProcess"/>
    <dgm:cxn modelId="{8DCDB0E5-7DC1-4132-A94D-390CDC9D062B}" type="presParOf" srcId="{8D67ED4D-6EC8-43DB-B6C8-AEAC6D5477E1}" destId="{95385915-5064-4376-B8B8-576201EAC7EF}" srcOrd="3" destOrd="0" presId="urn:microsoft.com/office/officeart/2008/layout/IncreasingCircleProcess"/>
    <dgm:cxn modelId="{0450EAA0-1F3D-4C39-BFEA-91734742F996}" type="presParOf" srcId="{4C3DB39B-ADD4-4F10-A385-90F550968056}" destId="{7087664E-75C3-4751-8B59-F6CEB874457A}" srcOrd="1" destOrd="0" presId="urn:microsoft.com/office/officeart/2008/layout/IncreasingCircleProcess"/>
    <dgm:cxn modelId="{8272B464-C6A3-4F60-92AB-4C49C033143B}" type="presParOf" srcId="{4C3DB39B-ADD4-4F10-A385-90F550968056}" destId="{4CEF7A61-7291-48E3-AB11-BB2EA5E9B9B9}" srcOrd="2" destOrd="0" presId="urn:microsoft.com/office/officeart/2008/layout/IncreasingCircleProcess"/>
    <dgm:cxn modelId="{F608B9E6-39AB-4F8D-A5C5-F3AF9DA5A238}" type="presParOf" srcId="{4CEF7A61-7291-48E3-AB11-BB2EA5E9B9B9}" destId="{9A29F7CC-A2D3-4ADA-A6A0-C9F285C8D4FF}" srcOrd="0" destOrd="0" presId="urn:microsoft.com/office/officeart/2008/layout/IncreasingCircleProcess"/>
    <dgm:cxn modelId="{E80FC2A4-C14B-4A08-A6D6-934520B89F7B}" type="presParOf" srcId="{4CEF7A61-7291-48E3-AB11-BB2EA5E9B9B9}" destId="{F44D023D-33C0-416E-83E0-ED3248D60339}" srcOrd="1" destOrd="0" presId="urn:microsoft.com/office/officeart/2008/layout/IncreasingCircleProcess"/>
    <dgm:cxn modelId="{213DF453-479B-47FF-A7EC-09DD697F2A1A}" type="presParOf" srcId="{4CEF7A61-7291-48E3-AB11-BB2EA5E9B9B9}" destId="{C97C9E04-3478-411C-9101-133AA796EFA8}" srcOrd="2" destOrd="0" presId="urn:microsoft.com/office/officeart/2008/layout/IncreasingCircleProcess"/>
    <dgm:cxn modelId="{B5EB8E11-5B65-4618-B245-D5D6149A34CF}" type="presParOf" srcId="{4CEF7A61-7291-48E3-AB11-BB2EA5E9B9B9}" destId="{903AB7A1-BC27-41CE-B06B-B2BB4EB2388E}" srcOrd="3" destOrd="0" presId="urn:microsoft.com/office/officeart/2008/layout/IncreasingCircleProcess"/>
    <dgm:cxn modelId="{8DFC79B7-A576-49AB-B182-9F3EED52A7D8}" type="presParOf" srcId="{4C3DB39B-ADD4-4F10-A385-90F550968056}" destId="{067276D7-E392-475F-BEEC-679D57CBBA0F}" srcOrd="3" destOrd="0" presId="urn:microsoft.com/office/officeart/2008/layout/IncreasingCircleProcess"/>
    <dgm:cxn modelId="{9EF71CA1-BECB-41C2-A56B-40863F41BBE1}" type="presParOf" srcId="{4C3DB39B-ADD4-4F10-A385-90F550968056}" destId="{2B84E116-5925-43C3-A8D6-9A633423E790}" srcOrd="4" destOrd="0" presId="urn:microsoft.com/office/officeart/2008/layout/IncreasingCircleProcess"/>
    <dgm:cxn modelId="{F7D2E4D0-F300-44F9-BD01-27BE2F82A397}" type="presParOf" srcId="{2B84E116-5925-43C3-A8D6-9A633423E790}" destId="{B25EE493-A1B2-4626-B7AA-C1DED5775C32}" srcOrd="0" destOrd="0" presId="urn:microsoft.com/office/officeart/2008/layout/IncreasingCircleProcess"/>
    <dgm:cxn modelId="{D55005C1-F6D4-4C81-AE6F-6371CD5DCFBB}" type="presParOf" srcId="{2B84E116-5925-43C3-A8D6-9A633423E790}" destId="{156665AB-8FEF-4FBA-A6FA-CC462702FDCF}" srcOrd="1" destOrd="0" presId="urn:microsoft.com/office/officeart/2008/layout/IncreasingCircleProcess"/>
    <dgm:cxn modelId="{D37C82B8-4D19-4E90-B1B2-220928C8D55B}" type="presParOf" srcId="{2B84E116-5925-43C3-A8D6-9A633423E790}" destId="{882B3EEB-B32C-4D9A-851F-BDFA62DB199C}" srcOrd="2" destOrd="0" presId="urn:microsoft.com/office/officeart/2008/layout/IncreasingCircleProcess"/>
    <dgm:cxn modelId="{EE2F59FF-5CF4-4CC2-BAA5-4BCD01F67DAC}" type="presParOf" srcId="{2B84E116-5925-43C3-A8D6-9A633423E790}" destId="{A0750D68-9265-4C34-9F93-3DA80E6C84E9}" srcOrd="3" destOrd="0" presId="urn:microsoft.com/office/officeart/2008/layout/IncreasingCircleProcess"/>
    <dgm:cxn modelId="{2099B844-9A2B-4D8B-AA1B-A7952C441D7A}" type="presParOf" srcId="{4C3DB39B-ADD4-4F10-A385-90F550968056}" destId="{8C1A0E46-E863-4A07-8334-AB343B693897}" srcOrd="5" destOrd="0" presId="urn:microsoft.com/office/officeart/2008/layout/IncreasingCircleProcess"/>
    <dgm:cxn modelId="{91B6A8EA-F775-4C22-B504-A31A36971C67}" type="presParOf" srcId="{4C3DB39B-ADD4-4F10-A385-90F550968056}" destId="{ADEE5E85-DD6F-4570-AB68-50118A44A5D1}" srcOrd="6" destOrd="0" presId="urn:microsoft.com/office/officeart/2008/layout/IncreasingCircleProcess"/>
    <dgm:cxn modelId="{437C16DB-F935-4594-9266-C2545F05CDB0}" type="presParOf" srcId="{ADEE5E85-DD6F-4570-AB68-50118A44A5D1}" destId="{FE0A3600-6287-484C-BA29-4BC15AA311A5}" srcOrd="0" destOrd="0" presId="urn:microsoft.com/office/officeart/2008/layout/IncreasingCircleProcess"/>
    <dgm:cxn modelId="{688AF3AA-8357-40E9-B993-7F37C0E3746F}" type="presParOf" srcId="{ADEE5E85-DD6F-4570-AB68-50118A44A5D1}" destId="{B11D5FBB-7622-4E32-8907-D24D60810CC7}" srcOrd="1" destOrd="0" presId="urn:microsoft.com/office/officeart/2008/layout/IncreasingCircleProcess"/>
    <dgm:cxn modelId="{08EF8170-75A3-400A-9EDB-F67A1A2A027B}" type="presParOf" srcId="{ADEE5E85-DD6F-4570-AB68-50118A44A5D1}" destId="{5D5DEAC3-ACAD-414A-BC4C-B3B5513B5962}" srcOrd="2" destOrd="0" presId="urn:microsoft.com/office/officeart/2008/layout/IncreasingCircleProcess"/>
    <dgm:cxn modelId="{0541ECC7-A13E-4EA9-879B-DE5D819D5B6D}" type="presParOf" srcId="{ADEE5E85-DD6F-4570-AB68-50118A44A5D1}" destId="{9A34F29D-C61A-4C07-8C1B-E428F7D46D11}"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C3A45-D0CD-4D9B-8A01-794953821F87}">
      <dsp:nvSpPr>
        <dsp:cNvPr id="0" name=""/>
        <dsp:cNvSpPr/>
      </dsp:nvSpPr>
      <dsp:spPr>
        <a:xfrm>
          <a:off x="0" y="35161"/>
          <a:ext cx="2957953" cy="8890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Collect Stakeholder Feedback and Approval of Work Program </a:t>
          </a: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 </a:t>
          </a:r>
        </a:p>
      </dsp:txBody>
      <dsp:txXfrm>
        <a:off x="43400" y="78561"/>
        <a:ext cx="2871153" cy="802248"/>
      </dsp:txXfrm>
    </dsp:sp>
    <dsp:sp modelId="{D9943161-D902-499D-A6BB-920C0AB2A974}">
      <dsp:nvSpPr>
        <dsp:cNvPr id="0" name=""/>
        <dsp:cNvSpPr/>
      </dsp:nvSpPr>
      <dsp:spPr>
        <a:xfrm>
          <a:off x="0" y="950507"/>
          <a:ext cx="2957953" cy="8890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Submit Legislative Budget Report</a:t>
          </a:r>
        </a:p>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dsp:txBody>
      <dsp:txXfrm>
        <a:off x="43400" y="993907"/>
        <a:ext cx="2871153" cy="802248"/>
      </dsp:txXfrm>
    </dsp:sp>
    <dsp:sp modelId="{4DDAC700-126B-4038-B757-025990105C28}">
      <dsp:nvSpPr>
        <dsp:cNvPr id="0" name=""/>
        <dsp:cNvSpPr/>
      </dsp:nvSpPr>
      <dsp:spPr>
        <a:xfrm>
          <a:off x="0" y="1860012"/>
          <a:ext cx="2957953" cy="8890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Submit Legislative Budget Report</a:t>
          </a:r>
        </a:p>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dsp:txBody>
      <dsp:txXfrm>
        <a:off x="43400" y="1903412"/>
        <a:ext cx="2871153" cy="802248"/>
      </dsp:txXfrm>
    </dsp:sp>
    <dsp:sp modelId="{B51ECC04-3D83-41AC-8478-B89E17618EA0}">
      <dsp:nvSpPr>
        <dsp:cNvPr id="0" name=""/>
        <dsp:cNvSpPr/>
      </dsp:nvSpPr>
      <dsp:spPr>
        <a:xfrm>
          <a:off x="0" y="2774683"/>
          <a:ext cx="2957953" cy="8890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Establish Candidate Project Through Unique Project Identifier </a:t>
          </a:r>
        </a:p>
      </dsp:txBody>
      <dsp:txXfrm>
        <a:off x="43400" y="2818083"/>
        <a:ext cx="2871153" cy="802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FD9AF-8D7D-4A9F-8CFF-85FBB7FF80E5}">
      <dsp:nvSpPr>
        <dsp:cNvPr id="0" name=""/>
        <dsp:cNvSpPr/>
      </dsp:nvSpPr>
      <dsp:spPr>
        <a:xfrm>
          <a:off x="8531" y="121544"/>
          <a:ext cx="607511" cy="60751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26FFF8-20A1-45CB-873E-3A7FCDA993F2}">
      <dsp:nvSpPr>
        <dsp:cNvPr id="0" name=""/>
        <dsp:cNvSpPr/>
      </dsp:nvSpPr>
      <dsp:spPr>
        <a:xfrm>
          <a:off x="69283" y="182295"/>
          <a:ext cx="486009" cy="486009"/>
        </a:xfrm>
        <a:prstGeom prst="chord">
          <a:avLst>
            <a:gd name="adj1" fmla="val 1800000"/>
            <a:gd name="adj2" fmla="val 9000000"/>
          </a:avLst>
        </a:prstGeom>
        <a:solidFill>
          <a:srgbClr val="5B9BD5"/>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2A0BE0-5D1A-4C2B-B080-B13A813CD27A}">
      <dsp:nvSpPr>
        <dsp:cNvPr id="0" name=""/>
        <dsp:cNvSpPr/>
      </dsp:nvSpPr>
      <dsp:spPr>
        <a:xfrm>
          <a:off x="751666" y="728992"/>
          <a:ext cx="1797221" cy="4014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ClrTx/>
            <a:buSzTx/>
            <a:buFont typeface="Wingdings" panose="05000000000000000000" pitchFamily="2" charset="2"/>
            <a:buNone/>
          </a:pPr>
          <a:r>
            <a:rPr lang="en-GB" sz="1000" b="0" kern="1200" dirty="0">
              <a:solidFill>
                <a:schemeClr val="tx1"/>
              </a:solidFill>
              <a:latin typeface="Arial" panose="020B0604020202020204" pitchFamily="34" charset="0"/>
              <a:cs typeface="Arial" panose="020B0604020202020204" pitchFamily="34" charset="0"/>
            </a:rPr>
            <a:t>-High level change impacts are captured in requirements gathering sessions</a:t>
          </a:r>
        </a:p>
        <a:p>
          <a:pPr marL="0" lvl="0" indent="0" algn="l" defTabSz="444500">
            <a:lnSpc>
              <a:spcPct val="90000"/>
            </a:lnSpc>
            <a:spcBef>
              <a:spcPct val="0"/>
            </a:spcBef>
            <a:spcAft>
              <a:spcPct val="35000"/>
            </a:spcAft>
            <a:buClrTx/>
            <a:buSzTx/>
            <a:buFont typeface="Wingdings" panose="05000000000000000000" pitchFamily="2" charset="2"/>
            <a:buNone/>
          </a:pPr>
          <a:r>
            <a:rPr lang="en-GB" sz="1000" b="0" kern="1200" dirty="0">
              <a:solidFill>
                <a:schemeClr val="tx1"/>
              </a:solidFill>
              <a:latin typeface="Arial" panose="020B0604020202020204" pitchFamily="34" charset="0"/>
              <a:cs typeface="Arial" panose="020B0604020202020204" pitchFamily="34" charset="0"/>
            </a:rPr>
            <a:t>- High level impacts are discussed with WPII team</a:t>
          </a:r>
        </a:p>
      </dsp:txBody>
      <dsp:txXfrm>
        <a:off x="751666" y="728992"/>
        <a:ext cx="1797221" cy="4014722"/>
      </dsp:txXfrm>
    </dsp:sp>
    <dsp:sp modelId="{95385915-5064-4376-B8B8-576201EAC7EF}">
      <dsp:nvSpPr>
        <dsp:cNvPr id="0" name=""/>
        <dsp:cNvSpPr/>
      </dsp:nvSpPr>
      <dsp:spPr>
        <a:xfrm>
          <a:off x="742608" y="121544"/>
          <a:ext cx="1797221" cy="607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b"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Discover</a:t>
          </a:r>
        </a:p>
      </dsp:txBody>
      <dsp:txXfrm>
        <a:off x="742608" y="121544"/>
        <a:ext cx="1797221" cy="607511"/>
      </dsp:txXfrm>
    </dsp:sp>
    <dsp:sp modelId="{9A29F7CC-A2D3-4ADA-A6A0-C9F285C8D4FF}">
      <dsp:nvSpPr>
        <dsp:cNvPr id="0" name=""/>
        <dsp:cNvSpPr/>
      </dsp:nvSpPr>
      <dsp:spPr>
        <a:xfrm>
          <a:off x="2666394" y="121544"/>
          <a:ext cx="607511" cy="60751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4D023D-33C0-416E-83E0-ED3248D60339}">
      <dsp:nvSpPr>
        <dsp:cNvPr id="0" name=""/>
        <dsp:cNvSpPr/>
      </dsp:nvSpPr>
      <dsp:spPr>
        <a:xfrm>
          <a:off x="2727145" y="182295"/>
          <a:ext cx="486009" cy="486009"/>
        </a:xfrm>
        <a:prstGeom prst="chord">
          <a:avLst>
            <a:gd name="adj1" fmla="val 0"/>
            <a:gd name="adj2" fmla="val 10800000"/>
          </a:avLst>
        </a:prstGeom>
        <a:solidFill>
          <a:srgbClr val="2E75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7C9E04-3478-411C-9101-133AA796EFA8}">
      <dsp:nvSpPr>
        <dsp:cNvPr id="0" name=""/>
        <dsp:cNvSpPr/>
      </dsp:nvSpPr>
      <dsp:spPr>
        <a:xfrm>
          <a:off x="3409529" y="728992"/>
          <a:ext cx="1797221" cy="4014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ClrTx/>
            <a:buSzTx/>
            <a:buFont typeface="Arial" pitchFamily="34" charset="0"/>
            <a:buNone/>
          </a:pPr>
          <a:r>
            <a:rPr lang="en-GB" sz="1000" b="0" kern="1200" dirty="0">
              <a:solidFill>
                <a:schemeClr val="tx1"/>
              </a:solidFill>
              <a:latin typeface="Arial" panose="020B0604020202020204" pitchFamily="34" charset="0"/>
              <a:cs typeface="Arial" panose="020B0604020202020204" pitchFamily="34" charset="0"/>
            </a:rPr>
            <a:t>- As requirements are further defined and established within each sub-function, the OCM team will ensure impacts are relevant to any requirement changes or modifications</a:t>
          </a:r>
          <a:endParaRPr lang="en-US" sz="1000" b="0" kern="1200" dirty="0">
            <a:solidFill>
              <a:schemeClr val="tx1"/>
            </a:solidFill>
            <a:latin typeface="Arial" panose="020B0604020202020204" pitchFamily="34" charset="0"/>
            <a:cs typeface="Arial" panose="020B0604020202020204" pitchFamily="34" charset="0"/>
          </a:endParaRPr>
        </a:p>
        <a:p>
          <a:pPr marL="0" lvl="0" indent="0" algn="l" defTabSz="444500">
            <a:lnSpc>
              <a:spcPct val="90000"/>
            </a:lnSpc>
            <a:spcBef>
              <a:spcPct val="0"/>
            </a:spcBef>
            <a:spcAft>
              <a:spcPct val="35000"/>
            </a:spcAft>
            <a:buClrTx/>
            <a:buSzTx/>
            <a:buFont typeface="Arial" pitchFamily="34" charset="0"/>
            <a:buNone/>
          </a:pPr>
          <a:r>
            <a:rPr lang="en-US" sz="1000" b="0" kern="1200" dirty="0">
              <a:solidFill>
                <a:schemeClr val="tx1"/>
              </a:solidFill>
              <a:latin typeface="Arial" panose="020B0604020202020204" pitchFamily="34" charset="0"/>
              <a:cs typeface="Arial" panose="020B0604020202020204" pitchFamily="34" charset="0"/>
            </a:rPr>
            <a:t>- Desired functionality, impacts and business value will be tracked and mapped to confirmed requirements within each Sub-Function</a:t>
          </a:r>
        </a:p>
      </dsp:txBody>
      <dsp:txXfrm>
        <a:off x="3409529" y="728992"/>
        <a:ext cx="1797221" cy="4014722"/>
      </dsp:txXfrm>
    </dsp:sp>
    <dsp:sp modelId="{903AB7A1-BC27-41CE-B06B-B2BB4EB2388E}">
      <dsp:nvSpPr>
        <dsp:cNvPr id="0" name=""/>
        <dsp:cNvSpPr/>
      </dsp:nvSpPr>
      <dsp:spPr>
        <a:xfrm>
          <a:off x="3400471" y="121544"/>
          <a:ext cx="1797221" cy="607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b"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Validate</a:t>
          </a:r>
        </a:p>
      </dsp:txBody>
      <dsp:txXfrm>
        <a:off x="3400471" y="121544"/>
        <a:ext cx="1797221" cy="607511"/>
      </dsp:txXfrm>
    </dsp:sp>
    <dsp:sp modelId="{B25EE493-A1B2-4626-B7AA-C1DED5775C32}">
      <dsp:nvSpPr>
        <dsp:cNvPr id="0" name=""/>
        <dsp:cNvSpPr/>
      </dsp:nvSpPr>
      <dsp:spPr>
        <a:xfrm>
          <a:off x="5324257" y="121544"/>
          <a:ext cx="607511" cy="60751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6665AB-8FEF-4FBA-A6FA-CC462702FDCF}">
      <dsp:nvSpPr>
        <dsp:cNvPr id="0" name=""/>
        <dsp:cNvSpPr/>
      </dsp:nvSpPr>
      <dsp:spPr>
        <a:xfrm>
          <a:off x="5385008" y="182295"/>
          <a:ext cx="486009" cy="486009"/>
        </a:xfrm>
        <a:prstGeom prst="chord">
          <a:avLst>
            <a:gd name="adj1" fmla="val 19800000"/>
            <a:gd name="adj2" fmla="val 12600000"/>
          </a:avLst>
        </a:prstGeom>
        <a:solidFill>
          <a:schemeClr val="accent1">
            <a:lumMod val="5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2B3EEB-B32C-4D9A-851F-BDFA62DB199C}">
      <dsp:nvSpPr>
        <dsp:cNvPr id="0" name=""/>
        <dsp:cNvSpPr/>
      </dsp:nvSpPr>
      <dsp:spPr>
        <a:xfrm>
          <a:off x="6067391" y="728992"/>
          <a:ext cx="1797221" cy="4014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None/>
          </a:pPr>
          <a:r>
            <a:rPr lang="en-US" sz="1000" b="0" kern="1200" dirty="0">
              <a:solidFill>
                <a:schemeClr val="tx1"/>
              </a:solidFill>
              <a:latin typeface="Arial" panose="020B0604020202020204" pitchFamily="34" charset="0"/>
              <a:cs typeface="Arial" panose="020B0604020202020204" pitchFamily="34" charset="0"/>
            </a:rPr>
            <a:t>- Entering the Fit-Gap analysis, a holistic view of OCM change impacts will be provided for baselined requirements</a:t>
          </a:r>
        </a:p>
        <a:p>
          <a:pPr marL="0" lvl="0" indent="0" algn="l" defTabSz="444500">
            <a:lnSpc>
              <a:spcPct val="90000"/>
            </a:lnSpc>
            <a:spcBef>
              <a:spcPct val="0"/>
            </a:spcBef>
            <a:spcAft>
              <a:spcPct val="35000"/>
            </a:spcAft>
            <a:buNone/>
          </a:pPr>
          <a:r>
            <a:rPr lang="en-US" sz="1000" b="0" kern="1200" dirty="0">
              <a:solidFill>
                <a:schemeClr val="tx1"/>
              </a:solidFill>
              <a:latin typeface="Arial" panose="020B0604020202020204" pitchFamily="34" charset="0"/>
              <a:cs typeface="Arial" panose="020B0604020202020204" pitchFamily="34" charset="0"/>
            </a:rPr>
            <a:t>- These impacts will be modified as requirements either fall out during the Fit-Gap analysis or adapt to system capabilities</a:t>
          </a:r>
        </a:p>
        <a:p>
          <a:pPr marL="0" lvl="0" indent="0" algn="l" defTabSz="444500">
            <a:lnSpc>
              <a:spcPct val="90000"/>
            </a:lnSpc>
            <a:spcBef>
              <a:spcPct val="0"/>
            </a:spcBef>
            <a:spcAft>
              <a:spcPct val="35000"/>
            </a:spcAft>
            <a:buNone/>
          </a:pPr>
          <a:r>
            <a:rPr lang="en-US" sz="1000" b="0" kern="1200" dirty="0">
              <a:solidFill>
                <a:schemeClr val="tx1"/>
              </a:solidFill>
              <a:latin typeface="Arial" panose="020B0604020202020204" pitchFamily="34" charset="0"/>
              <a:cs typeface="Arial" panose="020B0604020202020204" pitchFamily="34" charset="0"/>
            </a:rPr>
            <a:t>- </a:t>
          </a:r>
          <a:r>
            <a:rPr lang="en-GB" sz="1000" b="0" kern="1200" dirty="0">
              <a:solidFill>
                <a:schemeClr val="tx1"/>
              </a:solidFill>
              <a:latin typeface="Arial" panose="020B0604020202020204" pitchFamily="34" charset="0"/>
              <a:ea typeface="+mn-ea"/>
              <a:cs typeface="Arial" panose="020B0604020202020204" pitchFamily="34" charset="0"/>
            </a:rPr>
            <a:t>Entering the Design phase, identified impacts and desired functionality will map to their relevant development items</a:t>
          </a:r>
        </a:p>
      </dsp:txBody>
      <dsp:txXfrm>
        <a:off x="6067391" y="728992"/>
        <a:ext cx="1797221" cy="4014722"/>
      </dsp:txXfrm>
    </dsp:sp>
    <dsp:sp modelId="{A0750D68-9265-4C34-9F93-3DA80E6C84E9}">
      <dsp:nvSpPr>
        <dsp:cNvPr id="0" name=""/>
        <dsp:cNvSpPr/>
      </dsp:nvSpPr>
      <dsp:spPr>
        <a:xfrm>
          <a:off x="6058333" y="121544"/>
          <a:ext cx="1797221" cy="607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b"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Solve</a:t>
          </a:r>
        </a:p>
      </dsp:txBody>
      <dsp:txXfrm>
        <a:off x="6058333" y="121544"/>
        <a:ext cx="1797221" cy="607511"/>
      </dsp:txXfrm>
    </dsp:sp>
    <dsp:sp modelId="{FE0A3600-6287-484C-BA29-4BC15AA311A5}">
      <dsp:nvSpPr>
        <dsp:cNvPr id="0" name=""/>
        <dsp:cNvSpPr/>
      </dsp:nvSpPr>
      <dsp:spPr>
        <a:xfrm>
          <a:off x="7982120" y="121544"/>
          <a:ext cx="607511" cy="60751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1D5FBB-7622-4E32-8907-D24D60810CC7}">
      <dsp:nvSpPr>
        <dsp:cNvPr id="0" name=""/>
        <dsp:cNvSpPr/>
      </dsp:nvSpPr>
      <dsp:spPr>
        <a:xfrm>
          <a:off x="8042871" y="182295"/>
          <a:ext cx="486009" cy="486009"/>
        </a:xfrm>
        <a:prstGeom prst="chord">
          <a:avLst>
            <a:gd name="adj1" fmla="val 16200000"/>
            <a:gd name="adj2" fmla="val 16200000"/>
          </a:avLst>
        </a:prstGeom>
        <a:solidFill>
          <a:srgbClr val="1F4284"/>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DEAC3-ACAD-414A-BC4C-B3B5513B5962}">
      <dsp:nvSpPr>
        <dsp:cNvPr id="0" name=""/>
        <dsp:cNvSpPr/>
      </dsp:nvSpPr>
      <dsp:spPr>
        <a:xfrm>
          <a:off x="8724728" y="728992"/>
          <a:ext cx="1797221" cy="4014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444500">
            <a:lnSpc>
              <a:spcPct val="90000"/>
            </a:lnSpc>
            <a:spcBef>
              <a:spcPct val="0"/>
            </a:spcBef>
            <a:spcAft>
              <a:spcPct val="35000"/>
            </a:spcAft>
            <a:buClrTx/>
            <a:buSzTx/>
            <a:buFont typeface="Arial" pitchFamily="34" charset="0"/>
            <a:buNone/>
          </a:pPr>
          <a:r>
            <a:rPr lang="en-GB" sz="1000" b="0" kern="1200" dirty="0">
              <a:solidFill>
                <a:schemeClr val="tx1"/>
              </a:solidFill>
              <a:latin typeface="Arial" panose="020B0604020202020204" pitchFamily="34" charset="0"/>
              <a:cs typeface="Arial" panose="020B0604020202020204" pitchFamily="34" charset="0"/>
            </a:rPr>
            <a:t>-</a:t>
          </a:r>
          <a:r>
            <a:rPr lang="en-US" sz="1000" b="0" kern="1200" dirty="0">
              <a:solidFill>
                <a:schemeClr val="tx1"/>
              </a:solidFill>
              <a:latin typeface="Arial" panose="020B0604020202020204" pitchFamily="34" charset="0"/>
              <a:cs typeface="Arial" panose="020B0604020202020204" pitchFamily="34" charset="0"/>
            </a:rPr>
            <a:t> </a:t>
          </a:r>
          <a:r>
            <a:rPr lang="en-GB" sz="1000" b="0" kern="1200" dirty="0">
              <a:solidFill>
                <a:schemeClr val="tx1"/>
              </a:solidFill>
              <a:latin typeface="Arial" panose="020B0604020202020204" pitchFamily="34" charset="0"/>
              <a:ea typeface="+mn-ea"/>
              <a:cs typeface="Arial" panose="020B0604020202020204" pitchFamily="34" charset="0"/>
            </a:rPr>
            <a:t>Entering the Build phase, identified impacts and desired functionality will be aligned to the Build schedule </a:t>
          </a:r>
          <a:endParaRPr lang="en-US" sz="1000" b="0" kern="1200" dirty="0">
            <a:solidFill>
              <a:schemeClr val="tx1"/>
            </a:solidFill>
            <a:latin typeface="Arial" panose="020B0604020202020204" pitchFamily="34" charset="0"/>
            <a:cs typeface="Arial" panose="020B0604020202020204" pitchFamily="34" charset="0"/>
          </a:endParaRPr>
        </a:p>
        <a:p>
          <a:pPr marL="0" lvl="0" indent="0" algn="l" defTabSz="444500">
            <a:lnSpc>
              <a:spcPct val="90000"/>
            </a:lnSpc>
            <a:spcBef>
              <a:spcPct val="0"/>
            </a:spcBef>
            <a:spcAft>
              <a:spcPct val="35000"/>
            </a:spcAft>
            <a:buClrTx/>
            <a:buSzTx/>
            <a:buFont typeface="Arial" pitchFamily="34" charset="0"/>
            <a:buNone/>
          </a:pPr>
          <a:r>
            <a:rPr lang="en-GB" sz="1000" b="0" kern="1200" dirty="0">
              <a:solidFill>
                <a:prstClr val="black"/>
              </a:solidFill>
              <a:latin typeface="Arial" panose="020B0604020202020204" pitchFamily="34" charset="0"/>
              <a:ea typeface="+mn-ea"/>
              <a:cs typeface="Arial" panose="020B0604020202020204" pitchFamily="34" charset="0"/>
            </a:rPr>
            <a:t>- As these items are developed, they will be tracked by the OCM team </a:t>
          </a:r>
          <a:endParaRPr lang="en-GB" sz="1000" b="0" kern="1200" dirty="0">
            <a:solidFill>
              <a:schemeClr val="tx1"/>
            </a:solidFill>
            <a:latin typeface="Arial" panose="020B0604020202020204" pitchFamily="34" charset="0"/>
            <a:cs typeface="Arial" panose="020B0604020202020204" pitchFamily="34" charset="0"/>
          </a:endParaRPr>
        </a:p>
        <a:p>
          <a:pPr marL="0" lvl="0" indent="0" algn="l" defTabSz="444500">
            <a:lnSpc>
              <a:spcPct val="90000"/>
            </a:lnSpc>
            <a:spcBef>
              <a:spcPct val="0"/>
            </a:spcBef>
            <a:spcAft>
              <a:spcPct val="35000"/>
            </a:spcAft>
            <a:buClrTx/>
            <a:buSzTx/>
            <a:buFont typeface="Arial" pitchFamily="34" charset="0"/>
            <a:buNone/>
          </a:pPr>
          <a:r>
            <a:rPr lang="en-GB" sz="1000" b="0" kern="1200" dirty="0">
              <a:solidFill>
                <a:schemeClr val="tx1"/>
              </a:solidFill>
              <a:latin typeface="Arial" panose="020B0604020202020204" pitchFamily="34" charset="0"/>
              <a:cs typeface="Arial" panose="020B0604020202020204" pitchFamily="34" charset="0"/>
            </a:rPr>
            <a:t>- Change impacts map to specific trainings and communications in the Training, Communications, and Readiness Plan</a:t>
          </a:r>
          <a:endParaRPr lang="en-US" sz="1000" b="0" kern="1200" dirty="0">
            <a:solidFill>
              <a:prstClr val="black"/>
            </a:solidFill>
            <a:latin typeface="Arial" panose="020B0604020202020204" pitchFamily="34" charset="0"/>
            <a:ea typeface="+mn-ea"/>
            <a:cs typeface="Arial" panose="020B0604020202020204" pitchFamily="34" charset="0"/>
          </a:endParaRPr>
        </a:p>
      </dsp:txBody>
      <dsp:txXfrm>
        <a:off x="8724728" y="728992"/>
        <a:ext cx="1797221" cy="4014722"/>
      </dsp:txXfrm>
    </dsp:sp>
    <dsp:sp modelId="{9A34F29D-C61A-4C07-8C1B-E428F7D46D11}">
      <dsp:nvSpPr>
        <dsp:cNvPr id="0" name=""/>
        <dsp:cNvSpPr/>
      </dsp:nvSpPr>
      <dsp:spPr>
        <a:xfrm>
          <a:off x="8716196" y="121544"/>
          <a:ext cx="1797221" cy="607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b"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Execute</a:t>
          </a:r>
        </a:p>
      </dsp:txBody>
      <dsp:txXfrm>
        <a:off x="8716196" y="121544"/>
        <a:ext cx="1797221" cy="60751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7BB64D-9E33-4CAF-9847-A614197646BE}"/>
              </a:ext>
            </a:extLst>
          </p:cNvPr>
          <p:cNvSpPr>
            <a:spLocks noGrp="1"/>
          </p:cNvSpPr>
          <p:nvPr>
            <p:ph type="hdr" sz="quarter"/>
          </p:nvPr>
        </p:nvSpPr>
        <p:spPr>
          <a:xfrm>
            <a:off x="1" y="1"/>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A01DFE2-CD91-401D-A2F4-A0E1D628121E}"/>
              </a:ext>
            </a:extLst>
          </p:cNvPr>
          <p:cNvSpPr>
            <a:spLocks noGrp="1"/>
          </p:cNvSpPr>
          <p:nvPr>
            <p:ph type="dt" sz="quarter" idx="1"/>
          </p:nvPr>
        </p:nvSpPr>
        <p:spPr>
          <a:xfrm>
            <a:off x="3897314" y="1"/>
            <a:ext cx="2982912" cy="466725"/>
          </a:xfrm>
          <a:prstGeom prst="rect">
            <a:avLst/>
          </a:prstGeom>
        </p:spPr>
        <p:txBody>
          <a:bodyPr vert="horz" lIns="91440" tIns="45720" rIns="91440" bIns="45720" rtlCol="0"/>
          <a:lstStyle>
            <a:lvl1pPr algn="r">
              <a:defRPr sz="1200"/>
            </a:lvl1pPr>
          </a:lstStyle>
          <a:p>
            <a:fld id="{624FDB1C-1600-4B22-88DA-8A6728DED91A}" type="datetimeFigureOut">
              <a:rPr lang="en-US" smtClean="0"/>
              <a:t>9/10/2020</a:t>
            </a:fld>
            <a:endParaRPr lang="en-US" dirty="0"/>
          </a:p>
        </p:txBody>
      </p:sp>
      <p:sp>
        <p:nvSpPr>
          <p:cNvPr id="4" name="Footer Placeholder 3">
            <a:extLst>
              <a:ext uri="{FF2B5EF4-FFF2-40B4-BE49-F238E27FC236}">
                <a16:creationId xmlns:a16="http://schemas.microsoft.com/office/drawing/2014/main" id="{48939C84-2EF8-4A8C-9C81-C5BD39CB0D85}"/>
              </a:ext>
            </a:extLst>
          </p:cNvPr>
          <p:cNvSpPr>
            <a:spLocks noGrp="1"/>
          </p:cNvSpPr>
          <p:nvPr>
            <p:ph type="ftr" sz="quarter" idx="2"/>
          </p:nvPr>
        </p:nvSpPr>
        <p:spPr>
          <a:xfrm>
            <a:off x="1" y="8829676"/>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E53270A-D5A4-4F7E-93F4-99F36C74BB24}"/>
              </a:ext>
            </a:extLst>
          </p:cNvPr>
          <p:cNvSpPr>
            <a:spLocks noGrp="1"/>
          </p:cNvSpPr>
          <p:nvPr>
            <p:ph type="sldNum" sz="quarter" idx="3"/>
          </p:nvPr>
        </p:nvSpPr>
        <p:spPr>
          <a:xfrm>
            <a:off x="3897314" y="8829676"/>
            <a:ext cx="2982912" cy="466725"/>
          </a:xfrm>
          <a:prstGeom prst="rect">
            <a:avLst/>
          </a:prstGeom>
        </p:spPr>
        <p:txBody>
          <a:bodyPr vert="horz" lIns="91440" tIns="45720" rIns="91440" bIns="45720" rtlCol="0" anchor="b"/>
          <a:lstStyle>
            <a:lvl1pPr algn="r">
              <a:defRPr sz="1200"/>
            </a:lvl1pPr>
          </a:lstStyle>
          <a:p>
            <a:fld id="{364DD8D9-23FB-4A06-B015-CE0289BE1091}" type="slidenum">
              <a:rPr lang="en-US" smtClean="0"/>
              <a:t>‹#›</a:t>
            </a:fld>
            <a:endParaRPr lang="en-US" dirty="0"/>
          </a:p>
        </p:txBody>
      </p:sp>
    </p:spTree>
    <p:extLst>
      <p:ext uri="{BB962C8B-B14F-4D97-AF65-F5344CB8AC3E}">
        <p14:creationId xmlns:p14="http://schemas.microsoft.com/office/powerpoint/2010/main" val="2018382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119" cy="46643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1"/>
            <a:ext cx="2982119" cy="466433"/>
          </a:xfrm>
          <a:prstGeom prst="rect">
            <a:avLst/>
          </a:prstGeom>
        </p:spPr>
        <p:txBody>
          <a:bodyPr vert="horz" lIns="92446" tIns="46223" rIns="92446" bIns="46223" rtlCol="0"/>
          <a:lstStyle>
            <a:lvl1pPr algn="r">
              <a:defRPr sz="1200"/>
            </a:lvl1pPr>
          </a:lstStyle>
          <a:p>
            <a:fld id="{5B1BF41D-69DF-4BC3-8927-1AC4F3EBE34C}" type="datetimeFigureOut">
              <a:rPr lang="en-US" smtClean="0"/>
              <a:t>9/10/2020</a:t>
            </a:fld>
            <a:endParaRPr lang="en-US" dirty="0"/>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9"/>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9"/>
            <a:ext cx="2982119" cy="466433"/>
          </a:xfrm>
          <a:prstGeom prst="rect">
            <a:avLst/>
          </a:prstGeom>
        </p:spPr>
        <p:txBody>
          <a:bodyPr vert="horz" lIns="92446" tIns="46223" rIns="92446" bIns="46223" rtlCol="0" anchor="b"/>
          <a:lstStyle>
            <a:lvl1pPr algn="r">
              <a:defRPr sz="1200"/>
            </a:lvl1pPr>
          </a:lstStyle>
          <a:p>
            <a:fld id="{472D8FEF-6D70-4EE6-845A-5D6EFD3546BB}" type="slidenum">
              <a:rPr lang="en-US" smtClean="0"/>
              <a:t>‹#›</a:t>
            </a:fld>
            <a:endParaRPr lang="en-US" dirty="0"/>
          </a:p>
        </p:txBody>
      </p:sp>
    </p:spTree>
    <p:extLst>
      <p:ext uri="{BB962C8B-B14F-4D97-AF65-F5344CB8AC3E}">
        <p14:creationId xmlns:p14="http://schemas.microsoft.com/office/powerpoint/2010/main" val="49744739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EEA590-AA9C-4EF7-A90C-CE42D55B4FE5}"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937851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55513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2130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882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04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8680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5467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6038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3D19E-BFDB-4C92-8EDD-32EDDA8F41DF}" type="slidenum">
              <a:rPr kumimoji="0" lang="en-GB"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16684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EEA590-AA9C-4EF7-A90C-CE42D55B4FE5}"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15865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EEA590-AA9C-4EF7-A90C-CE42D55B4FE5}"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209213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EA590-AA9C-4EF7-A90C-CE42D55B4F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744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EA590-AA9C-4EF7-A90C-CE42D55B4F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7440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EA590-AA9C-4EF7-A90C-CE42D55B4F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2749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EA590-AA9C-4EF7-A90C-CE42D55B4F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1970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EA590-AA9C-4EF7-A90C-CE42D55B4F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573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EA590-AA9C-4EF7-A90C-CE42D55B4FE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714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WPII Title">
    <p:spTree>
      <p:nvGrpSpPr>
        <p:cNvPr id="1" name=""/>
        <p:cNvGrpSpPr/>
        <p:nvPr/>
      </p:nvGrpSpPr>
      <p:grpSpPr>
        <a:xfrm>
          <a:off x="0" y="0"/>
          <a:ext cx="0" cy="0"/>
          <a:chOff x="0" y="0"/>
          <a:chExt cx="0" cy="0"/>
        </a:xfrm>
      </p:grpSpPr>
      <p:sp>
        <p:nvSpPr>
          <p:cNvPr id="2" name="Title 1"/>
          <p:cNvSpPr>
            <a:spLocks noGrp="1"/>
          </p:cNvSpPr>
          <p:nvPr>
            <p:ph type="title"/>
          </p:nvPr>
        </p:nvSpPr>
        <p:spPr>
          <a:xfrm>
            <a:off x="838200" y="4395588"/>
            <a:ext cx="10515600" cy="1325563"/>
          </a:xfrm>
          <a:prstGeom prst="rect">
            <a:avLst/>
          </a:prstGeom>
        </p:spPr>
        <p:txBody>
          <a:bodyPr/>
          <a:lstStyle>
            <a:lvl1pPr algn="ct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960645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normAutofit/>
          </a:bodyPr>
          <a:lstStyle>
            <a:lvl1pPr>
              <a:defRPr sz="3600"/>
            </a:lvl1pPr>
          </a:lstStyle>
          <a:p>
            <a:r>
              <a:rPr lang="en-US"/>
              <a:t>Click to edit Master title style</a:t>
            </a:r>
          </a:p>
        </p:txBody>
      </p:sp>
    </p:spTree>
    <p:extLst>
      <p:ext uri="{BB962C8B-B14F-4D97-AF65-F5344CB8AC3E}">
        <p14:creationId xmlns:p14="http://schemas.microsoft.com/office/powerpoint/2010/main" val="334732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976606"/>
            <a:ext cx="10515600" cy="714083"/>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2"/>
          <p:cNvSpPr>
            <a:spLocks noGrp="1"/>
          </p:cNvSpPr>
          <p:nvPr>
            <p:ph idx="1"/>
          </p:nvPr>
        </p:nvSpPr>
        <p:spPr>
          <a:xfrm>
            <a:off x="838200" y="1935332"/>
            <a:ext cx="10515600" cy="4225771"/>
          </a:xfrm>
          <a:prstGeom prst="rect">
            <a:avLst/>
          </a:prstGeom>
        </p:spPr>
        <p:txBody>
          <a:bodyPr/>
          <a:lstStyle>
            <a:lvl1pPr marL="284163" indent="-284163">
              <a:lnSpc>
                <a:spcPct val="100000"/>
              </a:lnSpc>
              <a:spcBef>
                <a:spcPts val="600"/>
              </a:spcBef>
              <a:spcAft>
                <a:spcPts val="600"/>
              </a:spcAft>
              <a:defRPr sz="2800">
                <a:latin typeface="Arial" panose="020B0604020202020204" pitchFamily="34" charset="0"/>
                <a:cs typeface="Arial" panose="020B0604020202020204" pitchFamily="34" charset="0"/>
              </a:defRPr>
            </a:lvl1pPr>
            <a:lvl2pPr marL="630238" indent="-287338">
              <a:lnSpc>
                <a:spcPct val="100000"/>
              </a:lnSpc>
              <a:spcBef>
                <a:spcPts val="600"/>
              </a:spcBef>
              <a:spcAft>
                <a:spcPts val="600"/>
              </a:spcAft>
              <a:buFont typeface="Arial" panose="020B0604020202020204" pitchFamily="34" charset="0"/>
              <a:buChar char="–"/>
              <a:defRPr sz="2400">
                <a:latin typeface="Arial" panose="020B0604020202020204" pitchFamily="34" charset="0"/>
                <a:cs typeface="Arial" panose="020B0604020202020204" pitchFamily="34" charset="0"/>
              </a:defRPr>
            </a:lvl2pPr>
            <a:lvl3pPr marL="914400" indent="-228600">
              <a:lnSpc>
                <a:spcPct val="100000"/>
              </a:lnSpc>
              <a:spcBef>
                <a:spcPts val="600"/>
              </a:spcBef>
              <a:spcAft>
                <a:spcPts val="600"/>
              </a:spcAft>
              <a:buFont typeface="Wingdings" panose="05000000000000000000" pitchFamily="2" charset="2"/>
              <a:buChar char="§"/>
              <a:defRPr sz="2000">
                <a:latin typeface="Arial" panose="020B0604020202020204" pitchFamily="34" charset="0"/>
                <a:cs typeface="Arial" panose="020B0604020202020204" pitchFamily="34" charset="0"/>
              </a:defRPr>
            </a:lvl3pPr>
            <a:lvl4pPr marL="1314450" indent="-285750">
              <a:lnSpc>
                <a:spcPct val="100000"/>
              </a:lnSpc>
              <a:spcBef>
                <a:spcPts val="600"/>
              </a:spcBef>
              <a:spcAft>
                <a:spcPts val="600"/>
              </a:spcAft>
              <a:buFont typeface="Courier New" panose="02070309020205020404" pitchFamily="49" charset="0"/>
              <a:buChar char="o"/>
              <a:defRPr sz="1800">
                <a:latin typeface="Arial" panose="020B0604020202020204" pitchFamily="34" charset="0"/>
                <a:cs typeface="Arial" panose="020B0604020202020204" pitchFamily="34" charset="0"/>
              </a:defRPr>
            </a:lvl4pPr>
            <a:lvl5pPr>
              <a:lnSpc>
                <a:spcPct val="100000"/>
              </a:lnSpc>
              <a:spcBef>
                <a:spcPts val="600"/>
              </a:spcBef>
              <a:spcAft>
                <a:spcPts val="600"/>
              </a:spcAft>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p:cNvSpPr txBox="1"/>
          <p:nvPr userDrawn="1"/>
        </p:nvSpPr>
        <p:spPr>
          <a:xfrm>
            <a:off x="10736064" y="6147564"/>
            <a:ext cx="1029809" cy="276999"/>
          </a:xfrm>
          <a:prstGeom prst="rect">
            <a:avLst/>
          </a:prstGeom>
          <a:noFill/>
        </p:spPr>
        <p:txBody>
          <a:bodyPr wrap="square" rtlCol="0">
            <a:spAutoFit/>
          </a:bodyPr>
          <a:lstStyle/>
          <a:p>
            <a:pPr algn="r"/>
            <a:fld id="{634F3F50-F904-430B-9F43-7FB0AFBB2FD6}" type="slidenum">
              <a:rPr lang="en-US" sz="1200" smtClean="0">
                <a:solidFill>
                  <a:schemeClr val="bg1">
                    <a:lumMod val="65000"/>
                  </a:schemeClr>
                </a:solidFill>
              </a:rPr>
              <a:pPr algn="r"/>
              <a:t>‹#›</a:t>
            </a:fld>
            <a:endParaRPr lang="en-US" sz="1200" dirty="0">
              <a:solidFill>
                <a:schemeClr val="bg1">
                  <a:lumMod val="65000"/>
                </a:schemeClr>
              </a:solidFill>
            </a:endParaRPr>
          </a:p>
        </p:txBody>
      </p:sp>
    </p:spTree>
    <p:extLst>
      <p:ext uri="{BB962C8B-B14F-4D97-AF65-F5344CB8AC3E}">
        <p14:creationId xmlns:p14="http://schemas.microsoft.com/office/powerpoint/2010/main" val="857478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38200" y="987426"/>
            <a:ext cx="10517717" cy="4873625"/>
          </a:xfrm>
          <a:prstGeom prst="rect">
            <a:avLst/>
          </a:prstGeom>
        </p:spPr>
        <p:txBody>
          <a:bodyPr/>
          <a:lstStyle>
            <a:lvl1pPr marL="0" indent="0">
              <a:lnSpc>
                <a:spcPct val="100000"/>
              </a:lnSpc>
              <a:spcBef>
                <a:spcPts val="600"/>
              </a:spcBef>
              <a:spcAft>
                <a:spcPts val="600"/>
              </a:spcAft>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Box 3"/>
          <p:cNvSpPr txBox="1"/>
          <p:nvPr userDrawn="1"/>
        </p:nvSpPr>
        <p:spPr>
          <a:xfrm>
            <a:off x="10736064" y="6147564"/>
            <a:ext cx="1029809" cy="276999"/>
          </a:xfrm>
          <a:prstGeom prst="rect">
            <a:avLst/>
          </a:prstGeom>
          <a:noFill/>
        </p:spPr>
        <p:txBody>
          <a:bodyPr wrap="square" rtlCol="0">
            <a:spAutoFit/>
          </a:bodyPr>
          <a:lstStyle/>
          <a:p>
            <a:pPr algn="r"/>
            <a:fld id="{634F3F50-F904-430B-9F43-7FB0AFBB2FD6}" type="slidenum">
              <a:rPr lang="en-US" sz="1200" smtClean="0">
                <a:solidFill>
                  <a:schemeClr val="bg1">
                    <a:lumMod val="65000"/>
                  </a:schemeClr>
                </a:solidFill>
              </a:rPr>
              <a:pPr algn="r"/>
              <a:t>‹#›</a:t>
            </a:fld>
            <a:endParaRPr lang="en-US" sz="1200" dirty="0">
              <a:solidFill>
                <a:schemeClr val="bg1">
                  <a:lumMod val="65000"/>
                </a:schemeClr>
              </a:solidFill>
            </a:endParaRPr>
          </a:p>
        </p:txBody>
      </p:sp>
    </p:spTree>
    <p:extLst>
      <p:ext uri="{BB962C8B-B14F-4D97-AF65-F5344CB8AC3E}">
        <p14:creationId xmlns:p14="http://schemas.microsoft.com/office/powerpoint/2010/main" val="1113773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1" y="4589464"/>
            <a:ext cx="10515600" cy="1500187"/>
          </a:xfrm>
          <a:prstGeom prst="rect">
            <a:avLst/>
          </a:prstGeom>
        </p:spPr>
        <p:txBody>
          <a:bodyPr/>
          <a:lstStyle>
            <a:lvl1pPr marL="0" indent="0" algn="ctr">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76470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976606"/>
            <a:ext cx="10515600" cy="714083"/>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56200" cy="4351338"/>
          </a:xfrm>
          <a:prstGeom prst="rect">
            <a:avLst/>
          </a:prstGeom>
        </p:spPr>
        <p:txBody>
          <a:bodyPr/>
          <a:lstStyle>
            <a:lvl1pPr>
              <a:lnSpc>
                <a:spcPct val="100000"/>
              </a:lnSpc>
              <a:spcBef>
                <a:spcPts val="600"/>
              </a:spcBef>
              <a:spcAft>
                <a:spcPts val="600"/>
              </a:spcAft>
              <a:defRPr>
                <a:latin typeface="Arial" panose="020B0604020202020204" pitchFamily="34" charset="0"/>
                <a:cs typeface="Arial" panose="020B0604020202020204" pitchFamily="34" charset="0"/>
              </a:defRPr>
            </a:lvl1pPr>
            <a:lvl2pPr>
              <a:lnSpc>
                <a:spcPct val="100000"/>
              </a:lnSpc>
              <a:spcBef>
                <a:spcPts val="600"/>
              </a:spcBef>
              <a:spcAft>
                <a:spcPts val="600"/>
              </a:spcAft>
              <a:defRPr>
                <a:latin typeface="Arial" panose="020B0604020202020204" pitchFamily="34" charset="0"/>
                <a:cs typeface="Arial" panose="020B0604020202020204" pitchFamily="34" charset="0"/>
              </a:defRPr>
            </a:lvl2pPr>
            <a:lvl3pPr>
              <a:lnSpc>
                <a:spcPct val="100000"/>
              </a:lnSpc>
              <a:spcBef>
                <a:spcPts val="600"/>
              </a:spcBef>
              <a:spcAft>
                <a:spcPts val="600"/>
              </a:spcAft>
              <a:defRPr>
                <a:latin typeface="Arial" panose="020B0604020202020204" pitchFamily="34" charset="0"/>
                <a:cs typeface="Arial" panose="020B0604020202020204" pitchFamily="34" charset="0"/>
              </a:defRPr>
            </a:lvl3pPr>
            <a:lvl4pPr>
              <a:lnSpc>
                <a:spcPct val="100000"/>
              </a:lnSpc>
              <a:spcBef>
                <a:spcPts val="600"/>
              </a:spcBef>
              <a:spcAft>
                <a:spcPts val="600"/>
              </a:spcAft>
              <a:defRPr>
                <a:latin typeface="Arial" panose="020B0604020202020204" pitchFamily="34" charset="0"/>
                <a:cs typeface="Arial" panose="020B0604020202020204" pitchFamily="34" charset="0"/>
              </a:defRPr>
            </a:lvl4pPr>
            <a:lvl5pPr>
              <a:lnSpc>
                <a:spcPct val="100000"/>
              </a:lnSpc>
              <a:spcBef>
                <a:spcPts val="600"/>
              </a:spcBef>
              <a:spcAft>
                <a:spcPts val="600"/>
              </a:spcAft>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825625"/>
            <a:ext cx="5156200" cy="4351338"/>
          </a:xfrm>
          <a:prstGeom prst="rect">
            <a:avLst/>
          </a:prstGeom>
        </p:spPr>
        <p:txBody>
          <a:bodyPr/>
          <a:lstStyle>
            <a:lvl1pPr>
              <a:lnSpc>
                <a:spcPct val="100000"/>
              </a:lnSpc>
              <a:spcBef>
                <a:spcPts val="600"/>
              </a:spcBef>
              <a:spcAft>
                <a:spcPts val="600"/>
              </a:spcAft>
              <a:defRPr>
                <a:latin typeface="Arial" panose="020B0604020202020204" pitchFamily="34" charset="0"/>
                <a:cs typeface="Arial" panose="020B0604020202020204" pitchFamily="34" charset="0"/>
              </a:defRPr>
            </a:lvl1pPr>
            <a:lvl2pPr>
              <a:lnSpc>
                <a:spcPct val="100000"/>
              </a:lnSpc>
              <a:spcBef>
                <a:spcPts val="600"/>
              </a:spcBef>
              <a:spcAft>
                <a:spcPts val="600"/>
              </a:spcAft>
              <a:defRPr>
                <a:latin typeface="Arial" panose="020B0604020202020204" pitchFamily="34" charset="0"/>
                <a:cs typeface="Arial" panose="020B0604020202020204" pitchFamily="34" charset="0"/>
              </a:defRPr>
            </a:lvl2pPr>
            <a:lvl3pPr>
              <a:lnSpc>
                <a:spcPct val="100000"/>
              </a:lnSpc>
              <a:spcBef>
                <a:spcPts val="600"/>
              </a:spcBef>
              <a:spcAft>
                <a:spcPts val="600"/>
              </a:spcAft>
              <a:defRPr>
                <a:latin typeface="Arial" panose="020B0604020202020204" pitchFamily="34" charset="0"/>
                <a:cs typeface="Arial" panose="020B0604020202020204" pitchFamily="34" charset="0"/>
              </a:defRPr>
            </a:lvl3pPr>
            <a:lvl4pPr>
              <a:lnSpc>
                <a:spcPct val="100000"/>
              </a:lnSpc>
              <a:spcBef>
                <a:spcPts val="600"/>
              </a:spcBef>
              <a:spcAft>
                <a:spcPts val="600"/>
              </a:spcAft>
              <a:defRPr>
                <a:latin typeface="Arial" panose="020B0604020202020204" pitchFamily="34" charset="0"/>
                <a:cs typeface="Arial" panose="020B0604020202020204" pitchFamily="34" charset="0"/>
              </a:defRPr>
            </a:lvl4pPr>
            <a:lvl5pPr>
              <a:lnSpc>
                <a:spcPct val="100000"/>
              </a:lnSpc>
              <a:spcBef>
                <a:spcPts val="600"/>
              </a:spcBef>
              <a:spcAft>
                <a:spcPts val="600"/>
              </a:spcAft>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8027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878890"/>
            <a:ext cx="10515600" cy="811799"/>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40318" y="1681163"/>
            <a:ext cx="5158316"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40318" y="2505075"/>
            <a:ext cx="5158316" cy="3684588"/>
          </a:xfrm>
          <a:prstGeom prst="rect">
            <a:avLst/>
          </a:prstGeom>
        </p:spPr>
        <p:txBody>
          <a:bodyPr/>
          <a:lstStyle>
            <a:lvl1pPr>
              <a:lnSpc>
                <a:spcPct val="100000"/>
              </a:lnSpc>
              <a:spcBef>
                <a:spcPts val="600"/>
              </a:spcBef>
              <a:spcAft>
                <a:spcPts val="600"/>
              </a:spcAft>
              <a:defRPr>
                <a:latin typeface="Arial" panose="020B0604020202020204" pitchFamily="34" charset="0"/>
                <a:cs typeface="Arial" panose="020B0604020202020204" pitchFamily="34" charset="0"/>
              </a:defRPr>
            </a:lvl1pPr>
            <a:lvl2pPr>
              <a:lnSpc>
                <a:spcPct val="100000"/>
              </a:lnSpc>
              <a:spcBef>
                <a:spcPts val="600"/>
              </a:spcBef>
              <a:spcAft>
                <a:spcPts val="600"/>
              </a:spcAft>
              <a:defRPr>
                <a:latin typeface="Arial" panose="020B0604020202020204" pitchFamily="34" charset="0"/>
                <a:cs typeface="Arial" panose="020B0604020202020204" pitchFamily="34" charset="0"/>
              </a:defRPr>
            </a:lvl2pPr>
            <a:lvl3pPr>
              <a:lnSpc>
                <a:spcPct val="100000"/>
              </a:lnSpc>
              <a:spcBef>
                <a:spcPts val="600"/>
              </a:spcBef>
              <a:spcAft>
                <a:spcPts val="600"/>
              </a:spcAft>
              <a:defRPr>
                <a:latin typeface="Arial" panose="020B0604020202020204" pitchFamily="34" charset="0"/>
                <a:cs typeface="Arial" panose="020B0604020202020204" pitchFamily="34" charset="0"/>
              </a:defRPr>
            </a:lvl3pPr>
            <a:lvl4pPr>
              <a:lnSpc>
                <a:spcPct val="100000"/>
              </a:lnSpc>
              <a:spcBef>
                <a:spcPts val="600"/>
              </a:spcBef>
              <a:spcAft>
                <a:spcPts val="600"/>
              </a:spcAft>
              <a:defRPr>
                <a:latin typeface="Arial" panose="020B0604020202020204" pitchFamily="34" charset="0"/>
                <a:cs typeface="Arial" panose="020B0604020202020204" pitchFamily="34" charset="0"/>
              </a:defRPr>
            </a:lvl4pPr>
            <a:lvl5pPr>
              <a:lnSpc>
                <a:spcPct val="100000"/>
              </a:lnSpc>
              <a:spcBef>
                <a:spcPts val="600"/>
              </a:spcBef>
              <a:spcAft>
                <a:spcPts val="600"/>
              </a:spcAft>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717"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717" cy="3684588"/>
          </a:xfrm>
          <a:prstGeom prst="rect">
            <a:avLst/>
          </a:prstGeom>
        </p:spPr>
        <p:txBody>
          <a:bodyPr/>
          <a:lstStyle>
            <a:lvl1pPr>
              <a:lnSpc>
                <a:spcPct val="100000"/>
              </a:lnSpc>
              <a:spcBef>
                <a:spcPts val="600"/>
              </a:spcBef>
              <a:spcAft>
                <a:spcPts val="600"/>
              </a:spcAft>
              <a:defRPr>
                <a:latin typeface="Arial" panose="020B0604020202020204" pitchFamily="34" charset="0"/>
                <a:cs typeface="Arial" panose="020B0604020202020204" pitchFamily="34" charset="0"/>
              </a:defRPr>
            </a:lvl1pPr>
            <a:lvl2pPr>
              <a:lnSpc>
                <a:spcPct val="100000"/>
              </a:lnSpc>
              <a:spcBef>
                <a:spcPts val="600"/>
              </a:spcBef>
              <a:spcAft>
                <a:spcPts val="600"/>
              </a:spcAft>
              <a:defRPr>
                <a:latin typeface="Arial" panose="020B0604020202020204" pitchFamily="34" charset="0"/>
                <a:cs typeface="Arial" panose="020B0604020202020204" pitchFamily="34" charset="0"/>
              </a:defRPr>
            </a:lvl2pPr>
            <a:lvl3pPr>
              <a:lnSpc>
                <a:spcPct val="100000"/>
              </a:lnSpc>
              <a:spcBef>
                <a:spcPts val="600"/>
              </a:spcBef>
              <a:spcAft>
                <a:spcPts val="600"/>
              </a:spcAft>
              <a:defRPr>
                <a:latin typeface="Arial" panose="020B0604020202020204" pitchFamily="34" charset="0"/>
                <a:cs typeface="Arial" panose="020B0604020202020204" pitchFamily="34" charset="0"/>
              </a:defRPr>
            </a:lvl3pPr>
            <a:lvl4pPr>
              <a:lnSpc>
                <a:spcPct val="100000"/>
              </a:lnSpc>
              <a:spcBef>
                <a:spcPts val="600"/>
              </a:spcBef>
              <a:spcAft>
                <a:spcPts val="600"/>
              </a:spcAft>
              <a:defRPr>
                <a:latin typeface="Arial" panose="020B0604020202020204" pitchFamily="34" charset="0"/>
                <a:cs typeface="Arial" panose="020B0604020202020204" pitchFamily="34" charset="0"/>
              </a:defRPr>
            </a:lvl4pPr>
            <a:lvl5pPr>
              <a:lnSpc>
                <a:spcPct val="100000"/>
              </a:lnSpc>
              <a:spcBef>
                <a:spcPts val="600"/>
              </a:spcBef>
              <a:spcAft>
                <a:spcPts val="600"/>
              </a:spcAft>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40352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976606"/>
            <a:ext cx="10515600" cy="714083"/>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012249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784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5" name="Content Placeholder 2"/>
          <p:cNvSpPr>
            <a:spLocks noGrp="1"/>
          </p:cNvSpPr>
          <p:nvPr>
            <p:ph idx="1"/>
          </p:nvPr>
        </p:nvSpPr>
        <p:spPr>
          <a:xfrm>
            <a:off x="835152" y="1019909"/>
            <a:ext cx="10521696" cy="5141195"/>
          </a:xfrm>
          <a:prstGeom prst="rect">
            <a:avLst/>
          </a:prstGeom>
        </p:spPr>
        <p:txBody>
          <a:bodyPr/>
          <a:lstStyle>
            <a:lvl1pPr marL="284163" indent="-284163">
              <a:lnSpc>
                <a:spcPct val="100000"/>
              </a:lnSpc>
              <a:spcBef>
                <a:spcPts val="600"/>
              </a:spcBef>
              <a:spcAft>
                <a:spcPts val="600"/>
              </a:spcAft>
              <a:defRPr sz="2800">
                <a:latin typeface="Arial" panose="020B0604020202020204" pitchFamily="34" charset="0"/>
                <a:cs typeface="Arial" panose="020B0604020202020204" pitchFamily="34" charset="0"/>
              </a:defRPr>
            </a:lvl1pPr>
            <a:lvl2pPr marL="630238" indent="-287338">
              <a:lnSpc>
                <a:spcPct val="100000"/>
              </a:lnSpc>
              <a:spcBef>
                <a:spcPts val="600"/>
              </a:spcBef>
              <a:spcAft>
                <a:spcPts val="600"/>
              </a:spcAft>
              <a:buFont typeface="Arial" panose="020B0604020202020204" pitchFamily="34" charset="0"/>
              <a:buChar char="–"/>
              <a:defRPr sz="2400">
                <a:latin typeface="Arial" panose="020B0604020202020204" pitchFamily="34" charset="0"/>
                <a:cs typeface="Arial" panose="020B0604020202020204" pitchFamily="34" charset="0"/>
              </a:defRPr>
            </a:lvl2pPr>
            <a:lvl3pPr marL="914400" indent="-228600">
              <a:lnSpc>
                <a:spcPct val="100000"/>
              </a:lnSpc>
              <a:spcBef>
                <a:spcPts val="600"/>
              </a:spcBef>
              <a:spcAft>
                <a:spcPts val="600"/>
              </a:spcAft>
              <a:buFont typeface="Wingdings" panose="05000000000000000000" pitchFamily="2" charset="2"/>
              <a:buChar char="§"/>
              <a:defRPr sz="2000">
                <a:latin typeface="Arial" panose="020B0604020202020204" pitchFamily="34" charset="0"/>
                <a:cs typeface="Arial" panose="020B0604020202020204" pitchFamily="34" charset="0"/>
              </a:defRPr>
            </a:lvl3pPr>
            <a:lvl4pPr marL="1314450" indent="-285750">
              <a:lnSpc>
                <a:spcPct val="100000"/>
              </a:lnSpc>
              <a:spcBef>
                <a:spcPts val="600"/>
              </a:spcBef>
              <a:spcAft>
                <a:spcPts val="600"/>
              </a:spcAft>
              <a:buFont typeface="Courier New" panose="02070309020205020404" pitchFamily="49" charset="0"/>
              <a:buChar char="o"/>
              <a:defRPr sz="1800">
                <a:latin typeface="Arial" panose="020B0604020202020204" pitchFamily="34" charset="0"/>
                <a:cs typeface="Arial" panose="020B0604020202020204" pitchFamily="34" charset="0"/>
              </a:defRPr>
            </a:lvl4pPr>
            <a:lvl5pPr>
              <a:lnSpc>
                <a:spcPct val="100000"/>
              </a:lnSpc>
              <a:spcBef>
                <a:spcPts val="600"/>
              </a:spcBef>
              <a:spcAft>
                <a:spcPts val="600"/>
              </a:spcAft>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258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835152" y="1019909"/>
            <a:ext cx="10521696" cy="5055576"/>
          </a:xfrm>
          <a:prstGeom prst="rect">
            <a:avLst/>
          </a:prstGeom>
        </p:spPr>
        <p:txBody>
          <a:bodyPr/>
          <a:lstStyle>
            <a:lvl1pPr>
              <a:lnSpc>
                <a:spcPct val="100000"/>
              </a:lnSpc>
              <a:spcBef>
                <a:spcPts val="600"/>
              </a:spcBef>
              <a:spcAft>
                <a:spcPts val="600"/>
              </a:spcAft>
              <a:defRPr sz="2800" baseline="0">
                <a:latin typeface="Arial" panose="020B0604020202020204" pitchFamily="34" charset="0"/>
                <a:cs typeface="Arial" panose="020B0604020202020204" pitchFamily="34" charset="0"/>
              </a:defRPr>
            </a:lvl1pPr>
            <a:lvl2pPr marL="514337" indent="-171446">
              <a:buFont typeface="Arial" panose="020B0604020202020204" pitchFamily="34" charset="0"/>
              <a:buChar char="–"/>
              <a:defRPr sz="2400">
                <a:latin typeface="Arial" panose="020B0604020202020204" pitchFamily="34" charset="0"/>
                <a:cs typeface="Arial" panose="020B0604020202020204" pitchFamily="34" charset="0"/>
              </a:defRPr>
            </a:lvl2pPr>
            <a:lvl3pPr marL="857228" indent="-171446">
              <a:buFont typeface="Wingdings" panose="05000000000000000000" pitchFamily="2" charset="2"/>
              <a:buChar char="§"/>
              <a:defRPr sz="2000">
                <a:latin typeface="Arial" panose="020B0604020202020204" pitchFamily="34" charset="0"/>
                <a:cs typeface="Arial" panose="020B0604020202020204" pitchFamily="34" charset="0"/>
              </a:defRPr>
            </a:lvl3pPr>
            <a:lvl4pPr marL="1200120" indent="-171446">
              <a:buFont typeface="Courier New" panose="02070309020205020404" pitchFamily="49" charset="0"/>
              <a:buChar char="o"/>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Add Picture</a:t>
            </a:r>
          </a:p>
        </p:txBody>
      </p:sp>
      <p:sp>
        <p:nvSpPr>
          <p:cNvPr id="9" name="TextBox 8"/>
          <p:cNvSpPr txBox="1"/>
          <p:nvPr userDrawn="1"/>
        </p:nvSpPr>
        <p:spPr>
          <a:xfrm>
            <a:off x="10736064" y="6485660"/>
            <a:ext cx="1029809" cy="276999"/>
          </a:xfrm>
          <a:prstGeom prst="rect">
            <a:avLst/>
          </a:prstGeom>
          <a:noFill/>
        </p:spPr>
        <p:txBody>
          <a:bodyPr wrap="square" rtlCol="0">
            <a:spAutoFit/>
          </a:bodyPr>
          <a:lstStyle/>
          <a:p>
            <a:pPr algn="r"/>
            <a:fld id="{634F3F50-F904-430B-9F43-7FB0AFBB2FD6}" type="slidenum">
              <a:rPr lang="en-US" sz="1200" smtClean="0">
                <a:solidFill>
                  <a:schemeClr val="bg1"/>
                </a:solidFill>
              </a:rPr>
              <a:pPr algn="r"/>
              <a:t>‹#›</a:t>
            </a:fld>
            <a:endParaRPr lang="en-US" sz="1200" dirty="0">
              <a:solidFill>
                <a:schemeClr val="bg1"/>
              </a:solidFill>
            </a:endParaRP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3766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by-Side Text">
    <p:spTree>
      <p:nvGrpSpPr>
        <p:cNvPr id="1" name=""/>
        <p:cNvGrpSpPr/>
        <p:nvPr/>
      </p:nvGrpSpPr>
      <p:grpSpPr>
        <a:xfrm>
          <a:off x="0" y="0"/>
          <a:ext cx="0" cy="0"/>
          <a:chOff x="0" y="0"/>
          <a:chExt cx="0" cy="0"/>
        </a:xfrm>
      </p:grpSpPr>
      <p:sp>
        <p:nvSpPr>
          <p:cNvPr id="7" name="Content Placeholder 2"/>
          <p:cNvSpPr>
            <a:spLocks noGrp="1"/>
          </p:cNvSpPr>
          <p:nvPr>
            <p:ph sz="half" idx="1" hasCustomPrompt="1"/>
          </p:nvPr>
        </p:nvSpPr>
        <p:spPr>
          <a:xfrm>
            <a:off x="455720" y="1044799"/>
            <a:ext cx="5364480" cy="5102765"/>
          </a:xfrm>
          <a:prstGeom prst="rect">
            <a:avLst/>
          </a:prstGeom>
        </p:spPr>
        <p:txBody>
          <a:bodyPr/>
          <a:lstStyle>
            <a:lvl1pPr>
              <a:lnSpc>
                <a:spcPct val="100000"/>
              </a:lnSpc>
              <a:spcBef>
                <a:spcPts val="600"/>
              </a:spcBef>
              <a:spcAft>
                <a:spcPts val="600"/>
              </a:spcAft>
              <a:defRPr sz="2800" baseline="0">
                <a:solidFill>
                  <a:schemeClr val="tx1"/>
                </a:solidFill>
                <a:latin typeface="Arial" panose="020B0604020202020204" pitchFamily="34" charset="0"/>
                <a:cs typeface="Arial" panose="020B0604020202020204" pitchFamily="34" charset="0"/>
              </a:defRPr>
            </a:lvl1pPr>
            <a:lvl2pPr marL="628641" indent="-285750">
              <a:lnSpc>
                <a:spcPct val="100000"/>
              </a:lnSpc>
              <a:spcBef>
                <a:spcPts val="600"/>
              </a:spcBef>
              <a:spcAft>
                <a:spcPts val="600"/>
              </a:spcAft>
              <a:buFont typeface="Calibri" panose="020F0502020204030204" pitchFamily="34" charset="0"/>
              <a:buChar char="–"/>
              <a:defRPr sz="2400" baseline="0">
                <a:solidFill>
                  <a:schemeClr val="tx1"/>
                </a:solidFill>
                <a:latin typeface="Arial" panose="020B0604020202020204" pitchFamily="34" charset="0"/>
                <a:cs typeface="Arial" panose="020B0604020202020204" pitchFamily="34" charset="0"/>
              </a:defRPr>
            </a:lvl2pPr>
          </a:lstStyle>
          <a:p>
            <a:pPr lvl="0"/>
            <a:r>
              <a:rPr lang="en-US" dirty="0"/>
              <a:t>Click to add text</a:t>
            </a:r>
          </a:p>
          <a:p>
            <a:pPr lvl="1"/>
            <a:r>
              <a:rPr lang="en-US" dirty="0"/>
              <a:t>Add Text</a:t>
            </a:r>
          </a:p>
        </p:txBody>
      </p:sp>
      <p:sp>
        <p:nvSpPr>
          <p:cNvPr id="8" name="Content Placeholder 3"/>
          <p:cNvSpPr>
            <a:spLocks noGrp="1"/>
          </p:cNvSpPr>
          <p:nvPr>
            <p:ph sz="half" idx="2" hasCustomPrompt="1"/>
          </p:nvPr>
        </p:nvSpPr>
        <p:spPr>
          <a:xfrm>
            <a:off x="6306693" y="1050625"/>
            <a:ext cx="5364480" cy="5102765"/>
          </a:xfrm>
          <a:prstGeom prst="rect">
            <a:avLst/>
          </a:prstGeom>
        </p:spPr>
        <p:txBody>
          <a:bodyPr/>
          <a:lstStyle>
            <a:lvl1pPr>
              <a:lnSpc>
                <a:spcPct val="100000"/>
              </a:lnSpc>
              <a:spcBef>
                <a:spcPts val="600"/>
              </a:spcBef>
              <a:spcAft>
                <a:spcPts val="600"/>
              </a:spcAft>
              <a:defRPr sz="2800" baseline="0">
                <a:solidFill>
                  <a:schemeClr val="tx1"/>
                </a:solidFill>
                <a:latin typeface="Arial" panose="020B0604020202020204" pitchFamily="34" charset="0"/>
                <a:cs typeface="Arial" panose="020B0604020202020204" pitchFamily="34" charset="0"/>
              </a:defRPr>
            </a:lvl1pPr>
            <a:lvl2pPr marL="628641" indent="-285750">
              <a:lnSpc>
                <a:spcPct val="100000"/>
              </a:lnSpc>
              <a:spcBef>
                <a:spcPts val="600"/>
              </a:spcBef>
              <a:spcAft>
                <a:spcPts val="600"/>
              </a:spcAft>
              <a:buFont typeface="Calibri" panose="020F0502020204030204" pitchFamily="34" charset="0"/>
              <a:buChar char="–"/>
              <a:defRPr sz="2400">
                <a:solidFill>
                  <a:schemeClr val="tx1"/>
                </a:solidFill>
                <a:latin typeface="Arial" panose="020B0604020202020204" pitchFamily="34" charset="0"/>
                <a:cs typeface="Arial" panose="020B0604020202020204" pitchFamily="34" charset="0"/>
              </a:defRPr>
            </a:lvl2pPr>
          </a:lstStyle>
          <a:p>
            <a:pPr lvl="0"/>
            <a:r>
              <a:rPr lang="en-US" dirty="0"/>
              <a:t>Click to add text</a:t>
            </a:r>
          </a:p>
          <a:p>
            <a:pPr lvl="1"/>
            <a:r>
              <a:rPr lang="en-US" dirty="0"/>
              <a:t>Add Text</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8572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717" y="987426"/>
            <a:ext cx="6172200" cy="4873625"/>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40318" y="2057400"/>
            <a:ext cx="393276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6" name="Title 15"/>
          <p:cNvSpPr>
            <a:spLocks noGrp="1"/>
          </p:cNvSpPr>
          <p:nvPr>
            <p:ph type="title"/>
          </p:nvPr>
        </p:nvSpPr>
        <p:spPr/>
        <p:txBody>
          <a:bodyPr/>
          <a:lstStyle/>
          <a:p>
            <a:r>
              <a:rPr lang="en-US" dirty="0"/>
              <a:t>Click to edit Master title style</a:t>
            </a:r>
          </a:p>
        </p:txBody>
      </p:sp>
      <p:sp>
        <p:nvSpPr>
          <p:cNvPr id="18" name="Text Placeholder 17"/>
          <p:cNvSpPr>
            <a:spLocks noGrp="1"/>
          </p:cNvSpPr>
          <p:nvPr>
            <p:ph type="body" sz="quarter" idx="10"/>
          </p:nvPr>
        </p:nvSpPr>
        <p:spPr>
          <a:xfrm>
            <a:off x="840318" y="1144588"/>
            <a:ext cx="3932767" cy="666750"/>
          </a:xfrm>
          <a:prstGeom prst="rect">
            <a:avLst/>
          </a:prstGeom>
        </p:spPr>
        <p:txBody>
          <a:bodyPr/>
          <a:lstStyle>
            <a:lvl1pPr marL="0" indent="0">
              <a:buNone/>
              <a:defRPr sz="2400">
                <a:solidFill>
                  <a:schemeClr val="accent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val="191359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1" y="4589464"/>
            <a:ext cx="10515600" cy="1500187"/>
          </a:xfrm>
          <a:prstGeom prst="rect">
            <a:avLst/>
          </a:prstGeo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68764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936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5152" y="1122363"/>
            <a:ext cx="10521696" cy="2387600"/>
          </a:xfrm>
          <a:prstGeom prst="rect">
            <a:avLst/>
          </a:prstGeo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835152" y="3602038"/>
            <a:ext cx="10521696" cy="1655762"/>
          </a:xfrm>
          <a:prstGeom prst="rect">
            <a:avLst/>
          </a:prstGeo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21511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306270" y="304800"/>
            <a:ext cx="11451815"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dirty="0"/>
              <a:t>Click to edit Master title style</a:t>
            </a:r>
          </a:p>
        </p:txBody>
      </p:sp>
      <p:sp>
        <p:nvSpPr>
          <p:cNvPr id="4" name="Text Placeholder 3"/>
          <p:cNvSpPr>
            <a:spLocks noGrp="1"/>
          </p:cNvSpPr>
          <p:nvPr>
            <p:ph type="body" sz="quarter" idx="10"/>
          </p:nvPr>
        </p:nvSpPr>
        <p:spPr>
          <a:xfrm>
            <a:off x="319617" y="1344168"/>
            <a:ext cx="11438467" cy="4965192"/>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935601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1.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png"/><Relationship Id="rId5" Type="http://schemas.openxmlformats.org/officeDocument/2006/relationships/slideLayout" Target="../slideLayouts/slideLayout15.xml"/><Relationship Id="rId10" Type="http://schemas.openxmlformats.org/officeDocument/2006/relationships/image" Target="../media/image1.png"/><Relationship Id="rId4" Type="http://schemas.openxmlformats.org/officeDocument/2006/relationships/slideLayout" Target="../slideLayouts/slideLayout14.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extBox 5"/>
          <p:cNvSpPr txBox="1"/>
          <p:nvPr userDrawn="1"/>
        </p:nvSpPr>
        <p:spPr>
          <a:xfrm>
            <a:off x="2517560" y="287792"/>
            <a:ext cx="5791200" cy="369332"/>
          </a:xfrm>
          <a:prstGeom prst="rect">
            <a:avLst/>
          </a:prstGeom>
          <a:noFill/>
          <a:effectLst/>
        </p:spPr>
        <p:txBody>
          <a:bodyPr wrap="square" rtlCol="0">
            <a:spAutoFit/>
          </a:bodyPr>
          <a:lstStyle/>
          <a:p>
            <a:r>
              <a:rPr lang="en-US" sz="1800" b="1" dirty="0">
                <a:solidFill>
                  <a:srgbClr val="1F4283"/>
                </a:solidFill>
                <a:latin typeface="Arial" panose="020B0604020202020204" pitchFamily="34" charset="0"/>
                <a:cs typeface="Arial" panose="020B0604020202020204" pitchFamily="34" charset="0"/>
              </a:rPr>
              <a:t>Florida Department of</a:t>
            </a:r>
          </a:p>
        </p:txBody>
      </p:sp>
      <p:sp>
        <p:nvSpPr>
          <p:cNvPr id="7" name="TextBox 6"/>
          <p:cNvSpPr txBox="1"/>
          <p:nvPr userDrawn="1"/>
        </p:nvSpPr>
        <p:spPr>
          <a:xfrm>
            <a:off x="2517560" y="548550"/>
            <a:ext cx="5791200" cy="461665"/>
          </a:xfrm>
          <a:prstGeom prst="rect">
            <a:avLst/>
          </a:prstGeom>
          <a:noFill/>
          <a:ln>
            <a:noFill/>
          </a:ln>
          <a:effectLst/>
        </p:spPr>
        <p:txBody>
          <a:bodyPr wrap="square" rtlCol="0">
            <a:spAutoFit/>
          </a:bodyPr>
          <a:lstStyle/>
          <a:p>
            <a:r>
              <a:rPr lang="en-US" sz="2400" b="1" dirty="0">
                <a:solidFill>
                  <a:srgbClr val="1F4283"/>
                </a:solidFill>
                <a:latin typeface="Arial" panose="020B0604020202020204" pitchFamily="34" charset="0"/>
                <a:cs typeface="Arial" panose="020B0604020202020204" pitchFamily="34" charset="0"/>
              </a:rPr>
              <a:t>TRANSPORTATION</a:t>
            </a:r>
          </a:p>
        </p:txBody>
      </p:sp>
      <p:sp>
        <p:nvSpPr>
          <p:cNvPr id="8" name="Rectangle 7"/>
          <p:cNvSpPr/>
          <p:nvPr userDrawn="1"/>
        </p:nvSpPr>
        <p:spPr>
          <a:xfrm>
            <a:off x="0" y="1125589"/>
            <a:ext cx="12192000" cy="290146"/>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Arial" panose="020B0604020202020204" pitchFamily="34" charset="0"/>
              <a:cs typeface="Arial" panose="020B0604020202020204" pitchFamily="34" charset="0"/>
            </a:endParaRPr>
          </a:p>
        </p:txBody>
      </p:sp>
      <p:pic>
        <p:nvPicPr>
          <p:cNvPr id="9" name="Picture 2"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79785" y="1998231"/>
            <a:ext cx="3632433" cy="1027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userDrawn="1"/>
        </p:nvSpPr>
        <p:spPr>
          <a:xfrm>
            <a:off x="1943100" y="3332752"/>
            <a:ext cx="8305800" cy="11095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500" b="1" dirty="0">
                <a:solidFill>
                  <a:srgbClr val="1F4284"/>
                </a:solidFill>
                <a:latin typeface="Arial" panose="020B0604020202020204" pitchFamily="34" charset="0"/>
                <a:cs typeface="Arial" pitchFamily="34" charset="0"/>
              </a:rPr>
              <a:t>Work Program Integration Initiative (WPII)</a:t>
            </a:r>
            <a:br>
              <a:rPr lang="en-US" sz="3000" b="1" dirty="0">
                <a:solidFill>
                  <a:srgbClr val="1F4284"/>
                </a:solidFill>
                <a:latin typeface="Arial" panose="020B0604020202020204" pitchFamily="34" charset="0"/>
                <a:cs typeface="Arial" pitchFamily="34" charset="0"/>
              </a:rPr>
            </a:br>
            <a:br>
              <a:rPr lang="en-US" sz="3000" b="1" dirty="0">
                <a:solidFill>
                  <a:srgbClr val="1F4284"/>
                </a:solidFill>
                <a:latin typeface="Arial" panose="020B0604020202020204" pitchFamily="34" charset="0"/>
                <a:cs typeface="Arial" pitchFamily="34" charset="0"/>
              </a:rPr>
            </a:br>
            <a:endParaRPr lang="en-US" sz="2325" b="1" dirty="0">
              <a:solidFill>
                <a:srgbClr val="1F4284"/>
              </a:solidFill>
              <a:latin typeface="Arial" pitchFamily="34" charset="0"/>
              <a:cs typeface="Arial" pitchFamily="34" charset="0"/>
            </a:endParaRPr>
          </a:p>
        </p:txBody>
      </p:sp>
      <p:sp>
        <p:nvSpPr>
          <p:cNvPr id="11" name="Rectangle 10"/>
          <p:cNvSpPr/>
          <p:nvPr userDrawn="1"/>
        </p:nvSpPr>
        <p:spPr>
          <a:xfrm>
            <a:off x="-3019" y="6400804"/>
            <a:ext cx="12195019"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Arial" panose="020B0604020202020204" pitchFamily="34" charset="0"/>
              <a:cs typeface="Arial" panose="020B0604020202020204" pitchFamily="34" charset="0"/>
            </a:endParaRPr>
          </a:p>
        </p:txBody>
      </p:sp>
      <p:pic>
        <p:nvPicPr>
          <p:cNvPr id="12" name="Content Placeholder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
        <p:nvSpPr>
          <p:cNvPr id="14" name="TextBox 13"/>
          <p:cNvSpPr txBox="1"/>
          <p:nvPr userDrawn="1"/>
        </p:nvSpPr>
        <p:spPr>
          <a:xfrm>
            <a:off x="1463040" y="6504803"/>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81000" y="-1480"/>
            <a:ext cx="2136560" cy="1068280"/>
          </a:xfrm>
          <a:prstGeom prst="rect">
            <a:avLst/>
          </a:prstGeom>
        </p:spPr>
      </p:pic>
    </p:spTree>
    <p:extLst>
      <p:ext uri="{BB962C8B-B14F-4D97-AF65-F5344CB8AC3E}">
        <p14:creationId xmlns:p14="http://schemas.microsoft.com/office/powerpoint/2010/main" val="2999549475"/>
      </p:ext>
    </p:extLst>
  </p:cSld>
  <p:clrMap bg1="lt1" tx1="dk1" bg2="lt2" tx2="dk2" accent1="accent1" accent2="accent2" accent3="accent3" accent4="accent4" accent5="accent5" accent6="accent6" hlink="hlink" folHlink="folHlink"/>
  <p:sldLayoutIdLst>
    <p:sldLayoutId id="2147483695" r:id="rId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descr="image001"/>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9915653" y="97208"/>
            <a:ext cx="2125249" cy="600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3019" y="6400804"/>
            <a:ext cx="12195019"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Arial" panose="020B0604020202020204" pitchFamily="34" charset="0"/>
              <a:cs typeface="Arial" panose="020B0604020202020204" pitchFamily="34" charset="0"/>
            </a:endParaRPr>
          </a:p>
        </p:txBody>
      </p:sp>
      <p:pic>
        <p:nvPicPr>
          <p:cNvPr id="12" name="Content Placeholder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
        <p:nvSpPr>
          <p:cNvPr id="13" name="TextBox 12"/>
          <p:cNvSpPr txBox="1"/>
          <p:nvPr userDrawn="1"/>
        </p:nvSpPr>
        <p:spPr>
          <a:xfrm>
            <a:off x="1463040" y="6504803"/>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sp>
        <p:nvSpPr>
          <p:cNvPr id="15" name="Rectangle 14"/>
          <p:cNvSpPr/>
          <p:nvPr userDrawn="1"/>
        </p:nvSpPr>
        <p:spPr>
          <a:xfrm>
            <a:off x="0" y="751364"/>
            <a:ext cx="12192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451104" y="91441"/>
            <a:ext cx="10515600" cy="655807"/>
          </a:xfrm>
          <a:prstGeom prst="rect">
            <a:avLst/>
          </a:prstGeom>
        </p:spPr>
        <p:txBody>
          <a:bodyPr vert="horz" lIns="91440" tIns="45720" rIns="91440" bIns="45720" rtlCol="0" anchor="ctr">
            <a:normAutofit/>
          </a:bodyPr>
          <a:lstStyle/>
          <a:p>
            <a:r>
              <a:rPr lang="en-US"/>
              <a:t>Click to edit Master title style</a:t>
            </a:r>
          </a:p>
        </p:txBody>
      </p:sp>
      <p:sp>
        <p:nvSpPr>
          <p:cNvPr id="8" name="TextBox 7">
            <a:extLst>
              <a:ext uri="{FF2B5EF4-FFF2-40B4-BE49-F238E27FC236}">
                <a16:creationId xmlns:a16="http://schemas.microsoft.com/office/drawing/2014/main" id="{E60CE5E0-EA74-47FF-A574-E215E36EF598}"/>
              </a:ext>
            </a:extLst>
          </p:cNvPr>
          <p:cNvSpPr txBox="1"/>
          <p:nvPr userDrawn="1"/>
        </p:nvSpPr>
        <p:spPr>
          <a:xfrm>
            <a:off x="10736064" y="6485660"/>
            <a:ext cx="1029809" cy="276999"/>
          </a:xfrm>
          <a:prstGeom prst="rect">
            <a:avLst/>
          </a:prstGeom>
          <a:noFill/>
        </p:spPr>
        <p:txBody>
          <a:bodyPr wrap="square" rtlCol="0">
            <a:spAutoFit/>
          </a:bodyPr>
          <a:lstStyle/>
          <a:p>
            <a:pPr algn="r"/>
            <a:fld id="{634F3F50-F904-430B-9F43-7FB0AFBB2FD6}" type="slidenum">
              <a:rPr lang="en-US" sz="1200" smtClean="0">
                <a:solidFill>
                  <a:schemeClr val="bg1"/>
                </a:solidFill>
              </a:rPr>
              <a:pPr algn="r"/>
              <a:t>‹#›</a:t>
            </a:fld>
            <a:endParaRPr lang="en-US" sz="1200" dirty="0">
              <a:solidFill>
                <a:schemeClr val="bg1"/>
              </a:solidFill>
            </a:endParaRPr>
          </a:p>
        </p:txBody>
      </p:sp>
    </p:spTree>
    <p:extLst>
      <p:ext uri="{BB962C8B-B14F-4D97-AF65-F5344CB8AC3E}">
        <p14:creationId xmlns:p14="http://schemas.microsoft.com/office/powerpoint/2010/main" val="124514547"/>
      </p:ext>
    </p:extLst>
  </p:cSld>
  <p:clrMap bg1="lt1" tx1="dk1" bg2="lt2" tx2="dk2" accent1="accent1" accent2="accent2" accent3="accent3" accent4="accent4" accent5="accent5" accent6="accent6" hlink="hlink" folHlink="folHlink"/>
  <p:sldLayoutIdLst>
    <p:sldLayoutId id="2147483659" r:id="rId1"/>
    <p:sldLayoutId id="2147483668" r:id="rId2"/>
    <p:sldLayoutId id="2147483670" r:id="rId3"/>
    <p:sldLayoutId id="2147483680" r:id="rId4"/>
    <p:sldLayoutId id="2147483674" r:id="rId5"/>
    <p:sldLayoutId id="2147483678" r:id="rId6"/>
    <p:sldLayoutId id="2147483672" r:id="rId7"/>
    <p:sldLayoutId id="2147483696" r:id="rId8"/>
    <p:sldLayoutId id="2147483697" r:id="rId9"/>
  </p:sldLayoutIdLst>
  <p:hf hdr="0" ftr="0" dt="0"/>
  <p:txStyles>
    <p:titleStyle>
      <a:lvl1pPr algn="l" defTabSz="685783" rtl="0" eaLnBrk="1" latinLnBrk="0" hangingPunct="1">
        <a:lnSpc>
          <a:spcPct val="90000"/>
        </a:lnSpc>
        <a:spcBef>
          <a:spcPct val="0"/>
        </a:spcBef>
        <a:buNone/>
        <a:defRPr sz="3300" kern="1200">
          <a:solidFill>
            <a:schemeClr val="accent1">
              <a:lumMod val="50000"/>
            </a:schemeClr>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3019" y="6400804"/>
            <a:ext cx="12195019"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Arial" panose="020B0604020202020204" pitchFamily="34" charset="0"/>
              <a:cs typeface="Arial" panose="020B0604020202020204" pitchFamily="34" charset="0"/>
            </a:endParaRPr>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5155" y="4"/>
            <a:ext cx="1368671" cy="684335"/>
          </a:xfrm>
          <a:prstGeom prst="rect">
            <a:avLst/>
          </a:prstGeom>
        </p:spPr>
      </p:pic>
      <p:sp>
        <p:nvSpPr>
          <p:cNvPr id="8" name="TextBox 7"/>
          <p:cNvSpPr txBox="1"/>
          <p:nvPr userDrawn="1"/>
        </p:nvSpPr>
        <p:spPr>
          <a:xfrm>
            <a:off x="1573824" y="87794"/>
            <a:ext cx="5791200" cy="300082"/>
          </a:xfrm>
          <a:prstGeom prst="rect">
            <a:avLst/>
          </a:prstGeom>
          <a:noFill/>
          <a:effectLst/>
        </p:spPr>
        <p:txBody>
          <a:bodyPr wrap="square" rtlCol="0">
            <a:spAutoFit/>
          </a:bodyPr>
          <a:lstStyle/>
          <a:p>
            <a:r>
              <a:rPr lang="en-US" sz="1350" b="1" dirty="0">
                <a:solidFill>
                  <a:srgbClr val="1F4283"/>
                </a:solidFill>
                <a:latin typeface="Arial" panose="020B0604020202020204" pitchFamily="34" charset="0"/>
                <a:cs typeface="Arial" panose="020B0604020202020204" pitchFamily="34" charset="0"/>
              </a:rPr>
              <a:t>Florida Department of</a:t>
            </a:r>
          </a:p>
        </p:txBody>
      </p:sp>
      <p:sp>
        <p:nvSpPr>
          <p:cNvPr id="9" name="TextBox 8"/>
          <p:cNvSpPr txBox="1"/>
          <p:nvPr userDrawn="1"/>
        </p:nvSpPr>
        <p:spPr>
          <a:xfrm>
            <a:off x="1573824" y="310465"/>
            <a:ext cx="5791200" cy="369332"/>
          </a:xfrm>
          <a:prstGeom prst="rect">
            <a:avLst/>
          </a:prstGeom>
          <a:noFill/>
          <a:ln>
            <a:noFill/>
          </a:ln>
          <a:effectLst/>
        </p:spPr>
        <p:txBody>
          <a:bodyPr wrap="square" rtlCol="0">
            <a:spAutoFit/>
          </a:bodyPr>
          <a:lstStyle/>
          <a:p>
            <a:r>
              <a:rPr lang="en-US" sz="1800" b="1" dirty="0">
                <a:solidFill>
                  <a:srgbClr val="1F4283"/>
                </a:solidFill>
                <a:latin typeface="Arial" panose="020B0604020202020204" pitchFamily="34" charset="0"/>
                <a:cs typeface="Arial" panose="020B0604020202020204" pitchFamily="34" charset="0"/>
              </a:rPr>
              <a:t>TRANSPORTATION</a:t>
            </a:r>
          </a:p>
        </p:txBody>
      </p:sp>
      <p:sp>
        <p:nvSpPr>
          <p:cNvPr id="10" name="Text Placeholder 6"/>
          <p:cNvSpPr txBox="1">
            <a:spLocks/>
          </p:cNvSpPr>
          <p:nvPr userDrawn="1"/>
        </p:nvSpPr>
        <p:spPr>
          <a:xfrm>
            <a:off x="343270" y="1091953"/>
            <a:ext cx="11292397" cy="5149049"/>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800" dirty="0"/>
          </a:p>
          <a:p>
            <a:endParaRPr lang="en-US" sz="2800" dirty="0"/>
          </a:p>
          <a:p>
            <a:endParaRPr lang="en-US" sz="2800" dirty="0"/>
          </a:p>
          <a:p>
            <a:endParaRPr lang="en-US" sz="2800" dirty="0"/>
          </a:p>
          <a:p>
            <a:endParaRPr lang="en-US" sz="2800" dirty="0"/>
          </a:p>
        </p:txBody>
      </p:sp>
      <p:pic>
        <p:nvPicPr>
          <p:cNvPr id="11" name="Picture 2" descr="image001"/>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915653" y="97208"/>
            <a:ext cx="2125249" cy="600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Content Placeholder 7"/>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
        <p:nvSpPr>
          <p:cNvPr id="14" name="TextBox 13"/>
          <p:cNvSpPr txBox="1"/>
          <p:nvPr userDrawn="1"/>
        </p:nvSpPr>
        <p:spPr>
          <a:xfrm>
            <a:off x="1463040" y="6504803"/>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sp>
        <p:nvSpPr>
          <p:cNvPr id="15" name="Rectangle 14"/>
          <p:cNvSpPr/>
          <p:nvPr userDrawn="1"/>
        </p:nvSpPr>
        <p:spPr>
          <a:xfrm>
            <a:off x="0" y="751364"/>
            <a:ext cx="12192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E1F1CC7C-DF19-41AF-84BA-F8B100A4C02E}"/>
              </a:ext>
            </a:extLst>
          </p:cNvPr>
          <p:cNvSpPr txBox="1"/>
          <p:nvPr userDrawn="1"/>
        </p:nvSpPr>
        <p:spPr>
          <a:xfrm>
            <a:off x="10736064" y="6485660"/>
            <a:ext cx="1029809" cy="276999"/>
          </a:xfrm>
          <a:prstGeom prst="rect">
            <a:avLst/>
          </a:prstGeom>
          <a:noFill/>
        </p:spPr>
        <p:txBody>
          <a:bodyPr wrap="square" rtlCol="0">
            <a:spAutoFit/>
          </a:bodyPr>
          <a:lstStyle/>
          <a:p>
            <a:pPr algn="r"/>
            <a:fld id="{634F3F50-F904-430B-9F43-7FB0AFBB2FD6}" type="slidenum">
              <a:rPr lang="en-US" sz="1200" smtClean="0">
                <a:solidFill>
                  <a:schemeClr val="bg1"/>
                </a:solidFill>
              </a:rPr>
              <a:pPr algn="r"/>
              <a:t>‹#›</a:t>
            </a:fld>
            <a:endParaRPr lang="en-US" sz="1200" dirty="0">
              <a:solidFill>
                <a:schemeClr val="bg1"/>
              </a:solidFill>
            </a:endParaRPr>
          </a:p>
        </p:txBody>
      </p:sp>
    </p:spTree>
    <p:extLst>
      <p:ext uri="{BB962C8B-B14F-4D97-AF65-F5344CB8AC3E}">
        <p14:creationId xmlns:p14="http://schemas.microsoft.com/office/powerpoint/2010/main" val="2503923823"/>
      </p:ext>
    </p:extLst>
  </p:cSld>
  <p:clrMap bg1="lt1" tx1="dk1" bg2="lt2" tx2="dk2" accent1="accent1" accent2="accent2" accent3="accent3" accent4="accent4" accent5="accent5" accent6="accent6" hlink="hlink" folHlink="folHlink"/>
  <p:sldLayoutIdLst>
    <p:sldLayoutId id="2147483684" r:id="rId1"/>
    <p:sldLayoutId id="2147483694" r:id="rId2"/>
    <p:sldLayoutId id="2147483685" r:id="rId3"/>
    <p:sldLayoutId id="2147483686" r:id="rId4"/>
    <p:sldLayoutId id="2147483687" r:id="rId5"/>
    <p:sldLayoutId id="2147483688" r:id="rId6"/>
    <p:sldLayoutId id="2147483689"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2A90-80EA-45F2-9B62-10B5366A7C4A}"/>
              </a:ext>
            </a:extLst>
          </p:cNvPr>
          <p:cNvSpPr>
            <a:spLocks noGrp="1"/>
          </p:cNvSpPr>
          <p:nvPr>
            <p:ph type="title"/>
          </p:nvPr>
        </p:nvSpPr>
        <p:spPr>
          <a:xfrm>
            <a:off x="838200" y="4177874"/>
            <a:ext cx="10515600" cy="1325563"/>
          </a:xfrm>
        </p:spPr>
        <p:txBody>
          <a:bodyPr/>
          <a:lstStyle/>
          <a:p>
            <a:r>
              <a:rPr lang="en-US" sz="2800" dirty="0">
                <a:solidFill>
                  <a:srgbClr val="1F4284"/>
                </a:solidFill>
              </a:rPr>
              <a:t>High Level Change Impact Assessment</a:t>
            </a:r>
            <a:br>
              <a:rPr lang="en-US" sz="2800" dirty="0">
                <a:solidFill>
                  <a:srgbClr val="1F4284"/>
                </a:solidFill>
              </a:rPr>
            </a:br>
            <a:br>
              <a:rPr lang="en-US" sz="2800" dirty="0">
                <a:solidFill>
                  <a:srgbClr val="1F4284"/>
                </a:solidFill>
              </a:rPr>
            </a:br>
            <a:r>
              <a:rPr lang="en-US" sz="2800" dirty="0">
                <a:solidFill>
                  <a:srgbClr val="1F4284"/>
                </a:solidFill>
              </a:rPr>
              <a:t>SAMPLE</a:t>
            </a:r>
          </a:p>
        </p:txBody>
      </p:sp>
    </p:spTree>
    <p:extLst>
      <p:ext uri="{BB962C8B-B14F-4D97-AF65-F5344CB8AC3E}">
        <p14:creationId xmlns:p14="http://schemas.microsoft.com/office/powerpoint/2010/main" val="2104800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45869053"/>
              </p:ext>
            </p:extLst>
          </p:nvPr>
        </p:nvGraphicFramePr>
        <p:xfrm>
          <a:off x="571850" y="948154"/>
          <a:ext cx="10619064" cy="541020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Manage Project Resources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269306">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WPII solution will implement automated workflows to augment CEI, O&amp;M report, and financial project correlation processes. </a:t>
                      </a:r>
                      <a:r>
                        <a:rPr lang="en-US" sz="1200" b="0" kern="1200" dirty="0">
                          <a:solidFill>
                            <a:schemeClr val="tx1"/>
                          </a:solidFill>
                          <a:effectLst/>
                          <a:latin typeface="Arial" panose="020B0604020202020204" pitchFamily="34" charset="0"/>
                          <a:ea typeface="+mn-ea"/>
                          <a:cs typeface="Arial" panose="020B0604020202020204" pitchFamily="34" charset="0"/>
                        </a:rPr>
                        <a:t>In addition, governance will be introduced into financial transaction processes, including automated system enabled “hard stops”, to best support leading practice finance accounting requirements. </a:t>
                      </a:r>
                      <a:r>
                        <a:rPr lang="en-US" sz="1200" b="1" kern="1200" dirty="0">
                          <a:solidFill>
                            <a:schemeClr val="tx1"/>
                          </a:solidFill>
                          <a:effectLst/>
                          <a:latin typeface="Arial" panose="020B0604020202020204" pitchFamily="34" charset="0"/>
                          <a:ea typeface="+mn-ea"/>
                          <a:cs typeface="Arial" panose="020B0604020202020204" pitchFamily="34" charset="0"/>
                        </a:rPr>
                        <a:t>Req. 8225, 8226, (OLD) 8232, Req. 8200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Manual interface points will be set up to ensure a level of oversight and quality control over automated processes before finance accounting results and data are uploaded to the State Financial Management System. </a:t>
                      </a:r>
                      <a:r>
                        <a:rPr lang="en-US" sz="1200" b="1" kern="1200" dirty="0">
                          <a:solidFill>
                            <a:schemeClr val="tx1"/>
                          </a:solidFill>
                          <a:effectLst/>
                          <a:latin typeface="Arial" panose="020B0604020202020204" pitchFamily="34" charset="0"/>
                          <a:ea typeface="+mn-ea"/>
                          <a:cs typeface="Arial" panose="020B0604020202020204" pitchFamily="34" charset="0"/>
                        </a:rPr>
                        <a:t>Req. (OLD) 8232, 8233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WP staff adjusting programmed amounts on CEI phases are prompted manually to begin workflow activities. Similarly, governance around running the O&amp;M report is entirely manual and typically occurs at the end of the workflow</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Finance accounting processes are often reliant on manual intervention and quality control, usually occurring at the end of workflows and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The WPII solution will enable automated flags and alerts to begin workflow activities, as well as introduce governance at the beginning of select processes to ensure compliance. Select users will have oversight and signoff over automated processes enabling bulk upload of finance data to state accounting systems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The WPII solution will introduce automation and integration with key systems to support process and workflow governance occurring further upstream to best capture errors and prompt corrections prior to finalization or submission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Failing to adequately communicate the new system functionality can create confusion among users. Likewise, it might cause confusion, quality control issues, and rework</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In addition, unprepared users may be unable to initiate or complete key Business As Usual (BAU)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Communications when designing the system to inform project managers, Work Program analysts, and other stakeholders about the system notifications and the governance structure. Job Aids should be created after designing the system to provide a step-by-step guide on new O&amp;M governance</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End to End Walkthroughs on automation within key systems can be conducted with project managers for buy-in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pPr lvl="0">
              <a:defRPr/>
            </a:pP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High-level </a:t>
            </a:r>
            <a:r>
              <a:rPr lang="en-GB" dirty="0"/>
              <a:t>Sub-Function </a:t>
            </a: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Change Impacts</a:t>
            </a:r>
          </a:p>
        </p:txBody>
      </p:sp>
    </p:spTree>
    <p:extLst>
      <p:ext uri="{BB962C8B-B14F-4D97-AF65-F5344CB8AC3E}">
        <p14:creationId xmlns:p14="http://schemas.microsoft.com/office/powerpoint/2010/main" val="128708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58035652"/>
              </p:ext>
            </p:extLst>
          </p:nvPr>
        </p:nvGraphicFramePr>
        <p:xfrm>
          <a:off x="571850" y="948154"/>
          <a:ext cx="10619064" cy="541020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Procure Contract Resources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269306">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WPII solution will house key contract documents within the system for easy access by users, reducing the number of “screens” needed to navigate</a:t>
                      </a:r>
                      <a:r>
                        <a:rPr lang="en-US" sz="1200" b="1" kern="1200" dirty="0">
                          <a:solidFill>
                            <a:schemeClr val="tx1"/>
                          </a:solidFill>
                          <a:effectLst/>
                          <a:latin typeface="Arial" panose="020B0604020202020204" pitchFamily="34" charset="0"/>
                          <a:ea typeface="+mn-ea"/>
                          <a:cs typeface="Arial" panose="020B0604020202020204" pitchFamily="34" charset="0"/>
                        </a:rPr>
                        <a:t>. Req. 8441, 8442</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Design / Build project designations will be enabled at various levels of the new data hierarchy, enabling more granular reporting. </a:t>
                      </a:r>
                      <a:r>
                        <a:rPr lang="en-US" sz="1200" b="1" kern="1200" dirty="0">
                          <a:solidFill>
                            <a:schemeClr val="tx1"/>
                          </a:solidFill>
                          <a:effectLst/>
                          <a:latin typeface="Arial" panose="020B0604020202020204" pitchFamily="34" charset="0"/>
                          <a:ea typeface="+mn-ea"/>
                          <a:cs typeface="Arial" panose="020B0604020202020204" pitchFamily="34" charset="0"/>
                        </a:rPr>
                        <a:t>Req. 8448</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Automated system governance will be introduced to support finance accounting processes. </a:t>
                      </a:r>
                      <a:r>
                        <a:rPr lang="en-US" sz="1200" b="1" kern="1200" dirty="0">
                          <a:solidFill>
                            <a:schemeClr val="tx1"/>
                          </a:solidFill>
                          <a:effectLst/>
                          <a:latin typeface="Arial" panose="020B0604020202020204" pitchFamily="34" charset="0"/>
                          <a:ea typeface="+mn-ea"/>
                          <a:cs typeface="Arial" panose="020B0604020202020204" pitchFamily="34" charset="0"/>
                        </a:rPr>
                        <a:t>Req. 8452</a:t>
                      </a: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Contract documents are stored in Contract and Financial Management (CFM), which requires users to manually navigate systems to access this information</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Design / Build designations are enabled at the Financial Project level, currently the most granular level of reporting enabled</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Current state, quality control and governance largely occurs downstream within processes or “after the fact”. This requires significant rework to address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Contract documents will be stored within the WPII solution for easy access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As additional data hierarchy and granularity is introduced, Design / Build attributes will be able to be applied to different designations within the new data structure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Enhanced governance and system supported workflow will help support data integrity and drive down manual errors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Lack of knowledge around where key documents are stored could lead to rework or pulling incorrect documentation</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Confusion around data attributes within the new hierarchy could lead to misaligned reporting and readouts</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Implementation of new process controls could disrupt BAU activities if appropriate users are unaware of new responsibilities or required actions</a:t>
                      </a:r>
                      <a:endParaRPr lang="en-US" altLang="en-US" sz="1200" strike="noStrike"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Prior to designing the system, workshops may be held with SME’s (contract manager, contract arbiters, project managers, etc.) to determine how new data hierarchy and rollups drive current activities</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Interviews could be held with contract managers and arbiters SME’s to determine which documents will be most useful for easy access</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Job Aids detailing new automation and governance points could be provided to key stakeholders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defPPr>
              <a:defRPr lang="en-US"/>
            </a:defPPr>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pPr lvl="0">
              <a:defRPr/>
            </a:pP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High-level </a:t>
            </a:r>
            <a:r>
              <a:rPr lang="en-GB" dirty="0"/>
              <a:t>Sub-Function </a:t>
            </a: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Change Impacts</a:t>
            </a:r>
          </a:p>
        </p:txBody>
      </p:sp>
    </p:spTree>
    <p:extLst>
      <p:ext uri="{BB962C8B-B14F-4D97-AF65-F5344CB8AC3E}">
        <p14:creationId xmlns:p14="http://schemas.microsoft.com/office/powerpoint/2010/main" val="1542579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04730300"/>
              </p:ext>
            </p:extLst>
          </p:nvPr>
        </p:nvGraphicFramePr>
        <p:xfrm>
          <a:off x="571850" y="948154"/>
          <a:ext cx="10619064" cy="522732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Manage Contract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269306">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WPII solution will enable systemic workflow and notification capabilities to limit manual interaction with value add data. </a:t>
                      </a:r>
                      <a:r>
                        <a:rPr lang="en-US" sz="1200" b="1" kern="1200" dirty="0">
                          <a:solidFill>
                            <a:schemeClr val="tx1"/>
                          </a:solidFill>
                          <a:effectLst/>
                          <a:latin typeface="Arial" panose="020B0604020202020204" pitchFamily="34" charset="0"/>
                          <a:ea typeface="+mn-ea"/>
                          <a:cs typeface="Arial" panose="020B0604020202020204" pitchFamily="34" charset="0"/>
                        </a:rPr>
                        <a:t>Req. MC0004, 0005, 0019, 0020,0024</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Enable expanded justification narrative capabilities to include context around contract management actions. </a:t>
                      </a:r>
                      <a:r>
                        <a:rPr lang="en-US" sz="1200" b="1" kern="1200" dirty="0">
                          <a:solidFill>
                            <a:schemeClr val="tx1"/>
                          </a:solidFill>
                          <a:effectLst/>
                          <a:latin typeface="Arial" panose="020B0604020202020204" pitchFamily="34" charset="0"/>
                          <a:ea typeface="+mn-ea"/>
                          <a:cs typeface="Arial" panose="020B0604020202020204" pitchFamily="34" charset="0"/>
                        </a:rPr>
                        <a:t>Req. MC0010</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Introduce near real-time data integration around allocation and funding consumption data. </a:t>
                      </a:r>
                      <a:r>
                        <a:rPr lang="en-US" sz="1200" b="1" kern="1200" dirty="0">
                          <a:solidFill>
                            <a:schemeClr val="tx1"/>
                          </a:solidFill>
                          <a:effectLst/>
                          <a:latin typeface="Arial" panose="020B0604020202020204" pitchFamily="34" charset="0"/>
                          <a:ea typeface="+mn-ea"/>
                          <a:cs typeface="Arial" panose="020B0604020202020204" pitchFamily="34" charset="0"/>
                        </a:rPr>
                        <a:t>General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Processes regarding Contract Management are highly manual, reliant on disparate systems, and workflows are largely managed via email </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Contract Management roles are largely determined by manual process (who is sent what email, reads what report) and therefore lack critical context information </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Data refresh is a lengthy process requiring SME hours, batch uploads, and mapping between separate systems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Workflow functionality within the system will ensure that specific, dedicated users are routed the appropriate work tasks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Role based user bands will help align processes, outputs, and system generated notifications to ensure users have access to relevant data</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System integration and standardized data models / formatting will cut down on time to validate data between systems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Failing to adequately communicate the new system functionality could result in inefficient processes that don’t take advantage of new capabilities</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Lack of clarity around role expectations could lead to end users receiving task notifications for items they cannot complete</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Unfamiliarity with new data presentation or refresh capabilities could negatively impact reporting</a:t>
                      </a:r>
                      <a:endParaRPr lang="en-US" altLang="en-US" sz="1200" strike="noStrike"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Job Aids could be created after system Build detailing new workflows </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Prior to designing the system, workshops could be held with contract managers to discuss which user roles should receive which alerts </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Prior to system build, workshops may be held across various FDOT departments to determine impacts from easier access to aligned data and “single source of truth” repositories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defPPr>
              <a:defRPr lang="en-US"/>
            </a:defPPr>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pPr lvl="0">
              <a:defRPr/>
            </a:pP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High-level </a:t>
            </a:r>
            <a:r>
              <a:rPr lang="en-GB" dirty="0"/>
              <a:t>Sub-Function </a:t>
            </a: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Change Impacts</a:t>
            </a:r>
          </a:p>
        </p:txBody>
      </p:sp>
    </p:spTree>
    <p:extLst>
      <p:ext uri="{BB962C8B-B14F-4D97-AF65-F5344CB8AC3E}">
        <p14:creationId xmlns:p14="http://schemas.microsoft.com/office/powerpoint/2010/main" val="14277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26943921"/>
              </p:ext>
            </p:extLst>
          </p:nvPr>
        </p:nvGraphicFramePr>
        <p:xfrm>
          <a:off x="571850" y="948154"/>
          <a:ext cx="10619064" cy="541020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Close Contract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269306">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WPII solution will enable systemic workflow and notification capabilities to limit manual interaction with value add data. </a:t>
                      </a:r>
                      <a:r>
                        <a:rPr lang="en-US" sz="1200" b="1" kern="1200" dirty="0">
                          <a:solidFill>
                            <a:schemeClr val="tx1"/>
                          </a:solidFill>
                          <a:effectLst/>
                          <a:latin typeface="Arial" panose="020B0604020202020204" pitchFamily="34" charset="0"/>
                          <a:ea typeface="+mn-ea"/>
                          <a:cs typeface="Arial" panose="020B0604020202020204" pitchFamily="34" charset="0"/>
                        </a:rPr>
                        <a:t>Req. CC0001, 0002, 0007, 0014, 0015, 0017</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Enable user based notifications regarding contract change status based on data attributes. </a:t>
                      </a:r>
                      <a:r>
                        <a:rPr lang="en-US" sz="1200" b="1" kern="1200" dirty="0">
                          <a:solidFill>
                            <a:schemeClr val="tx1"/>
                          </a:solidFill>
                          <a:effectLst/>
                          <a:latin typeface="Arial" panose="020B0604020202020204" pitchFamily="34" charset="0"/>
                          <a:ea typeface="+mn-ea"/>
                          <a:cs typeface="Arial" panose="020B0604020202020204" pitchFamily="34" charset="0"/>
                        </a:rPr>
                        <a:t>Req. CC0002, 0008, 0010, 0021</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Introduce business rules that, once established, automate “check the box” style activities within the system. </a:t>
                      </a:r>
                      <a:r>
                        <a:rPr lang="en-US" sz="1200" b="1" kern="1200" dirty="0">
                          <a:solidFill>
                            <a:schemeClr val="tx1"/>
                          </a:solidFill>
                          <a:effectLst/>
                          <a:latin typeface="Arial" panose="020B0604020202020204" pitchFamily="34" charset="0"/>
                          <a:ea typeface="+mn-ea"/>
                          <a:cs typeface="Arial" panose="020B0604020202020204" pitchFamily="34" charset="0"/>
                        </a:rPr>
                        <a:t>Req. CC0020</a:t>
                      </a: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End of life contracts are predominately processed in a fragmented and manual fashion, reliant on disparate systems and email notifications for progress through a workflow</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At times, changes to a contract status can go unrecognized or miscommunicated. This results in rework and disruption</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There is a high amount of manual interaction with contract data, increasing risk of errors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Systemic workflow will be employed to ensure correct system users are primarily interacting with contract data at the proper place within the workflow</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Role based notifications will alert users when actions need to be taken or contract statuses have changed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“Check the box” style activities will be automated where possible to ensure the smooth passage of contracts and contract closures downstream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Unfamiliar users may not realize why their user permissions do not allow them access to different parts of the workflow</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Misunderstanding regarding system notifications could lead to key tasks remaining incomplete</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If not properly communicated, automated functionality may lack the proper level of user oversight</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endParaRPr lang="en-US" altLang="en-US" sz="1200" strike="noStrike"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Prior to designing the system, workshops could be held with contract managers and arbiters to align users to automated workflow points</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Focused group discussions may be held with contract management and finance accounting SME’s to determine practices regarding automated/batch uploads to the State Financial Management System</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Job Aids could be delivered detailing how processes are automated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defPPr>
              <a:defRPr lang="en-US"/>
            </a:defPPr>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pPr lvl="0">
              <a:defRPr/>
            </a:pP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High-level </a:t>
            </a:r>
            <a:r>
              <a:rPr lang="en-GB" dirty="0"/>
              <a:t>Sub-Function </a:t>
            </a: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Change Impacts</a:t>
            </a:r>
          </a:p>
        </p:txBody>
      </p:sp>
    </p:spTree>
    <p:extLst>
      <p:ext uri="{BB962C8B-B14F-4D97-AF65-F5344CB8AC3E}">
        <p14:creationId xmlns:p14="http://schemas.microsoft.com/office/powerpoint/2010/main" val="2629745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CCC7088-008D-46DA-853D-E0A5D4181B52}"/>
              </a:ext>
            </a:extLst>
          </p:cNvPr>
          <p:cNvSpPr txBox="1"/>
          <p:nvPr/>
        </p:nvSpPr>
        <p:spPr>
          <a:xfrm>
            <a:off x="209994" y="867924"/>
            <a:ext cx="5770556" cy="861774"/>
          </a:xfrm>
          <a:prstGeom prst="rect">
            <a:avLst/>
          </a:prstGeom>
          <a:solidFill>
            <a:srgbClr val="1F4284"/>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fontAlgn="base">
              <a:spcBef>
                <a:spcPct val="0"/>
              </a:spcBef>
              <a:spcAft>
                <a:spcPct val="0"/>
              </a:spcAft>
              <a:defRPr/>
            </a:pPr>
            <a:r>
              <a:rPr lang="en-US" sz="1400" b="1" kern="0" dirty="0">
                <a:solidFill>
                  <a:schemeClr val="bg1"/>
                </a:solidFill>
                <a:latin typeface="Arial" panose="020B0604020202020204" pitchFamily="34" charset="0"/>
                <a:cs typeface="Arial" panose="020B0604020202020204" pitchFamily="34" charset="0"/>
              </a:rPr>
              <a:t>Current Observations</a:t>
            </a:r>
          </a:p>
          <a:p>
            <a:pPr algn="ctr" fontAlgn="base">
              <a:spcBef>
                <a:spcPct val="0"/>
              </a:spcBef>
              <a:spcAft>
                <a:spcPct val="0"/>
              </a:spcAft>
              <a:defRPr/>
            </a:pPr>
            <a:r>
              <a:rPr lang="en-US" sz="1200" b="1" i="1" kern="0" dirty="0">
                <a:solidFill>
                  <a:schemeClr val="bg1"/>
                </a:solidFill>
                <a:latin typeface="Arial" panose="020B0604020202020204" pitchFamily="34" charset="0"/>
                <a:cs typeface="Arial" panose="020B0604020202020204" pitchFamily="34" charset="0"/>
              </a:rPr>
              <a:t>Based on early requirement gathering sessions, the WPII implementation will have large scale change impacts from both additional system functionality and changes to mindset and culture that must be addressed. </a:t>
            </a:r>
          </a:p>
        </p:txBody>
      </p:sp>
      <p:sp>
        <p:nvSpPr>
          <p:cNvPr id="10" name="TextBox 9">
            <a:extLst>
              <a:ext uri="{FF2B5EF4-FFF2-40B4-BE49-F238E27FC236}">
                <a16:creationId xmlns:a16="http://schemas.microsoft.com/office/drawing/2014/main" id="{71250C58-9CDB-4B90-8F8F-84A146CB9F61}"/>
              </a:ext>
            </a:extLst>
          </p:cNvPr>
          <p:cNvSpPr txBox="1"/>
          <p:nvPr/>
        </p:nvSpPr>
        <p:spPr>
          <a:xfrm>
            <a:off x="6536905" y="867924"/>
            <a:ext cx="5286499" cy="846386"/>
          </a:xfrm>
          <a:prstGeom prst="rect">
            <a:avLst/>
          </a:prstGeom>
          <a:solidFill>
            <a:srgbClr val="1F4284"/>
          </a:solidFill>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marL="0" marR="0" lvl="0" indent="0" algn="ctr" defTabSz="914400" eaLnBrk="1" latinLnBrk="0" hangingPunct="1">
              <a:lnSpc>
                <a:spcPct val="100000"/>
              </a:lnSpc>
              <a:buClrTx/>
              <a:buSzTx/>
              <a:buFontTx/>
              <a:buNone/>
              <a:tabLst/>
              <a:defRPr kumimoji="0" sz="1800" b="1" i="0" u="none" strike="noStrike" kern="0" cap="none" spc="0" normalizeH="0" baseline="0">
                <a:ln>
                  <a:noFill/>
                </a:ln>
                <a:solidFill>
                  <a:schemeClr val="bg1"/>
                </a:solidFill>
                <a:effectLst/>
                <a:uLnTx/>
                <a:uFillTx/>
              </a:defRPr>
            </a:lvl1pPr>
          </a:lstStyle>
          <a:p>
            <a:r>
              <a:rPr lang="en-US" sz="1400" dirty="0">
                <a:latin typeface="Arial" panose="020B0604020202020204" pitchFamily="34" charset="0"/>
                <a:cs typeface="Arial" panose="020B0604020202020204" pitchFamily="34" charset="0"/>
              </a:rPr>
              <a:t> High Level Assessment</a:t>
            </a:r>
          </a:p>
          <a:p>
            <a:r>
              <a:rPr lang="en-US" sz="1100" i="1" dirty="0">
                <a:latin typeface="Arial" panose="020B0604020202020204" pitchFamily="34" charset="0"/>
                <a:cs typeface="Arial" panose="020B0604020202020204" pitchFamily="34" charset="0"/>
              </a:rPr>
              <a:t>Change management activities should be considered prior to designing the system to ensure that stakeholders are engaged in a productive way that does not contribute to unease or concern with the WPII solution</a:t>
            </a:r>
          </a:p>
          <a:p>
            <a:endParaRPr lang="en-US" sz="200" i="1" dirty="0">
              <a:latin typeface="Arial" panose="020B0604020202020204" pitchFamily="34" charset="0"/>
              <a:cs typeface="Arial" panose="020B0604020202020204" pitchFamily="34" charset="0"/>
            </a:endParaRPr>
          </a:p>
        </p:txBody>
      </p:sp>
      <p:sp>
        <p:nvSpPr>
          <p:cNvPr id="24" name="Rounded Rectangle 7">
            <a:extLst>
              <a:ext uri="{FF2B5EF4-FFF2-40B4-BE49-F238E27FC236}">
                <a16:creationId xmlns:a16="http://schemas.microsoft.com/office/drawing/2014/main" id="{F5D2D211-348E-4747-A7E4-A73187DD5D78}"/>
              </a:ext>
            </a:extLst>
          </p:cNvPr>
          <p:cNvSpPr/>
          <p:nvPr/>
        </p:nvSpPr>
        <p:spPr>
          <a:xfrm>
            <a:off x="209994" y="5738167"/>
            <a:ext cx="5760720" cy="599177"/>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marL="104775">
              <a:lnSpc>
                <a:spcPct val="85000"/>
              </a:lnSpc>
              <a:spcBef>
                <a:spcPts val="600"/>
              </a:spcBef>
              <a:spcAft>
                <a:spcPts val="600"/>
              </a:spcAft>
            </a:pPr>
            <a:r>
              <a:rPr lang="en-US" sz="1100" dirty="0">
                <a:solidFill>
                  <a:schemeClr val="tx1"/>
                </a:solidFill>
                <a:latin typeface="Arial" panose="020B0604020202020204" pitchFamily="34" charset="0"/>
                <a:cs typeface="Arial" panose="020B0604020202020204" pitchFamily="34" charset="0"/>
              </a:rPr>
              <a:t>The introduction of the “Three Box Rule” for project funding will be a net new concept supported by new functionality for all FDOT users. This will require change management support - not just regarding training and communications, but also demonstrating the value and clarifying the benefits for all impacted by this change</a:t>
            </a:r>
          </a:p>
        </p:txBody>
      </p:sp>
      <p:sp>
        <p:nvSpPr>
          <p:cNvPr id="25" name="Rounded Rectangle 8">
            <a:extLst>
              <a:ext uri="{FF2B5EF4-FFF2-40B4-BE49-F238E27FC236}">
                <a16:creationId xmlns:a16="http://schemas.microsoft.com/office/drawing/2014/main" id="{9BB5F85E-EFF6-4F03-B6C3-190D32852537}"/>
              </a:ext>
            </a:extLst>
          </p:cNvPr>
          <p:cNvSpPr/>
          <p:nvPr/>
        </p:nvSpPr>
        <p:spPr>
          <a:xfrm>
            <a:off x="209994" y="3299529"/>
            <a:ext cx="5760720" cy="758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04775">
              <a:lnSpc>
                <a:spcPct val="85000"/>
              </a:lnSpc>
              <a:spcBef>
                <a:spcPts val="600"/>
              </a:spcBef>
              <a:spcAft>
                <a:spcPts val="600"/>
              </a:spcAft>
            </a:pPr>
            <a:r>
              <a:rPr lang="en-US" sz="1100" dirty="0">
                <a:solidFill>
                  <a:schemeClr val="tx1"/>
                </a:solidFill>
                <a:latin typeface="Arial" panose="020B0604020202020204" pitchFamily="34" charset="0"/>
                <a:cs typeface="Arial" panose="020B0604020202020204" pitchFamily="34" charset="0"/>
              </a:rPr>
              <a:t>Adoption of user based role permissions will be a system driven requirement that will have an impact on culture / mindset. In an integrated solution, user activities are limited by level of access and permissions. This will be a large change from current state, where the presence of largely manual processes and fragmented systems mean users have a high degree of autonomy interacting with FDOT data, processes, and functions.</a:t>
            </a:r>
          </a:p>
        </p:txBody>
      </p:sp>
      <p:sp>
        <p:nvSpPr>
          <p:cNvPr id="26" name="Rounded Rectangle 9">
            <a:extLst>
              <a:ext uri="{FF2B5EF4-FFF2-40B4-BE49-F238E27FC236}">
                <a16:creationId xmlns:a16="http://schemas.microsoft.com/office/drawing/2014/main" id="{9F658255-D276-4BD2-BA1E-3BB0A9841235}"/>
              </a:ext>
            </a:extLst>
          </p:cNvPr>
          <p:cNvSpPr/>
          <p:nvPr/>
        </p:nvSpPr>
        <p:spPr>
          <a:xfrm>
            <a:off x="205076" y="4193138"/>
            <a:ext cx="5760720" cy="657467"/>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marL="104775">
              <a:lnSpc>
                <a:spcPct val="85000"/>
              </a:lnSpc>
              <a:spcBef>
                <a:spcPts val="600"/>
              </a:spcBef>
              <a:spcAft>
                <a:spcPts val="600"/>
              </a:spcAft>
            </a:pPr>
            <a:r>
              <a:rPr lang="en-US" sz="1100" dirty="0">
                <a:solidFill>
                  <a:schemeClr val="tx1"/>
                </a:solidFill>
                <a:latin typeface="Arial" panose="020B0604020202020204" pitchFamily="34" charset="0"/>
                <a:cs typeface="Arial" panose="020B0604020202020204" pitchFamily="34" charset="0"/>
              </a:rPr>
              <a:t>Managing budget allocation today is highly manual, subject to error, and lacking in standardization. This includes some Districts having the ability to manually load financial data into accounting systems. Adjustments to this processes will have far reaching impacts between all Districts. </a:t>
            </a:r>
          </a:p>
        </p:txBody>
      </p:sp>
      <p:sp>
        <p:nvSpPr>
          <p:cNvPr id="27" name="Rounded Rectangle 10">
            <a:extLst>
              <a:ext uri="{FF2B5EF4-FFF2-40B4-BE49-F238E27FC236}">
                <a16:creationId xmlns:a16="http://schemas.microsoft.com/office/drawing/2014/main" id="{3EF71983-3722-45EA-8E65-713875A5218C}"/>
              </a:ext>
            </a:extLst>
          </p:cNvPr>
          <p:cNvSpPr/>
          <p:nvPr/>
        </p:nvSpPr>
        <p:spPr>
          <a:xfrm>
            <a:off x="209994" y="4942663"/>
            <a:ext cx="5760720" cy="657466"/>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04775">
              <a:lnSpc>
                <a:spcPct val="85000"/>
              </a:lnSpc>
              <a:spcBef>
                <a:spcPts val="600"/>
              </a:spcBef>
              <a:spcAft>
                <a:spcPts val="600"/>
              </a:spcAft>
            </a:pPr>
            <a:r>
              <a:rPr lang="en-US" sz="1100" dirty="0">
                <a:solidFill>
                  <a:schemeClr val="tx1"/>
                </a:solidFill>
                <a:latin typeface="Arial" panose="020B0604020202020204" pitchFamily="34" charset="0"/>
                <a:cs typeface="Arial" panose="020B0604020202020204" pitchFamily="34" charset="0"/>
              </a:rPr>
              <a:t>User defined editing of data around financial projects is a sensitive area, given the amount of capabilities and data access current users have within the system. While the current state enables a high degree of flexibility, it also introduces risk regarding data integrity.</a:t>
            </a:r>
          </a:p>
        </p:txBody>
      </p:sp>
      <p:sp>
        <p:nvSpPr>
          <p:cNvPr id="32" name="Rounded Rectangle 8">
            <a:extLst>
              <a:ext uri="{FF2B5EF4-FFF2-40B4-BE49-F238E27FC236}">
                <a16:creationId xmlns:a16="http://schemas.microsoft.com/office/drawing/2014/main" id="{7C170BCC-5D52-43AF-BD37-B4DC905445F9}"/>
              </a:ext>
            </a:extLst>
          </p:cNvPr>
          <p:cNvSpPr/>
          <p:nvPr/>
        </p:nvSpPr>
        <p:spPr>
          <a:xfrm>
            <a:off x="209994" y="1895350"/>
            <a:ext cx="5760720" cy="48808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04775">
              <a:lnSpc>
                <a:spcPct val="85000"/>
              </a:lnSpc>
              <a:spcBef>
                <a:spcPts val="600"/>
              </a:spcBef>
              <a:spcAft>
                <a:spcPts val="600"/>
              </a:spcAft>
              <a:defRPr/>
            </a:pPr>
            <a:r>
              <a:rPr lang="en-US" sz="1100" dirty="0">
                <a:solidFill>
                  <a:schemeClr val="tx1"/>
                </a:solidFill>
                <a:latin typeface="Arial" panose="020B0604020202020204" pitchFamily="34" charset="0"/>
                <a:cs typeface="Arial" panose="020B0604020202020204" pitchFamily="34" charset="0"/>
              </a:rPr>
              <a:t>Introduction of a new data hierarchical structure will have significant impacts across data reporting and analysis, as it will open up new reporting, forecasting, and simulation capabilities</a:t>
            </a:r>
          </a:p>
        </p:txBody>
      </p:sp>
      <p:sp>
        <p:nvSpPr>
          <p:cNvPr id="33" name="Rounded Rectangle 9">
            <a:extLst>
              <a:ext uri="{FF2B5EF4-FFF2-40B4-BE49-F238E27FC236}">
                <a16:creationId xmlns:a16="http://schemas.microsoft.com/office/drawing/2014/main" id="{4FEE8614-5CFF-471B-BD53-9DF27DD160A2}"/>
              </a:ext>
            </a:extLst>
          </p:cNvPr>
          <p:cNvSpPr/>
          <p:nvPr/>
        </p:nvSpPr>
        <p:spPr>
          <a:xfrm>
            <a:off x="209994" y="2521471"/>
            <a:ext cx="5760720" cy="640021"/>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marL="104775">
              <a:lnSpc>
                <a:spcPct val="85000"/>
              </a:lnSpc>
              <a:spcBef>
                <a:spcPts val="600"/>
              </a:spcBef>
              <a:spcAft>
                <a:spcPts val="600"/>
              </a:spcAft>
            </a:pPr>
            <a:r>
              <a:rPr lang="en-US" sz="1100" dirty="0">
                <a:solidFill>
                  <a:schemeClr val="tx1"/>
                </a:solidFill>
                <a:latin typeface="Arial" panose="020B0604020202020204" pitchFamily="34" charset="0"/>
                <a:cs typeface="Arial" panose="020B0604020202020204" pitchFamily="34" charset="0"/>
              </a:rPr>
              <a:t>Changes to how the operating budget is managed must be discussed with care and consideration prior to system implementation. It is possible that varied locations (Districts, Turnpike) might perceive a loss of autonomy, which could lead to dissatisfaction with WPII </a:t>
            </a:r>
          </a:p>
        </p:txBody>
      </p:sp>
      <p:sp>
        <p:nvSpPr>
          <p:cNvPr id="3" name="TextBox 2">
            <a:extLst>
              <a:ext uri="{FF2B5EF4-FFF2-40B4-BE49-F238E27FC236}">
                <a16:creationId xmlns:a16="http://schemas.microsoft.com/office/drawing/2014/main" id="{E78DE501-86F2-43C3-91C3-11BD1BC89BC6}"/>
              </a:ext>
            </a:extLst>
          </p:cNvPr>
          <p:cNvSpPr txBox="1"/>
          <p:nvPr/>
        </p:nvSpPr>
        <p:spPr>
          <a:xfrm>
            <a:off x="6368466" y="1819150"/>
            <a:ext cx="5760720" cy="616707"/>
          </a:xfrm>
          <a:prstGeom prst="rect">
            <a:avLst/>
          </a:prstGeom>
          <a:noFill/>
        </p:spPr>
        <p:txBody>
          <a:bodyPr wrap="square" rtlCol="0">
            <a:spAutoFit/>
          </a:bodyPr>
          <a:lstStyle/>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Current state reports will have to be mapped to the new hierarchy and any new reports or readouts will have to take it into account. Significant stakeholder education will need to take place within FDOT to both understand the new hierarchy and take advantage of it’s capabilities. </a:t>
            </a:r>
          </a:p>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This stakeholder education may expand to stakeholders outside FDOT using FDOT data.</a:t>
            </a:r>
          </a:p>
        </p:txBody>
      </p:sp>
      <p:sp>
        <p:nvSpPr>
          <p:cNvPr id="37" name="TextBox 36">
            <a:extLst>
              <a:ext uri="{FF2B5EF4-FFF2-40B4-BE49-F238E27FC236}">
                <a16:creationId xmlns:a16="http://schemas.microsoft.com/office/drawing/2014/main" id="{6D4E169F-8226-4A27-8188-4801FC40C0D5}"/>
              </a:ext>
            </a:extLst>
          </p:cNvPr>
          <p:cNvSpPr txBox="1"/>
          <p:nvPr/>
        </p:nvSpPr>
        <p:spPr>
          <a:xfrm>
            <a:off x="6368466" y="2521471"/>
            <a:ext cx="5760720" cy="616707"/>
          </a:xfrm>
          <a:prstGeom prst="rect">
            <a:avLst/>
          </a:prstGeom>
          <a:noFill/>
        </p:spPr>
        <p:txBody>
          <a:bodyPr wrap="square" rtlCol="0">
            <a:spAutoFit/>
          </a:bodyPr>
          <a:lstStyle/>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Conversations and working sessions regarding managing the operating budget should be had in advance of designing the system to emphasize the additional capabilities that will be introduced. </a:t>
            </a:r>
          </a:p>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District stakeholders should be involved and have a level of comfort interacting with both the project team and technology development teams to ensure their concerns are part of the solution</a:t>
            </a:r>
          </a:p>
        </p:txBody>
      </p:sp>
      <p:sp>
        <p:nvSpPr>
          <p:cNvPr id="38" name="TextBox 37">
            <a:extLst>
              <a:ext uri="{FF2B5EF4-FFF2-40B4-BE49-F238E27FC236}">
                <a16:creationId xmlns:a16="http://schemas.microsoft.com/office/drawing/2014/main" id="{E77A4DB3-6E15-4DE8-8F71-18F489B0ACD8}"/>
              </a:ext>
            </a:extLst>
          </p:cNvPr>
          <p:cNvSpPr txBox="1"/>
          <p:nvPr/>
        </p:nvSpPr>
        <p:spPr>
          <a:xfrm>
            <a:off x="6368466" y="3299529"/>
            <a:ext cx="5760720" cy="746358"/>
          </a:xfrm>
          <a:prstGeom prst="rect">
            <a:avLst/>
          </a:prstGeom>
          <a:noFill/>
        </p:spPr>
        <p:txBody>
          <a:bodyPr wrap="square" rtlCol="0">
            <a:spAutoFit/>
          </a:bodyPr>
          <a:lstStyle/>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Business value of user based role permissions and data integrity should be key topics of messaging on this subject. </a:t>
            </a:r>
          </a:p>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Desired user bands and capabilities should be discussed via workshop or </a:t>
            </a:r>
            <a:r>
              <a:rPr lang="en-US" sz="1000" dirty="0" err="1">
                <a:latin typeface="Arial" panose="020B0604020202020204" pitchFamily="34" charset="0"/>
                <a:cs typeface="Arial" panose="020B0604020202020204" pitchFamily="34" charset="0"/>
              </a:rPr>
              <a:t>ThinkTank</a:t>
            </a:r>
            <a:r>
              <a:rPr lang="en-US" sz="1000" dirty="0">
                <a:latin typeface="Arial" panose="020B0604020202020204" pitchFamily="34" charset="0"/>
                <a:cs typeface="Arial" panose="020B0604020202020204" pitchFamily="34" charset="0"/>
              </a:rPr>
              <a:t>-style sessions prior to designing the system to determine ideal-state capabilities broken out by user function to validate against system capabilities in a Fit-Gap analysis.</a:t>
            </a:r>
          </a:p>
        </p:txBody>
      </p:sp>
      <p:sp>
        <p:nvSpPr>
          <p:cNvPr id="39" name="TextBox 38">
            <a:extLst>
              <a:ext uri="{FF2B5EF4-FFF2-40B4-BE49-F238E27FC236}">
                <a16:creationId xmlns:a16="http://schemas.microsoft.com/office/drawing/2014/main" id="{62803659-952D-4E14-852D-486FC0422D2E}"/>
              </a:ext>
            </a:extLst>
          </p:cNvPr>
          <p:cNvSpPr txBox="1"/>
          <p:nvPr/>
        </p:nvSpPr>
        <p:spPr>
          <a:xfrm>
            <a:off x="6368466" y="4193138"/>
            <a:ext cx="5760720" cy="769441"/>
          </a:xfrm>
          <a:prstGeom prst="rect">
            <a:avLst/>
          </a:prstGeom>
          <a:noFill/>
        </p:spPr>
        <p:txBody>
          <a:bodyPr wrap="square" rtlCol="0">
            <a:spAutoFit/>
          </a:bodyPr>
          <a:lstStyle/>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Additional capabilities from the WPII solution should be demonstrated to stakeholders via activities such as end to end walkthroughs or working sessions. </a:t>
            </a:r>
          </a:p>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Messaging can emphasize topics such as time savings from leveraging an integrated system and driving down rework thanks to better supported data integrity and governance.</a:t>
            </a:r>
          </a:p>
          <a:p>
            <a:endParaRPr lang="en-US" sz="1000" dirty="0">
              <a:latin typeface="Arial" panose="020B0604020202020204" pitchFamily="34" charset="0"/>
              <a:cs typeface="Arial" panose="020B0604020202020204" pitchFamily="34" charset="0"/>
            </a:endParaRPr>
          </a:p>
        </p:txBody>
      </p:sp>
      <p:sp>
        <p:nvSpPr>
          <p:cNvPr id="40" name="TextBox 39">
            <a:extLst>
              <a:ext uri="{FF2B5EF4-FFF2-40B4-BE49-F238E27FC236}">
                <a16:creationId xmlns:a16="http://schemas.microsoft.com/office/drawing/2014/main" id="{9FF48A4A-3ED3-4350-8393-0500D873C71F}"/>
              </a:ext>
            </a:extLst>
          </p:cNvPr>
          <p:cNvSpPr txBox="1"/>
          <p:nvPr/>
        </p:nvSpPr>
        <p:spPr>
          <a:xfrm>
            <a:off x="6368466" y="5031055"/>
            <a:ext cx="5760720" cy="638636"/>
          </a:xfrm>
          <a:prstGeom prst="rect">
            <a:avLst/>
          </a:prstGeom>
          <a:noFill/>
        </p:spPr>
        <p:txBody>
          <a:bodyPr wrap="square" rtlCol="0">
            <a:spAutoFit/>
          </a:bodyPr>
          <a:lstStyle/>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Stakeholder education around the budgeting function will be a key activity to emphasize data integrity and collaboration between the budgeting functions between Districts and Central Office.</a:t>
            </a:r>
          </a:p>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This will help bridge the gap between current and future state understanding.</a:t>
            </a:r>
          </a:p>
          <a:p>
            <a:endParaRPr lang="en-US" sz="10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01395F61-5237-4087-BD40-5D463202A836}"/>
              </a:ext>
            </a:extLst>
          </p:cNvPr>
          <p:cNvSpPr txBox="1"/>
          <p:nvPr/>
        </p:nvSpPr>
        <p:spPr>
          <a:xfrm>
            <a:off x="6368466" y="5738167"/>
            <a:ext cx="5760720" cy="769441"/>
          </a:xfrm>
          <a:prstGeom prst="rect">
            <a:avLst/>
          </a:prstGeom>
          <a:noFill/>
        </p:spPr>
        <p:txBody>
          <a:bodyPr wrap="square" rtlCol="0">
            <a:spAutoFit/>
          </a:bodyPr>
          <a:lstStyle/>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Change management activities will focus on introducing the “Three Box Rule” as a concept, as well as explaining the system capabilities supporting it. </a:t>
            </a:r>
          </a:p>
          <a:p>
            <a:pPr marL="111125" indent="-111125">
              <a:lnSpc>
                <a:spcPct val="85000"/>
              </a:lnSpc>
              <a:buFont typeface="Arial" panose="020B0604020202020204" pitchFamily="34" charset="0"/>
              <a:buChar char="•"/>
            </a:pPr>
            <a:r>
              <a:rPr lang="en-US" sz="1000" dirty="0">
                <a:latin typeface="Arial" panose="020B0604020202020204" pitchFamily="34" charset="0"/>
                <a:cs typeface="Arial" panose="020B0604020202020204" pitchFamily="34" charset="0"/>
              </a:rPr>
              <a:t>As this is a net new capability, stakeholder education will focus on the business value derived from this process and how it integrates into existing budget activities.</a:t>
            </a:r>
          </a:p>
          <a:p>
            <a:endParaRPr lang="en-US" sz="1000" dirty="0">
              <a:latin typeface="Arial" panose="020B0604020202020204" pitchFamily="34" charset="0"/>
              <a:cs typeface="Arial" panose="020B0604020202020204" pitchFamily="34" charset="0"/>
            </a:endParaRPr>
          </a:p>
        </p:txBody>
      </p:sp>
      <p:sp>
        <p:nvSpPr>
          <p:cNvPr id="5" name="Arrow: Right 4">
            <a:extLst>
              <a:ext uri="{FF2B5EF4-FFF2-40B4-BE49-F238E27FC236}">
                <a16:creationId xmlns:a16="http://schemas.microsoft.com/office/drawing/2014/main" id="{0CD85E0B-EDB2-4D16-A96C-B489374ECA55}"/>
              </a:ext>
            </a:extLst>
          </p:cNvPr>
          <p:cNvSpPr/>
          <p:nvPr/>
        </p:nvSpPr>
        <p:spPr>
          <a:xfrm>
            <a:off x="6120545" y="2032000"/>
            <a:ext cx="164538" cy="1524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643F298D-F064-41DC-9BBC-FE89F06E0541}"/>
              </a:ext>
            </a:extLst>
          </p:cNvPr>
          <p:cNvSpPr/>
          <p:nvPr/>
        </p:nvSpPr>
        <p:spPr>
          <a:xfrm>
            <a:off x="6131147" y="2698160"/>
            <a:ext cx="164538" cy="1524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Arrow: Right 42">
            <a:extLst>
              <a:ext uri="{FF2B5EF4-FFF2-40B4-BE49-F238E27FC236}">
                <a16:creationId xmlns:a16="http://schemas.microsoft.com/office/drawing/2014/main" id="{4005B7CE-E103-416E-91A1-A7AA0A2458E6}"/>
              </a:ext>
            </a:extLst>
          </p:cNvPr>
          <p:cNvSpPr/>
          <p:nvPr/>
        </p:nvSpPr>
        <p:spPr>
          <a:xfrm>
            <a:off x="6131147" y="3552003"/>
            <a:ext cx="164538" cy="1524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228BBC13-8B6F-43A1-AEA8-A1840941339A}"/>
              </a:ext>
            </a:extLst>
          </p:cNvPr>
          <p:cNvSpPr/>
          <p:nvPr/>
        </p:nvSpPr>
        <p:spPr>
          <a:xfrm>
            <a:off x="6125463" y="4369471"/>
            <a:ext cx="164538" cy="1524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rrow: Right 44">
            <a:extLst>
              <a:ext uri="{FF2B5EF4-FFF2-40B4-BE49-F238E27FC236}">
                <a16:creationId xmlns:a16="http://schemas.microsoft.com/office/drawing/2014/main" id="{67ACE765-F0A2-4841-AADE-454F1D8CDF27}"/>
              </a:ext>
            </a:extLst>
          </p:cNvPr>
          <p:cNvSpPr/>
          <p:nvPr/>
        </p:nvSpPr>
        <p:spPr>
          <a:xfrm>
            <a:off x="6131147" y="5159615"/>
            <a:ext cx="164538" cy="1524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7CD91E4F-87C6-4E9E-A20C-99E04170F220}"/>
              </a:ext>
            </a:extLst>
          </p:cNvPr>
          <p:cNvSpPr/>
          <p:nvPr/>
        </p:nvSpPr>
        <p:spPr>
          <a:xfrm>
            <a:off x="6131147" y="5949759"/>
            <a:ext cx="164538" cy="1524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8835BA5-A486-4D35-86EF-7C9C2059D021}"/>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defPPr>
              <a:defRPr lang="en-US"/>
            </a:defPPr>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pPr lvl="0">
              <a:defRPr/>
            </a:pPr>
            <a:r>
              <a:rPr kumimoji="0" lang="en-GB" sz="36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j-ea"/>
                <a:cs typeface="Arial" panose="020B0604020202020204" pitchFamily="34" charset="0"/>
              </a:rPr>
              <a:t>Change Impact Summary: Specific Topics</a:t>
            </a:r>
          </a:p>
        </p:txBody>
      </p:sp>
    </p:spTree>
    <p:extLst>
      <p:ext uri="{BB962C8B-B14F-4D97-AF65-F5344CB8AC3E}">
        <p14:creationId xmlns:p14="http://schemas.microsoft.com/office/powerpoint/2010/main" val="2197605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1500" y="-8107"/>
            <a:ext cx="9489850" cy="655807"/>
          </a:xfrm>
        </p:spPr>
        <p:txBody>
          <a:bodyPr>
            <a:normAutofit/>
          </a:bodyPr>
          <a:lstStyle/>
          <a:p>
            <a:r>
              <a:rPr lang="en-US" dirty="0">
                <a:solidFill>
                  <a:srgbClr val="5B9BD5">
                    <a:lumMod val="50000"/>
                  </a:srgbClr>
                </a:solidFill>
              </a:rPr>
              <a:t>Introduction</a:t>
            </a:r>
            <a:r>
              <a:rPr lang="en-US" dirty="0"/>
              <a:t> of New Hierarchical Structure</a:t>
            </a:r>
          </a:p>
        </p:txBody>
      </p:sp>
      <p:graphicFrame>
        <p:nvGraphicFramePr>
          <p:cNvPr id="19" name="Group 31">
            <a:extLst>
              <a:ext uri="{FF2B5EF4-FFF2-40B4-BE49-F238E27FC236}">
                <a16:creationId xmlns:a16="http://schemas.microsoft.com/office/drawing/2014/main" id="{52AFEE9C-7CE9-4242-81E9-C7C1C2C0B345}"/>
              </a:ext>
            </a:extLst>
          </p:cNvPr>
          <p:cNvGraphicFramePr>
            <a:graphicFrameLocks noGrp="1"/>
          </p:cNvGraphicFramePr>
          <p:nvPr>
            <p:extLst>
              <p:ext uri="{D42A27DB-BD31-4B8C-83A1-F6EECF244321}">
                <p14:modId xmlns:p14="http://schemas.microsoft.com/office/powerpoint/2010/main" val="3428876712"/>
              </p:ext>
            </p:extLst>
          </p:nvPr>
        </p:nvGraphicFramePr>
        <p:xfrm>
          <a:off x="800100" y="3305951"/>
          <a:ext cx="10751640" cy="2911219"/>
        </p:xfrm>
        <a:graphic>
          <a:graphicData uri="http://schemas.openxmlformats.org/drawingml/2006/table">
            <a:tbl>
              <a:tblPr/>
              <a:tblGrid>
                <a:gridCol w="3298026">
                  <a:extLst>
                    <a:ext uri="{9D8B030D-6E8A-4147-A177-3AD203B41FA5}">
                      <a16:colId xmlns:a16="http://schemas.microsoft.com/office/drawing/2014/main" val="20000"/>
                    </a:ext>
                  </a:extLst>
                </a:gridCol>
                <a:gridCol w="2329042">
                  <a:extLst>
                    <a:ext uri="{9D8B030D-6E8A-4147-A177-3AD203B41FA5}">
                      <a16:colId xmlns:a16="http://schemas.microsoft.com/office/drawing/2014/main" val="20002"/>
                    </a:ext>
                  </a:extLst>
                </a:gridCol>
                <a:gridCol w="2329042">
                  <a:extLst>
                    <a:ext uri="{9D8B030D-6E8A-4147-A177-3AD203B41FA5}">
                      <a16:colId xmlns:a16="http://schemas.microsoft.com/office/drawing/2014/main" val="3124936562"/>
                    </a:ext>
                  </a:extLst>
                </a:gridCol>
                <a:gridCol w="2795530">
                  <a:extLst>
                    <a:ext uri="{9D8B030D-6E8A-4147-A177-3AD203B41FA5}">
                      <a16:colId xmlns:a16="http://schemas.microsoft.com/office/drawing/2014/main" val="20003"/>
                    </a:ext>
                  </a:extLst>
                </a:gridCol>
              </a:tblGrid>
              <a:tr h="356425">
                <a:tc gridSpan="4">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   Findings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extLst>
                  <a:ext uri="{0D108BD9-81ED-4DB2-BD59-A6C34878D82A}">
                    <a16:rowId xmlns:a16="http://schemas.microsoft.com/office/drawing/2014/main" val="10000"/>
                  </a:ext>
                </a:extLst>
              </a:tr>
              <a:tr h="482154">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People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Process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Technology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Government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1"/>
                  </a:ext>
                </a:extLst>
              </a:tr>
              <a:tr h="1558916">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Today there is only one level, which is financial project. There is not a more granular hierarchical structure</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Stakeholders used to a single breakdown of data will now be exposed to data at different levels and initiatives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 new hierarchy is necessary to avoid activities and misalignments within the department</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A more detailed data hierarchy will add additional detail to new and existing reports, which could impact dashboards, readouts, and executive summaries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A new data hierarchy will impact how data is delivered, consumed, and processed by the new system</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 new hierarchy will need to be taken into account when validating / remediating existing reports and data feeds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Any legislature or Secretary readouts or reports will need to take the new hierarchy into account</a:t>
                      </a:r>
                    </a:p>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Stakeholder education should be considered regarding new reports or reporting capabilities </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extLst>
                  <a:ext uri="{0D108BD9-81ED-4DB2-BD59-A6C34878D82A}">
                    <a16:rowId xmlns:a16="http://schemas.microsoft.com/office/drawing/2014/main" val="10002"/>
                  </a:ext>
                </a:extLst>
              </a:tr>
            </a:tbl>
          </a:graphicData>
        </a:graphic>
      </p:graphicFrame>
      <p:graphicFrame>
        <p:nvGraphicFramePr>
          <p:cNvPr id="36" name="Group 31">
            <a:extLst>
              <a:ext uri="{FF2B5EF4-FFF2-40B4-BE49-F238E27FC236}">
                <a16:creationId xmlns:a16="http://schemas.microsoft.com/office/drawing/2014/main" id="{483DA892-6B57-4C02-ABC4-A1BEC6B244E2}"/>
              </a:ext>
            </a:extLst>
          </p:cNvPr>
          <p:cNvGraphicFramePr>
            <a:graphicFrameLocks noGrp="1"/>
          </p:cNvGraphicFramePr>
          <p:nvPr>
            <p:extLst>
              <p:ext uri="{D42A27DB-BD31-4B8C-83A1-F6EECF244321}">
                <p14:modId xmlns:p14="http://schemas.microsoft.com/office/powerpoint/2010/main" val="3263127133"/>
              </p:ext>
            </p:extLst>
          </p:nvPr>
        </p:nvGraphicFramePr>
        <p:xfrm>
          <a:off x="800100" y="895490"/>
          <a:ext cx="3474720" cy="2140153"/>
        </p:xfrm>
        <a:graphic>
          <a:graphicData uri="http://schemas.openxmlformats.org/drawingml/2006/table">
            <a:tbl>
              <a:tblPr/>
              <a:tblGrid>
                <a:gridCol w="3474720">
                  <a:extLst>
                    <a:ext uri="{9D8B030D-6E8A-4147-A177-3AD203B41FA5}">
                      <a16:colId xmlns:a16="http://schemas.microsoft.com/office/drawing/2014/main" val="20000"/>
                    </a:ext>
                  </a:extLst>
                </a:gridCol>
              </a:tblGrid>
              <a:tr h="280873">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200" b="1" i="0" u="none" strike="noStrike" cap="none" normalizeH="0" baseline="0" dirty="0">
                          <a:ln>
                            <a:noFill/>
                          </a:ln>
                          <a:solidFill>
                            <a:srgbClr val="FFFFFF"/>
                          </a:solidFill>
                          <a:effectLst/>
                          <a:latin typeface="Arial" pitchFamily="34" charset="0"/>
                          <a:cs typeface="Arial" pitchFamily="34" charset="0"/>
                        </a:rPr>
                        <a:t>WPII Requirements Session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856232">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1" baseline="0" dirty="0">
                          <a:latin typeface="Arial" panose="020B0604020202020204" pitchFamily="34" charset="0"/>
                          <a:cs typeface="Arial" panose="020B0604020202020204" pitchFamily="34" charset="0"/>
                        </a:rPr>
                        <a:t>WPII Develop the Work Program</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baseline="0" dirty="0">
                          <a:latin typeface="Arial" panose="020B0604020202020204" pitchFamily="34" charset="0"/>
                          <a:cs typeface="Arial" panose="020B0604020202020204" pitchFamily="34" charset="0"/>
                        </a:rPr>
                        <a:t>Attendees: </a:t>
                      </a:r>
                      <a:r>
                        <a:rPr lang="en-US" sz="1200" b="0" baseline="0" dirty="0">
                          <a:latin typeface="Arial" panose="020B0604020202020204" pitchFamily="34" charset="0"/>
                          <a:cs typeface="Arial" panose="020B0604020202020204" pitchFamily="34" charset="0"/>
                        </a:rPr>
                        <a:t>NA</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Potential Risk</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Misunderstanding of the new hierarchical structure</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Impacted Stakeholder Groups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Work Program Staff, all FDOT Districts, District Secretaries, and other stakeholders</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endParaRPr lang="en-US" sz="1200" b="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7" name="Group 31">
            <a:extLst>
              <a:ext uri="{FF2B5EF4-FFF2-40B4-BE49-F238E27FC236}">
                <a16:creationId xmlns:a16="http://schemas.microsoft.com/office/drawing/2014/main" id="{2A289A78-D3BF-4B2F-B45F-02917CCA327A}"/>
              </a:ext>
            </a:extLst>
          </p:cNvPr>
          <p:cNvGraphicFramePr>
            <a:graphicFrameLocks noGrp="1"/>
          </p:cNvGraphicFramePr>
          <p:nvPr>
            <p:extLst>
              <p:ext uri="{D42A27DB-BD31-4B8C-83A1-F6EECF244321}">
                <p14:modId xmlns:p14="http://schemas.microsoft.com/office/powerpoint/2010/main" val="835866827"/>
              </p:ext>
            </p:extLst>
          </p:nvPr>
        </p:nvGraphicFramePr>
        <p:xfrm>
          <a:off x="5263896" y="1242730"/>
          <a:ext cx="6287844" cy="1768683"/>
        </p:xfrm>
        <a:graphic>
          <a:graphicData uri="http://schemas.openxmlformats.org/drawingml/2006/table">
            <a:tbl>
              <a:tblPr/>
              <a:tblGrid>
                <a:gridCol w="6287844">
                  <a:extLst>
                    <a:ext uri="{9D8B030D-6E8A-4147-A177-3AD203B41FA5}">
                      <a16:colId xmlns:a16="http://schemas.microsoft.com/office/drawing/2014/main" val="20000"/>
                    </a:ext>
                  </a:extLst>
                </a:gridCol>
              </a:tblGrid>
              <a:tr h="274320">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Comments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463883">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aseline="0" dirty="0">
                          <a:latin typeface="Arial" panose="020B0604020202020204" pitchFamily="34" charset="0"/>
                          <a:cs typeface="Arial" panose="020B0604020202020204" pitchFamily="34" charset="0"/>
                        </a:rPr>
                        <a:t>The introduction of a new hierarchical structure will incorporate a transportation initiative (i.e. SunRail) that will break down into individual project initiatives (e.g. new railway grade crossings). This will further break down into work program item, item segment, phase, and project sequence. </a:t>
                      </a:r>
                      <a:r>
                        <a:rPr lang="en-US" sz="1200" b="1" u="sng" baseline="0" dirty="0">
                          <a:latin typeface="Arial" panose="020B0604020202020204" pitchFamily="34" charset="0"/>
                          <a:cs typeface="Arial" panose="020B0604020202020204" pitchFamily="34" charset="0"/>
                        </a:rPr>
                        <a:t>Change Intervention:</a:t>
                      </a:r>
                      <a:r>
                        <a:rPr lang="en-US" sz="1200" b="0" u="none" baseline="0" dirty="0">
                          <a:latin typeface="Arial" panose="020B0604020202020204" pitchFamily="34" charset="0"/>
                          <a:cs typeface="Arial" panose="020B0604020202020204" pitchFamily="34" charset="0"/>
                        </a:rPr>
                        <a:t> Once the hierarchical structure is designed by the business, r</a:t>
                      </a:r>
                      <a:r>
                        <a:rPr lang="en-US" sz="1200" baseline="0" dirty="0">
                          <a:latin typeface="Arial" panose="020B0604020202020204" pitchFamily="34" charset="0"/>
                          <a:cs typeface="Arial" panose="020B0604020202020204" pitchFamily="34" charset="0"/>
                        </a:rPr>
                        <a:t>oadshows and meetings with all impacted stakeholders should be conducted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8" name="Group 31">
            <a:extLst>
              <a:ext uri="{FF2B5EF4-FFF2-40B4-BE49-F238E27FC236}">
                <a16:creationId xmlns:a16="http://schemas.microsoft.com/office/drawing/2014/main" id="{3B7C3D1A-67DD-4A5B-A596-CBAC224C324B}"/>
              </a:ext>
            </a:extLst>
          </p:cNvPr>
          <p:cNvGraphicFramePr>
            <a:graphicFrameLocks noGrp="1"/>
          </p:cNvGraphicFramePr>
          <p:nvPr/>
        </p:nvGraphicFramePr>
        <p:xfrm>
          <a:off x="5263895" y="878786"/>
          <a:ext cx="6287843" cy="304800"/>
        </p:xfrm>
        <a:graphic>
          <a:graphicData uri="http://schemas.openxmlformats.org/drawingml/2006/table">
            <a:tbl>
              <a:tblPr/>
              <a:tblGrid>
                <a:gridCol w="4160951">
                  <a:extLst>
                    <a:ext uri="{9D8B030D-6E8A-4147-A177-3AD203B41FA5}">
                      <a16:colId xmlns:a16="http://schemas.microsoft.com/office/drawing/2014/main" val="20000"/>
                    </a:ext>
                  </a:extLst>
                </a:gridCol>
                <a:gridCol w="2126892">
                  <a:extLst>
                    <a:ext uri="{9D8B030D-6E8A-4147-A177-3AD203B41FA5}">
                      <a16:colId xmlns:a16="http://schemas.microsoft.com/office/drawing/2014/main" val="20001"/>
                    </a:ext>
                  </a:extLst>
                </a:gridCol>
              </a:tblGrid>
              <a:tr h="209262">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Overall Impact Level</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defRPr/>
                      </a:pPr>
                      <a:endParaRPr kumimoji="0" lang="en-US" sz="14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bl>
          </a:graphicData>
        </a:graphic>
      </p:graphicFrame>
      <p:sp>
        <p:nvSpPr>
          <p:cNvPr id="9" name="Rectangle 8">
            <a:extLst>
              <a:ext uri="{FF2B5EF4-FFF2-40B4-BE49-F238E27FC236}">
                <a16:creationId xmlns:a16="http://schemas.microsoft.com/office/drawing/2014/main" id="{5CE732F4-8EBA-43F0-B9DB-6B8900C5209C}"/>
              </a:ext>
            </a:extLst>
          </p:cNvPr>
          <p:cNvSpPr/>
          <p:nvPr/>
        </p:nvSpPr>
        <p:spPr>
          <a:xfrm>
            <a:off x="8866519" y="916950"/>
            <a:ext cx="874520" cy="2273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High</a:t>
            </a:r>
          </a:p>
        </p:txBody>
      </p:sp>
    </p:spTree>
    <p:extLst>
      <p:ext uri="{BB962C8B-B14F-4D97-AF65-F5344CB8AC3E}">
        <p14:creationId xmlns:p14="http://schemas.microsoft.com/office/powerpoint/2010/main" val="225786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1500" y="-14163"/>
            <a:ext cx="9489850" cy="655807"/>
          </a:xfrm>
        </p:spPr>
        <p:txBody>
          <a:bodyPr>
            <a:normAutofit/>
          </a:bodyPr>
          <a:lstStyle/>
          <a:p>
            <a:r>
              <a:rPr lang="en-US" dirty="0">
                <a:solidFill>
                  <a:srgbClr val="5B9BD5">
                    <a:lumMod val="50000"/>
                  </a:srgbClr>
                </a:solidFill>
              </a:rPr>
              <a:t>Managing</a:t>
            </a:r>
            <a:r>
              <a:rPr lang="en-US" dirty="0"/>
              <a:t> the Operating Budget</a:t>
            </a:r>
          </a:p>
        </p:txBody>
      </p:sp>
      <p:graphicFrame>
        <p:nvGraphicFramePr>
          <p:cNvPr id="19" name="Group 31">
            <a:extLst>
              <a:ext uri="{FF2B5EF4-FFF2-40B4-BE49-F238E27FC236}">
                <a16:creationId xmlns:a16="http://schemas.microsoft.com/office/drawing/2014/main" id="{52AFEE9C-7CE9-4242-81E9-C7C1C2C0B345}"/>
              </a:ext>
            </a:extLst>
          </p:cNvPr>
          <p:cNvGraphicFramePr>
            <a:graphicFrameLocks noGrp="1"/>
          </p:cNvGraphicFramePr>
          <p:nvPr>
            <p:extLst>
              <p:ext uri="{D42A27DB-BD31-4B8C-83A1-F6EECF244321}">
                <p14:modId xmlns:p14="http://schemas.microsoft.com/office/powerpoint/2010/main" val="2796297368"/>
              </p:ext>
            </p:extLst>
          </p:nvPr>
        </p:nvGraphicFramePr>
        <p:xfrm>
          <a:off x="800100" y="3305951"/>
          <a:ext cx="10751640" cy="2545459"/>
        </p:xfrm>
        <a:graphic>
          <a:graphicData uri="http://schemas.openxmlformats.org/drawingml/2006/table">
            <a:tbl>
              <a:tblPr/>
              <a:tblGrid>
                <a:gridCol w="3298026">
                  <a:extLst>
                    <a:ext uri="{9D8B030D-6E8A-4147-A177-3AD203B41FA5}">
                      <a16:colId xmlns:a16="http://schemas.microsoft.com/office/drawing/2014/main" val="20000"/>
                    </a:ext>
                  </a:extLst>
                </a:gridCol>
                <a:gridCol w="2329042">
                  <a:extLst>
                    <a:ext uri="{9D8B030D-6E8A-4147-A177-3AD203B41FA5}">
                      <a16:colId xmlns:a16="http://schemas.microsoft.com/office/drawing/2014/main" val="20002"/>
                    </a:ext>
                  </a:extLst>
                </a:gridCol>
                <a:gridCol w="2329042">
                  <a:extLst>
                    <a:ext uri="{9D8B030D-6E8A-4147-A177-3AD203B41FA5}">
                      <a16:colId xmlns:a16="http://schemas.microsoft.com/office/drawing/2014/main" val="3124936562"/>
                    </a:ext>
                  </a:extLst>
                </a:gridCol>
                <a:gridCol w="2795530">
                  <a:extLst>
                    <a:ext uri="{9D8B030D-6E8A-4147-A177-3AD203B41FA5}">
                      <a16:colId xmlns:a16="http://schemas.microsoft.com/office/drawing/2014/main" val="20003"/>
                    </a:ext>
                  </a:extLst>
                </a:gridCol>
              </a:tblGrid>
              <a:tr h="356425">
                <a:tc gridSpan="4">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   Findings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extLst>
                  <a:ext uri="{0D108BD9-81ED-4DB2-BD59-A6C34878D82A}">
                    <a16:rowId xmlns:a16="http://schemas.microsoft.com/office/drawing/2014/main" val="10000"/>
                  </a:ext>
                </a:extLst>
              </a:tr>
              <a:tr h="482154">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People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Process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Technology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Government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1"/>
                  </a:ext>
                </a:extLst>
              </a:tr>
              <a:tr h="1558916">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There seems to be a concern about the operating budget and the risk of Districts losing their autonomy when managing it</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Introducing transparency into a disparate and fragmented process could elevate risks and issues that previously went unrecognized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Large scale process changes can be anticipated once new system capabilities are introduced into the budgeting process</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These changes will likely impact Turnpike, Central Office, and Districts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 solution will require impacted stakeholders to enter additional financial data for better reporting and financial decisions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A cleaner, more transparent budgeting process will support legislature and Secretary reporting capabilities</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extLst>
                  <a:ext uri="{0D108BD9-81ED-4DB2-BD59-A6C34878D82A}">
                    <a16:rowId xmlns:a16="http://schemas.microsoft.com/office/drawing/2014/main" val="10002"/>
                  </a:ext>
                </a:extLst>
              </a:tr>
            </a:tbl>
          </a:graphicData>
        </a:graphic>
      </p:graphicFrame>
      <p:graphicFrame>
        <p:nvGraphicFramePr>
          <p:cNvPr id="36" name="Group 31">
            <a:extLst>
              <a:ext uri="{FF2B5EF4-FFF2-40B4-BE49-F238E27FC236}">
                <a16:creationId xmlns:a16="http://schemas.microsoft.com/office/drawing/2014/main" id="{483DA892-6B57-4C02-ABC4-A1BEC6B244E2}"/>
              </a:ext>
            </a:extLst>
          </p:cNvPr>
          <p:cNvGraphicFramePr>
            <a:graphicFrameLocks noGrp="1"/>
          </p:cNvGraphicFramePr>
          <p:nvPr>
            <p:extLst>
              <p:ext uri="{D42A27DB-BD31-4B8C-83A1-F6EECF244321}">
                <p14:modId xmlns:p14="http://schemas.microsoft.com/office/powerpoint/2010/main" val="4227560563"/>
              </p:ext>
            </p:extLst>
          </p:nvPr>
        </p:nvGraphicFramePr>
        <p:xfrm>
          <a:off x="800100" y="850381"/>
          <a:ext cx="3474720" cy="2246833"/>
        </p:xfrm>
        <a:graphic>
          <a:graphicData uri="http://schemas.openxmlformats.org/drawingml/2006/table">
            <a:tbl>
              <a:tblPr/>
              <a:tblGrid>
                <a:gridCol w="3474720">
                  <a:extLst>
                    <a:ext uri="{9D8B030D-6E8A-4147-A177-3AD203B41FA5}">
                      <a16:colId xmlns:a16="http://schemas.microsoft.com/office/drawing/2014/main" val="20000"/>
                    </a:ext>
                  </a:extLst>
                </a:gridCol>
              </a:tblGrid>
              <a:tr h="280873">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200" b="1" i="0" u="none" strike="noStrike" cap="none" normalizeH="0" baseline="0" dirty="0">
                          <a:ln>
                            <a:noFill/>
                          </a:ln>
                          <a:solidFill>
                            <a:srgbClr val="FFFFFF"/>
                          </a:solidFill>
                          <a:effectLst/>
                          <a:latin typeface="Arial" pitchFamily="34" charset="0"/>
                          <a:cs typeface="Arial" pitchFamily="34" charset="0"/>
                        </a:rPr>
                        <a:t>WPII Requirements Session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856232">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1" baseline="0" dirty="0">
                          <a:latin typeface="Arial" panose="020B0604020202020204" pitchFamily="34" charset="0"/>
                          <a:cs typeface="Arial" panose="020B0604020202020204" pitchFamily="34" charset="0"/>
                        </a:rPr>
                        <a:t>WPII Develop the Work Program</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baseline="0" dirty="0">
                          <a:latin typeface="Arial" panose="020B0604020202020204" pitchFamily="34" charset="0"/>
                          <a:cs typeface="Arial" panose="020B0604020202020204" pitchFamily="34" charset="0"/>
                        </a:rPr>
                        <a:t>Attendees: </a:t>
                      </a:r>
                      <a:r>
                        <a:rPr lang="en-US" sz="1200" b="0" baseline="0" dirty="0">
                          <a:latin typeface="Arial" panose="020B0604020202020204" pitchFamily="34" charset="0"/>
                          <a:cs typeface="Arial" panose="020B0604020202020204" pitchFamily="34" charset="0"/>
                        </a:rPr>
                        <a:t>Greg Patterson, Anna Suhrweir, Linda Glass Johnson, Leslie Wetherell, Drew Evers, Roberto Vicevich</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Potential Risk</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Misunderstanding of the tool objectives and capabilities </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Impacted Stakeholder Groups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Work Program Staff, all FDOT Districts, District Secretaries, and other stakeholders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7" name="Group 31">
            <a:extLst>
              <a:ext uri="{FF2B5EF4-FFF2-40B4-BE49-F238E27FC236}">
                <a16:creationId xmlns:a16="http://schemas.microsoft.com/office/drawing/2014/main" id="{2A289A78-D3BF-4B2F-B45F-02917CCA327A}"/>
              </a:ext>
            </a:extLst>
          </p:cNvPr>
          <p:cNvGraphicFramePr>
            <a:graphicFrameLocks noGrp="1"/>
          </p:cNvGraphicFramePr>
          <p:nvPr>
            <p:extLst>
              <p:ext uri="{D42A27DB-BD31-4B8C-83A1-F6EECF244321}">
                <p14:modId xmlns:p14="http://schemas.microsoft.com/office/powerpoint/2010/main" val="2454995274"/>
              </p:ext>
            </p:extLst>
          </p:nvPr>
        </p:nvGraphicFramePr>
        <p:xfrm>
          <a:off x="5263896" y="1242730"/>
          <a:ext cx="6287844" cy="1768683"/>
        </p:xfrm>
        <a:graphic>
          <a:graphicData uri="http://schemas.openxmlformats.org/drawingml/2006/table">
            <a:tbl>
              <a:tblPr/>
              <a:tblGrid>
                <a:gridCol w="6287844">
                  <a:extLst>
                    <a:ext uri="{9D8B030D-6E8A-4147-A177-3AD203B41FA5}">
                      <a16:colId xmlns:a16="http://schemas.microsoft.com/office/drawing/2014/main" val="20000"/>
                    </a:ext>
                  </a:extLst>
                </a:gridCol>
              </a:tblGrid>
              <a:tr h="274320">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Comments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463883">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aseline="0" dirty="0">
                          <a:latin typeface="Arial" panose="020B0604020202020204" pitchFamily="34" charset="0"/>
                          <a:cs typeface="Arial" panose="020B0604020202020204" pitchFamily="34" charset="0"/>
                        </a:rPr>
                        <a:t>The new solution will capture key financial data related to operating budget for better reporting, but will allow districts to keep their autonomy when managing the operating budget. Introduction of budget transparency and consistency will enable more accurate analytics and forecasting. </a:t>
                      </a:r>
                      <a:r>
                        <a:rPr lang="en-US" sz="1200" b="1" u="sng" baseline="0" dirty="0">
                          <a:latin typeface="Arial" panose="020B0604020202020204" pitchFamily="34" charset="0"/>
                          <a:cs typeface="Arial" panose="020B0604020202020204" pitchFamily="34" charset="0"/>
                        </a:rPr>
                        <a:t>Change Intervention:</a:t>
                      </a:r>
                      <a:r>
                        <a:rPr lang="en-US" sz="1200" b="0" u="none" baseline="0" dirty="0">
                          <a:latin typeface="Arial" panose="020B0604020202020204" pitchFamily="34" charset="0"/>
                          <a:cs typeface="Arial" panose="020B0604020202020204" pitchFamily="34" charset="0"/>
                        </a:rPr>
                        <a:t> Prior to the Design phase, </a:t>
                      </a:r>
                      <a:r>
                        <a:rPr lang="en-US" sz="1200" baseline="0" dirty="0">
                          <a:latin typeface="Arial" panose="020B0604020202020204" pitchFamily="34" charset="0"/>
                          <a:cs typeface="Arial" panose="020B0604020202020204" pitchFamily="34" charset="0"/>
                        </a:rPr>
                        <a:t>meetings with all impacted stakeholders should be conducted to explain the capabilities of the tool and the autonomy that district will still have when managing the operating budget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8" name="Group 31">
            <a:extLst>
              <a:ext uri="{FF2B5EF4-FFF2-40B4-BE49-F238E27FC236}">
                <a16:creationId xmlns:a16="http://schemas.microsoft.com/office/drawing/2014/main" id="{3B7C3D1A-67DD-4A5B-A596-CBAC224C324B}"/>
              </a:ext>
            </a:extLst>
          </p:cNvPr>
          <p:cNvGraphicFramePr>
            <a:graphicFrameLocks noGrp="1"/>
          </p:cNvGraphicFramePr>
          <p:nvPr/>
        </p:nvGraphicFramePr>
        <p:xfrm>
          <a:off x="5263895" y="878786"/>
          <a:ext cx="6287843" cy="304800"/>
        </p:xfrm>
        <a:graphic>
          <a:graphicData uri="http://schemas.openxmlformats.org/drawingml/2006/table">
            <a:tbl>
              <a:tblPr/>
              <a:tblGrid>
                <a:gridCol w="4160951">
                  <a:extLst>
                    <a:ext uri="{9D8B030D-6E8A-4147-A177-3AD203B41FA5}">
                      <a16:colId xmlns:a16="http://schemas.microsoft.com/office/drawing/2014/main" val="20000"/>
                    </a:ext>
                  </a:extLst>
                </a:gridCol>
                <a:gridCol w="2126892">
                  <a:extLst>
                    <a:ext uri="{9D8B030D-6E8A-4147-A177-3AD203B41FA5}">
                      <a16:colId xmlns:a16="http://schemas.microsoft.com/office/drawing/2014/main" val="20001"/>
                    </a:ext>
                  </a:extLst>
                </a:gridCol>
              </a:tblGrid>
              <a:tr h="209262">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Overall Impact Level</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defRPr/>
                      </a:pPr>
                      <a:endParaRPr kumimoji="0" lang="en-US" sz="14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bl>
          </a:graphicData>
        </a:graphic>
      </p:graphicFrame>
      <p:sp>
        <p:nvSpPr>
          <p:cNvPr id="8" name="Rectangle 7">
            <a:extLst>
              <a:ext uri="{FF2B5EF4-FFF2-40B4-BE49-F238E27FC236}">
                <a16:creationId xmlns:a16="http://schemas.microsoft.com/office/drawing/2014/main" id="{A2806DF4-8AB4-4722-BF9F-454D32C25336}"/>
              </a:ext>
            </a:extLst>
          </p:cNvPr>
          <p:cNvSpPr/>
          <p:nvPr/>
        </p:nvSpPr>
        <p:spPr>
          <a:xfrm>
            <a:off x="8866519" y="916950"/>
            <a:ext cx="874520" cy="2273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High</a:t>
            </a:r>
          </a:p>
        </p:txBody>
      </p:sp>
    </p:spTree>
    <p:extLst>
      <p:ext uri="{BB962C8B-B14F-4D97-AF65-F5344CB8AC3E}">
        <p14:creationId xmlns:p14="http://schemas.microsoft.com/office/powerpoint/2010/main" val="1856722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1500" y="-8107"/>
            <a:ext cx="9489850" cy="655807"/>
          </a:xfrm>
        </p:spPr>
        <p:txBody>
          <a:bodyPr>
            <a:normAutofit/>
          </a:bodyPr>
          <a:lstStyle/>
          <a:p>
            <a:r>
              <a:rPr lang="en-US" dirty="0">
                <a:solidFill>
                  <a:srgbClr val="5B9BD5">
                    <a:lumMod val="50000"/>
                  </a:srgbClr>
                </a:solidFill>
              </a:rPr>
              <a:t>Adoption</a:t>
            </a:r>
            <a:r>
              <a:rPr lang="en-US" dirty="0"/>
              <a:t> of User Based Role Permissions</a:t>
            </a:r>
          </a:p>
        </p:txBody>
      </p:sp>
      <p:graphicFrame>
        <p:nvGraphicFramePr>
          <p:cNvPr id="19" name="Group 31">
            <a:extLst>
              <a:ext uri="{FF2B5EF4-FFF2-40B4-BE49-F238E27FC236}">
                <a16:creationId xmlns:a16="http://schemas.microsoft.com/office/drawing/2014/main" id="{52AFEE9C-7CE9-4242-81E9-C7C1C2C0B345}"/>
              </a:ext>
            </a:extLst>
          </p:cNvPr>
          <p:cNvGraphicFramePr>
            <a:graphicFrameLocks noGrp="1"/>
          </p:cNvGraphicFramePr>
          <p:nvPr>
            <p:extLst>
              <p:ext uri="{D42A27DB-BD31-4B8C-83A1-F6EECF244321}">
                <p14:modId xmlns:p14="http://schemas.microsoft.com/office/powerpoint/2010/main" val="3535033271"/>
              </p:ext>
            </p:extLst>
          </p:nvPr>
        </p:nvGraphicFramePr>
        <p:xfrm>
          <a:off x="800100" y="3305951"/>
          <a:ext cx="10751640" cy="2911219"/>
        </p:xfrm>
        <a:graphic>
          <a:graphicData uri="http://schemas.openxmlformats.org/drawingml/2006/table">
            <a:tbl>
              <a:tblPr/>
              <a:tblGrid>
                <a:gridCol w="3298026">
                  <a:extLst>
                    <a:ext uri="{9D8B030D-6E8A-4147-A177-3AD203B41FA5}">
                      <a16:colId xmlns:a16="http://schemas.microsoft.com/office/drawing/2014/main" val="20000"/>
                    </a:ext>
                  </a:extLst>
                </a:gridCol>
                <a:gridCol w="2329042">
                  <a:extLst>
                    <a:ext uri="{9D8B030D-6E8A-4147-A177-3AD203B41FA5}">
                      <a16:colId xmlns:a16="http://schemas.microsoft.com/office/drawing/2014/main" val="20002"/>
                    </a:ext>
                  </a:extLst>
                </a:gridCol>
                <a:gridCol w="2329042">
                  <a:extLst>
                    <a:ext uri="{9D8B030D-6E8A-4147-A177-3AD203B41FA5}">
                      <a16:colId xmlns:a16="http://schemas.microsoft.com/office/drawing/2014/main" val="3124936562"/>
                    </a:ext>
                  </a:extLst>
                </a:gridCol>
                <a:gridCol w="2795530">
                  <a:extLst>
                    <a:ext uri="{9D8B030D-6E8A-4147-A177-3AD203B41FA5}">
                      <a16:colId xmlns:a16="http://schemas.microsoft.com/office/drawing/2014/main" val="20003"/>
                    </a:ext>
                  </a:extLst>
                </a:gridCol>
              </a:tblGrid>
              <a:tr h="356425">
                <a:tc gridSpan="4">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   Findings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extLst>
                  <a:ext uri="{0D108BD9-81ED-4DB2-BD59-A6C34878D82A}">
                    <a16:rowId xmlns:a16="http://schemas.microsoft.com/office/drawing/2014/main" val="10000"/>
                  </a:ext>
                </a:extLst>
              </a:tr>
              <a:tr h="482154">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People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Process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Technology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Government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1"/>
                  </a:ext>
                </a:extLst>
              </a:tr>
              <a:tr h="1558916">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 introduction of User Based Role Permissions will drive a cultural shift within FDOT. OCM will need to mitigate feelings of restricted autonomy and unnecessary oversight</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Stakeholders who are used to expansive system and data access today will need to be deliberately engaged to build buy-in and support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New processes will have to take into account that not all users will have access to the full suite of system capabilities and data, based on their role</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Key processes will have to be explored and discussed to make sure there are no gaps in user capabilities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While designing the system, flexibility will need to be programmed within the system to ensure overrides or expedited access can be enabled </a:t>
                      </a: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Development teams will need to work with end users to determine appropriate user bands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Any roles interacting with Legislature or Secretary level reports, readouts, or activities will need to have their access vetted end-to-end prior to these activities</a:t>
                      </a:r>
                    </a:p>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Any data access permissions outside of FDOT for audit or government transparency should be discussed early on with technology development teams</a:t>
                      </a: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extLst>
                  <a:ext uri="{0D108BD9-81ED-4DB2-BD59-A6C34878D82A}">
                    <a16:rowId xmlns:a16="http://schemas.microsoft.com/office/drawing/2014/main" val="10002"/>
                  </a:ext>
                </a:extLst>
              </a:tr>
            </a:tbl>
          </a:graphicData>
        </a:graphic>
      </p:graphicFrame>
      <p:graphicFrame>
        <p:nvGraphicFramePr>
          <p:cNvPr id="36" name="Group 31">
            <a:extLst>
              <a:ext uri="{FF2B5EF4-FFF2-40B4-BE49-F238E27FC236}">
                <a16:creationId xmlns:a16="http://schemas.microsoft.com/office/drawing/2014/main" id="{483DA892-6B57-4C02-ABC4-A1BEC6B244E2}"/>
              </a:ext>
            </a:extLst>
          </p:cNvPr>
          <p:cNvGraphicFramePr>
            <a:graphicFrameLocks noGrp="1"/>
          </p:cNvGraphicFramePr>
          <p:nvPr>
            <p:extLst>
              <p:ext uri="{D42A27DB-BD31-4B8C-83A1-F6EECF244321}">
                <p14:modId xmlns:p14="http://schemas.microsoft.com/office/powerpoint/2010/main" val="3607377100"/>
              </p:ext>
            </p:extLst>
          </p:nvPr>
        </p:nvGraphicFramePr>
        <p:xfrm>
          <a:off x="800100" y="850381"/>
          <a:ext cx="3474720" cy="2137105"/>
        </p:xfrm>
        <a:graphic>
          <a:graphicData uri="http://schemas.openxmlformats.org/drawingml/2006/table">
            <a:tbl>
              <a:tblPr/>
              <a:tblGrid>
                <a:gridCol w="3474720">
                  <a:extLst>
                    <a:ext uri="{9D8B030D-6E8A-4147-A177-3AD203B41FA5}">
                      <a16:colId xmlns:a16="http://schemas.microsoft.com/office/drawing/2014/main" val="20000"/>
                    </a:ext>
                  </a:extLst>
                </a:gridCol>
              </a:tblGrid>
              <a:tr h="280873">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200" b="1" i="0" u="none" strike="noStrike" cap="none" normalizeH="0" baseline="0" dirty="0">
                          <a:ln>
                            <a:noFill/>
                          </a:ln>
                          <a:solidFill>
                            <a:srgbClr val="FFFFFF"/>
                          </a:solidFill>
                          <a:effectLst/>
                          <a:latin typeface="Arial" pitchFamily="34" charset="0"/>
                          <a:cs typeface="Arial" pitchFamily="34" charset="0"/>
                        </a:rPr>
                        <a:t>WPII Requirements Session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856232">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1" baseline="0" dirty="0">
                          <a:latin typeface="Arial" panose="020B0604020202020204" pitchFamily="34" charset="0"/>
                          <a:cs typeface="Arial" panose="020B0604020202020204" pitchFamily="34" charset="0"/>
                        </a:rPr>
                        <a:t>WPII Develop / Deliver the Work Program</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baseline="0" dirty="0">
                          <a:latin typeface="Arial" panose="020B0604020202020204" pitchFamily="34" charset="0"/>
                          <a:cs typeface="Arial" panose="020B0604020202020204" pitchFamily="34" charset="0"/>
                        </a:rPr>
                        <a:t>Attendees: </a:t>
                      </a:r>
                      <a:r>
                        <a:rPr lang="en-US" sz="1200" b="0" baseline="0" dirty="0">
                          <a:latin typeface="Arial" panose="020B0604020202020204" pitchFamily="34" charset="0"/>
                          <a:cs typeface="Arial" panose="020B0604020202020204" pitchFamily="34" charset="0"/>
                        </a:rPr>
                        <a:t>Greg Patterson, Lisa Evans</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kern="1200" baseline="0" dirty="0">
                          <a:solidFill>
                            <a:schemeClr val="tx1"/>
                          </a:solidFill>
                          <a:latin typeface="Arial" panose="020B0604020202020204" pitchFamily="34" charset="0"/>
                          <a:ea typeface="+mn-ea"/>
                          <a:cs typeface="Arial" panose="020B0604020202020204" pitchFamily="34" charset="0"/>
                        </a:rPr>
                        <a:t>Potential Risk: </a:t>
                      </a:r>
                      <a:r>
                        <a:rPr lang="en-US" sz="1200" b="0" kern="1200" baseline="0" dirty="0">
                          <a:solidFill>
                            <a:schemeClr val="tx1"/>
                          </a:solidFill>
                          <a:latin typeface="Arial" panose="020B0604020202020204" pitchFamily="34" charset="0"/>
                          <a:ea typeface="+mn-ea"/>
                          <a:cs typeface="Arial" panose="020B0604020202020204" pitchFamily="34" charset="0"/>
                        </a:rPr>
                        <a:t>Incorrectly aligned user capability bands restricting needed access</a:t>
                      </a:r>
                      <a:endParaRPr lang="en-US" sz="1200" b="0" baseline="0" dirty="0">
                        <a:solidFill>
                          <a:schemeClr val="tx1"/>
                        </a:solidFill>
                        <a:latin typeface="Arial" panose="020B0604020202020204" pitchFamily="34" charset="0"/>
                        <a:cs typeface="Arial" panose="020B0604020202020204" pitchFamily="34" charset="0"/>
                      </a:endParaRP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baseline="0" dirty="0">
                          <a:solidFill>
                            <a:schemeClr val="tx1"/>
                          </a:solidFill>
                          <a:latin typeface="Arial" panose="020B0604020202020204" pitchFamily="34" charset="0"/>
                          <a:cs typeface="Arial" panose="020B0604020202020204" pitchFamily="34" charset="0"/>
                        </a:rPr>
                        <a:t>Impacted Stakeholder Groups: </a:t>
                      </a:r>
                      <a:r>
                        <a:rPr lang="en-US" sz="1200" baseline="0" dirty="0">
                          <a:solidFill>
                            <a:schemeClr val="tx1"/>
                          </a:solidFill>
                          <a:latin typeface="Arial" panose="020B0604020202020204" pitchFamily="34" charset="0"/>
                          <a:cs typeface="Arial" panose="020B0604020202020204" pitchFamily="34" charset="0"/>
                        </a:rPr>
                        <a:t>All system users within FDOT</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endParaRPr lang="en-US" sz="1200" b="1"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7" name="Group 31">
            <a:extLst>
              <a:ext uri="{FF2B5EF4-FFF2-40B4-BE49-F238E27FC236}">
                <a16:creationId xmlns:a16="http://schemas.microsoft.com/office/drawing/2014/main" id="{2A289A78-D3BF-4B2F-B45F-02917CCA327A}"/>
              </a:ext>
            </a:extLst>
          </p:cNvPr>
          <p:cNvGraphicFramePr>
            <a:graphicFrameLocks noGrp="1"/>
          </p:cNvGraphicFramePr>
          <p:nvPr>
            <p:extLst>
              <p:ext uri="{D42A27DB-BD31-4B8C-83A1-F6EECF244321}">
                <p14:modId xmlns:p14="http://schemas.microsoft.com/office/powerpoint/2010/main" val="1975277429"/>
              </p:ext>
            </p:extLst>
          </p:nvPr>
        </p:nvGraphicFramePr>
        <p:xfrm>
          <a:off x="5263896" y="1242730"/>
          <a:ext cx="6287844" cy="1768683"/>
        </p:xfrm>
        <a:graphic>
          <a:graphicData uri="http://schemas.openxmlformats.org/drawingml/2006/table">
            <a:tbl>
              <a:tblPr/>
              <a:tblGrid>
                <a:gridCol w="6287844">
                  <a:extLst>
                    <a:ext uri="{9D8B030D-6E8A-4147-A177-3AD203B41FA5}">
                      <a16:colId xmlns:a16="http://schemas.microsoft.com/office/drawing/2014/main" val="20000"/>
                    </a:ext>
                  </a:extLst>
                </a:gridCol>
              </a:tblGrid>
              <a:tr h="274320">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Comments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463883">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aseline="0" dirty="0">
                          <a:latin typeface="Arial" panose="020B0604020202020204" pitchFamily="34" charset="0"/>
                          <a:cs typeface="Arial" panose="020B0604020202020204" pitchFamily="34" charset="0"/>
                        </a:rPr>
                        <a:t>The introduction of role based user permissions will represent a major change for FDOT system users. Current state, system permissions are largely open to various stakeholders. Workflows and processes are driven by who accesses what, since access is largely unrestricted. Future state, workflow and automation capabilities within the solution will dictate which users have access to certain information and actions within the system. </a:t>
                      </a:r>
                      <a:r>
                        <a:rPr lang="en-US" sz="1200" b="1" u="sng" baseline="0" dirty="0">
                          <a:latin typeface="Arial" panose="020B0604020202020204" pitchFamily="34" charset="0"/>
                          <a:cs typeface="Arial" panose="020B0604020202020204" pitchFamily="34" charset="0"/>
                        </a:rPr>
                        <a:t>Change Intervention:</a:t>
                      </a:r>
                      <a:r>
                        <a:rPr lang="en-US" sz="1200" b="0" u="none" baseline="0" dirty="0">
                          <a:latin typeface="Arial" panose="020B0604020202020204" pitchFamily="34" charset="0"/>
                          <a:cs typeface="Arial" panose="020B0604020202020204" pitchFamily="34" charset="0"/>
                        </a:rPr>
                        <a:t> After</a:t>
                      </a:r>
                      <a:r>
                        <a:rPr lang="en-US" sz="1200" baseline="0" dirty="0">
                          <a:latin typeface="Arial" panose="020B0604020202020204" pitchFamily="34" charset="0"/>
                          <a:cs typeface="Arial" panose="020B0604020202020204" pitchFamily="34" charset="0"/>
                        </a:rPr>
                        <a:t> designing the system, workshops should be held to discuss end-to-end processes across FDOT and validate user roles against system capabilities.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8" name="Group 31">
            <a:extLst>
              <a:ext uri="{FF2B5EF4-FFF2-40B4-BE49-F238E27FC236}">
                <a16:creationId xmlns:a16="http://schemas.microsoft.com/office/drawing/2014/main" id="{3B7C3D1A-67DD-4A5B-A596-CBAC224C324B}"/>
              </a:ext>
            </a:extLst>
          </p:cNvPr>
          <p:cNvGraphicFramePr>
            <a:graphicFrameLocks noGrp="1"/>
          </p:cNvGraphicFramePr>
          <p:nvPr/>
        </p:nvGraphicFramePr>
        <p:xfrm>
          <a:off x="5263895" y="878786"/>
          <a:ext cx="6287843" cy="304800"/>
        </p:xfrm>
        <a:graphic>
          <a:graphicData uri="http://schemas.openxmlformats.org/drawingml/2006/table">
            <a:tbl>
              <a:tblPr/>
              <a:tblGrid>
                <a:gridCol w="4160951">
                  <a:extLst>
                    <a:ext uri="{9D8B030D-6E8A-4147-A177-3AD203B41FA5}">
                      <a16:colId xmlns:a16="http://schemas.microsoft.com/office/drawing/2014/main" val="20000"/>
                    </a:ext>
                  </a:extLst>
                </a:gridCol>
                <a:gridCol w="2126892">
                  <a:extLst>
                    <a:ext uri="{9D8B030D-6E8A-4147-A177-3AD203B41FA5}">
                      <a16:colId xmlns:a16="http://schemas.microsoft.com/office/drawing/2014/main" val="20001"/>
                    </a:ext>
                  </a:extLst>
                </a:gridCol>
              </a:tblGrid>
              <a:tr h="209262">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Overall Impact Level</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defRPr/>
                      </a:pPr>
                      <a:endParaRPr kumimoji="0" lang="en-US" sz="14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bl>
          </a:graphicData>
        </a:graphic>
      </p:graphicFrame>
      <p:sp>
        <p:nvSpPr>
          <p:cNvPr id="9" name="Rectangle 8">
            <a:extLst>
              <a:ext uri="{FF2B5EF4-FFF2-40B4-BE49-F238E27FC236}">
                <a16:creationId xmlns:a16="http://schemas.microsoft.com/office/drawing/2014/main" id="{BE29D88D-F81A-41F9-A047-C3C2BCBFB6E4}"/>
              </a:ext>
            </a:extLst>
          </p:cNvPr>
          <p:cNvSpPr/>
          <p:nvPr/>
        </p:nvSpPr>
        <p:spPr>
          <a:xfrm>
            <a:off x="8866519" y="916950"/>
            <a:ext cx="874520" cy="2273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High</a:t>
            </a:r>
          </a:p>
        </p:txBody>
      </p:sp>
    </p:spTree>
    <p:extLst>
      <p:ext uri="{BB962C8B-B14F-4D97-AF65-F5344CB8AC3E}">
        <p14:creationId xmlns:p14="http://schemas.microsoft.com/office/powerpoint/2010/main" val="3863294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Group 31">
            <a:extLst>
              <a:ext uri="{FF2B5EF4-FFF2-40B4-BE49-F238E27FC236}">
                <a16:creationId xmlns:a16="http://schemas.microsoft.com/office/drawing/2014/main" id="{2A289A78-D3BF-4B2F-B45F-02917CCA327A}"/>
              </a:ext>
            </a:extLst>
          </p:cNvPr>
          <p:cNvGraphicFramePr>
            <a:graphicFrameLocks noGrp="1"/>
          </p:cNvGraphicFramePr>
          <p:nvPr>
            <p:extLst>
              <p:ext uri="{D42A27DB-BD31-4B8C-83A1-F6EECF244321}">
                <p14:modId xmlns:p14="http://schemas.microsoft.com/office/powerpoint/2010/main" val="2994500400"/>
              </p:ext>
            </p:extLst>
          </p:nvPr>
        </p:nvGraphicFramePr>
        <p:xfrm>
          <a:off x="5263896" y="1242730"/>
          <a:ext cx="6287844" cy="2042160"/>
        </p:xfrm>
        <a:graphic>
          <a:graphicData uri="http://schemas.openxmlformats.org/drawingml/2006/table">
            <a:tbl>
              <a:tblPr/>
              <a:tblGrid>
                <a:gridCol w="6287844">
                  <a:extLst>
                    <a:ext uri="{9D8B030D-6E8A-4147-A177-3AD203B41FA5}">
                      <a16:colId xmlns:a16="http://schemas.microsoft.com/office/drawing/2014/main" val="20000"/>
                    </a:ext>
                  </a:extLst>
                </a:gridCol>
              </a:tblGrid>
              <a:tr h="274320">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Comments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463883">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0" u="none" baseline="0" dirty="0">
                          <a:latin typeface="Arial" panose="020B0604020202020204" pitchFamily="34" charset="0"/>
                          <a:cs typeface="Arial" panose="020B0604020202020204" pitchFamily="34" charset="0"/>
                        </a:rPr>
                        <a:t>A standardized method of loading budget allocation and distributing between organizational units will be introduced. </a:t>
                      </a:r>
                      <a:r>
                        <a:rPr lang="en-US" sz="1200" u="none" baseline="0" dirty="0">
                          <a:latin typeface="Arial" panose="020B0604020202020204" pitchFamily="34" charset="0"/>
                          <a:cs typeface="Arial" panose="020B0604020202020204" pitchFamily="34" charset="0"/>
                        </a:rPr>
                        <a:t>Today, some districts have the ability to manually load into FLAIR or send a script to a controller. In the future, the new WPII solution will introduce governance to any information uploaded into FLAIR or Palm. It will be processed in the new system, which will then provide the results and provide better transparency.</a:t>
                      </a:r>
                      <a:r>
                        <a:rPr lang="en-US" sz="1200" b="0" u="none" baseline="0" dirty="0">
                          <a:latin typeface="Arial" panose="020B0604020202020204" pitchFamily="34" charset="0"/>
                          <a:cs typeface="Arial" panose="020B0604020202020204" pitchFamily="34" charset="0"/>
                        </a:rPr>
                        <a:t> F</a:t>
                      </a:r>
                      <a:r>
                        <a:rPr lang="en-US" sz="1200" u="none" baseline="0" dirty="0">
                          <a:latin typeface="Arial" panose="020B0604020202020204" pitchFamily="34" charset="0"/>
                          <a:cs typeface="Arial" panose="020B0604020202020204" pitchFamily="34" charset="0"/>
                        </a:rPr>
                        <a:t>DOT needs to make sure they have the tools to effectively perform z</a:t>
                      </a:r>
                      <a:r>
                        <a:rPr lang="en-US" sz="1200" b="0" u="none" baseline="0" dirty="0">
                          <a:latin typeface="Arial" panose="020B0604020202020204" pitchFamily="34" charset="0"/>
                          <a:cs typeface="Arial" panose="020B0604020202020204" pitchFamily="34" charset="0"/>
                        </a:rPr>
                        <a:t>ero base budget initiative</a:t>
                      </a:r>
                      <a:r>
                        <a:rPr lang="en-US" sz="1200" u="none" baseline="0" dirty="0">
                          <a:latin typeface="Arial" panose="020B0604020202020204" pitchFamily="34" charset="0"/>
                          <a:cs typeface="Arial" panose="020B0604020202020204" pitchFamily="34" charset="0"/>
                        </a:rPr>
                        <a:t>. Today it cannot be done since there is not enough insights on budget allocation.  </a:t>
                      </a:r>
                      <a:r>
                        <a:rPr lang="en-US" sz="1200" b="1" u="sng" baseline="0" dirty="0">
                          <a:latin typeface="Arial" panose="020B0604020202020204" pitchFamily="34" charset="0"/>
                          <a:cs typeface="Arial" panose="020B0604020202020204" pitchFamily="34" charset="0"/>
                        </a:rPr>
                        <a:t>Change Intervention</a:t>
                      </a:r>
                      <a:r>
                        <a:rPr lang="en-US" sz="1200" u="sng" baseline="0" dirty="0">
                          <a:latin typeface="Arial" panose="020B0604020202020204" pitchFamily="34" charset="0"/>
                          <a:cs typeface="Arial" panose="020B0604020202020204" pitchFamily="34" charset="0"/>
                        </a:rPr>
                        <a:t>:</a:t>
                      </a:r>
                      <a:r>
                        <a:rPr lang="en-US" sz="1200" u="none" baseline="0" dirty="0">
                          <a:latin typeface="Arial" panose="020B0604020202020204" pitchFamily="34" charset="0"/>
                          <a:cs typeface="Arial" panose="020B0604020202020204" pitchFamily="34" charset="0"/>
                        </a:rPr>
                        <a:t> Roadshows, product demos, and meetings with impacted stakeholders during the design phase of the project</a:t>
                      </a:r>
                      <a:r>
                        <a:rPr lang="en-US" sz="1200" b="0" u="none" baseline="0" dirty="0">
                          <a:latin typeface="Arial" panose="020B0604020202020204" pitchFamily="34" charset="0"/>
                          <a:cs typeface="Arial" panose="020B0604020202020204" pitchFamily="34" charset="0"/>
                        </a:rPr>
                        <a:t>. </a:t>
                      </a:r>
                      <a:endParaRPr lang="en-US" sz="1200" u="none" baseline="0" dirty="0">
                        <a:latin typeface="Arial" panose="020B0604020202020204" pitchFamily="34" charset="0"/>
                        <a:cs typeface="Arial" panose="020B0604020202020204"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5" name="Title 4"/>
          <p:cNvSpPr>
            <a:spLocks noGrp="1"/>
          </p:cNvSpPr>
          <p:nvPr>
            <p:ph type="title"/>
          </p:nvPr>
        </p:nvSpPr>
        <p:spPr>
          <a:xfrm>
            <a:off x="571500" y="-8107"/>
            <a:ext cx="9489850" cy="655807"/>
          </a:xfrm>
        </p:spPr>
        <p:txBody>
          <a:bodyPr>
            <a:normAutofit/>
          </a:bodyPr>
          <a:lstStyle/>
          <a:p>
            <a:r>
              <a:rPr lang="en-US" dirty="0">
                <a:solidFill>
                  <a:srgbClr val="5B9BD5">
                    <a:lumMod val="50000"/>
                  </a:srgbClr>
                </a:solidFill>
              </a:rPr>
              <a:t>Managing</a:t>
            </a:r>
            <a:r>
              <a:rPr lang="en-US" dirty="0"/>
              <a:t> GAA Impact: Budget Allocation</a:t>
            </a:r>
          </a:p>
        </p:txBody>
      </p:sp>
      <p:graphicFrame>
        <p:nvGraphicFramePr>
          <p:cNvPr id="19" name="Group 31">
            <a:extLst>
              <a:ext uri="{FF2B5EF4-FFF2-40B4-BE49-F238E27FC236}">
                <a16:creationId xmlns:a16="http://schemas.microsoft.com/office/drawing/2014/main" id="{52AFEE9C-7CE9-4242-81E9-C7C1C2C0B345}"/>
              </a:ext>
            </a:extLst>
          </p:cNvPr>
          <p:cNvGraphicFramePr>
            <a:graphicFrameLocks noGrp="1"/>
          </p:cNvGraphicFramePr>
          <p:nvPr>
            <p:extLst>
              <p:ext uri="{D42A27DB-BD31-4B8C-83A1-F6EECF244321}">
                <p14:modId xmlns:p14="http://schemas.microsoft.com/office/powerpoint/2010/main" val="390733365"/>
              </p:ext>
            </p:extLst>
          </p:nvPr>
        </p:nvGraphicFramePr>
        <p:xfrm>
          <a:off x="800100" y="3328884"/>
          <a:ext cx="10751640" cy="2397495"/>
        </p:xfrm>
        <a:graphic>
          <a:graphicData uri="http://schemas.openxmlformats.org/drawingml/2006/table">
            <a:tbl>
              <a:tblPr/>
              <a:tblGrid>
                <a:gridCol w="3298026">
                  <a:extLst>
                    <a:ext uri="{9D8B030D-6E8A-4147-A177-3AD203B41FA5}">
                      <a16:colId xmlns:a16="http://schemas.microsoft.com/office/drawing/2014/main" val="20000"/>
                    </a:ext>
                  </a:extLst>
                </a:gridCol>
                <a:gridCol w="2329042">
                  <a:extLst>
                    <a:ext uri="{9D8B030D-6E8A-4147-A177-3AD203B41FA5}">
                      <a16:colId xmlns:a16="http://schemas.microsoft.com/office/drawing/2014/main" val="20002"/>
                    </a:ext>
                  </a:extLst>
                </a:gridCol>
                <a:gridCol w="2329042">
                  <a:extLst>
                    <a:ext uri="{9D8B030D-6E8A-4147-A177-3AD203B41FA5}">
                      <a16:colId xmlns:a16="http://schemas.microsoft.com/office/drawing/2014/main" val="3124936562"/>
                    </a:ext>
                  </a:extLst>
                </a:gridCol>
                <a:gridCol w="2795530">
                  <a:extLst>
                    <a:ext uri="{9D8B030D-6E8A-4147-A177-3AD203B41FA5}">
                      <a16:colId xmlns:a16="http://schemas.microsoft.com/office/drawing/2014/main" val="20003"/>
                    </a:ext>
                  </a:extLst>
                </a:gridCol>
              </a:tblGrid>
              <a:tr h="356425">
                <a:tc gridSpan="4">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   Findings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extLst>
                  <a:ext uri="{0D108BD9-81ED-4DB2-BD59-A6C34878D82A}">
                    <a16:rowId xmlns:a16="http://schemas.microsoft.com/office/drawing/2014/main" val="10000"/>
                  </a:ext>
                </a:extLst>
              </a:tr>
              <a:tr h="482154">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People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Process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Technology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Government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1"/>
                  </a:ext>
                </a:extLst>
              </a:tr>
              <a:tr h="1558916">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Users will have to load all the information in the new solution first, instead of PALM or Flair.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 system will require impacted stakeholder to allocate budget distribution between organizational units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extLst>
                  <a:ext uri="{0D108BD9-81ED-4DB2-BD59-A6C34878D82A}">
                    <a16:rowId xmlns:a16="http://schemas.microsoft.com/office/drawing/2014/main" val="10002"/>
                  </a:ext>
                </a:extLst>
              </a:tr>
            </a:tbl>
          </a:graphicData>
        </a:graphic>
      </p:graphicFrame>
      <p:graphicFrame>
        <p:nvGraphicFramePr>
          <p:cNvPr id="36" name="Group 31">
            <a:extLst>
              <a:ext uri="{FF2B5EF4-FFF2-40B4-BE49-F238E27FC236}">
                <a16:creationId xmlns:a16="http://schemas.microsoft.com/office/drawing/2014/main" id="{483DA892-6B57-4C02-ABC4-A1BEC6B244E2}"/>
              </a:ext>
            </a:extLst>
          </p:cNvPr>
          <p:cNvGraphicFramePr>
            <a:graphicFrameLocks noGrp="1"/>
          </p:cNvGraphicFramePr>
          <p:nvPr>
            <p:extLst>
              <p:ext uri="{D42A27DB-BD31-4B8C-83A1-F6EECF244321}">
                <p14:modId xmlns:p14="http://schemas.microsoft.com/office/powerpoint/2010/main" val="1536907912"/>
              </p:ext>
            </p:extLst>
          </p:nvPr>
        </p:nvGraphicFramePr>
        <p:xfrm>
          <a:off x="800100" y="850381"/>
          <a:ext cx="3474720" cy="2429713"/>
        </p:xfrm>
        <a:graphic>
          <a:graphicData uri="http://schemas.openxmlformats.org/drawingml/2006/table">
            <a:tbl>
              <a:tblPr/>
              <a:tblGrid>
                <a:gridCol w="3474720">
                  <a:extLst>
                    <a:ext uri="{9D8B030D-6E8A-4147-A177-3AD203B41FA5}">
                      <a16:colId xmlns:a16="http://schemas.microsoft.com/office/drawing/2014/main" val="20000"/>
                    </a:ext>
                  </a:extLst>
                </a:gridCol>
              </a:tblGrid>
              <a:tr h="280873">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200" b="1" i="0" u="none" strike="noStrike" cap="none" normalizeH="0" baseline="0" dirty="0">
                          <a:ln>
                            <a:noFill/>
                          </a:ln>
                          <a:solidFill>
                            <a:srgbClr val="FFFFFF"/>
                          </a:solidFill>
                          <a:effectLst/>
                          <a:latin typeface="Arial" pitchFamily="34" charset="0"/>
                          <a:cs typeface="Arial" pitchFamily="34" charset="0"/>
                        </a:rPr>
                        <a:t>WPII Requirements Session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856232">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1" baseline="0" dirty="0">
                          <a:latin typeface="Arial" panose="020B0604020202020204" pitchFamily="34" charset="0"/>
                          <a:cs typeface="Arial" panose="020B0604020202020204" pitchFamily="34" charset="0"/>
                        </a:rPr>
                        <a:t>WPII Develop the Work Program</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baseline="0" dirty="0">
                          <a:latin typeface="Arial" panose="020B0604020202020204" pitchFamily="34" charset="0"/>
                          <a:cs typeface="Arial" panose="020B0604020202020204" pitchFamily="34" charset="0"/>
                        </a:rPr>
                        <a:t>Attendees: </a:t>
                      </a:r>
                      <a:r>
                        <a:rPr lang="en-US" sz="1200" b="0" baseline="0" dirty="0">
                          <a:latin typeface="Arial" panose="020B0604020202020204" pitchFamily="34" charset="0"/>
                          <a:cs typeface="Arial" panose="020B0604020202020204" pitchFamily="34" charset="0"/>
                        </a:rPr>
                        <a:t>Greg Patterson, Anna Suhrweir, Linda Glass Johnson, Leslie Wetherell, Drew Evers, Roberto Vicevich</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kern="1200" baseline="0" dirty="0">
                          <a:solidFill>
                            <a:schemeClr val="tx1"/>
                          </a:solidFill>
                          <a:latin typeface="Arial" panose="020B0604020202020204" pitchFamily="34" charset="0"/>
                          <a:ea typeface="+mn-ea"/>
                          <a:cs typeface="Arial" panose="020B0604020202020204" pitchFamily="34" charset="0"/>
                        </a:rPr>
                        <a:t>Potential Risk</a:t>
                      </a:r>
                      <a:r>
                        <a:rPr lang="en-US" sz="1200" kern="1200" baseline="0" dirty="0">
                          <a:solidFill>
                            <a:schemeClr val="tx1"/>
                          </a:solidFill>
                          <a:latin typeface="Arial" panose="020B0604020202020204" pitchFamily="34" charset="0"/>
                          <a:ea typeface="+mn-ea"/>
                          <a:cs typeface="Arial" panose="020B0604020202020204" pitchFamily="34" charset="0"/>
                        </a:rPr>
                        <a:t>: Misunderstanding of the capabilities of the new solution and its capability analyzing data and updating FLAIR and Palm</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kern="1200" baseline="0" dirty="0">
                          <a:solidFill>
                            <a:schemeClr val="tx1"/>
                          </a:solidFill>
                          <a:latin typeface="Arial" panose="020B0604020202020204" pitchFamily="34" charset="0"/>
                          <a:ea typeface="+mn-ea"/>
                          <a:cs typeface="Arial" panose="020B0604020202020204" pitchFamily="34" charset="0"/>
                        </a:rPr>
                        <a:t>Impacted Stakeholder Groups</a:t>
                      </a:r>
                      <a:r>
                        <a:rPr lang="en-US" sz="1200" kern="1200" baseline="0" dirty="0">
                          <a:solidFill>
                            <a:schemeClr val="tx1"/>
                          </a:solidFill>
                          <a:latin typeface="Arial" panose="020B0604020202020204" pitchFamily="34" charset="0"/>
                          <a:ea typeface="+mn-ea"/>
                          <a:cs typeface="Arial" panose="020B0604020202020204" pitchFamily="34" charset="0"/>
                        </a:rPr>
                        <a:t>: Work Program Staff</a:t>
                      </a:r>
                      <a:endParaRPr lang="en-US" sz="1200" b="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8" name="Group 31">
            <a:extLst>
              <a:ext uri="{FF2B5EF4-FFF2-40B4-BE49-F238E27FC236}">
                <a16:creationId xmlns:a16="http://schemas.microsoft.com/office/drawing/2014/main" id="{3B7C3D1A-67DD-4A5B-A596-CBAC224C324B}"/>
              </a:ext>
            </a:extLst>
          </p:cNvPr>
          <p:cNvGraphicFramePr>
            <a:graphicFrameLocks noGrp="1"/>
          </p:cNvGraphicFramePr>
          <p:nvPr/>
        </p:nvGraphicFramePr>
        <p:xfrm>
          <a:off x="5263895" y="878786"/>
          <a:ext cx="6287843" cy="304800"/>
        </p:xfrm>
        <a:graphic>
          <a:graphicData uri="http://schemas.openxmlformats.org/drawingml/2006/table">
            <a:tbl>
              <a:tblPr/>
              <a:tblGrid>
                <a:gridCol w="4160951">
                  <a:extLst>
                    <a:ext uri="{9D8B030D-6E8A-4147-A177-3AD203B41FA5}">
                      <a16:colId xmlns:a16="http://schemas.microsoft.com/office/drawing/2014/main" val="20000"/>
                    </a:ext>
                  </a:extLst>
                </a:gridCol>
                <a:gridCol w="2126892">
                  <a:extLst>
                    <a:ext uri="{9D8B030D-6E8A-4147-A177-3AD203B41FA5}">
                      <a16:colId xmlns:a16="http://schemas.microsoft.com/office/drawing/2014/main" val="20001"/>
                    </a:ext>
                  </a:extLst>
                </a:gridCol>
              </a:tblGrid>
              <a:tr h="209262">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Overall Impact Level</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defRPr/>
                      </a:pPr>
                      <a:endParaRPr kumimoji="0" lang="en-US" sz="14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bl>
          </a:graphicData>
        </a:graphic>
      </p:graphicFrame>
      <p:sp>
        <p:nvSpPr>
          <p:cNvPr id="9" name="Rectangle 8">
            <a:extLst>
              <a:ext uri="{FF2B5EF4-FFF2-40B4-BE49-F238E27FC236}">
                <a16:creationId xmlns:a16="http://schemas.microsoft.com/office/drawing/2014/main" id="{C2A120DE-88CE-42E4-AB3C-D5CA545B3E1D}"/>
              </a:ext>
            </a:extLst>
          </p:cNvPr>
          <p:cNvSpPr/>
          <p:nvPr/>
        </p:nvSpPr>
        <p:spPr>
          <a:xfrm>
            <a:off x="8866519" y="916950"/>
            <a:ext cx="874520" cy="2273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High</a:t>
            </a:r>
          </a:p>
        </p:txBody>
      </p:sp>
    </p:spTree>
    <p:extLst>
      <p:ext uri="{BB962C8B-B14F-4D97-AF65-F5344CB8AC3E}">
        <p14:creationId xmlns:p14="http://schemas.microsoft.com/office/powerpoint/2010/main" val="2638681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Group 31">
            <a:extLst>
              <a:ext uri="{FF2B5EF4-FFF2-40B4-BE49-F238E27FC236}">
                <a16:creationId xmlns:a16="http://schemas.microsoft.com/office/drawing/2014/main" id="{2A289A78-D3BF-4B2F-B45F-02917CCA327A}"/>
              </a:ext>
            </a:extLst>
          </p:cNvPr>
          <p:cNvGraphicFramePr>
            <a:graphicFrameLocks noGrp="1"/>
          </p:cNvGraphicFramePr>
          <p:nvPr>
            <p:extLst>
              <p:ext uri="{D42A27DB-BD31-4B8C-83A1-F6EECF244321}">
                <p14:modId xmlns:p14="http://schemas.microsoft.com/office/powerpoint/2010/main" val="126909659"/>
              </p:ext>
            </p:extLst>
          </p:nvPr>
        </p:nvGraphicFramePr>
        <p:xfrm>
          <a:off x="5263896" y="1242730"/>
          <a:ext cx="6287844" cy="1859280"/>
        </p:xfrm>
        <a:graphic>
          <a:graphicData uri="http://schemas.openxmlformats.org/drawingml/2006/table">
            <a:tbl>
              <a:tblPr/>
              <a:tblGrid>
                <a:gridCol w="6287844">
                  <a:extLst>
                    <a:ext uri="{9D8B030D-6E8A-4147-A177-3AD203B41FA5}">
                      <a16:colId xmlns:a16="http://schemas.microsoft.com/office/drawing/2014/main" val="20000"/>
                    </a:ext>
                  </a:extLst>
                </a:gridCol>
              </a:tblGrid>
              <a:tr h="274320">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Comments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463883">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u="none" baseline="0" dirty="0">
                          <a:latin typeface="Arial" panose="020B0604020202020204" pitchFamily="34" charset="0"/>
                          <a:cs typeface="Arial" panose="020B0604020202020204" pitchFamily="34" charset="0"/>
                        </a:rPr>
                        <a:t>The  ability to change data/edit (change the association) for a Financial Project (i.e. Ability to edit the user-defined value for ROI) is a current concern, especially for District 3. Users not only want to define, but also have edit permission. Right now, most data for super user access can be added/modified without any type of restriction. Other users want to add/edit defined fields. There is a high degree of concern around reaction if this functionality is eliminated, as well as general perception of infringing on users flexibility and autonomy. </a:t>
                      </a:r>
                      <a:r>
                        <a:rPr lang="en-US" sz="1200" b="1" u="sng" baseline="0" dirty="0">
                          <a:latin typeface="Arial" panose="020B0604020202020204" pitchFamily="34" charset="0"/>
                          <a:cs typeface="Arial" panose="020B0604020202020204" pitchFamily="34" charset="0"/>
                        </a:rPr>
                        <a:t>Change Intervention:  </a:t>
                      </a:r>
                      <a:r>
                        <a:rPr lang="en-US" sz="1200" b="0" u="none" baseline="0" dirty="0">
                          <a:latin typeface="Arial" panose="020B0604020202020204" pitchFamily="34" charset="0"/>
                          <a:cs typeface="Arial" panose="020B0604020202020204" pitchFamily="34" charset="0"/>
                        </a:rPr>
                        <a:t>C</a:t>
                      </a:r>
                      <a:r>
                        <a:rPr lang="en-US" sz="1200" u="none" baseline="0" dirty="0">
                          <a:latin typeface="Arial" panose="020B0604020202020204" pitchFamily="34" charset="0"/>
                          <a:cs typeface="Arial" panose="020B0604020202020204" pitchFamily="34" charset="0"/>
                        </a:rPr>
                        <a:t>ommunications to inform stakeholders on the importance of data quality and integrity during the Design phase of the project.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5" name="Title 4"/>
          <p:cNvSpPr>
            <a:spLocks noGrp="1"/>
          </p:cNvSpPr>
          <p:nvPr>
            <p:ph type="title"/>
          </p:nvPr>
        </p:nvSpPr>
        <p:spPr>
          <a:xfrm>
            <a:off x="571500" y="0"/>
            <a:ext cx="9489850" cy="655807"/>
          </a:xfrm>
        </p:spPr>
        <p:txBody>
          <a:bodyPr>
            <a:normAutofit/>
          </a:bodyPr>
          <a:lstStyle/>
          <a:p>
            <a:r>
              <a:rPr lang="en-US" dirty="0">
                <a:solidFill>
                  <a:srgbClr val="5B9BD5">
                    <a:lumMod val="50000"/>
                  </a:srgbClr>
                </a:solidFill>
              </a:rPr>
              <a:t>Program</a:t>
            </a:r>
            <a:r>
              <a:rPr lang="en-US" dirty="0"/>
              <a:t> a Project: “User defined” Edits</a:t>
            </a:r>
          </a:p>
        </p:txBody>
      </p:sp>
      <p:graphicFrame>
        <p:nvGraphicFramePr>
          <p:cNvPr id="19" name="Group 31">
            <a:extLst>
              <a:ext uri="{FF2B5EF4-FFF2-40B4-BE49-F238E27FC236}">
                <a16:creationId xmlns:a16="http://schemas.microsoft.com/office/drawing/2014/main" id="{52AFEE9C-7CE9-4242-81E9-C7C1C2C0B345}"/>
              </a:ext>
            </a:extLst>
          </p:cNvPr>
          <p:cNvGraphicFramePr>
            <a:graphicFrameLocks noGrp="1"/>
          </p:cNvGraphicFramePr>
          <p:nvPr>
            <p:extLst>
              <p:ext uri="{D42A27DB-BD31-4B8C-83A1-F6EECF244321}">
                <p14:modId xmlns:p14="http://schemas.microsoft.com/office/powerpoint/2010/main" val="3308923369"/>
              </p:ext>
            </p:extLst>
          </p:nvPr>
        </p:nvGraphicFramePr>
        <p:xfrm>
          <a:off x="800100" y="3328884"/>
          <a:ext cx="10751640" cy="2397495"/>
        </p:xfrm>
        <a:graphic>
          <a:graphicData uri="http://schemas.openxmlformats.org/drawingml/2006/table">
            <a:tbl>
              <a:tblPr/>
              <a:tblGrid>
                <a:gridCol w="3298026">
                  <a:extLst>
                    <a:ext uri="{9D8B030D-6E8A-4147-A177-3AD203B41FA5}">
                      <a16:colId xmlns:a16="http://schemas.microsoft.com/office/drawing/2014/main" val="20000"/>
                    </a:ext>
                  </a:extLst>
                </a:gridCol>
                <a:gridCol w="2329042">
                  <a:extLst>
                    <a:ext uri="{9D8B030D-6E8A-4147-A177-3AD203B41FA5}">
                      <a16:colId xmlns:a16="http://schemas.microsoft.com/office/drawing/2014/main" val="20002"/>
                    </a:ext>
                  </a:extLst>
                </a:gridCol>
                <a:gridCol w="2329042">
                  <a:extLst>
                    <a:ext uri="{9D8B030D-6E8A-4147-A177-3AD203B41FA5}">
                      <a16:colId xmlns:a16="http://schemas.microsoft.com/office/drawing/2014/main" val="3124936562"/>
                    </a:ext>
                  </a:extLst>
                </a:gridCol>
                <a:gridCol w="2795530">
                  <a:extLst>
                    <a:ext uri="{9D8B030D-6E8A-4147-A177-3AD203B41FA5}">
                      <a16:colId xmlns:a16="http://schemas.microsoft.com/office/drawing/2014/main" val="20003"/>
                    </a:ext>
                  </a:extLst>
                </a:gridCol>
              </a:tblGrid>
              <a:tr h="356425">
                <a:tc gridSpan="4">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   Findings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extLst>
                  <a:ext uri="{0D108BD9-81ED-4DB2-BD59-A6C34878D82A}">
                    <a16:rowId xmlns:a16="http://schemas.microsoft.com/office/drawing/2014/main" val="10000"/>
                  </a:ext>
                </a:extLst>
              </a:tr>
              <a:tr h="482154">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People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Process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Technology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Government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1"/>
                  </a:ext>
                </a:extLst>
              </a:tr>
              <a:tr h="1558916">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 system will add more structure and more rigid rules to reinforce data condition and correct  user behaviors. There is a concern among users that discretional edits might be eliminated. But (communications needed for this group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The system will provide a request to bypass of this rule, but only if enough justification is provided.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extLst>
                  <a:ext uri="{0D108BD9-81ED-4DB2-BD59-A6C34878D82A}">
                    <a16:rowId xmlns:a16="http://schemas.microsoft.com/office/drawing/2014/main" val="10002"/>
                  </a:ext>
                </a:extLst>
              </a:tr>
            </a:tbl>
          </a:graphicData>
        </a:graphic>
      </p:graphicFrame>
      <p:graphicFrame>
        <p:nvGraphicFramePr>
          <p:cNvPr id="36" name="Group 31">
            <a:extLst>
              <a:ext uri="{FF2B5EF4-FFF2-40B4-BE49-F238E27FC236}">
                <a16:creationId xmlns:a16="http://schemas.microsoft.com/office/drawing/2014/main" id="{483DA892-6B57-4C02-ABC4-A1BEC6B244E2}"/>
              </a:ext>
            </a:extLst>
          </p:cNvPr>
          <p:cNvGraphicFramePr>
            <a:graphicFrameLocks noGrp="1"/>
          </p:cNvGraphicFramePr>
          <p:nvPr>
            <p:extLst>
              <p:ext uri="{D42A27DB-BD31-4B8C-83A1-F6EECF244321}">
                <p14:modId xmlns:p14="http://schemas.microsoft.com/office/powerpoint/2010/main" val="1028899965"/>
              </p:ext>
            </p:extLst>
          </p:nvPr>
        </p:nvGraphicFramePr>
        <p:xfrm>
          <a:off x="800100" y="850381"/>
          <a:ext cx="3474720" cy="2246833"/>
        </p:xfrm>
        <a:graphic>
          <a:graphicData uri="http://schemas.openxmlformats.org/drawingml/2006/table">
            <a:tbl>
              <a:tblPr/>
              <a:tblGrid>
                <a:gridCol w="3474720">
                  <a:extLst>
                    <a:ext uri="{9D8B030D-6E8A-4147-A177-3AD203B41FA5}">
                      <a16:colId xmlns:a16="http://schemas.microsoft.com/office/drawing/2014/main" val="20000"/>
                    </a:ext>
                  </a:extLst>
                </a:gridCol>
              </a:tblGrid>
              <a:tr h="280873">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200" b="1" i="0" u="none" strike="noStrike" cap="none" normalizeH="0" baseline="0" dirty="0">
                          <a:ln>
                            <a:noFill/>
                          </a:ln>
                          <a:solidFill>
                            <a:srgbClr val="FFFFFF"/>
                          </a:solidFill>
                          <a:effectLst/>
                          <a:latin typeface="Arial" pitchFamily="34" charset="0"/>
                          <a:cs typeface="Arial" pitchFamily="34" charset="0"/>
                        </a:rPr>
                        <a:t>WPII Requirements Session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856232">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1" baseline="0" dirty="0">
                          <a:latin typeface="Arial" panose="020B0604020202020204" pitchFamily="34" charset="0"/>
                          <a:cs typeface="Arial" panose="020B0604020202020204" pitchFamily="34" charset="0"/>
                        </a:rPr>
                        <a:t>WPII Develop the Work Program</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Attendees: </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Greg Patterson, Anna Suhrweir, Linda Glass Johnson, Leslie Wetherell, Drew Evers, Roberto Vicevich</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kern="1200" baseline="0" dirty="0">
                          <a:solidFill>
                            <a:schemeClr val="tx1"/>
                          </a:solidFill>
                          <a:latin typeface="Arial" panose="020B0604020202020204" pitchFamily="34" charset="0"/>
                          <a:ea typeface="+mn-ea"/>
                          <a:cs typeface="Arial" panose="020B0604020202020204" pitchFamily="34" charset="0"/>
                        </a:rPr>
                        <a:t>Potential Risk</a:t>
                      </a:r>
                      <a:r>
                        <a:rPr lang="en-US" sz="1200" kern="1200" baseline="0" dirty="0">
                          <a:solidFill>
                            <a:schemeClr val="tx1"/>
                          </a:solidFill>
                          <a:latin typeface="Arial" panose="020B0604020202020204" pitchFamily="34" charset="0"/>
                          <a:ea typeface="+mn-ea"/>
                          <a:cs typeface="Arial" panose="020B0604020202020204" pitchFamily="34" charset="0"/>
                        </a:rPr>
                        <a:t>: Misunderstanding of the capabilities of the new solution and concern about the flexibility to perform this task</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kern="1200" baseline="0" dirty="0">
                          <a:solidFill>
                            <a:schemeClr val="tx1"/>
                          </a:solidFill>
                          <a:latin typeface="Arial" panose="020B0604020202020204" pitchFamily="34" charset="0"/>
                          <a:ea typeface="+mn-ea"/>
                          <a:cs typeface="Arial" panose="020B0604020202020204" pitchFamily="34" charset="0"/>
                        </a:rPr>
                        <a:t>Impacted Stakeholder Groups</a:t>
                      </a:r>
                      <a:r>
                        <a:rPr lang="en-US" sz="1200" kern="1200" baseline="0" dirty="0">
                          <a:solidFill>
                            <a:schemeClr val="tx1"/>
                          </a:solidFill>
                          <a:latin typeface="Arial" panose="020B0604020202020204" pitchFamily="34" charset="0"/>
                          <a:ea typeface="+mn-ea"/>
                          <a:cs typeface="Arial" panose="020B0604020202020204" pitchFamily="34" charset="0"/>
                        </a:rPr>
                        <a:t>: Work Program Staff/Managers</a:t>
                      </a:r>
                      <a:endParaRPr lang="en-US" sz="1200" b="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8" name="Group 31">
            <a:extLst>
              <a:ext uri="{FF2B5EF4-FFF2-40B4-BE49-F238E27FC236}">
                <a16:creationId xmlns:a16="http://schemas.microsoft.com/office/drawing/2014/main" id="{3B7C3D1A-67DD-4A5B-A596-CBAC224C324B}"/>
              </a:ext>
            </a:extLst>
          </p:cNvPr>
          <p:cNvGraphicFramePr>
            <a:graphicFrameLocks noGrp="1"/>
          </p:cNvGraphicFramePr>
          <p:nvPr/>
        </p:nvGraphicFramePr>
        <p:xfrm>
          <a:off x="5263895" y="878786"/>
          <a:ext cx="6287843" cy="304800"/>
        </p:xfrm>
        <a:graphic>
          <a:graphicData uri="http://schemas.openxmlformats.org/drawingml/2006/table">
            <a:tbl>
              <a:tblPr/>
              <a:tblGrid>
                <a:gridCol w="4160951">
                  <a:extLst>
                    <a:ext uri="{9D8B030D-6E8A-4147-A177-3AD203B41FA5}">
                      <a16:colId xmlns:a16="http://schemas.microsoft.com/office/drawing/2014/main" val="20000"/>
                    </a:ext>
                  </a:extLst>
                </a:gridCol>
                <a:gridCol w="2126892">
                  <a:extLst>
                    <a:ext uri="{9D8B030D-6E8A-4147-A177-3AD203B41FA5}">
                      <a16:colId xmlns:a16="http://schemas.microsoft.com/office/drawing/2014/main" val="20001"/>
                    </a:ext>
                  </a:extLst>
                </a:gridCol>
              </a:tblGrid>
              <a:tr h="209262">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Overall Impact Level</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defRPr/>
                      </a:pPr>
                      <a:endParaRPr kumimoji="0" lang="en-US" sz="14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bl>
          </a:graphicData>
        </a:graphic>
      </p:graphicFrame>
      <p:sp>
        <p:nvSpPr>
          <p:cNvPr id="9" name="Rectangle 8">
            <a:extLst>
              <a:ext uri="{FF2B5EF4-FFF2-40B4-BE49-F238E27FC236}">
                <a16:creationId xmlns:a16="http://schemas.microsoft.com/office/drawing/2014/main" id="{3766D4DA-2CD2-4915-8DAC-196AF56FE26B}"/>
              </a:ext>
            </a:extLst>
          </p:cNvPr>
          <p:cNvSpPr/>
          <p:nvPr/>
        </p:nvSpPr>
        <p:spPr>
          <a:xfrm>
            <a:off x="8866519" y="916950"/>
            <a:ext cx="874520" cy="2273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High</a:t>
            </a:r>
          </a:p>
        </p:txBody>
      </p:sp>
    </p:spTree>
    <p:extLst>
      <p:ext uri="{BB962C8B-B14F-4D97-AF65-F5344CB8AC3E}">
        <p14:creationId xmlns:p14="http://schemas.microsoft.com/office/powerpoint/2010/main" val="72450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C5C47A2-19E7-4DE8-869E-A6E598326972}"/>
              </a:ext>
            </a:extLst>
          </p:cNvPr>
          <p:cNvSpPr/>
          <p:nvPr/>
        </p:nvSpPr>
        <p:spPr>
          <a:xfrm>
            <a:off x="6662799" y="3446703"/>
            <a:ext cx="3716810" cy="2709899"/>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5D43F32B-5713-4583-B414-76FF7E352E7F}"/>
              </a:ext>
            </a:extLst>
          </p:cNvPr>
          <p:cNvSpPr/>
          <p:nvPr/>
        </p:nvSpPr>
        <p:spPr>
          <a:xfrm>
            <a:off x="1812390" y="3445238"/>
            <a:ext cx="3716810" cy="2709899"/>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603E6665-A0C6-46B4-BAD3-890282A035C4}"/>
              </a:ext>
            </a:extLst>
          </p:cNvPr>
          <p:cNvSpPr>
            <a:spLocks noGrp="1"/>
          </p:cNvSpPr>
          <p:nvPr>
            <p:ph type="title"/>
          </p:nvPr>
        </p:nvSpPr>
        <p:spPr>
          <a:xfrm>
            <a:off x="576939" y="107466"/>
            <a:ext cx="10515600" cy="655807"/>
          </a:xfrm>
        </p:spPr>
        <p:txBody>
          <a:bodyPr vert="horz" lIns="91440" tIns="45720" rIns="91440" bIns="45720" rtlCol="0" anchor="ctr">
            <a:normAutofit fontScale="92500"/>
          </a:bodyPr>
          <a:lstStyle/>
          <a:p>
            <a:r>
              <a:rPr lang="en-US" sz="3600" dirty="0"/>
              <a:t>Sub-Function &amp; Specific Topic Change Impacts</a:t>
            </a:r>
          </a:p>
        </p:txBody>
      </p:sp>
      <p:pic>
        <p:nvPicPr>
          <p:cNvPr id="5" name="Picture 4">
            <a:extLst>
              <a:ext uri="{FF2B5EF4-FFF2-40B4-BE49-F238E27FC236}">
                <a16:creationId xmlns:a16="http://schemas.microsoft.com/office/drawing/2014/main" id="{D3DD06BB-AD04-4024-9A69-698D838BE117}"/>
              </a:ext>
            </a:extLst>
          </p:cNvPr>
          <p:cNvPicPr>
            <a:picLocks noChangeAspect="1"/>
          </p:cNvPicPr>
          <p:nvPr/>
        </p:nvPicPr>
        <p:blipFill>
          <a:blip r:embed="rId2"/>
          <a:stretch>
            <a:fillRect/>
          </a:stretch>
        </p:blipFill>
        <p:spPr>
          <a:xfrm>
            <a:off x="1812390" y="1487756"/>
            <a:ext cx="3716810" cy="1849890"/>
          </a:xfrm>
          <a:prstGeom prst="rect">
            <a:avLst/>
          </a:prstGeom>
        </p:spPr>
      </p:pic>
      <p:sp>
        <p:nvSpPr>
          <p:cNvPr id="6" name="TextBox 5">
            <a:extLst>
              <a:ext uri="{FF2B5EF4-FFF2-40B4-BE49-F238E27FC236}">
                <a16:creationId xmlns:a16="http://schemas.microsoft.com/office/drawing/2014/main" id="{DDA0BC50-E65A-4111-911E-1E607EBAEFA1}"/>
              </a:ext>
            </a:extLst>
          </p:cNvPr>
          <p:cNvSpPr txBox="1"/>
          <p:nvPr/>
        </p:nvSpPr>
        <p:spPr>
          <a:xfrm>
            <a:off x="1812391" y="3446703"/>
            <a:ext cx="3716810" cy="23237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Sub-Function Impact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Captures impacts by relevant requirements, broken out by sub function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Collected during requirements sessions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Includes high level views of Business Benefits, Current State, Future State, Risks if Not Mitigated, and Potential OCM Interventions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Impacts to be validated against SME’s and Systems Integrator prior to development of Training, Communications, or Readiness Plan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Identified requirements represent a sample of captured items to illustrate identified impacts</a:t>
            </a:r>
          </a:p>
        </p:txBody>
      </p:sp>
      <p:sp>
        <p:nvSpPr>
          <p:cNvPr id="8" name="TextBox 7">
            <a:extLst>
              <a:ext uri="{FF2B5EF4-FFF2-40B4-BE49-F238E27FC236}">
                <a16:creationId xmlns:a16="http://schemas.microsoft.com/office/drawing/2014/main" id="{4B4B03BE-5733-4969-8482-BBE3452BA4C7}"/>
              </a:ext>
            </a:extLst>
          </p:cNvPr>
          <p:cNvSpPr txBox="1"/>
          <p:nvPr/>
        </p:nvSpPr>
        <p:spPr>
          <a:xfrm>
            <a:off x="6662800" y="3448168"/>
            <a:ext cx="3716810" cy="26622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 Level Impact Assessment (Specific Topics)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Captures impacts raised by or discussed with project team that may comprise multiple requirements across various sub-functions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also include impacts from a specific sub-function identified to be highly disruptive or impactful to FDOT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Collected during requirements sessions and/or dedicated conversations with project SME’s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Addresses initial impressions of impacts to People, Process, Technology, and Government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Impacts to be validated against SME’s and Systems Integrator prior to development of Training, Communications, or Readiness Plan</a:t>
            </a:r>
          </a:p>
        </p:txBody>
      </p:sp>
      <p:pic>
        <p:nvPicPr>
          <p:cNvPr id="9" name="Picture 8">
            <a:extLst>
              <a:ext uri="{FF2B5EF4-FFF2-40B4-BE49-F238E27FC236}">
                <a16:creationId xmlns:a16="http://schemas.microsoft.com/office/drawing/2014/main" id="{63667594-CD0B-43E8-853D-E2BB394C4F28}"/>
              </a:ext>
            </a:extLst>
          </p:cNvPr>
          <p:cNvPicPr>
            <a:picLocks noChangeAspect="1"/>
          </p:cNvPicPr>
          <p:nvPr/>
        </p:nvPicPr>
        <p:blipFill>
          <a:blip r:embed="rId3"/>
          <a:stretch>
            <a:fillRect/>
          </a:stretch>
        </p:blipFill>
        <p:spPr>
          <a:xfrm>
            <a:off x="6662800" y="1489221"/>
            <a:ext cx="3716808" cy="1848425"/>
          </a:xfrm>
          <a:prstGeom prst="rect">
            <a:avLst/>
          </a:prstGeom>
        </p:spPr>
      </p:pic>
      <p:sp>
        <p:nvSpPr>
          <p:cNvPr id="14" name="TextBox 13">
            <a:extLst>
              <a:ext uri="{FF2B5EF4-FFF2-40B4-BE49-F238E27FC236}">
                <a16:creationId xmlns:a16="http://schemas.microsoft.com/office/drawing/2014/main" id="{A36452EF-EAEC-471F-A54E-22BB81E36D48}"/>
              </a:ext>
            </a:extLst>
          </p:cNvPr>
          <p:cNvSpPr txBox="1"/>
          <p:nvPr/>
        </p:nvSpPr>
        <p:spPr>
          <a:xfrm rot="2015194">
            <a:off x="2580593" y="1966672"/>
            <a:ext cx="218040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Example</a:t>
            </a:r>
          </a:p>
        </p:txBody>
      </p:sp>
      <p:sp>
        <p:nvSpPr>
          <p:cNvPr id="15" name="TextBox 14">
            <a:extLst>
              <a:ext uri="{FF2B5EF4-FFF2-40B4-BE49-F238E27FC236}">
                <a16:creationId xmlns:a16="http://schemas.microsoft.com/office/drawing/2014/main" id="{E0F22F6C-1673-4328-9AAC-B8816E058D59}"/>
              </a:ext>
            </a:extLst>
          </p:cNvPr>
          <p:cNvSpPr txBox="1"/>
          <p:nvPr/>
        </p:nvSpPr>
        <p:spPr>
          <a:xfrm rot="2015194">
            <a:off x="7431002" y="2023167"/>
            <a:ext cx="218040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Example</a:t>
            </a:r>
          </a:p>
        </p:txBody>
      </p:sp>
      <p:sp>
        <p:nvSpPr>
          <p:cNvPr id="16" name="TextBox 15">
            <a:extLst>
              <a:ext uri="{FF2B5EF4-FFF2-40B4-BE49-F238E27FC236}">
                <a16:creationId xmlns:a16="http://schemas.microsoft.com/office/drawing/2014/main" id="{5BC671FF-B423-4DBF-8F2F-3C88D2B5BD40}"/>
              </a:ext>
            </a:extLst>
          </p:cNvPr>
          <p:cNvSpPr txBox="1"/>
          <p:nvPr/>
        </p:nvSpPr>
        <p:spPr>
          <a:xfrm>
            <a:off x="1658727" y="828363"/>
            <a:ext cx="887454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1F4284"/>
                </a:solidFill>
                <a:effectLst/>
                <a:uLnTx/>
                <a:uFillTx/>
                <a:latin typeface="Arial" panose="020B0604020202020204" pitchFamily="34" charset="0"/>
                <a:ea typeface="+mn-ea"/>
                <a:cs typeface="Arial" panose="020B0604020202020204" pitchFamily="34" charset="0"/>
              </a:rPr>
              <a:t>Below are the two methods in which high level change impacts are being  captured for the current requirements phase:</a:t>
            </a:r>
          </a:p>
        </p:txBody>
      </p:sp>
    </p:spTree>
    <p:extLst>
      <p:ext uri="{BB962C8B-B14F-4D97-AF65-F5344CB8AC3E}">
        <p14:creationId xmlns:p14="http://schemas.microsoft.com/office/powerpoint/2010/main" val="3136295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Group 31">
            <a:extLst>
              <a:ext uri="{FF2B5EF4-FFF2-40B4-BE49-F238E27FC236}">
                <a16:creationId xmlns:a16="http://schemas.microsoft.com/office/drawing/2014/main" id="{2A289A78-D3BF-4B2F-B45F-02917CCA327A}"/>
              </a:ext>
            </a:extLst>
          </p:cNvPr>
          <p:cNvGraphicFramePr>
            <a:graphicFrameLocks noGrp="1"/>
          </p:cNvGraphicFramePr>
          <p:nvPr>
            <p:extLst>
              <p:ext uri="{D42A27DB-BD31-4B8C-83A1-F6EECF244321}">
                <p14:modId xmlns:p14="http://schemas.microsoft.com/office/powerpoint/2010/main" val="1139919789"/>
              </p:ext>
            </p:extLst>
          </p:nvPr>
        </p:nvGraphicFramePr>
        <p:xfrm>
          <a:off x="5263896" y="1242730"/>
          <a:ext cx="6287844" cy="1859280"/>
        </p:xfrm>
        <a:graphic>
          <a:graphicData uri="http://schemas.openxmlformats.org/drawingml/2006/table">
            <a:tbl>
              <a:tblPr/>
              <a:tblGrid>
                <a:gridCol w="6287844">
                  <a:extLst>
                    <a:ext uri="{9D8B030D-6E8A-4147-A177-3AD203B41FA5}">
                      <a16:colId xmlns:a16="http://schemas.microsoft.com/office/drawing/2014/main" val="20000"/>
                    </a:ext>
                  </a:extLst>
                </a:gridCol>
              </a:tblGrid>
              <a:tr h="274320">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Comments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697569">
                <a:tc>
                  <a:txBody>
                    <a:bodyPr/>
                    <a:lstStyle/>
                    <a:p>
                      <a:r>
                        <a:rPr lang="en-US" sz="1200" u="none" baseline="0" dirty="0">
                          <a:latin typeface="Arial" panose="020B0604020202020204" pitchFamily="34" charset="0"/>
                          <a:cs typeface="Arial" panose="020B0604020202020204" pitchFamily="34" charset="0"/>
                        </a:rPr>
                        <a:t>Introduction of the “Three Box Rule” and the purpose of each “box” (contingency, reserve, and target) for project funding will be new to all impacted stakeholders. Today, there is only one “box” where funding for projects are allocated. Feedback indicated that some users don’t want to have three separate box codes since they don’t see the value in it and don’t understand how it is used today. </a:t>
                      </a:r>
                      <a:r>
                        <a:rPr kumimoji="0" lang="en-US" sz="1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Change Intervention</a:t>
                      </a:r>
                      <a:r>
                        <a:rPr kumimoji="0" lang="en-US" sz="12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Once the box rule is finalized by the business, roadshows with graphics  and meetings with impacted stakeholders to explain box purpose, cash forecasting, and legislature reporting</a:t>
                      </a:r>
                      <a:endParaRPr lang="en-US" sz="135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u="none" baseline="0" dirty="0">
                          <a:latin typeface="Arial" panose="020B0604020202020204" pitchFamily="34" charset="0"/>
                          <a:cs typeface="Arial" panose="020B0604020202020204" pitchFamily="34" charset="0"/>
                        </a:rPr>
                        <a:t>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5" name="Title 4"/>
          <p:cNvSpPr>
            <a:spLocks noGrp="1"/>
          </p:cNvSpPr>
          <p:nvPr>
            <p:ph type="title"/>
          </p:nvPr>
        </p:nvSpPr>
        <p:spPr>
          <a:xfrm>
            <a:off x="571500" y="-8107"/>
            <a:ext cx="9489850" cy="655807"/>
          </a:xfrm>
        </p:spPr>
        <p:txBody>
          <a:bodyPr>
            <a:normAutofit/>
          </a:bodyPr>
          <a:lstStyle/>
          <a:p>
            <a:r>
              <a:rPr lang="en-US" dirty="0">
                <a:solidFill>
                  <a:srgbClr val="5B9BD5">
                    <a:lumMod val="50000"/>
                  </a:srgbClr>
                </a:solidFill>
              </a:rPr>
              <a:t>Program</a:t>
            </a:r>
            <a:r>
              <a:rPr lang="en-US" dirty="0"/>
              <a:t> a Project - Three Box Rule</a:t>
            </a:r>
          </a:p>
        </p:txBody>
      </p:sp>
      <p:graphicFrame>
        <p:nvGraphicFramePr>
          <p:cNvPr id="19" name="Group 31">
            <a:extLst>
              <a:ext uri="{FF2B5EF4-FFF2-40B4-BE49-F238E27FC236}">
                <a16:creationId xmlns:a16="http://schemas.microsoft.com/office/drawing/2014/main" id="{52AFEE9C-7CE9-4242-81E9-C7C1C2C0B345}"/>
              </a:ext>
            </a:extLst>
          </p:cNvPr>
          <p:cNvGraphicFramePr>
            <a:graphicFrameLocks noGrp="1"/>
          </p:cNvGraphicFramePr>
          <p:nvPr>
            <p:extLst>
              <p:ext uri="{D42A27DB-BD31-4B8C-83A1-F6EECF244321}">
                <p14:modId xmlns:p14="http://schemas.microsoft.com/office/powerpoint/2010/main" val="1439276359"/>
              </p:ext>
            </p:extLst>
          </p:nvPr>
        </p:nvGraphicFramePr>
        <p:xfrm>
          <a:off x="800100" y="3328884"/>
          <a:ext cx="10751640" cy="2397495"/>
        </p:xfrm>
        <a:graphic>
          <a:graphicData uri="http://schemas.openxmlformats.org/drawingml/2006/table">
            <a:tbl>
              <a:tblPr/>
              <a:tblGrid>
                <a:gridCol w="3298026">
                  <a:extLst>
                    <a:ext uri="{9D8B030D-6E8A-4147-A177-3AD203B41FA5}">
                      <a16:colId xmlns:a16="http://schemas.microsoft.com/office/drawing/2014/main" val="20000"/>
                    </a:ext>
                  </a:extLst>
                </a:gridCol>
                <a:gridCol w="2329042">
                  <a:extLst>
                    <a:ext uri="{9D8B030D-6E8A-4147-A177-3AD203B41FA5}">
                      <a16:colId xmlns:a16="http://schemas.microsoft.com/office/drawing/2014/main" val="20002"/>
                    </a:ext>
                  </a:extLst>
                </a:gridCol>
                <a:gridCol w="2329042">
                  <a:extLst>
                    <a:ext uri="{9D8B030D-6E8A-4147-A177-3AD203B41FA5}">
                      <a16:colId xmlns:a16="http://schemas.microsoft.com/office/drawing/2014/main" val="3124936562"/>
                    </a:ext>
                  </a:extLst>
                </a:gridCol>
                <a:gridCol w="2795530">
                  <a:extLst>
                    <a:ext uri="{9D8B030D-6E8A-4147-A177-3AD203B41FA5}">
                      <a16:colId xmlns:a16="http://schemas.microsoft.com/office/drawing/2014/main" val="20003"/>
                    </a:ext>
                  </a:extLst>
                </a:gridCol>
              </a:tblGrid>
              <a:tr h="356425">
                <a:tc gridSpan="4">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   Findings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endParaRPr kumimoji="0" lang="en-US" sz="1400" b="1" i="0" u="none" strike="noStrike" cap="none" normalizeH="0" baseline="0" dirty="0">
                        <a:ln>
                          <a:noFill/>
                        </a:ln>
                        <a:solidFill>
                          <a:srgbClr val="FFFFFF"/>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0AA"/>
                    </a:solidFill>
                  </a:tcPr>
                </a:tc>
                <a:extLst>
                  <a:ext uri="{0D108BD9-81ED-4DB2-BD59-A6C34878D82A}">
                    <a16:rowId xmlns:a16="http://schemas.microsoft.com/office/drawing/2014/main" val="10000"/>
                  </a:ext>
                </a:extLst>
              </a:tr>
              <a:tr h="482154">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People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Process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Technology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Government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1"/>
                  </a:ext>
                </a:extLst>
              </a:tr>
              <a:tr h="1558916">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r>
                        <a:rPr lang="en-US" sz="1200" kern="1200" baseline="0" dirty="0">
                          <a:solidFill>
                            <a:schemeClr val="tx1"/>
                          </a:solidFill>
                          <a:latin typeface="Arial" panose="020B0604020202020204" pitchFamily="34" charset="0"/>
                          <a:ea typeface="+mn-ea"/>
                          <a:cs typeface="Arial" panose="020B0604020202020204" pitchFamily="34" charset="0"/>
                        </a:rPr>
                        <a:t>This is a new concept to a lot of users and will require further communications to get buy-in.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tc>
                  <a:txBody>
                    <a:bodyPr/>
                    <a:lstStyle/>
                    <a:p>
                      <a:pPr marL="171450" marR="0" lvl="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kumimoji="0" lang="en-US" sz="12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400"/>
                        </a:spcBef>
                        <a:spcAft>
                          <a:spcPts val="800"/>
                        </a:spcAft>
                        <a:buClr>
                          <a:srgbClr val="333333"/>
                        </a:buClr>
                        <a:buSzTx/>
                        <a:buFont typeface="Arial" panose="020B0604020202020204" pitchFamily="34" charset="0"/>
                        <a:buChar char="•"/>
                        <a:tabLst/>
                        <a:defRPr/>
                      </a:pPr>
                      <a:endParaRPr lang="en-US" sz="120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8EB"/>
                    </a:solidFill>
                  </a:tcPr>
                </a:tc>
                <a:extLst>
                  <a:ext uri="{0D108BD9-81ED-4DB2-BD59-A6C34878D82A}">
                    <a16:rowId xmlns:a16="http://schemas.microsoft.com/office/drawing/2014/main" val="10002"/>
                  </a:ext>
                </a:extLst>
              </a:tr>
            </a:tbl>
          </a:graphicData>
        </a:graphic>
      </p:graphicFrame>
      <p:graphicFrame>
        <p:nvGraphicFramePr>
          <p:cNvPr id="36" name="Group 31">
            <a:extLst>
              <a:ext uri="{FF2B5EF4-FFF2-40B4-BE49-F238E27FC236}">
                <a16:creationId xmlns:a16="http://schemas.microsoft.com/office/drawing/2014/main" id="{483DA892-6B57-4C02-ABC4-A1BEC6B244E2}"/>
              </a:ext>
            </a:extLst>
          </p:cNvPr>
          <p:cNvGraphicFramePr>
            <a:graphicFrameLocks noGrp="1"/>
          </p:cNvGraphicFramePr>
          <p:nvPr>
            <p:extLst>
              <p:ext uri="{D42A27DB-BD31-4B8C-83A1-F6EECF244321}">
                <p14:modId xmlns:p14="http://schemas.microsoft.com/office/powerpoint/2010/main" val="2994376327"/>
              </p:ext>
            </p:extLst>
          </p:nvPr>
        </p:nvGraphicFramePr>
        <p:xfrm>
          <a:off x="800100" y="850381"/>
          <a:ext cx="3474720" cy="2140153"/>
        </p:xfrm>
        <a:graphic>
          <a:graphicData uri="http://schemas.openxmlformats.org/drawingml/2006/table">
            <a:tbl>
              <a:tblPr/>
              <a:tblGrid>
                <a:gridCol w="3474720">
                  <a:extLst>
                    <a:ext uri="{9D8B030D-6E8A-4147-A177-3AD203B41FA5}">
                      <a16:colId xmlns:a16="http://schemas.microsoft.com/office/drawing/2014/main" val="20000"/>
                    </a:ext>
                  </a:extLst>
                </a:gridCol>
              </a:tblGrid>
              <a:tr h="280873">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200" b="1" i="0" u="none" strike="noStrike" cap="none" normalizeH="0" baseline="0" dirty="0">
                          <a:ln>
                            <a:noFill/>
                          </a:ln>
                          <a:solidFill>
                            <a:srgbClr val="FFFFFF"/>
                          </a:solidFill>
                          <a:effectLst/>
                          <a:latin typeface="Arial" pitchFamily="34" charset="0"/>
                          <a:cs typeface="Arial" pitchFamily="34" charset="0"/>
                        </a:rPr>
                        <a:t>WPII Requirements Session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r h="1856232">
                <a:tc>
                  <a:txBody>
                    <a:bodyPr/>
                    <a:lstStyle/>
                    <a:p>
                      <a:pPr marL="0" marR="0" indent="0" algn="l" defTabSz="914400" rtl="0" eaLnBrk="1" fontAlgn="auto" latinLnBrk="0" hangingPunct="1">
                        <a:lnSpc>
                          <a:spcPct val="100000"/>
                        </a:lnSpc>
                        <a:spcBef>
                          <a:spcPts val="0"/>
                        </a:spcBef>
                        <a:spcAft>
                          <a:spcPts val="600"/>
                        </a:spcAft>
                        <a:buClr>
                          <a:srgbClr val="333333"/>
                        </a:buClr>
                        <a:buSzTx/>
                        <a:buFont typeface="Wingdings" pitchFamily="2" charset="2"/>
                        <a:buNone/>
                        <a:tabLst/>
                        <a:defRPr/>
                      </a:pPr>
                      <a:r>
                        <a:rPr lang="en-US" sz="1200" b="1" baseline="0" dirty="0">
                          <a:latin typeface="Arial" panose="020B0604020202020204" pitchFamily="34" charset="0"/>
                          <a:cs typeface="Arial" panose="020B0604020202020204" pitchFamily="34" charset="0"/>
                        </a:rPr>
                        <a:t>WPII Program a Project</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lang="en-US" sz="1200" b="1" baseline="0" dirty="0">
                          <a:latin typeface="Arial" panose="020B0604020202020204" pitchFamily="34" charset="0"/>
                          <a:cs typeface="Arial" panose="020B0604020202020204" pitchFamily="34" charset="0"/>
                        </a:rPr>
                        <a:t>Attendees: </a:t>
                      </a:r>
                      <a:r>
                        <a:rPr lang="en-US" sz="1200" b="0" baseline="0" dirty="0">
                          <a:latin typeface="Arial" panose="020B0604020202020204" pitchFamily="34" charset="0"/>
                          <a:cs typeface="Arial" panose="020B0604020202020204" pitchFamily="34" charset="0"/>
                        </a:rPr>
                        <a:t>NA</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Potential Risk</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Misunderstanding of the purpose of the three box rule and its benefits</a:t>
                      </a:r>
                    </a:p>
                    <a:p>
                      <a:pPr marL="169863" marR="0" lvl="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Impacted Stakeholder Groups</a:t>
                      </a: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Work program staff, executives, new district secretaries</a:t>
                      </a:r>
                    </a:p>
                    <a:p>
                      <a:pPr marL="169863" marR="0" indent="-169863" algn="l" defTabSz="914400" rtl="0" eaLnBrk="1" fontAlgn="auto" latinLnBrk="0" hangingPunct="1">
                        <a:lnSpc>
                          <a:spcPct val="100000"/>
                        </a:lnSpc>
                        <a:spcBef>
                          <a:spcPts val="0"/>
                        </a:spcBef>
                        <a:spcAft>
                          <a:spcPts val="600"/>
                        </a:spcAft>
                        <a:buClr>
                          <a:srgbClr val="333333"/>
                        </a:buClr>
                        <a:buSzTx/>
                        <a:buFont typeface="Wingdings" pitchFamily="2" charset="2"/>
                        <a:buChar char="§"/>
                        <a:tabLst/>
                        <a:defRPr/>
                      </a:pPr>
                      <a:endParaRPr lang="en-US" sz="1200" b="0" kern="1200" baseline="0" dirty="0">
                        <a:solidFill>
                          <a:schemeClr val="tx1"/>
                        </a:solidFill>
                        <a:latin typeface="Arial" panose="020B0604020202020204" pitchFamily="34" charset="0"/>
                        <a:ea typeface="+mn-ea"/>
                        <a:cs typeface="Arial" panose="020B0604020202020204"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graphicFrame>
        <p:nvGraphicFramePr>
          <p:cNvPr id="38" name="Group 31">
            <a:extLst>
              <a:ext uri="{FF2B5EF4-FFF2-40B4-BE49-F238E27FC236}">
                <a16:creationId xmlns:a16="http://schemas.microsoft.com/office/drawing/2014/main" id="{3B7C3D1A-67DD-4A5B-A596-CBAC224C324B}"/>
              </a:ext>
            </a:extLst>
          </p:cNvPr>
          <p:cNvGraphicFramePr>
            <a:graphicFrameLocks noGrp="1"/>
          </p:cNvGraphicFramePr>
          <p:nvPr/>
        </p:nvGraphicFramePr>
        <p:xfrm>
          <a:off x="5263895" y="878786"/>
          <a:ext cx="6287843" cy="304800"/>
        </p:xfrm>
        <a:graphic>
          <a:graphicData uri="http://schemas.openxmlformats.org/drawingml/2006/table">
            <a:tbl>
              <a:tblPr/>
              <a:tblGrid>
                <a:gridCol w="4160951">
                  <a:extLst>
                    <a:ext uri="{9D8B030D-6E8A-4147-A177-3AD203B41FA5}">
                      <a16:colId xmlns:a16="http://schemas.microsoft.com/office/drawing/2014/main" val="20000"/>
                    </a:ext>
                  </a:extLst>
                </a:gridCol>
                <a:gridCol w="2126892">
                  <a:extLst>
                    <a:ext uri="{9D8B030D-6E8A-4147-A177-3AD203B41FA5}">
                      <a16:colId xmlns:a16="http://schemas.microsoft.com/office/drawing/2014/main" val="20001"/>
                    </a:ext>
                  </a:extLst>
                </a:gridCol>
              </a:tblGrid>
              <a:tr h="209262">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pPr>
                      <a:r>
                        <a:rPr kumimoji="0" lang="en-US" sz="1400" b="1" i="0" u="none" strike="noStrike" cap="none" normalizeH="0" baseline="0" dirty="0">
                          <a:ln>
                            <a:noFill/>
                          </a:ln>
                          <a:solidFill>
                            <a:srgbClr val="FFFFFF"/>
                          </a:solidFill>
                          <a:effectLst/>
                          <a:latin typeface="Arial" pitchFamily="34" charset="0"/>
                          <a:cs typeface="Arial" pitchFamily="34" charset="0"/>
                        </a:rPr>
                        <a:t>Overall Impact Level</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0" fontAlgn="base" latinLnBrk="0" hangingPunct="0">
                        <a:lnSpc>
                          <a:spcPct val="100000"/>
                        </a:lnSpc>
                        <a:spcBef>
                          <a:spcPts val="0"/>
                        </a:spcBef>
                        <a:spcAft>
                          <a:spcPts val="300"/>
                        </a:spcAft>
                        <a:buClrTx/>
                        <a:buSzTx/>
                        <a:buFontTx/>
                        <a:buNone/>
                        <a:tabLst>
                          <a:tab pos="395288" algn="l"/>
                          <a:tab pos="798513" algn="l"/>
                          <a:tab pos="1204913" algn="l"/>
                          <a:tab pos="1831975" algn="l"/>
                        </a:tabLst>
                        <a:defRPr/>
                      </a:pPr>
                      <a:endParaRPr kumimoji="0" lang="en-US" sz="14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lumMod val="75000"/>
                      </a:schemeClr>
                    </a:solidFill>
                  </a:tcPr>
                </a:tc>
                <a:extLst>
                  <a:ext uri="{0D108BD9-81ED-4DB2-BD59-A6C34878D82A}">
                    <a16:rowId xmlns:a16="http://schemas.microsoft.com/office/drawing/2014/main" val="10000"/>
                  </a:ext>
                </a:extLst>
              </a:tr>
            </a:tbl>
          </a:graphicData>
        </a:graphic>
      </p:graphicFrame>
      <p:sp>
        <p:nvSpPr>
          <p:cNvPr id="9" name="Rectangle 8">
            <a:extLst>
              <a:ext uri="{FF2B5EF4-FFF2-40B4-BE49-F238E27FC236}">
                <a16:creationId xmlns:a16="http://schemas.microsoft.com/office/drawing/2014/main" id="{565E05A3-D752-402F-B439-07C1AD4F765A}"/>
              </a:ext>
            </a:extLst>
          </p:cNvPr>
          <p:cNvSpPr/>
          <p:nvPr/>
        </p:nvSpPr>
        <p:spPr>
          <a:xfrm>
            <a:off x="8866519" y="916950"/>
            <a:ext cx="874520" cy="2273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High</a:t>
            </a:r>
          </a:p>
        </p:txBody>
      </p:sp>
    </p:spTree>
    <p:extLst>
      <p:ext uri="{BB962C8B-B14F-4D97-AF65-F5344CB8AC3E}">
        <p14:creationId xmlns:p14="http://schemas.microsoft.com/office/powerpoint/2010/main" val="387535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24860-0829-440D-83E5-670B23AB60CD}"/>
              </a:ext>
            </a:extLst>
          </p:cNvPr>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3683665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9845ACE-2C5B-478C-961C-E80530B9E86A}"/>
              </a:ext>
            </a:extLst>
          </p:cNvPr>
          <p:cNvGraphicFramePr>
            <a:graphicFrameLocks noGrp="1"/>
          </p:cNvGraphicFramePr>
          <p:nvPr>
            <p:ph idx="1"/>
            <p:extLst>
              <p:ext uri="{D42A27DB-BD31-4B8C-83A1-F6EECF244321}">
                <p14:modId xmlns:p14="http://schemas.microsoft.com/office/powerpoint/2010/main" val="1489501024"/>
              </p:ext>
            </p:extLst>
          </p:nvPr>
        </p:nvGraphicFramePr>
        <p:xfrm>
          <a:off x="835025" y="3702869"/>
          <a:ext cx="10521950" cy="53732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6CA23526-64D3-454F-B33B-E72589799255}"/>
              </a:ext>
            </a:extLst>
          </p:cNvPr>
          <p:cNvSpPr>
            <a:spLocks noGrp="1"/>
          </p:cNvSpPr>
          <p:nvPr>
            <p:ph type="title"/>
          </p:nvPr>
        </p:nvSpPr>
        <p:spPr/>
        <p:txBody>
          <a:bodyPr>
            <a:normAutofit/>
          </a:bodyPr>
          <a:lstStyle/>
          <a:p>
            <a:r>
              <a:rPr lang="en-US" sz="3600" dirty="0"/>
              <a:t>High Level Process Overlay</a:t>
            </a:r>
          </a:p>
        </p:txBody>
      </p:sp>
      <p:pic>
        <p:nvPicPr>
          <p:cNvPr id="4" name="Picture 3">
            <a:extLst>
              <a:ext uri="{FF2B5EF4-FFF2-40B4-BE49-F238E27FC236}">
                <a16:creationId xmlns:a16="http://schemas.microsoft.com/office/drawing/2014/main" id="{6627FAB5-D610-4357-AD73-1612A3698331}"/>
              </a:ext>
            </a:extLst>
          </p:cNvPr>
          <p:cNvPicPr>
            <a:picLocks noChangeAspect="1"/>
          </p:cNvPicPr>
          <p:nvPr/>
        </p:nvPicPr>
        <p:blipFill>
          <a:blip r:embed="rId8"/>
          <a:stretch>
            <a:fillRect/>
          </a:stretch>
        </p:blipFill>
        <p:spPr>
          <a:xfrm>
            <a:off x="835025" y="734334"/>
            <a:ext cx="10521950" cy="2968535"/>
          </a:xfrm>
          <a:prstGeom prst="rect">
            <a:avLst/>
          </a:prstGeom>
        </p:spPr>
      </p:pic>
    </p:spTree>
    <p:extLst>
      <p:ext uri="{BB962C8B-B14F-4D97-AF65-F5344CB8AC3E}">
        <p14:creationId xmlns:p14="http://schemas.microsoft.com/office/powerpoint/2010/main" val="4232833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7"/>
          <p:cNvSpPr>
            <a:spLocks noChangeArrowheads="1"/>
          </p:cNvSpPr>
          <p:nvPr/>
        </p:nvSpPr>
        <p:spPr bwMode="auto">
          <a:xfrm>
            <a:off x="2178050" y="2286000"/>
            <a:ext cx="6057900" cy="3257550"/>
          </a:xfrm>
          <a:prstGeom prst="rect">
            <a:avLst/>
          </a:prstGeom>
          <a:noFill/>
          <a:ln w="9525">
            <a:noFill/>
            <a:miter lim="800000"/>
            <a:headEnd/>
            <a:tailEnd/>
          </a:ln>
        </p:spPr>
        <p:txBody>
          <a:bodyPr/>
          <a:lstStyle/>
          <a:p>
            <a:pPr marL="257175" marR="0" lvl="0" indent="-257175" algn="l" defTabSz="914400" rtl="0" eaLnBrk="1" fontAlgn="auto" latinLnBrk="0" hangingPunct="1">
              <a:lnSpc>
                <a:spcPct val="100000"/>
              </a:lnSpc>
              <a:spcBef>
                <a:spcPct val="20000"/>
              </a:spcBef>
              <a:spcAft>
                <a:spcPts val="0"/>
              </a:spcAft>
              <a:buClr>
                <a:srgbClr val="408FCD"/>
              </a:buClr>
              <a:buSzTx/>
              <a:buFontTx/>
              <a:buChar char="•"/>
              <a:tabLst/>
              <a:defRPr/>
            </a:pPr>
            <a:endParaRPr kumimoji="0" lang="en-US" sz="25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8" name="Rectangle 57"/>
          <p:cNvSpPr>
            <a:spLocks noChangeArrowheads="1"/>
          </p:cNvSpPr>
          <p:nvPr/>
        </p:nvSpPr>
        <p:spPr bwMode="auto">
          <a:xfrm>
            <a:off x="838199" y="1003111"/>
            <a:ext cx="6733925" cy="761620"/>
          </a:xfrm>
          <a:prstGeom prst="rect">
            <a:avLst/>
          </a:prstGeom>
          <a:noFill/>
          <a:ln w="9525">
            <a:noFill/>
            <a:miter lim="800000"/>
            <a:headEnd/>
            <a:tailEnd/>
          </a:ln>
        </p:spPr>
        <p:txBody>
          <a:bodyPr anchor="t"/>
          <a:lstStyle/>
          <a:p>
            <a:pPr marL="0" marR="0" lvl="0" indent="0" algn="l" defTabSz="685800" rtl="0" eaLnBrk="1" fontAlgn="auto" latinLnBrk="0" hangingPunct="1">
              <a:lnSpc>
                <a:spcPct val="100000"/>
              </a:lnSpc>
              <a:spcBef>
                <a:spcPts val="75"/>
              </a:spcBef>
              <a:spcAft>
                <a:spcPts val="0"/>
              </a:spcAft>
              <a:buClrTx/>
              <a:buSzPct val="100000"/>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Change by Degree</a:t>
            </a:r>
          </a:p>
        </p:txBody>
      </p:sp>
      <p:graphicFrame>
        <p:nvGraphicFramePr>
          <p:cNvPr id="59" name="Group 13"/>
          <p:cNvGraphicFramePr>
            <a:graphicFrameLocks/>
          </p:cNvGraphicFramePr>
          <p:nvPr/>
        </p:nvGraphicFramePr>
        <p:xfrm>
          <a:off x="952499" y="1445425"/>
          <a:ext cx="10522787" cy="3322442"/>
        </p:xfrm>
        <a:graphic>
          <a:graphicData uri="http://schemas.openxmlformats.org/drawingml/2006/table">
            <a:tbl>
              <a:tblPr/>
              <a:tblGrid>
                <a:gridCol w="3508235">
                  <a:extLst>
                    <a:ext uri="{9D8B030D-6E8A-4147-A177-3AD203B41FA5}">
                      <a16:colId xmlns:a16="http://schemas.microsoft.com/office/drawing/2014/main" val="20000"/>
                    </a:ext>
                  </a:extLst>
                </a:gridCol>
                <a:gridCol w="3506317">
                  <a:extLst>
                    <a:ext uri="{9D8B030D-6E8A-4147-A177-3AD203B41FA5}">
                      <a16:colId xmlns:a16="http://schemas.microsoft.com/office/drawing/2014/main" val="20001"/>
                    </a:ext>
                  </a:extLst>
                </a:gridCol>
                <a:gridCol w="3508235">
                  <a:extLst>
                    <a:ext uri="{9D8B030D-6E8A-4147-A177-3AD203B41FA5}">
                      <a16:colId xmlns:a16="http://schemas.microsoft.com/office/drawing/2014/main" val="20002"/>
                    </a:ext>
                  </a:extLst>
                </a:gridCol>
              </a:tblGrid>
              <a:tr h="212461">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ctr"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High Impact</a:t>
                      </a:r>
                    </a:p>
                  </a:txBody>
                  <a:tcPr marL="86342" marR="86342" anchor="ctr" anchorCtr="1" horzOverflow="overflow">
                    <a:lnL w="285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FF0000"/>
                    </a:solid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ctr"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Medium Impact</a:t>
                      </a:r>
                    </a:p>
                  </a:txBody>
                  <a:tcPr marL="86342" marR="86342" anchor="ctr" anchorCtr="1"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FFC000"/>
                    </a:solid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ctr"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Low Impact</a:t>
                      </a:r>
                    </a:p>
                  </a:txBody>
                  <a:tcPr marL="86342" marR="86342" anchor="ctr" anchorCtr="1" horzOverflow="overflow">
                    <a:lnL w="31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929762">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Magnitude of the change</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is very extensive (i.e., large numbers of employees will be impacted and will require extensive education or communications efforts)</a:t>
                      </a:r>
                    </a:p>
                  </a:txBody>
                  <a:tcPr marL="86342" marR="86342" horzOverflow="overflow">
                    <a:lnL w="285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Magnitude of the change</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is medium (i.e., small to medium sized audiences will require some communications or education effort)</a:t>
                      </a:r>
                    </a:p>
                  </a:txBody>
                  <a:tcPr marL="86342" marR="86342"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Nature of the change</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is fairly simple and/or the number of employees impacted is small</a:t>
                      </a:r>
                    </a:p>
                  </a:txBody>
                  <a:tcPr marL="86342" marR="86342" horzOverflow="overflow">
                    <a:lnL w="31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5054">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Complexity of the change management tools</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required to address the change is high (e.g., extensive job redesign is required, the creation of complex education materials or media such as web-based education is required) </a:t>
                      </a:r>
                    </a:p>
                  </a:txBody>
                  <a:tcPr marL="86342" marR="86342" horzOverflow="overflow">
                    <a:lnL w="285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Change management tools</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required to address the impacts are not overly complex (e.g., targeted communications, knowledge-based education materials, updated job descriptions)</a:t>
                      </a:r>
                    </a:p>
                  </a:txBody>
                  <a:tcPr marL="86342" marR="86342"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Change management tools</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required to address the impacts are fairly simple (i.e., general communications)</a:t>
                      </a:r>
                    </a:p>
                  </a:txBody>
                  <a:tcPr marL="86342" marR="86342" horzOverflow="overflow">
                    <a:lnL w="31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347">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GB"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Frequency</a:t>
                      </a:r>
                      <a:r>
                        <a:rPr kumimoji="0" lang="en-GB"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of activity is high (e.g. activity is performed on a daily/weekly basis)</a:t>
                      </a:r>
                      <a:endPar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6342" marR="86342" horzOverflow="overflow">
                    <a:lnL w="285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GB"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Frequency</a:t>
                      </a:r>
                      <a:r>
                        <a:rPr kumimoji="0" lang="en-GB"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of activity is medium (e.g. activity is performed on a monthly basis)</a:t>
                      </a:r>
                      <a:endPar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6342" marR="86342"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GB"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Frequency</a:t>
                      </a:r>
                      <a:r>
                        <a:rPr kumimoji="0" lang="en-GB"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of activity is low (e.g. activity is performed on a yearly basis)</a:t>
                      </a:r>
                      <a:endPar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6342" marR="86342" horzOverflow="overflow">
                    <a:lnL w="31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5054">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Need for stakeholder buy-in </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among critical user groups is high</a:t>
                      </a:r>
                    </a:p>
                  </a:txBody>
                  <a:tcPr marL="86342" marR="86342" horzOverflow="overflow">
                    <a:lnL w="285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Need for stakeholder buy-in </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among critical user groups is medium (i.e., impacted employees will not be excited about pending change, but will likely follow the direction of leadership with little to no resistance)</a:t>
                      </a:r>
                    </a:p>
                  </a:txBody>
                  <a:tcPr marL="86342" marR="86342"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lvl1pPr algn="l">
                        <a:spcBef>
                          <a:spcPct val="50000"/>
                        </a:spcBef>
                        <a:buClr>
                          <a:srgbClr val="99CC00"/>
                        </a:buClr>
                        <a:buFont typeface="Univers 45 Light" pitchFamily="2" charset="0"/>
                        <a:defRPr sz="1600">
                          <a:solidFill>
                            <a:schemeClr val="tx1"/>
                          </a:solidFill>
                          <a:latin typeface="Univers 45 Light" pitchFamily="2" charset="0"/>
                          <a:cs typeface="Arial" charset="0"/>
                        </a:defRPr>
                      </a:lvl1pPr>
                      <a:lvl2pPr algn="l">
                        <a:spcBef>
                          <a:spcPct val="50000"/>
                        </a:spcBef>
                        <a:buClr>
                          <a:srgbClr val="99CC00"/>
                        </a:buClr>
                        <a:buFont typeface="Arial" charset="0"/>
                        <a:defRPr sz="1600">
                          <a:solidFill>
                            <a:schemeClr val="tx1"/>
                          </a:solidFill>
                          <a:latin typeface="Univers 45 Light" pitchFamily="2" charset="0"/>
                          <a:cs typeface="Arial" charset="0"/>
                        </a:defRPr>
                      </a:lvl2pPr>
                      <a:lvl3pPr algn="l">
                        <a:spcBef>
                          <a:spcPct val="50000"/>
                        </a:spcBef>
                        <a:buClr>
                          <a:srgbClr val="99CC00"/>
                        </a:buClr>
                        <a:buFont typeface="Arial" charset="0"/>
                        <a:defRPr sz="1600">
                          <a:solidFill>
                            <a:schemeClr val="tx1"/>
                          </a:solidFill>
                          <a:latin typeface="Univers 45 Light" pitchFamily="2" charset="0"/>
                          <a:cs typeface="Arial" charset="0"/>
                        </a:defRPr>
                      </a:lvl3pPr>
                      <a:lvl4pPr algn="l">
                        <a:spcBef>
                          <a:spcPct val="50000"/>
                        </a:spcBef>
                        <a:buClr>
                          <a:srgbClr val="99CC00"/>
                        </a:buClr>
                        <a:buFont typeface="Arial" charset="0"/>
                        <a:defRPr sz="1600">
                          <a:solidFill>
                            <a:schemeClr val="tx1"/>
                          </a:solidFill>
                          <a:latin typeface="Univers 45 Light" pitchFamily="2" charset="0"/>
                          <a:cs typeface="Arial" charset="0"/>
                        </a:defRPr>
                      </a:lvl4pPr>
                      <a:lvl5pPr algn="l">
                        <a:spcBef>
                          <a:spcPct val="50000"/>
                        </a:spcBef>
                        <a:buClr>
                          <a:srgbClr val="99CC00"/>
                        </a:buClr>
                        <a:buFont typeface="Arial" charset="0"/>
                        <a:defRPr sz="1600">
                          <a:solidFill>
                            <a:schemeClr val="tx1"/>
                          </a:solidFill>
                          <a:latin typeface="Univers 45 Light" pitchFamily="2" charset="0"/>
                          <a:cs typeface="Arial" charset="0"/>
                        </a:defRPr>
                      </a:lvl5pPr>
                      <a:lvl6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6pPr>
                      <a:lvl7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7pPr>
                      <a:lvl8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8pPr>
                      <a:lvl9pPr fontAlgn="base">
                        <a:spcBef>
                          <a:spcPct val="50000"/>
                        </a:spcBef>
                        <a:spcAft>
                          <a:spcPct val="0"/>
                        </a:spcAft>
                        <a:buClr>
                          <a:srgbClr val="99CC00"/>
                        </a:buClr>
                        <a:buFont typeface="Arial" charset="0"/>
                        <a:defRPr sz="1600">
                          <a:solidFill>
                            <a:schemeClr val="tx1"/>
                          </a:solidFill>
                          <a:latin typeface="Univers 45 Light" pitchFamily="2" charset="0"/>
                          <a:cs typeface="Arial" charset="0"/>
                        </a:defRPr>
                      </a:lvl9pPr>
                    </a:lstStyle>
                    <a:p>
                      <a:pPr marL="0" marR="0" lvl="0" indent="0" algn="l" defTabSz="914400" rtl="0" eaLnBrk="1" fontAlgn="base" latinLnBrk="0" hangingPunct="1">
                        <a:lnSpc>
                          <a:spcPct val="100000"/>
                        </a:lnSpc>
                        <a:spcBef>
                          <a:spcPct val="50000"/>
                        </a:spcBef>
                        <a:spcAft>
                          <a:spcPct val="0"/>
                        </a:spcAft>
                        <a:buClr>
                          <a:srgbClr val="99CC00"/>
                        </a:buClr>
                        <a:buSzTx/>
                        <a:buFont typeface="Univers 45 Light" pitchFamily="2" charset="0"/>
                        <a:buNone/>
                        <a:tabLst/>
                      </a:pPr>
                      <a:r>
                        <a:rPr kumimoji="0" lang="en-US" altLang="en-US" sz="11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Need for stakeholder buy-in </a:t>
                      </a:r>
                      <a:r>
                        <a:rPr kumimoji="0" lang="en-US" altLang="en-US"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among critical user groups is very low (i.e., impacted employees will be excited about pending change or will not consider it significant enough to generate anxiety)</a:t>
                      </a:r>
                    </a:p>
                  </a:txBody>
                  <a:tcPr marL="86342" marR="86342" horzOverflow="overflow">
                    <a:lnL w="31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2" name="Rectangle 3"/>
          <p:cNvSpPr>
            <a:spLocks noChangeArrowheads="1"/>
          </p:cNvSpPr>
          <p:nvPr/>
        </p:nvSpPr>
        <p:spPr bwMode="auto">
          <a:xfrm>
            <a:off x="3276600" y="2274888"/>
            <a:ext cx="181822" cy="371513"/>
          </a:xfrm>
          <a:prstGeom prst="rect">
            <a:avLst/>
          </a:prstGeom>
          <a:noFill/>
          <a:ln>
            <a:noFill/>
          </a:ln>
          <a:effectLst/>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3" name="Rectangle 39"/>
          <p:cNvSpPr>
            <a:spLocks noChangeArrowheads="1"/>
          </p:cNvSpPr>
          <p:nvPr/>
        </p:nvSpPr>
        <p:spPr bwMode="auto">
          <a:xfrm>
            <a:off x="859743" y="5213350"/>
            <a:ext cx="8599488" cy="940900"/>
          </a:xfrm>
          <a:prstGeom prst="rect">
            <a:avLst/>
          </a:prstGeom>
          <a:noFill/>
          <a:ln>
            <a:noFill/>
          </a:ln>
          <a:effectLst/>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marL="0" marR="0" lvl="0" indent="0" algn="l" defTabSz="914400" rtl="0" eaLnBrk="1" fontAlgn="auto" latinLnBrk="0" hangingPunct="1">
              <a:lnSpc>
                <a:spcPct val="100000"/>
              </a:lnSpc>
              <a:spcBef>
                <a:spcPts val="600"/>
              </a:spcBef>
              <a:spcAft>
                <a:spcPts val="0"/>
              </a:spcAft>
              <a:buClrTx/>
              <a:buSzTx/>
              <a:buFont typeface="Univers 45 Light" pitchFamily="2" charset="0"/>
              <a:buNone/>
              <a:tabLst/>
              <a:defRPr/>
            </a:pPr>
            <a:r>
              <a:rPr kumimoji="0" lang="en-GB" altLang="en-US" sz="1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People – </a:t>
            </a:r>
            <a:r>
              <a:rPr kumimoji="0" lang="en-GB" alt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Where a task/ activity has been added to/ taken away from a particular role</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GB" altLang="en-US" sz="1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Process </a:t>
            </a:r>
            <a:r>
              <a:rPr kumimoji="0" lang="en-GB" alt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Where the order of tasks/ activities is changed, or the activities described in the process are different from today</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GB" altLang="en-US" sz="1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Technology</a:t>
            </a:r>
            <a:r>
              <a:rPr kumimoji="0" lang="en-GB" alt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When the activities described in the process are performed using a technology different from that used today</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GB" altLang="en-US" sz="1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Government </a:t>
            </a:r>
            <a:r>
              <a:rPr kumimoji="0" lang="en-GB" altLang="en-US" sz="1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When a change impacts legislature readouts, internal FDOT policy, rules/regulations, or required reports</a:t>
            </a:r>
          </a:p>
        </p:txBody>
      </p:sp>
      <p:sp>
        <p:nvSpPr>
          <p:cNvPr id="64" name="Rectangle 63"/>
          <p:cNvSpPr>
            <a:spLocks noChangeArrowheads="1"/>
          </p:cNvSpPr>
          <p:nvPr/>
        </p:nvSpPr>
        <p:spPr bwMode="auto">
          <a:xfrm>
            <a:off x="838199" y="4737200"/>
            <a:ext cx="6733925" cy="761620"/>
          </a:xfrm>
          <a:prstGeom prst="rect">
            <a:avLst/>
          </a:prstGeom>
          <a:noFill/>
          <a:ln w="9525">
            <a:noFill/>
            <a:miter lim="800000"/>
            <a:headEnd/>
            <a:tailEnd/>
          </a:ln>
        </p:spPr>
        <p:txBody>
          <a:bodyPr anchor="t"/>
          <a:lstStyle/>
          <a:p>
            <a:pPr marL="0" marR="0" lvl="0" indent="0" algn="l" defTabSz="685800" rtl="0" eaLnBrk="1" fontAlgn="auto" latinLnBrk="0" hangingPunct="1">
              <a:lnSpc>
                <a:spcPct val="100000"/>
              </a:lnSpc>
              <a:spcBef>
                <a:spcPts val="75"/>
              </a:spcBef>
              <a:spcAft>
                <a:spcPts val="0"/>
              </a:spcAft>
              <a:buClrTx/>
              <a:buSzPct val="100000"/>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Type of Change</a:t>
            </a:r>
          </a:p>
        </p:txBody>
      </p:sp>
      <p:sp>
        <p:nvSpPr>
          <p:cNvPr id="65" name="Title 1"/>
          <p:cNvSpPr>
            <a:spLocks noGrp="1"/>
          </p:cNvSpPr>
          <p:nvPr>
            <p:ph type="title"/>
          </p:nvPr>
        </p:nvSpPr>
        <p:spPr>
          <a:xfrm>
            <a:off x="551291" y="166387"/>
            <a:ext cx="10515600" cy="761778"/>
          </a:xfrm>
        </p:spPr>
        <p:txBody>
          <a:bodyPr anchor="t">
            <a:normAutofit/>
          </a:bodyPr>
          <a:lstStyle/>
          <a:p>
            <a:r>
              <a:rPr lang="en-US" dirty="0"/>
              <a:t>	</a:t>
            </a:r>
          </a:p>
        </p:txBody>
      </p:sp>
      <p:sp>
        <p:nvSpPr>
          <p:cNvPr id="11" name="Title 2">
            <a:extLst>
              <a:ext uri="{FF2B5EF4-FFF2-40B4-BE49-F238E27FC236}">
                <a16:creationId xmlns:a16="http://schemas.microsoft.com/office/drawing/2014/main" id="{5710B00E-D8F0-4878-8FF9-96B3301AA886}"/>
              </a:ext>
            </a:extLst>
          </p:cNvPr>
          <p:cNvSpPr txBox="1">
            <a:spLocks/>
          </p:cNvSpPr>
          <p:nvPr/>
        </p:nvSpPr>
        <p:spPr>
          <a:xfrm>
            <a:off x="451104" y="91441"/>
            <a:ext cx="10515600" cy="655807"/>
          </a:xfrm>
          <a:prstGeom prst="rect">
            <a:avLst/>
          </a:prstGeom>
        </p:spPr>
        <p:txBody>
          <a:bodyPr vert="horz" lIns="91440" tIns="45720" rIns="91440" bIns="45720" rtlCol="0" anchor="ctr">
            <a:normAutofit/>
          </a:bodyPr>
          <a:lstStyle>
            <a:lvl1pPr algn="l" defTabSz="685783" rtl="0" eaLnBrk="1" latinLnBrk="0" hangingPunct="1">
              <a:lnSpc>
                <a:spcPct val="90000"/>
              </a:lnSpc>
              <a:spcBef>
                <a:spcPct val="0"/>
              </a:spcBef>
              <a:buNone/>
              <a:defRPr sz="3600" kern="1200">
                <a:solidFill>
                  <a:schemeClr val="accent1">
                    <a:lumMod val="50000"/>
                  </a:schemeClr>
                </a:solidFill>
                <a:latin typeface="Arial" panose="020B0604020202020204" pitchFamily="34" charset="0"/>
                <a:ea typeface="+mj-ea"/>
                <a:cs typeface="Arial" panose="020B0604020202020204" pitchFamily="34" charset="0"/>
              </a:defRPr>
            </a:lvl1pPr>
          </a:lstStyle>
          <a:p>
            <a:r>
              <a:rPr lang="en-US" dirty="0"/>
              <a:t>Change Impact Categorization</a:t>
            </a:r>
          </a:p>
        </p:txBody>
      </p:sp>
    </p:spTree>
    <p:extLst>
      <p:ext uri="{BB962C8B-B14F-4D97-AF65-F5344CB8AC3E}">
        <p14:creationId xmlns:p14="http://schemas.microsoft.com/office/powerpoint/2010/main" val="3281744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37B62C-4CA9-4634-96DF-27DE70B28663}"/>
              </a:ext>
            </a:extLst>
          </p:cNvPr>
          <p:cNvSpPr>
            <a:spLocks noGrp="1"/>
          </p:cNvSpPr>
          <p:nvPr>
            <p:ph idx="1"/>
          </p:nvPr>
        </p:nvSpPr>
        <p:spPr>
          <a:xfrm>
            <a:off x="835152" y="901212"/>
            <a:ext cx="10521696" cy="832382"/>
          </a:xfrm>
        </p:spPr>
        <p:txBody>
          <a:bodyPr/>
          <a:lstStyle/>
          <a:p>
            <a:pPr marL="0" indent="0">
              <a:buNone/>
            </a:pPr>
            <a:r>
              <a:rPr lang="en-US" sz="1400" dirty="0"/>
              <a:t>Based on requirements sessions attended between 8/12/19 –9/6/19, the following is a summary of the types of change impacts discussed to date. Anticipated approaches for mitigating those impacts are included as well, which will be further assessed as requirements gathering proceeds</a:t>
            </a:r>
          </a:p>
        </p:txBody>
      </p:sp>
      <p:sp>
        <p:nvSpPr>
          <p:cNvPr id="3" name="Title 2">
            <a:extLst>
              <a:ext uri="{FF2B5EF4-FFF2-40B4-BE49-F238E27FC236}">
                <a16:creationId xmlns:a16="http://schemas.microsoft.com/office/drawing/2014/main" id="{772C3A9D-1F91-42D1-9F3F-A27ACF0BE0DD}"/>
              </a:ext>
            </a:extLst>
          </p:cNvPr>
          <p:cNvSpPr>
            <a:spLocks noGrp="1"/>
          </p:cNvSpPr>
          <p:nvPr>
            <p:ph type="title"/>
          </p:nvPr>
        </p:nvSpPr>
        <p:spPr/>
        <p:txBody>
          <a:bodyPr/>
          <a:lstStyle/>
          <a:p>
            <a:r>
              <a:rPr lang="en-US" dirty="0"/>
              <a:t>Sub-Function Change Impacts Summary </a:t>
            </a:r>
          </a:p>
        </p:txBody>
      </p:sp>
      <p:graphicFrame>
        <p:nvGraphicFramePr>
          <p:cNvPr id="4" name="Content Placeholder 4">
            <a:extLst>
              <a:ext uri="{FF2B5EF4-FFF2-40B4-BE49-F238E27FC236}">
                <a16:creationId xmlns:a16="http://schemas.microsoft.com/office/drawing/2014/main" id="{3140796A-D0B8-489F-B3B2-C9C58C5D534A}"/>
              </a:ext>
            </a:extLst>
          </p:cNvPr>
          <p:cNvGraphicFramePr>
            <a:graphicFrameLocks/>
          </p:cNvGraphicFramePr>
          <p:nvPr>
            <p:extLst>
              <p:ext uri="{D42A27DB-BD31-4B8C-83A1-F6EECF244321}">
                <p14:modId xmlns:p14="http://schemas.microsoft.com/office/powerpoint/2010/main" val="2106737961"/>
              </p:ext>
            </p:extLst>
          </p:nvPr>
        </p:nvGraphicFramePr>
        <p:xfrm>
          <a:off x="1600635" y="2161877"/>
          <a:ext cx="8216538" cy="3693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5">
            <a:extLst>
              <a:ext uri="{FF2B5EF4-FFF2-40B4-BE49-F238E27FC236}">
                <a16:creationId xmlns:a16="http://schemas.microsoft.com/office/drawing/2014/main" id="{EB022E31-E3CD-4EFB-B190-FADF560F15FE}"/>
              </a:ext>
            </a:extLst>
          </p:cNvPr>
          <p:cNvSpPr/>
          <p:nvPr/>
        </p:nvSpPr>
        <p:spPr>
          <a:xfrm>
            <a:off x="1709820" y="1887560"/>
            <a:ext cx="2899955" cy="274319"/>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rgbClr val="4F504F"/>
                </a:solidFill>
                <a:latin typeface="Arial" panose="020B0604020202020204" pitchFamily="34" charset="0"/>
                <a:cs typeface="Arial" panose="020B0604020202020204" pitchFamily="34" charset="0"/>
              </a:rPr>
              <a:t>Sub-Function</a:t>
            </a:r>
          </a:p>
        </p:txBody>
      </p:sp>
      <p:sp>
        <p:nvSpPr>
          <p:cNvPr id="6" name="Rounded Rectangle 6">
            <a:extLst>
              <a:ext uri="{FF2B5EF4-FFF2-40B4-BE49-F238E27FC236}">
                <a16:creationId xmlns:a16="http://schemas.microsoft.com/office/drawing/2014/main" id="{1EA9FEE6-8732-4EC5-B46F-CBB2F292838B}"/>
              </a:ext>
            </a:extLst>
          </p:cNvPr>
          <p:cNvSpPr/>
          <p:nvPr/>
        </p:nvSpPr>
        <p:spPr>
          <a:xfrm>
            <a:off x="4500591" y="1887558"/>
            <a:ext cx="5316582" cy="274319"/>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rgbClr val="4F504F"/>
                </a:solidFill>
                <a:latin typeface="Arial" panose="020B0604020202020204" pitchFamily="34" charset="0"/>
                <a:cs typeface="Arial" panose="020B0604020202020204" pitchFamily="34" charset="0"/>
              </a:rPr>
              <a:t>Anticipated Impact and Approaches for Mitigation</a:t>
            </a:r>
          </a:p>
        </p:txBody>
      </p:sp>
      <p:sp>
        <p:nvSpPr>
          <p:cNvPr id="7" name="Rounded Rectangle 10">
            <a:extLst>
              <a:ext uri="{FF2B5EF4-FFF2-40B4-BE49-F238E27FC236}">
                <a16:creationId xmlns:a16="http://schemas.microsoft.com/office/drawing/2014/main" id="{33CDDFC8-0490-4C2D-A0ED-D440BCC8FEB8}"/>
              </a:ext>
            </a:extLst>
          </p:cNvPr>
          <p:cNvSpPr/>
          <p:nvPr/>
        </p:nvSpPr>
        <p:spPr>
          <a:xfrm>
            <a:off x="4660922" y="2266652"/>
            <a:ext cx="5100452" cy="80989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t"/>
          <a:lstStyle/>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Communication: Job Aids to inform District Work Program Staff, District Leadership, and Central Office Work Program Staff about new system features</a:t>
            </a:r>
          </a:p>
        </p:txBody>
      </p:sp>
      <p:sp>
        <p:nvSpPr>
          <p:cNvPr id="8" name="Rounded Rectangle 11">
            <a:extLst>
              <a:ext uri="{FF2B5EF4-FFF2-40B4-BE49-F238E27FC236}">
                <a16:creationId xmlns:a16="http://schemas.microsoft.com/office/drawing/2014/main" id="{6DB0D4A0-E326-4E20-AED4-5F1684745A55}"/>
              </a:ext>
            </a:extLst>
          </p:cNvPr>
          <p:cNvSpPr/>
          <p:nvPr/>
        </p:nvSpPr>
        <p:spPr>
          <a:xfrm>
            <a:off x="4660922" y="3146801"/>
            <a:ext cx="5100452" cy="80989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t"/>
          <a:lstStyle/>
          <a:p>
            <a:pPr marL="171450" lvl="0" indent="-171450">
              <a:buFont typeface="Arial" panose="020B0604020202020204" pitchFamily="34" charset="0"/>
              <a:buChar char="•"/>
            </a:pPr>
            <a:r>
              <a:rPr lang="en-US" sz="1200" dirty="0">
                <a:solidFill>
                  <a:prstClr val="black"/>
                </a:solidFill>
                <a:latin typeface="Arial" panose="020B0604020202020204" pitchFamily="34" charset="0"/>
                <a:cs typeface="Arial" panose="020B0604020202020204" pitchFamily="34" charset="0"/>
              </a:rPr>
              <a:t>Stakeholder Engagement: Involvement of key FDOT resources to participate in designing the system to incorporate the Budget toolbox into the new WPII solution </a:t>
            </a:r>
          </a:p>
          <a:p>
            <a:pPr lvl="0"/>
            <a:r>
              <a:rPr lang="en-US" sz="1200" dirty="0">
                <a:solidFill>
                  <a:prstClr val="black"/>
                </a:solidFill>
                <a:latin typeface="Arial" panose="020B0604020202020204" pitchFamily="34" charset="0"/>
                <a:cs typeface="Arial" panose="020B0604020202020204" pitchFamily="34" charset="0"/>
              </a:rPr>
              <a:t>  </a:t>
            </a:r>
          </a:p>
        </p:txBody>
      </p:sp>
      <p:sp>
        <p:nvSpPr>
          <p:cNvPr id="9" name="Rounded Rectangle 12">
            <a:extLst>
              <a:ext uri="{FF2B5EF4-FFF2-40B4-BE49-F238E27FC236}">
                <a16:creationId xmlns:a16="http://schemas.microsoft.com/office/drawing/2014/main" id="{6EE78C36-42C3-4536-AD4C-E9B48C9AAB9B}"/>
              </a:ext>
            </a:extLst>
          </p:cNvPr>
          <p:cNvSpPr/>
          <p:nvPr/>
        </p:nvSpPr>
        <p:spPr>
          <a:xfrm>
            <a:off x="4660922" y="4061469"/>
            <a:ext cx="5100452" cy="845574"/>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t"/>
          <a:lstStyle/>
          <a:p>
            <a:pPr marL="171450" lvl="0" indent="-171450">
              <a:buFont typeface="Arial" panose="020B0604020202020204" pitchFamily="34" charset="0"/>
              <a:buChar char="•"/>
            </a:pPr>
            <a:r>
              <a:rPr lang="en-US" sz="1200" dirty="0">
                <a:solidFill>
                  <a:prstClr val="black"/>
                </a:solidFill>
                <a:latin typeface="Arial" panose="020B0604020202020204" pitchFamily="34" charset="0"/>
                <a:cs typeface="Arial" panose="020B0604020202020204" pitchFamily="34" charset="0"/>
              </a:rPr>
              <a:t>Training: Training content should be developed during the Build phase for budget coordinators, requestors program area (L2 Group), district level, and divisions budget issues approvers </a:t>
            </a:r>
          </a:p>
        </p:txBody>
      </p:sp>
      <p:sp>
        <p:nvSpPr>
          <p:cNvPr id="11" name="Rounded Rectangle 13">
            <a:extLst>
              <a:ext uri="{FF2B5EF4-FFF2-40B4-BE49-F238E27FC236}">
                <a16:creationId xmlns:a16="http://schemas.microsoft.com/office/drawing/2014/main" id="{BB375912-360C-4B95-8287-20FF416DCC66}"/>
              </a:ext>
            </a:extLst>
          </p:cNvPr>
          <p:cNvSpPr/>
          <p:nvPr/>
        </p:nvSpPr>
        <p:spPr>
          <a:xfrm>
            <a:off x="4660922" y="4976137"/>
            <a:ext cx="5100452" cy="80989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t"/>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Communications: Draft messages to Work Program staff/program management staff about the historical data process after the SI is finished designing the system</a:t>
            </a:r>
          </a:p>
          <a:p>
            <a:endParaRPr lang="en-US" sz="1200" dirty="0">
              <a:solidFill>
                <a:srgbClr val="4F504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284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EE46AEEC-6F57-4555-9B1F-3C2CDC762459}"/>
              </a:ext>
            </a:extLst>
          </p:cNvPr>
          <p:cNvSpPr/>
          <p:nvPr/>
        </p:nvSpPr>
        <p:spPr>
          <a:xfrm>
            <a:off x="1594800" y="1433913"/>
            <a:ext cx="2957953" cy="889048"/>
          </a:xfrm>
          <a:custGeom>
            <a:avLst/>
            <a:gdLst>
              <a:gd name="connsiteX0" fmla="*/ 0 w 2957953"/>
              <a:gd name="connsiteY0" fmla="*/ 148178 h 889048"/>
              <a:gd name="connsiteX1" fmla="*/ 148178 w 2957953"/>
              <a:gd name="connsiteY1" fmla="*/ 0 h 889048"/>
              <a:gd name="connsiteX2" fmla="*/ 2809775 w 2957953"/>
              <a:gd name="connsiteY2" fmla="*/ 0 h 889048"/>
              <a:gd name="connsiteX3" fmla="*/ 2957953 w 2957953"/>
              <a:gd name="connsiteY3" fmla="*/ 148178 h 889048"/>
              <a:gd name="connsiteX4" fmla="*/ 2957953 w 2957953"/>
              <a:gd name="connsiteY4" fmla="*/ 740870 h 889048"/>
              <a:gd name="connsiteX5" fmla="*/ 2809775 w 2957953"/>
              <a:gd name="connsiteY5" fmla="*/ 889048 h 889048"/>
              <a:gd name="connsiteX6" fmla="*/ 148178 w 2957953"/>
              <a:gd name="connsiteY6" fmla="*/ 889048 h 889048"/>
              <a:gd name="connsiteX7" fmla="*/ 0 w 2957953"/>
              <a:gd name="connsiteY7" fmla="*/ 740870 h 889048"/>
              <a:gd name="connsiteX8" fmla="*/ 0 w 2957953"/>
              <a:gd name="connsiteY8" fmla="*/ 148178 h 88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7953" h="889048">
                <a:moveTo>
                  <a:pt x="0" y="148178"/>
                </a:moveTo>
                <a:cubicBezTo>
                  <a:pt x="0" y="66342"/>
                  <a:pt x="66342" y="0"/>
                  <a:pt x="148178" y="0"/>
                </a:cubicBezTo>
                <a:lnTo>
                  <a:pt x="2809775" y="0"/>
                </a:lnTo>
                <a:cubicBezTo>
                  <a:pt x="2891611" y="0"/>
                  <a:pt x="2957953" y="66342"/>
                  <a:pt x="2957953" y="148178"/>
                </a:cubicBezTo>
                <a:lnTo>
                  <a:pt x="2957953" y="740870"/>
                </a:lnTo>
                <a:cubicBezTo>
                  <a:pt x="2957953" y="822706"/>
                  <a:pt x="2891611" y="889048"/>
                  <a:pt x="2809775" y="889048"/>
                </a:cubicBezTo>
                <a:lnTo>
                  <a:pt x="148178" y="889048"/>
                </a:lnTo>
                <a:cubicBezTo>
                  <a:pt x="66342" y="889048"/>
                  <a:pt x="0" y="822706"/>
                  <a:pt x="0" y="740870"/>
                </a:cubicBezTo>
                <a:lnTo>
                  <a:pt x="0" y="1481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740" tIns="70070" rIns="96740" bIns="70070" numCol="1" spcCol="1270" anchor="ctr" anchorCtr="0">
            <a:noAutofit/>
          </a:bodyPr>
          <a:lstStyle/>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Manage GAA Impact</a:t>
            </a: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 </a:t>
            </a:r>
          </a:p>
        </p:txBody>
      </p:sp>
      <p:sp>
        <p:nvSpPr>
          <p:cNvPr id="22" name="Freeform: Shape 21">
            <a:extLst>
              <a:ext uri="{FF2B5EF4-FFF2-40B4-BE49-F238E27FC236}">
                <a16:creationId xmlns:a16="http://schemas.microsoft.com/office/drawing/2014/main" id="{4EA5D879-887E-44B6-8B06-B531B4D16CF6}"/>
              </a:ext>
            </a:extLst>
          </p:cNvPr>
          <p:cNvSpPr/>
          <p:nvPr/>
        </p:nvSpPr>
        <p:spPr>
          <a:xfrm>
            <a:off x="1594800" y="2346050"/>
            <a:ext cx="2957953" cy="889048"/>
          </a:xfrm>
          <a:custGeom>
            <a:avLst/>
            <a:gdLst>
              <a:gd name="connsiteX0" fmla="*/ 0 w 2957953"/>
              <a:gd name="connsiteY0" fmla="*/ 148178 h 889048"/>
              <a:gd name="connsiteX1" fmla="*/ 148178 w 2957953"/>
              <a:gd name="connsiteY1" fmla="*/ 0 h 889048"/>
              <a:gd name="connsiteX2" fmla="*/ 2809775 w 2957953"/>
              <a:gd name="connsiteY2" fmla="*/ 0 h 889048"/>
              <a:gd name="connsiteX3" fmla="*/ 2957953 w 2957953"/>
              <a:gd name="connsiteY3" fmla="*/ 148178 h 889048"/>
              <a:gd name="connsiteX4" fmla="*/ 2957953 w 2957953"/>
              <a:gd name="connsiteY4" fmla="*/ 740870 h 889048"/>
              <a:gd name="connsiteX5" fmla="*/ 2809775 w 2957953"/>
              <a:gd name="connsiteY5" fmla="*/ 889048 h 889048"/>
              <a:gd name="connsiteX6" fmla="*/ 148178 w 2957953"/>
              <a:gd name="connsiteY6" fmla="*/ 889048 h 889048"/>
              <a:gd name="connsiteX7" fmla="*/ 0 w 2957953"/>
              <a:gd name="connsiteY7" fmla="*/ 740870 h 889048"/>
              <a:gd name="connsiteX8" fmla="*/ 0 w 2957953"/>
              <a:gd name="connsiteY8" fmla="*/ 148178 h 88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7953" h="889048">
                <a:moveTo>
                  <a:pt x="0" y="148178"/>
                </a:moveTo>
                <a:cubicBezTo>
                  <a:pt x="0" y="66342"/>
                  <a:pt x="66342" y="0"/>
                  <a:pt x="148178" y="0"/>
                </a:cubicBezTo>
                <a:lnTo>
                  <a:pt x="2809775" y="0"/>
                </a:lnTo>
                <a:cubicBezTo>
                  <a:pt x="2891611" y="0"/>
                  <a:pt x="2957953" y="66342"/>
                  <a:pt x="2957953" y="148178"/>
                </a:cubicBezTo>
                <a:lnTo>
                  <a:pt x="2957953" y="740870"/>
                </a:lnTo>
                <a:cubicBezTo>
                  <a:pt x="2957953" y="822706"/>
                  <a:pt x="2891611" y="889048"/>
                  <a:pt x="2809775" y="889048"/>
                </a:cubicBezTo>
                <a:lnTo>
                  <a:pt x="148178" y="889048"/>
                </a:lnTo>
                <a:cubicBezTo>
                  <a:pt x="66342" y="889048"/>
                  <a:pt x="0" y="822706"/>
                  <a:pt x="0" y="740870"/>
                </a:cubicBezTo>
                <a:lnTo>
                  <a:pt x="0" y="1481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740" tIns="70070" rIns="96740" bIns="70070" numCol="1" spcCol="1270" anchor="ctr" anchorCtr="0">
            <a:noAutofit/>
          </a:bodyPr>
          <a:lstStyle/>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Manage Project Resources</a:t>
            </a:r>
          </a:p>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p:txBody>
      </p:sp>
      <p:sp>
        <p:nvSpPr>
          <p:cNvPr id="23" name="Freeform: Shape 22">
            <a:extLst>
              <a:ext uri="{FF2B5EF4-FFF2-40B4-BE49-F238E27FC236}">
                <a16:creationId xmlns:a16="http://schemas.microsoft.com/office/drawing/2014/main" id="{CBA060F7-42F2-412F-A297-0693FF1DE78A}"/>
              </a:ext>
            </a:extLst>
          </p:cNvPr>
          <p:cNvSpPr/>
          <p:nvPr/>
        </p:nvSpPr>
        <p:spPr>
          <a:xfrm>
            <a:off x="1594800" y="3241748"/>
            <a:ext cx="2957953" cy="889048"/>
          </a:xfrm>
          <a:custGeom>
            <a:avLst/>
            <a:gdLst>
              <a:gd name="connsiteX0" fmla="*/ 0 w 2957953"/>
              <a:gd name="connsiteY0" fmla="*/ 148178 h 889048"/>
              <a:gd name="connsiteX1" fmla="*/ 148178 w 2957953"/>
              <a:gd name="connsiteY1" fmla="*/ 0 h 889048"/>
              <a:gd name="connsiteX2" fmla="*/ 2809775 w 2957953"/>
              <a:gd name="connsiteY2" fmla="*/ 0 h 889048"/>
              <a:gd name="connsiteX3" fmla="*/ 2957953 w 2957953"/>
              <a:gd name="connsiteY3" fmla="*/ 148178 h 889048"/>
              <a:gd name="connsiteX4" fmla="*/ 2957953 w 2957953"/>
              <a:gd name="connsiteY4" fmla="*/ 740870 h 889048"/>
              <a:gd name="connsiteX5" fmla="*/ 2809775 w 2957953"/>
              <a:gd name="connsiteY5" fmla="*/ 889048 h 889048"/>
              <a:gd name="connsiteX6" fmla="*/ 148178 w 2957953"/>
              <a:gd name="connsiteY6" fmla="*/ 889048 h 889048"/>
              <a:gd name="connsiteX7" fmla="*/ 0 w 2957953"/>
              <a:gd name="connsiteY7" fmla="*/ 740870 h 889048"/>
              <a:gd name="connsiteX8" fmla="*/ 0 w 2957953"/>
              <a:gd name="connsiteY8" fmla="*/ 148178 h 88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7953" h="889048">
                <a:moveTo>
                  <a:pt x="0" y="148178"/>
                </a:moveTo>
                <a:cubicBezTo>
                  <a:pt x="0" y="66342"/>
                  <a:pt x="66342" y="0"/>
                  <a:pt x="148178" y="0"/>
                </a:cubicBezTo>
                <a:lnTo>
                  <a:pt x="2809775" y="0"/>
                </a:lnTo>
                <a:cubicBezTo>
                  <a:pt x="2891611" y="0"/>
                  <a:pt x="2957953" y="66342"/>
                  <a:pt x="2957953" y="148178"/>
                </a:cubicBezTo>
                <a:lnTo>
                  <a:pt x="2957953" y="740870"/>
                </a:lnTo>
                <a:cubicBezTo>
                  <a:pt x="2957953" y="822706"/>
                  <a:pt x="2891611" y="889048"/>
                  <a:pt x="2809775" y="889048"/>
                </a:cubicBezTo>
                <a:lnTo>
                  <a:pt x="148178" y="889048"/>
                </a:lnTo>
                <a:cubicBezTo>
                  <a:pt x="66342" y="889048"/>
                  <a:pt x="0" y="822706"/>
                  <a:pt x="0" y="740870"/>
                </a:cubicBezTo>
                <a:lnTo>
                  <a:pt x="0" y="1481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740" tIns="70070" rIns="96740" bIns="70070" numCol="1" spcCol="1270" anchor="ctr" anchorCtr="0">
            <a:noAutofit/>
          </a:bodyPr>
          <a:lstStyle/>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Procure Contract Resources</a:t>
            </a:r>
          </a:p>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p:txBody>
      </p:sp>
      <p:sp>
        <p:nvSpPr>
          <p:cNvPr id="24" name="Freeform: Shape 23">
            <a:extLst>
              <a:ext uri="{FF2B5EF4-FFF2-40B4-BE49-F238E27FC236}">
                <a16:creationId xmlns:a16="http://schemas.microsoft.com/office/drawing/2014/main" id="{6F4E52A5-F862-47E0-9D04-C751A997E918}"/>
              </a:ext>
            </a:extLst>
          </p:cNvPr>
          <p:cNvSpPr/>
          <p:nvPr/>
        </p:nvSpPr>
        <p:spPr>
          <a:xfrm>
            <a:off x="1594800" y="4137446"/>
            <a:ext cx="2957953" cy="889048"/>
          </a:xfrm>
          <a:custGeom>
            <a:avLst/>
            <a:gdLst>
              <a:gd name="connsiteX0" fmla="*/ 0 w 2957953"/>
              <a:gd name="connsiteY0" fmla="*/ 148178 h 889048"/>
              <a:gd name="connsiteX1" fmla="*/ 148178 w 2957953"/>
              <a:gd name="connsiteY1" fmla="*/ 0 h 889048"/>
              <a:gd name="connsiteX2" fmla="*/ 2809775 w 2957953"/>
              <a:gd name="connsiteY2" fmla="*/ 0 h 889048"/>
              <a:gd name="connsiteX3" fmla="*/ 2957953 w 2957953"/>
              <a:gd name="connsiteY3" fmla="*/ 148178 h 889048"/>
              <a:gd name="connsiteX4" fmla="*/ 2957953 w 2957953"/>
              <a:gd name="connsiteY4" fmla="*/ 740870 h 889048"/>
              <a:gd name="connsiteX5" fmla="*/ 2809775 w 2957953"/>
              <a:gd name="connsiteY5" fmla="*/ 889048 h 889048"/>
              <a:gd name="connsiteX6" fmla="*/ 148178 w 2957953"/>
              <a:gd name="connsiteY6" fmla="*/ 889048 h 889048"/>
              <a:gd name="connsiteX7" fmla="*/ 0 w 2957953"/>
              <a:gd name="connsiteY7" fmla="*/ 740870 h 889048"/>
              <a:gd name="connsiteX8" fmla="*/ 0 w 2957953"/>
              <a:gd name="connsiteY8" fmla="*/ 148178 h 88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7953" h="889048">
                <a:moveTo>
                  <a:pt x="0" y="148178"/>
                </a:moveTo>
                <a:cubicBezTo>
                  <a:pt x="0" y="66342"/>
                  <a:pt x="66342" y="0"/>
                  <a:pt x="148178" y="0"/>
                </a:cubicBezTo>
                <a:lnTo>
                  <a:pt x="2809775" y="0"/>
                </a:lnTo>
                <a:cubicBezTo>
                  <a:pt x="2891611" y="0"/>
                  <a:pt x="2957953" y="66342"/>
                  <a:pt x="2957953" y="148178"/>
                </a:cubicBezTo>
                <a:lnTo>
                  <a:pt x="2957953" y="740870"/>
                </a:lnTo>
                <a:cubicBezTo>
                  <a:pt x="2957953" y="822706"/>
                  <a:pt x="2891611" y="889048"/>
                  <a:pt x="2809775" y="889048"/>
                </a:cubicBezTo>
                <a:lnTo>
                  <a:pt x="148178" y="889048"/>
                </a:lnTo>
                <a:cubicBezTo>
                  <a:pt x="66342" y="889048"/>
                  <a:pt x="0" y="822706"/>
                  <a:pt x="0" y="740870"/>
                </a:cubicBezTo>
                <a:lnTo>
                  <a:pt x="0" y="1481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740" tIns="70070" rIns="96740" bIns="70070" numCol="1" spcCol="1270" anchor="ctr" anchorCtr="0">
            <a:noAutofit/>
          </a:bodyPr>
          <a:lstStyle/>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Manage Contract</a:t>
            </a:r>
          </a:p>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p:txBody>
      </p:sp>
      <p:sp>
        <p:nvSpPr>
          <p:cNvPr id="5" name="Rounded Rectangle 5">
            <a:extLst>
              <a:ext uri="{FF2B5EF4-FFF2-40B4-BE49-F238E27FC236}">
                <a16:creationId xmlns:a16="http://schemas.microsoft.com/office/drawing/2014/main" id="{EB022E31-E3CD-4EFB-B190-FADF560F15FE}"/>
              </a:ext>
            </a:extLst>
          </p:cNvPr>
          <p:cNvSpPr/>
          <p:nvPr/>
        </p:nvSpPr>
        <p:spPr>
          <a:xfrm>
            <a:off x="1594800" y="1098850"/>
            <a:ext cx="2899955" cy="274319"/>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rgbClr val="4F504F"/>
                </a:solidFill>
                <a:latin typeface="Arial" panose="020B0604020202020204" pitchFamily="34" charset="0"/>
                <a:cs typeface="Arial" panose="020B0604020202020204" pitchFamily="34" charset="0"/>
              </a:rPr>
              <a:t>Sub-Function</a:t>
            </a:r>
          </a:p>
        </p:txBody>
      </p:sp>
      <p:sp>
        <p:nvSpPr>
          <p:cNvPr id="6" name="Rounded Rectangle 6">
            <a:extLst>
              <a:ext uri="{FF2B5EF4-FFF2-40B4-BE49-F238E27FC236}">
                <a16:creationId xmlns:a16="http://schemas.microsoft.com/office/drawing/2014/main" id="{1EA9FEE6-8732-4EC5-B46F-CBB2F292838B}"/>
              </a:ext>
            </a:extLst>
          </p:cNvPr>
          <p:cNvSpPr/>
          <p:nvPr/>
        </p:nvSpPr>
        <p:spPr>
          <a:xfrm>
            <a:off x="4438927" y="1098848"/>
            <a:ext cx="5316582" cy="274319"/>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rgbClr val="4F504F"/>
                </a:solidFill>
                <a:latin typeface="Arial" panose="020B0604020202020204" pitchFamily="34" charset="0"/>
                <a:cs typeface="Arial" panose="020B0604020202020204" pitchFamily="34" charset="0"/>
              </a:rPr>
              <a:t>Anticipated Impact and Approaches for Mitigation</a:t>
            </a:r>
          </a:p>
        </p:txBody>
      </p:sp>
      <p:sp>
        <p:nvSpPr>
          <p:cNvPr id="7" name="Rounded Rectangle 10">
            <a:extLst>
              <a:ext uri="{FF2B5EF4-FFF2-40B4-BE49-F238E27FC236}">
                <a16:creationId xmlns:a16="http://schemas.microsoft.com/office/drawing/2014/main" id="{33CDDFC8-0490-4C2D-A0ED-D440BCC8FEB8}"/>
              </a:ext>
            </a:extLst>
          </p:cNvPr>
          <p:cNvSpPr/>
          <p:nvPr/>
        </p:nvSpPr>
        <p:spPr>
          <a:xfrm>
            <a:off x="4599258" y="1495810"/>
            <a:ext cx="5100452" cy="80989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Stakeholder Engagement: Roadshow that includes a prototype while designing the system for budget coordinators and cost center managers</a:t>
            </a:r>
          </a:p>
        </p:txBody>
      </p:sp>
      <p:sp>
        <p:nvSpPr>
          <p:cNvPr id="8" name="Rounded Rectangle 11">
            <a:extLst>
              <a:ext uri="{FF2B5EF4-FFF2-40B4-BE49-F238E27FC236}">
                <a16:creationId xmlns:a16="http://schemas.microsoft.com/office/drawing/2014/main" id="{6DB0D4A0-E326-4E20-AED4-5F1684745A55}"/>
              </a:ext>
            </a:extLst>
          </p:cNvPr>
          <p:cNvSpPr/>
          <p:nvPr/>
        </p:nvSpPr>
        <p:spPr>
          <a:xfrm>
            <a:off x="4599258" y="2358091"/>
            <a:ext cx="5100452" cy="80989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marL="171450" lvl="0" indent="-171450">
              <a:buFont typeface="Arial" panose="020B0604020202020204" pitchFamily="34" charset="0"/>
              <a:buChar char="•"/>
            </a:pPr>
            <a:r>
              <a:rPr lang="en-US" sz="1200" dirty="0">
                <a:solidFill>
                  <a:prstClr val="black"/>
                </a:solidFill>
                <a:latin typeface="Arial" panose="020B0604020202020204" pitchFamily="34" charset="0"/>
                <a:cs typeface="Arial" panose="020B0604020202020204" pitchFamily="34" charset="0"/>
              </a:rPr>
              <a:t>Communications: Draft messages prior to the system Build phase to inform project managers, Work Program analysts, and other stakeholders about the system notifications and the governance structure  </a:t>
            </a:r>
          </a:p>
        </p:txBody>
      </p:sp>
      <p:sp>
        <p:nvSpPr>
          <p:cNvPr id="9" name="Rounded Rectangle 12">
            <a:extLst>
              <a:ext uri="{FF2B5EF4-FFF2-40B4-BE49-F238E27FC236}">
                <a16:creationId xmlns:a16="http://schemas.microsoft.com/office/drawing/2014/main" id="{6EE78C36-42C3-4536-AD4C-E9B48C9AAB9B}"/>
              </a:ext>
            </a:extLst>
          </p:cNvPr>
          <p:cNvSpPr/>
          <p:nvPr/>
        </p:nvSpPr>
        <p:spPr>
          <a:xfrm>
            <a:off x="4599258" y="3241749"/>
            <a:ext cx="5100452" cy="840904"/>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marL="171450" lvl="0" indent="-171450">
              <a:buFont typeface="Arial" panose="020B0604020202020204" pitchFamily="34" charset="0"/>
              <a:buChar char="•"/>
            </a:pPr>
            <a:r>
              <a:rPr lang="en-US" sz="1200" dirty="0">
                <a:solidFill>
                  <a:prstClr val="black"/>
                </a:solidFill>
                <a:latin typeface="Arial" panose="020B0604020202020204" pitchFamily="34" charset="0"/>
                <a:cs typeface="Arial" panose="020B0604020202020204" pitchFamily="34" charset="0"/>
              </a:rPr>
              <a:t>Stakeholder Engagement: Prior to designing the system, workshops may be held with SME’s (contract manager, contract arbiters, project managers, etc.) to determine how new data hierarchy and rollups drive current activities</a:t>
            </a:r>
          </a:p>
        </p:txBody>
      </p:sp>
      <p:sp>
        <p:nvSpPr>
          <p:cNvPr id="15" name="Rounded Rectangle 12">
            <a:extLst>
              <a:ext uri="{FF2B5EF4-FFF2-40B4-BE49-F238E27FC236}">
                <a16:creationId xmlns:a16="http://schemas.microsoft.com/office/drawing/2014/main" id="{25D6C98E-C755-459C-BF27-E9DA9E62FB84}"/>
              </a:ext>
            </a:extLst>
          </p:cNvPr>
          <p:cNvSpPr/>
          <p:nvPr/>
        </p:nvSpPr>
        <p:spPr>
          <a:xfrm>
            <a:off x="4599258" y="4163244"/>
            <a:ext cx="5100452" cy="80989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marL="171450" lvl="0" indent="-171450">
              <a:buFont typeface="Arial" panose="020B0604020202020204" pitchFamily="34" charset="0"/>
              <a:buChar char="•"/>
            </a:pPr>
            <a:r>
              <a:rPr lang="en-US" sz="1200" dirty="0">
                <a:solidFill>
                  <a:prstClr val="black"/>
                </a:solidFill>
                <a:latin typeface="Arial" panose="020B0604020202020204" pitchFamily="34" charset="0"/>
                <a:cs typeface="Arial" panose="020B0604020202020204" pitchFamily="34" charset="0"/>
              </a:rPr>
              <a:t>Communications: Job Aids could be created after system Build detailing new workflows </a:t>
            </a:r>
          </a:p>
        </p:txBody>
      </p:sp>
      <p:sp>
        <p:nvSpPr>
          <p:cNvPr id="16" name="Rounded Rectangle 12">
            <a:extLst>
              <a:ext uri="{FF2B5EF4-FFF2-40B4-BE49-F238E27FC236}">
                <a16:creationId xmlns:a16="http://schemas.microsoft.com/office/drawing/2014/main" id="{916C3712-C2E5-41F8-826E-34CE00CA4BFF}"/>
              </a:ext>
            </a:extLst>
          </p:cNvPr>
          <p:cNvSpPr/>
          <p:nvPr/>
        </p:nvSpPr>
        <p:spPr>
          <a:xfrm>
            <a:off x="4599258" y="5043657"/>
            <a:ext cx="5100452" cy="80989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marL="171450" lvl="0" indent="-171450">
              <a:buFont typeface="Arial" panose="020B0604020202020204" pitchFamily="34" charset="0"/>
              <a:buChar char="•"/>
            </a:pPr>
            <a:r>
              <a:rPr lang="en-US" sz="1200" dirty="0">
                <a:solidFill>
                  <a:prstClr val="black"/>
                </a:solidFill>
                <a:latin typeface="Arial" panose="020B0604020202020204" pitchFamily="34" charset="0"/>
                <a:cs typeface="Arial" panose="020B0604020202020204" pitchFamily="34" charset="0"/>
              </a:rPr>
              <a:t>Stakeholder Engagement: Focused group discussions may be held with contract management and finance accounting SME’s to determine practices regarding automated/batch uploads to the State Financial Management System</a:t>
            </a:r>
          </a:p>
        </p:txBody>
      </p:sp>
      <p:sp>
        <p:nvSpPr>
          <p:cNvPr id="18" name="Rectangle: Rounded Corners 17">
            <a:extLst>
              <a:ext uri="{FF2B5EF4-FFF2-40B4-BE49-F238E27FC236}">
                <a16:creationId xmlns:a16="http://schemas.microsoft.com/office/drawing/2014/main" id="{69BE9414-D5F6-4CE9-ADCB-6362C1259937}"/>
              </a:ext>
            </a:extLst>
          </p:cNvPr>
          <p:cNvSpPr/>
          <p:nvPr/>
        </p:nvSpPr>
        <p:spPr>
          <a:xfrm>
            <a:off x="1594800" y="5043657"/>
            <a:ext cx="2957953" cy="8098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sz="1400" b="1" dirty="0">
                <a:latin typeface="Arial" panose="020B0604020202020204" pitchFamily="34" charset="0"/>
                <a:cs typeface="Arial" panose="020B0604020202020204" pitchFamily="34" charset="0"/>
              </a:rPr>
              <a:t>Close Contract</a:t>
            </a:r>
          </a:p>
        </p:txBody>
      </p:sp>
      <p:sp>
        <p:nvSpPr>
          <p:cNvPr id="27" name="Title 2">
            <a:extLst>
              <a:ext uri="{FF2B5EF4-FFF2-40B4-BE49-F238E27FC236}">
                <a16:creationId xmlns:a16="http://schemas.microsoft.com/office/drawing/2014/main" id="{7A937A4C-0FAE-4960-952E-32DE4F9AF272}"/>
              </a:ext>
            </a:extLst>
          </p:cNvPr>
          <p:cNvSpPr>
            <a:spLocks noGrp="1"/>
          </p:cNvSpPr>
          <p:nvPr>
            <p:ph type="title"/>
          </p:nvPr>
        </p:nvSpPr>
        <p:spPr>
          <a:xfrm>
            <a:off x="451104" y="91441"/>
            <a:ext cx="10515600" cy="655807"/>
          </a:xfrm>
        </p:spPr>
        <p:txBody>
          <a:bodyPr/>
          <a:lstStyle/>
          <a:p>
            <a:r>
              <a:rPr lang="en-US" dirty="0"/>
              <a:t>Sub-Function Change Impacts Summary (Cont.) </a:t>
            </a:r>
          </a:p>
        </p:txBody>
      </p:sp>
    </p:spTree>
    <p:extLst>
      <p:ext uri="{BB962C8B-B14F-4D97-AF65-F5344CB8AC3E}">
        <p14:creationId xmlns:p14="http://schemas.microsoft.com/office/powerpoint/2010/main" val="71859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45192920"/>
              </p:ext>
            </p:extLst>
          </p:nvPr>
        </p:nvGraphicFramePr>
        <p:xfrm>
          <a:off x="571850" y="948154"/>
          <a:ext cx="10619064" cy="541020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Collect Stakeholder Feedback and Approval of Work Program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157867">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WPII Solution will leverage system outputs to provide information for public hearings, Secretary readouts, and for the Florida Transportation Commission (FTC). In addition, the system will use workflow capabilities to track approval and review cycles that do not exist today, including variance reports and analysis, dashboard etc</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fr-FR" sz="1200" b="1" kern="1200" dirty="0">
                          <a:solidFill>
                            <a:schemeClr val="tx1"/>
                          </a:solidFill>
                          <a:effectLst/>
                          <a:latin typeface="Arial" panose="020B0604020202020204" pitchFamily="34" charset="0"/>
                          <a:ea typeface="+mn-ea"/>
                          <a:cs typeface="Arial" panose="020B0604020202020204" pitchFamily="34" charset="0"/>
                        </a:rPr>
                        <a:t>Req. 5654-5658</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Require the ability to systemically generate user-configurable, graphical representations of Financial Project data and leverage workflow for specified district staff to designate a preferred list of financial projects to be included in the requirement reporting to the Florida Transportation Commission (FTC) </a:t>
                      </a:r>
                      <a:r>
                        <a:rPr lang="en-US" sz="1200" b="1" kern="1200" dirty="0">
                          <a:solidFill>
                            <a:schemeClr val="tx1"/>
                          </a:solidFill>
                          <a:effectLst/>
                          <a:latin typeface="Arial" panose="020B0604020202020204" pitchFamily="34" charset="0"/>
                          <a:ea typeface="+mn-ea"/>
                          <a:cs typeface="Arial" panose="020B0604020202020204" pitchFamily="34" charset="0"/>
                        </a:rPr>
                        <a:t>Req. 5660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lvl="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Today, at a fundamental level, central office (CO), Secretary, and FTC reviews are manually conducted. In the near future, the information collected will be assigned to specific users. Most of this work is performed manually with the use of spreadsheets</a:t>
                      </a:r>
                    </a:p>
                    <a:p>
                      <a:pPr marL="228600" indent="-228600">
                        <a:buFont typeface="+mj-lt"/>
                        <a:buAutoNum type="arabicPeriod"/>
                      </a:pPr>
                      <a:r>
                        <a:rPr lang="en-US" sz="1200" b="0" strike="noStrike" baseline="0" dirty="0">
                          <a:solidFill>
                            <a:schemeClr val="tx1"/>
                          </a:solidFill>
                          <a:latin typeface="Arial" panose="020B0604020202020204" pitchFamily="34" charset="0"/>
                          <a:cs typeface="Arial" panose="020B0604020202020204" pitchFamily="34" charset="0"/>
                        </a:rPr>
                        <a:t>Resources allocate a significant amount of time to prepare presentations and collect data with limited time and short turn around to consolidate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In the future review readouts will be largely automated, with notifications. The way exceptions are handled today will be significantly reduced since information will be validated within the system</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strike="noStrike" baseline="0" dirty="0">
                          <a:solidFill>
                            <a:schemeClr val="tx1"/>
                          </a:solidFill>
                          <a:latin typeface="Arial" panose="020B0604020202020204" pitchFamily="34" charset="0"/>
                          <a:cs typeface="Arial" panose="020B0604020202020204" pitchFamily="34" charset="0"/>
                        </a:rPr>
                        <a:t>The system will provide templates/reports that will be consistent across the Department of Transportation and provide different options on presentation of financial data. This will improve reporting consistency and accuracy. In addition, consistent reports with fresh data to present to the FTC will be supported by workflow enabled data collection. Each impacted stakeholder will receive a notification on what areas require information. Central Office will receive validated, transparent data from the districts with the ability to generate a final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Failure to adequately communicate system capabilities could lead to confusion in reporting and Business as Usual (BAU) processes. Misaligned inputs or requirements could impact automated workflows </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strike="noStrike" kern="1200" dirty="0">
                          <a:solidFill>
                            <a:schemeClr val="tx1"/>
                          </a:solidFill>
                          <a:latin typeface="Arial" panose="020B0604020202020204" pitchFamily="34" charset="0"/>
                          <a:ea typeface="+mn-ea"/>
                          <a:cs typeface="Arial" panose="020B0604020202020204" pitchFamily="34" charset="0"/>
                        </a:rPr>
                        <a:t>Inconsistent reporting and lack of data accuracy could impact available resources to complete reports due to time consuming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Communications prior to designing the system to inform District Work Program Staff, District Leadership, and Central Office Work Program Staff about the new system features</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Job Aids should be created prior to system Build to provide District Work Program Staff, District leadership, and other stakeholders with a step-by-step guide on how to prepare reports using the new tool</a:t>
                      </a: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r>
              <a:rPr lang="en-GB" dirty="0"/>
              <a:t>High-level Sub-Function Change Impacts</a:t>
            </a:r>
          </a:p>
        </p:txBody>
      </p:sp>
    </p:spTree>
    <p:extLst>
      <p:ext uri="{BB962C8B-B14F-4D97-AF65-F5344CB8AC3E}">
        <p14:creationId xmlns:p14="http://schemas.microsoft.com/office/powerpoint/2010/main" val="209611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97101576"/>
              </p:ext>
            </p:extLst>
          </p:nvPr>
        </p:nvGraphicFramePr>
        <p:xfrm>
          <a:off x="571850" y="948154"/>
          <a:ext cx="10619064" cy="486156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Collect Stakeholder Feedback and Approval of Work Program (Cont.)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269306">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WPII Solution will enable workflow functionality to request and approve the Department's Capital Plan of Project (i.e., Work Program) in totality for the purposes of legislative budget request submission </a:t>
                      </a:r>
                      <a:r>
                        <a:rPr lang="en-US" sz="1200" b="1" kern="1200" dirty="0">
                          <a:solidFill>
                            <a:schemeClr val="tx1"/>
                          </a:solidFill>
                          <a:effectLst/>
                          <a:latin typeface="Arial" panose="020B0604020202020204" pitchFamily="34" charset="0"/>
                          <a:ea typeface="+mn-ea"/>
                          <a:cs typeface="Arial" panose="020B0604020202020204" pitchFamily="34" charset="0"/>
                        </a:rPr>
                        <a:t>Req. 5881-5883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The approval process is largely ceremonial now and occurs outside of a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Instead of high-volume, fragmented data and presentations, system generated readouts and dashboards will be made available to support the approval process. The Secretary will be able to evaluate fresh data from integrated systems and provide his/her digital signature, generating a letter of approval.  This process will also introduce several new layers of approvals prior to final sign-off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All the system capabilities will be performed in the new solution, requiring new elements of review and sign off. Failure to adequately communicate systems capabilities could lead to confusion </a:t>
                      </a:r>
                      <a:endParaRPr lang="en-US" altLang="en-US" sz="1200" strike="noStrike"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sz="1200" baseline="0" dirty="0">
                          <a:solidFill>
                            <a:schemeClr val="tx1"/>
                          </a:solidFill>
                          <a:latin typeface="Arial" panose="020B0604020202020204" pitchFamily="34" charset="0"/>
                          <a:cs typeface="Arial" panose="020B0604020202020204" pitchFamily="34" charset="0"/>
                        </a:rPr>
                        <a:t>Communications (one pager) prior to the system Build phase to inform impacted stakeholders about the new approval process. In addition, supporting training may be included for key sign-off providers on their new responsibilities during the Build phase</a:t>
                      </a: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r>
              <a:rPr lang="en-GB" dirty="0"/>
              <a:t>High-level Sub-Function Change Impacts</a:t>
            </a:r>
          </a:p>
        </p:txBody>
      </p:sp>
    </p:spTree>
    <p:extLst>
      <p:ext uri="{BB962C8B-B14F-4D97-AF65-F5344CB8AC3E}">
        <p14:creationId xmlns:p14="http://schemas.microsoft.com/office/powerpoint/2010/main" val="161777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02433802"/>
              </p:ext>
            </p:extLst>
          </p:nvPr>
        </p:nvGraphicFramePr>
        <p:xfrm>
          <a:off x="571850" y="948154"/>
          <a:ext cx="10619064" cy="504444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Submit Legislative Budget Report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269306">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WPII solution will capture key financial data related to operating budget for better reporting and decision making </a:t>
                      </a:r>
                      <a:r>
                        <a:rPr lang="en-US" sz="1200" b="1" kern="1200" dirty="0">
                          <a:solidFill>
                            <a:schemeClr val="tx1"/>
                          </a:solidFill>
                          <a:effectLst/>
                          <a:latin typeface="Arial" panose="020B0604020202020204" pitchFamily="34" charset="0"/>
                          <a:ea typeface="+mn-ea"/>
                          <a:cs typeface="Arial" panose="020B0604020202020204" pitchFamily="34" charset="0"/>
                        </a:rPr>
                        <a:t>Req. 5909-5922</a:t>
                      </a: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Require the ability to generate actions for specified users within the budgeting function, designating the appropriate system, and enabling the correct permissions. This workflow will be supported by systemic actions, notifications triggers, accessible document library, report generation, and data analysis. Current state, these actions are performed today by an MS Excel based tool called “Clearing House“ </a:t>
                      </a:r>
                      <a:r>
                        <a:rPr lang="en-US" sz="1200" b="1" kern="1200" dirty="0">
                          <a:solidFill>
                            <a:schemeClr val="tx1"/>
                          </a:solidFill>
                          <a:effectLst/>
                          <a:latin typeface="Arial" panose="020B0604020202020204" pitchFamily="34" charset="0"/>
                          <a:ea typeface="+mn-ea"/>
                          <a:cs typeface="Arial" panose="020B0604020202020204" pitchFamily="34" charset="0"/>
                        </a:rPr>
                        <a:t>Req. 5891-5908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Budget toolbox is currently housed in SharePoint and needs to be moved over to the new solution (system integrator) </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All department budget needs are currently processed manually within an MC Excel based tool called “Clearing House”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All the toolbox capabilities will be performed in the new WPII Solution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The WPII solution will incorporate all functionalities provided by “Clearing House”, as well as introduce new capabilities based on transparent, validated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Failing to adequately communicate the new system functionality can create confusion among users</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If not addressed, it might cause confusion and unnecessary work</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endParaRPr lang="en-US" altLang="en-US" sz="1200" strike="noStrike"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Involvement of key FDOT resources to participate in designing the system to incorporate the Budget toolbox into the new WPII solution </a:t>
                      </a:r>
                    </a:p>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Training should be developed during the Build phase for budget coordinators, requestors program area (L2 Group), district level, and  divisions budget issues approvers. In addition, training delivery should be conducted during the initial sprints</a:t>
                      </a: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r>
              <a:rPr lang="en-GB" dirty="0"/>
              <a:t>High-level Sub-Function Change Impacts</a:t>
            </a:r>
          </a:p>
        </p:txBody>
      </p:sp>
    </p:spTree>
    <p:extLst>
      <p:ext uri="{BB962C8B-B14F-4D97-AF65-F5344CB8AC3E}">
        <p14:creationId xmlns:p14="http://schemas.microsoft.com/office/powerpoint/2010/main" val="3024309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92425512"/>
              </p:ext>
            </p:extLst>
          </p:nvPr>
        </p:nvGraphicFramePr>
        <p:xfrm>
          <a:off x="571850" y="948155"/>
          <a:ext cx="10619064" cy="5246674"/>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373333">
                <a:tc gridSpan="4">
                  <a:txBody>
                    <a:bodyPr/>
                    <a:lstStyle/>
                    <a:p>
                      <a:pPr algn="ctr"/>
                      <a:r>
                        <a:rPr lang="en-US" sz="2000" dirty="0">
                          <a:solidFill>
                            <a:schemeClr val="tx1"/>
                          </a:solidFill>
                          <a:latin typeface="Arial" panose="020B0604020202020204" pitchFamily="34" charset="0"/>
                          <a:cs typeface="Arial" panose="020B0604020202020204" pitchFamily="34" charset="0"/>
                        </a:rPr>
                        <a:t>Establish Candidate Project Through Unique Project Identifier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947692">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The WPII solution will have the ability to systematically track and present to the users the history of changes to all Financial Project data attributes. Historical elements will include: all value, new value, prior data value, user ID, and Timestamp.  </a:t>
                      </a:r>
                      <a:r>
                        <a:rPr lang="en-US" sz="1200" b="1" kern="1200" dirty="0">
                          <a:solidFill>
                            <a:schemeClr val="tx1"/>
                          </a:solidFill>
                          <a:effectLst/>
                          <a:latin typeface="Arial" panose="020B0604020202020204" pitchFamily="34" charset="0"/>
                          <a:ea typeface="+mn-ea"/>
                          <a:cs typeface="Arial" panose="020B0604020202020204" pitchFamily="34" charset="0"/>
                        </a:rPr>
                        <a:t>Req. 0197, 6008</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The WPII solution will provide users with the ability to restrict designated user groups from systematically modifying selected financial attributes (limit  read-only access)  </a:t>
                      </a:r>
                      <a:r>
                        <a:rPr lang="en-US" sz="1200" b="1" kern="1200" dirty="0">
                          <a:solidFill>
                            <a:schemeClr val="tx1"/>
                          </a:solidFill>
                          <a:effectLst/>
                          <a:latin typeface="Arial" panose="020B0604020202020204" pitchFamily="34" charset="0"/>
                          <a:ea typeface="+mn-ea"/>
                          <a:cs typeface="Arial" panose="020B0604020202020204" pitchFamily="34" charset="0"/>
                        </a:rPr>
                        <a:t>Req. 6011, 0260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244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85514">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Current state, only financial changes are captured but there is not enough information around project scope changes (who, when, and why). Users do not have enough information to do forensic analysis</a:t>
                      </a:r>
                    </a:p>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Restrictions to modify financial attributes are locked manually and are very rudimentary. Some users misinterpret the data shown (i.e. data that is used for analysis/ financial projections)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Capturing historical information of the project will be intuitive and user friendly based on system design (i.e. if the project scope is changed). The system will provide context around the who, when and why</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Automated system notifications will let users know when access is restricted to modify/view financial attributes  (i.e. external consultants with no need to access that information) These features will only let designated users view/modify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Failing to adequately track historical elements can prevent accurate forensic analysis of changes to financial project data</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Confusion around data shown by the system and the ability of unauthorized users to change key financial attributes</a:t>
                      </a:r>
                      <a:endParaRPr lang="en-US" altLang="en-US" sz="1200" strike="noStrike"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Communications to Work Program staff/program management staff prior to the Build phase to completed with the system integrator</a:t>
                      </a:r>
                    </a:p>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sz="1200" baseline="0" dirty="0">
                          <a:solidFill>
                            <a:schemeClr val="tx1"/>
                          </a:solidFill>
                          <a:latin typeface="Arial" panose="020B0604020202020204" pitchFamily="34" charset="0"/>
                          <a:cs typeface="Arial" panose="020B0604020202020204" pitchFamily="34" charset="0"/>
                        </a:rPr>
                        <a:t>Prior to the Build phase, communications to Work Program staff/program management staff and other impacted resources (i.e. external consultants) should be executed with the system integrator</a:t>
                      </a: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2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r>
              <a:rPr lang="en-GB" dirty="0"/>
              <a:t>High-level Sub-Function Change Impacts</a:t>
            </a:r>
          </a:p>
        </p:txBody>
      </p:sp>
    </p:spTree>
    <p:extLst>
      <p:ext uri="{BB962C8B-B14F-4D97-AF65-F5344CB8AC3E}">
        <p14:creationId xmlns:p14="http://schemas.microsoft.com/office/powerpoint/2010/main" val="189547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37249575"/>
              </p:ext>
            </p:extLst>
          </p:nvPr>
        </p:nvGraphicFramePr>
        <p:xfrm>
          <a:off x="571850" y="948154"/>
          <a:ext cx="10619064" cy="5044440"/>
        </p:xfrm>
        <a:graphic>
          <a:graphicData uri="http://schemas.openxmlformats.org/drawingml/2006/table">
            <a:tbl>
              <a:tblPr firstRow="1" bandRow="1">
                <a:tableStyleId>{69012ECD-51FC-41F1-AA8D-1B2483CD663E}</a:tableStyleId>
              </a:tblPr>
              <a:tblGrid>
                <a:gridCol w="2743121">
                  <a:extLst>
                    <a:ext uri="{9D8B030D-6E8A-4147-A177-3AD203B41FA5}">
                      <a16:colId xmlns:a16="http://schemas.microsoft.com/office/drawing/2014/main" val="20000"/>
                    </a:ext>
                  </a:extLst>
                </a:gridCol>
                <a:gridCol w="3840699">
                  <a:extLst>
                    <a:ext uri="{9D8B030D-6E8A-4147-A177-3AD203B41FA5}">
                      <a16:colId xmlns:a16="http://schemas.microsoft.com/office/drawing/2014/main" val="20001"/>
                    </a:ext>
                  </a:extLst>
                </a:gridCol>
                <a:gridCol w="1911432">
                  <a:extLst>
                    <a:ext uri="{9D8B030D-6E8A-4147-A177-3AD203B41FA5}">
                      <a16:colId xmlns:a16="http://schemas.microsoft.com/office/drawing/2014/main" val="20002"/>
                    </a:ext>
                  </a:extLst>
                </a:gridCol>
                <a:gridCol w="2123812">
                  <a:extLst>
                    <a:ext uri="{9D8B030D-6E8A-4147-A177-3AD203B41FA5}">
                      <a16:colId xmlns:a16="http://schemas.microsoft.com/office/drawing/2014/main" val="20004"/>
                    </a:ext>
                  </a:extLst>
                </a:gridCol>
              </a:tblGrid>
              <a:tr h="186462">
                <a:tc gridSpan="4">
                  <a:txBody>
                    <a:bodyPr/>
                    <a:lstStyle/>
                    <a:p>
                      <a:pPr algn="ctr"/>
                      <a:r>
                        <a:rPr lang="en-US" sz="2000" dirty="0">
                          <a:solidFill>
                            <a:schemeClr val="tx1"/>
                          </a:solidFill>
                          <a:latin typeface="Arial" panose="020B0604020202020204" pitchFamily="34" charset="0"/>
                          <a:cs typeface="Arial" panose="020B0604020202020204" pitchFamily="34" charset="0"/>
                        </a:rPr>
                        <a:t>Manage GAA Impact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CBDDF0"/>
                    </a:solidFill>
                  </a:tcPr>
                </a:tc>
                <a:tc hMerge="1">
                  <a:txBody>
                    <a:bodyPr/>
                    <a:lstStyle/>
                    <a:p>
                      <a:endParaRPr lang="en-US" sz="1000" dirty="0"/>
                    </a:p>
                  </a:txBody>
                  <a:tcPr anchor="ctr">
                    <a:solidFill>
                      <a:srgbClr val="CBDDF0"/>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CBDDF0"/>
                    </a:solidFill>
                  </a:tcPr>
                </a:tc>
                <a:extLst>
                  <a:ext uri="{0D108BD9-81ED-4DB2-BD59-A6C34878D82A}">
                    <a16:rowId xmlns:a16="http://schemas.microsoft.com/office/drawing/2014/main" val="10000"/>
                  </a:ext>
                </a:extLst>
              </a:tr>
              <a:tr h="269306">
                <a:tc gridSpan="4">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Key Business Benefits: </a:t>
                      </a:r>
                    </a:p>
                    <a:p>
                      <a:pPr marL="228600" marR="0" lvl="4"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a:solidFill>
                            <a:schemeClr val="tx1"/>
                          </a:solidFill>
                          <a:effectLst/>
                          <a:latin typeface="Arial" panose="020B0604020202020204" pitchFamily="34" charset="0"/>
                          <a:ea typeface="+mn-ea"/>
                          <a:cs typeface="Arial" panose="020B0604020202020204" pitchFamily="34" charset="0"/>
                        </a:rPr>
                        <a:t>The WPII solution will have the ability to systematically validate that amounts and budget structure posted in Master Allocation Tables at a summary level (i.e. Organizational Level 1) are consistent with amounts and budget structure as provided in LAS/PBS specified column. This feature will enable transparency and provide users with the ability to generate report and perform data analysis. </a:t>
                      </a:r>
                      <a:r>
                        <a:rPr lang="en-US" sz="1200" b="1" kern="1200" dirty="0">
                          <a:solidFill>
                            <a:schemeClr val="tx1"/>
                          </a:solidFill>
                          <a:effectLst/>
                          <a:latin typeface="Arial" panose="020B0604020202020204" pitchFamily="34" charset="0"/>
                          <a:ea typeface="+mn-ea"/>
                          <a:cs typeface="Arial" panose="020B0604020202020204" pitchFamily="34" charset="0"/>
                        </a:rPr>
                        <a:t>Req. 6027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000" dirty="0"/>
                    </a:p>
                  </a:txBody>
                  <a:tcPr anchor="ctr">
                    <a:solidFill>
                      <a:srgbClr val="E7EFF8"/>
                    </a:solidFill>
                  </a:tcPr>
                </a:tc>
                <a:tc hMerge="1">
                  <a:txBody>
                    <a:bodyPr/>
                    <a:lstStyle/>
                    <a:p>
                      <a:endParaRPr lang="en-US" sz="1000" dirty="0"/>
                    </a:p>
                  </a:txBody>
                  <a:tcPr anchor="ctr">
                    <a:solidFill>
                      <a:srgbClr val="E7EFF8"/>
                    </a:solidFill>
                  </a:tcPr>
                </a:tc>
                <a:tc hMerge="1">
                  <a:txBody>
                    <a:bodyPr/>
                    <a:lstStyle/>
                    <a:p>
                      <a:endParaRPr lang="en-US" sz="1000" dirty="0"/>
                    </a:p>
                  </a:txBody>
                  <a:tcPr anchor="ctr">
                    <a:lnL w="12700" cap="flat" cmpd="sng" algn="ctr">
                      <a:solidFill>
                        <a:schemeClr val="tx1"/>
                      </a:solidFill>
                      <a:prstDash val="solid"/>
                      <a:round/>
                      <a:headEnd type="none" w="med" len="med"/>
                      <a:tailEnd type="none" w="med" len="med"/>
                    </a:lnL>
                    <a:solidFill>
                      <a:srgbClr val="E7EFF8"/>
                    </a:solidFill>
                  </a:tcPr>
                </a:tc>
                <a:extLst>
                  <a:ext uri="{0D108BD9-81ED-4DB2-BD59-A6C34878D82A}">
                    <a16:rowId xmlns:a16="http://schemas.microsoft.com/office/drawing/2014/main" val="10001"/>
                  </a:ext>
                </a:extLst>
              </a:tr>
              <a:tr h="176103">
                <a:tc>
                  <a:txBody>
                    <a:bodyPr/>
                    <a:lstStyle/>
                    <a:p>
                      <a:pPr algn="ctr"/>
                      <a:r>
                        <a:rPr lang="en-US" sz="1100" b="1" dirty="0">
                          <a:solidFill>
                            <a:schemeClr val="tx1"/>
                          </a:solidFill>
                          <a:latin typeface="Arial" panose="020B0604020202020204" pitchFamily="34" charset="0"/>
                          <a:cs typeface="Arial" panose="020B0604020202020204" pitchFamily="34" charset="0"/>
                        </a:rPr>
                        <a:t>Current</a:t>
                      </a:r>
                      <a:r>
                        <a:rPr lang="en-US" sz="1100" b="1" baseline="0" dirty="0">
                          <a:solidFill>
                            <a:schemeClr val="tx1"/>
                          </a:solidFill>
                          <a:latin typeface="Arial" panose="020B0604020202020204" pitchFamily="34" charset="0"/>
                          <a:cs typeface="Arial" panose="020B0604020202020204" pitchFamily="34" charset="0"/>
                        </a:rPr>
                        <a:t> State</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Future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solidFill>
                            <a:schemeClr val="tx1"/>
                          </a:solidFill>
                          <a:latin typeface="Arial" panose="020B0604020202020204" pitchFamily="34" charset="0"/>
                          <a:cs typeface="Arial" panose="020B0604020202020204" pitchFamily="34" charset="0"/>
                        </a:rPr>
                        <a:t>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a:solidFill>
                            <a:schemeClr val="tx1"/>
                          </a:solidFill>
                          <a:latin typeface="Arial" panose="020B0604020202020204" pitchFamily="34" charset="0"/>
                          <a:cs typeface="Arial" panose="020B0604020202020204" pitchFamily="34" charset="0"/>
                        </a:rPr>
                        <a:t>Change</a:t>
                      </a:r>
                      <a:r>
                        <a:rPr lang="en-US" sz="1100" b="1" baseline="0" dirty="0">
                          <a:solidFill>
                            <a:schemeClr val="tx1"/>
                          </a:solidFill>
                          <a:latin typeface="Arial" panose="020B0604020202020204" pitchFamily="34" charset="0"/>
                          <a:cs typeface="Arial" panose="020B0604020202020204" pitchFamily="34" charset="0"/>
                        </a:rPr>
                        <a:t> Interventions</a:t>
                      </a:r>
                      <a:endParaRPr lang="en-US" sz="11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02073">
                <a:tc>
                  <a:txBody>
                    <a:bodyPr/>
                    <a:lstStyle/>
                    <a:p>
                      <a:pPr marL="228600" indent="-228600">
                        <a:buFont typeface="+mj-lt"/>
                        <a:buAutoNum type="arabicPeriod"/>
                      </a:pPr>
                      <a:r>
                        <a:rPr lang="en-US" sz="1200" b="0" baseline="0" dirty="0">
                          <a:solidFill>
                            <a:schemeClr val="tx1"/>
                          </a:solidFill>
                          <a:latin typeface="Arial" panose="020B0604020202020204" pitchFamily="34" charset="0"/>
                          <a:cs typeface="Arial" panose="020B0604020202020204" pitchFamily="34" charset="0"/>
                        </a:rPr>
                        <a:t>Current state, this function is performed in an Excel macro file. Manual activities such as emails and phone conversations dictate much of this workflow.                        Significant process improvement opportunities exist if these activities are integrated into the tool. A high degree of forensic analysis is conducted to determine how the budget is allocated into different projects. Data analysis is complex due to the required amount of manual intervention. There is a high degree of stakeholder concern over the lack of autonomy and the need to dispose the budget as required by the 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a:solidFill>
                            <a:schemeClr val="tx1"/>
                          </a:solidFill>
                          <a:latin typeface="Arial" panose="020B0604020202020204" pitchFamily="34" charset="0"/>
                          <a:cs typeface="Arial" panose="020B0604020202020204" pitchFamily="34" charset="0"/>
                        </a:rPr>
                        <a:t>Validation of the information will occur systematically as opposed to manually. In addition, reports and budget dashboard will be created for better traceability of the budget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783" rtl="0" eaLnBrk="1" fontAlgn="auto" latinLnBrk="0" hangingPunct="1">
                        <a:lnSpc>
                          <a:spcPct val="100000"/>
                        </a:lnSpc>
                        <a:spcBef>
                          <a:spcPts val="0"/>
                        </a:spcBef>
                        <a:spcAft>
                          <a:spcPts val="0"/>
                        </a:spcAft>
                        <a:buClrTx/>
                        <a:buSzTx/>
                        <a:buFont typeface="+mj-lt"/>
                        <a:buAutoNum type="arabicPeriod"/>
                        <a:tabLst/>
                        <a:defRPr/>
                      </a:pPr>
                      <a:r>
                        <a:rPr lang="en-US" altLang="en-US" sz="1200" kern="1200" dirty="0">
                          <a:solidFill>
                            <a:schemeClr val="tx1"/>
                          </a:solidFill>
                          <a:latin typeface="Arial" panose="020B0604020202020204" pitchFamily="34" charset="0"/>
                          <a:ea typeface="+mn-ea"/>
                          <a:cs typeface="Arial" panose="020B0604020202020204" pitchFamily="34" charset="0"/>
                        </a:rPr>
                        <a:t>Lack of accountability and possible misuse of the budget</a:t>
                      </a:r>
                    </a:p>
                    <a:p>
                      <a:pPr marL="0" marR="0" lvl="0" indent="0" algn="l" defTabSz="6857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en-US" sz="1200" strike="noStrike"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lang="en-US" sz="1200" baseline="0" dirty="0">
                          <a:solidFill>
                            <a:schemeClr val="tx1"/>
                          </a:solidFill>
                          <a:latin typeface="Arial" panose="020B0604020202020204" pitchFamily="34" charset="0"/>
                          <a:cs typeface="Arial" panose="020B0604020202020204" pitchFamily="34" charset="0"/>
                        </a:rPr>
                        <a:t>Roadshow that includes a prototype while designing the system for budget coordinators and cost center managers. In the meantime, budget coordinators should participate in the requirement sessions to provide their input and get their buy-in </a:t>
                      </a:r>
                    </a:p>
                    <a:p>
                      <a:pPr marL="171450" indent="-171450">
                        <a:buFont typeface="Wingdings" panose="05000000000000000000" pitchFamily="2" charset="2"/>
                        <a:buChar char="q"/>
                      </a:pPr>
                      <a:endParaRPr lang="en-US" sz="1200" baseline="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aseline="0" dirty="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endParaRPr lang="en-US" sz="1200" baseline="0" dirty="0">
                        <a:solidFill>
                          <a:schemeClr val="tx1"/>
                        </a:solidFill>
                        <a:latin typeface="Arial" panose="020B0604020202020204" pitchFamily="34" charset="0"/>
                        <a:cs typeface="Arial" panose="020B0604020202020204" pitchFamily="34" charset="0"/>
                      </a:endParaRPr>
                    </a:p>
                    <a:p>
                      <a:endParaRPr lang="en-US" sz="1200" baseline="0"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aseline="0" dirty="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endParaRPr lang="en-US" sz="1200" baseline="0" dirty="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endParaRPr lang="en-US" sz="1200" baseline="0" dirty="0">
                        <a:solidFill>
                          <a:schemeClr val="tx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endParaRPr lang="en-US" sz="1200"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F4EE01A-AFD9-4800-9439-A67E059054E9}"/>
              </a:ext>
            </a:extLst>
          </p:cNvPr>
          <p:cNvSpPr txBox="1"/>
          <p:nvPr/>
        </p:nvSpPr>
        <p:spPr>
          <a:xfrm>
            <a:off x="571849" y="139791"/>
            <a:ext cx="8305800" cy="514628"/>
          </a:xfrm>
          <a:prstGeom prst="rect">
            <a:avLst/>
          </a:prstGeom>
        </p:spPr>
        <p:txBody>
          <a:bodyPr vert="horz" lIns="91440" tIns="45720" rIns="91440" bIns="45720" rtlCol="0" anchor="ctr">
            <a:normAutofit fontScale="92500" lnSpcReduction="10000"/>
          </a:bodyPr>
          <a:lstStyle>
            <a:lvl1pPr defTabSz="685783">
              <a:lnSpc>
                <a:spcPct val="90000"/>
              </a:lnSpc>
              <a:spcBef>
                <a:spcPct val="0"/>
              </a:spcBef>
              <a:buNone/>
              <a:defRPr sz="3600">
                <a:solidFill>
                  <a:schemeClr val="accent1">
                    <a:lumMod val="50000"/>
                  </a:schemeClr>
                </a:solidFill>
                <a:latin typeface="Arial" panose="020B0604020202020204" pitchFamily="34" charset="0"/>
                <a:ea typeface="+mj-ea"/>
                <a:cs typeface="Arial" panose="020B0604020202020204" pitchFamily="34" charset="0"/>
              </a:defRPr>
            </a:lvl1pPr>
          </a:lstStyle>
          <a:p>
            <a:r>
              <a:rPr lang="en-GB" dirty="0"/>
              <a:t>High-level Sub-Function Change Impacts</a:t>
            </a:r>
          </a:p>
        </p:txBody>
      </p:sp>
    </p:spTree>
    <p:extLst>
      <p:ext uri="{BB962C8B-B14F-4D97-AF65-F5344CB8AC3E}">
        <p14:creationId xmlns:p14="http://schemas.microsoft.com/office/powerpoint/2010/main" val="3370541272"/>
      </p:ext>
    </p:extLst>
  </p:cSld>
  <p:clrMapOvr>
    <a:masterClrMapping/>
  </p:clrMapOvr>
</p:sld>
</file>

<file path=ppt/theme/theme1.xml><?xml version="1.0" encoding="utf-8"?>
<a:theme xmlns:a="http://schemas.openxmlformats.org/drawingml/2006/main" name="WPII Cover Pag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ngle Lis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17FC3AE6651C4887D0745B50F05A8E" ma:contentTypeVersion="8" ma:contentTypeDescription="Create a new document." ma:contentTypeScope="" ma:versionID="f661095d8f758d2eed8d16047ac7b52e">
  <xsd:schema xmlns:xsd="http://www.w3.org/2001/XMLSchema" xmlns:xs="http://www.w3.org/2001/XMLSchema" xmlns:p="http://schemas.microsoft.com/office/2006/metadata/properties" xmlns:ns2="ec013acb-1956-4a23-bc5d-5637d9799c26" xmlns:ns3="a019fc34-91e4-4c6e-96cd-70fe13cce3a4" xmlns:ns4="e41c0714-8272-4bfa-a383-ae789bcf59a6" targetNamespace="http://schemas.microsoft.com/office/2006/metadata/properties" ma:root="true" ma:fieldsID="14654eb1eab654bc79e7ed9dfbc50ef2" ns2:_="" ns3:_="" ns4:_="">
    <xsd:import namespace="ec013acb-1956-4a23-bc5d-5637d9799c26"/>
    <xsd:import namespace="a019fc34-91e4-4c6e-96cd-70fe13cce3a4"/>
    <xsd:import namespace="e41c0714-8272-4bfa-a383-ae789bcf59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013acb-1956-4a23-bc5d-5637d9799c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19fc34-91e4-4c6e-96cd-70fe13cce3a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1c0714-8272-4bfa-a383-ae789bcf59a6" elementFormDefault="qualified">
    <xsd:import namespace="http://schemas.microsoft.com/office/2006/documentManagement/types"/>
    <xsd:import namespace="http://schemas.microsoft.com/office/infopath/2007/PartnerControls"/>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D3BD3E-5808-40D3-9E75-3F9EA511399B}">
  <ds:schemaRefs>
    <ds:schemaRef ds:uri="http://schemas.microsoft.com/office/2006/metadata/properties"/>
    <ds:schemaRef ds:uri="http://schemas.microsoft.com/sharepoint/v4"/>
    <ds:schemaRef ds:uri="http://purl.org/dc/terms/"/>
    <ds:schemaRef ds:uri="1b4d6531-7dae-44af-beab-eaac33e7de48"/>
    <ds:schemaRef ds:uri="f0b71d96-d56a-4b51-8bc6-13212768830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B067A15-5CFC-4311-9724-05AA62095B1D}"/>
</file>

<file path=customXml/itemProps3.xml><?xml version="1.0" encoding="utf-8"?>
<ds:datastoreItem xmlns:ds="http://schemas.openxmlformats.org/officeDocument/2006/customXml" ds:itemID="{DDE391E4-12F4-4F8A-A92A-DA77DEB25C8F}"/>
</file>

<file path=docProps/app.xml><?xml version="1.0" encoding="utf-8"?>
<Properties xmlns="http://schemas.openxmlformats.org/officeDocument/2006/extended-properties" xmlns:vt="http://schemas.openxmlformats.org/officeDocument/2006/docPropsVTypes">
  <TotalTime>57051</TotalTime>
  <Words>6241</Words>
  <Application>Microsoft Office PowerPoint</Application>
  <PresentationFormat>Widescreen</PresentationFormat>
  <Paragraphs>415</Paragraphs>
  <Slides>23</Slides>
  <Notes>17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Calibri</vt:lpstr>
      <vt:lpstr>Calibri Light</vt:lpstr>
      <vt:lpstr>Century Gothic</vt:lpstr>
      <vt:lpstr>Courier New</vt:lpstr>
      <vt:lpstr>Univers 45 Light</vt:lpstr>
      <vt:lpstr>Wingdings</vt:lpstr>
      <vt:lpstr>WPII Cover Page</vt:lpstr>
      <vt:lpstr>Single List</vt:lpstr>
      <vt:lpstr>2_Custom Design</vt:lpstr>
      <vt:lpstr>High Level Change Impact Assessment  SAMPLE</vt:lpstr>
      <vt:lpstr>Sub-Function &amp; Specific Topic Change Impacts</vt:lpstr>
      <vt:lpstr>Sub-Function Change Impacts Summary </vt:lpstr>
      <vt:lpstr>Sub-Function Change Impacts Summary (Cont.)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Introduction of New Hierarchical Structure</vt:lpstr>
      <vt:lpstr>Managing the Operating Budget</vt:lpstr>
      <vt:lpstr>Adoption of User Based Role Permissions</vt:lpstr>
      <vt:lpstr>Managing GAA Impact: Budget Allocation</vt:lpstr>
      <vt:lpstr>Program a Project: “User defined” Edits</vt:lpstr>
      <vt:lpstr>Program a Project - Three Box Rule</vt:lpstr>
      <vt:lpstr>Appendix</vt:lpstr>
      <vt:lpstr>High Level Process Overlay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roberto.vicevich@ey.com</dc:creator>
  <cp:keywords/>
  <dc:description/>
  <cp:lastModifiedBy>Mandell, Vallie</cp:lastModifiedBy>
  <cp:revision>1443</cp:revision>
  <cp:lastPrinted>2017-10-23T16:46:29Z</cp:lastPrinted>
  <dcterms:created xsi:type="dcterms:W3CDTF">2016-11-29T15:09:21Z</dcterms:created>
  <dcterms:modified xsi:type="dcterms:W3CDTF">2020-09-10T15:23:29Z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0x0101000217FC3AE6651C4887D0745B50F05A8E</vt:lpwstr>
  </property>
  <property fmtid="{D5CDD505-2E9C-101B-9397-08002B2CF9AE}" pid="3" name="WppReportDate">
    <vt:lpwstr/>
  </property>
  <property fmtid="{D5CDD505-2E9C-101B-9397-08002B2CF9AE}" pid="4" name="WppReportVersion">
    <vt:lpwstr>Version 1.0</vt:lpwstr>
  </property>
  <property fmtid="{D5CDD505-2E9C-101B-9397-08002B2CF9AE}" pid="5" name="WppReportDraft">
    <vt:lpwstr>(Draft)</vt:lpwstr>
  </property>
  <property fmtid="{D5CDD505-2E9C-101B-9397-08002B2CF9AE}" pid="6" name="WppReportCurrencySymbol">
    <vt:lpwstr>$</vt:lpwstr>
  </property>
  <property fmtid="{D5CDD505-2E9C-101B-9397-08002B2CF9AE}" pid="7" name="WppReportDashboardTitleText">
    <vt:lpwstr>Dashboard</vt:lpwstr>
  </property>
  <property fmtid="{D5CDD505-2E9C-101B-9397-08002B2CF9AE}" pid="8" name="WppReportShortPageNumberFormat">
    <vt:lpwstr>Page &lt;#&gt;</vt:lpwstr>
  </property>
  <property fmtid="{D5CDD505-2E9C-101B-9397-08002B2CF9AE}" pid="9" name="WppReportLongPageNumberFormat">
    <vt:lpwstr>Page &lt;#&gt; of &lt;PageCount&gt;</vt:lpwstr>
  </property>
  <property fmtid="{D5CDD505-2E9C-101B-9397-08002B2CF9AE}" pid="10" name="WppReportTocTitleText">
    <vt:lpwstr>Table of contents</vt:lpwstr>
  </property>
  <property fmtid="{D5CDD505-2E9C-101B-9397-08002B2CF9AE}" pid="11" name="WppReportIsTocUpdateRecommended">
    <vt:bool>true</vt:bool>
  </property>
  <property fmtid="{D5CDD505-2E9C-101B-9397-08002B2CF9AE}" pid="12" name="WppReportPropertiesLastWrittenToDocument">
    <vt:filetime>2019-03-04T23:05:04Z</vt:filetime>
  </property>
</Properties>
</file>