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256" r:id="rId5"/>
    <p:sldId id="257" r:id="rId6"/>
    <p:sldId id="262" r:id="rId7"/>
    <p:sldId id="264" r:id="rId8"/>
    <p:sldId id="280" r:id="rId9"/>
    <p:sldId id="279" r:id="rId10"/>
    <p:sldId id="281" r:id="rId11"/>
    <p:sldId id="282" r:id="rId12"/>
    <p:sldId id="283" r:id="rId13"/>
    <p:sldId id="284" r:id="rId14"/>
    <p:sldId id="269" r:id="rId15"/>
    <p:sldId id="286" r:id="rId16"/>
    <p:sldId id="287" r:id="rId17"/>
    <p:sldId id="292" r:id="rId18"/>
    <p:sldId id="293" r:id="rId19"/>
    <p:sldId id="295" r:id="rId20"/>
    <p:sldId id="294" r:id="rId21"/>
    <p:sldId id="291" r:id="rId22"/>
    <p:sldId id="296" r:id="rId23"/>
    <p:sldId id="288" r:id="rId24"/>
    <p:sldId id="289" r:id="rId25"/>
    <p:sldId id="290" r:id="rId26"/>
    <p:sldId id="267" r:id="rId27"/>
  </p:sldIdLst>
  <p:sldSz cx="9144000" cy="6858000" type="screen4x3"/>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284"/>
    <a:srgbClr val="D7181F"/>
    <a:srgbClr val="1F4283"/>
    <a:srgbClr val="0054A8"/>
    <a:srgbClr val="1B1464"/>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3" autoAdjust="0"/>
  </p:normalViewPr>
  <p:slideViewPr>
    <p:cSldViewPr>
      <p:cViewPr varScale="1">
        <p:scale>
          <a:sx n="102" d="100"/>
          <a:sy n="102" d="100"/>
        </p:scale>
        <p:origin x="6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AC483E-5072-4B0C-A01C-3D01BAAA0CBF}" type="datetimeFigureOut">
              <a:rPr lang="en-US" smtClean="0"/>
              <a:pPr/>
              <a:t>4/22/2021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FCC870-0717-489C-8EC2-D9532785CFD9}" type="slidenum">
              <a:rPr lang="en-US" smtClean="0"/>
              <a:pPr/>
              <a:t>‹#›</a:t>
            </a:fld>
            <a:endParaRPr lang="en-US"/>
          </a:p>
        </p:txBody>
      </p:sp>
    </p:spTree>
    <p:extLst>
      <p:ext uri="{BB962C8B-B14F-4D97-AF65-F5344CB8AC3E}">
        <p14:creationId xmlns:p14="http://schemas.microsoft.com/office/powerpoint/2010/main" val="645702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2635CC-7731-4B6B-B327-09003D135340}"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327D74-E39B-4837-8D0E-BB47782B8E54}"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1A54F7-8332-4BDD-9E75-332DEC304C11}"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351568-6AD8-4105-9A76-33F9E2B2080E}"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ACB73B-F75F-44F4-8C0B-F78E31F1DF55}"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C936A9-5751-4CB7-84BB-F08E28F17AA2}"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EAF547-870D-4A60-AB9C-CF6C61A50644}" type="datetime4">
              <a:rPr lang="en-US" smtClean="0"/>
              <a:t>April 22, 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46D4E04-C4C0-4AD1-8369-D104A3D6815F}" type="datetime4">
              <a:rPr lang="en-US" smtClean="0"/>
              <a:t>April 22, 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C0B556-0AF3-4DB2-B687-6960F9F3AA93}" type="datetime4">
              <a:rPr lang="en-US" smtClean="0"/>
              <a:t>April 22, 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5F037-1FE0-46A6-BF64-17325979CB74}"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607CA7-EFCA-4A4F-B6E0-733AF912DA94}"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CB8754-2BBF-4E6B-BDFF-3CA56F3C6D2C}" type="datetime4">
              <a:rPr lang="en-US" smtClean="0"/>
              <a:t>April 22, 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5BE26-424E-4201-A0A6-D8E3FEBF99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fdot.gov/procurement/Prequalification_Applications.shtm"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pdaexternal.fdot.gov/Pub/AdvertisementPublic/PS/C" TargetMode="External"/><Relationship Id="rId2" Type="http://schemas.openxmlformats.org/officeDocument/2006/relationships/hyperlink" Target="https://pdaexternal.fdot.gov/Pub/AdvertisementPublic/PS/P"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pdaexternal.fdot.gov/Pub/AdvertisementPublic/PS/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pdaexternal.fdot.gov/Pub/AdvertisementPublic/PS/C"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fdot.gov/procurement/"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facts.fldfs.com/Search/ContractSearch.aspx"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hyperlink" Target="http://www.fdot.gov/procurement/Prequalification_Applications.shtm" TargetMode="External"/><Relationship Id="rId2" Type="http://schemas.openxmlformats.org/officeDocument/2006/relationships/hyperlink" Target="http://www.fdot.gov/procurement/pdf/Rule%2014-75.pdf"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fdot.gov/procurement/InternetReports.shtm#qual"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fdot.gov/equalopportunity/dbecertification.shtm" TargetMode="External"/><Relationship Id="rId2" Type="http://schemas.openxmlformats.org/officeDocument/2006/relationships/hyperlink" Target="https://www.fdot.gov/equalopportunity/default.shtml"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fdot.gov/equalopportunity/bdi.shtm"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fdot.gov/procurement/internetreports.shtm" TargetMode="External"/><Relationship Id="rId2" Type="http://schemas.openxmlformats.org/officeDocument/2006/relationships/hyperlink" Target="https://www.fdot.gov/procurement/small-business.shtm"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fdot.gov/procurement/Small_Business.shtm" TargetMode="External"/><Relationship Id="rId4" Type="http://schemas.openxmlformats.org/officeDocument/2006/relationships/hyperlink" Target="https://fdotewp1.dot.state.fl.us/sasweb/cgi-bin/broker.exe?_service=default&amp;_program=inetprog.db2.sbusfrm.sc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dms.myflorida.com/other_programs/office_of_supplier_diversity_osd/"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fdot.gov/equalopportunity/Personnellisting.shtm" TargetMode="External"/><Relationship Id="rId2" Type="http://schemas.openxmlformats.org/officeDocument/2006/relationships/hyperlink" Target="http://www.fdot.gov/procurement/contacts.shtm"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ms.myflorida.com/business_operations/state_purchasing/myflorida_marketplace/mfmp_vendors"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www.fdot.gov/procurement/pdf/Rule%2014-75.pdf"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unbiz.org/"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www.freshfromflorida.com/Business-Services/Surveyors-and-Mappers" TargetMode="External"/><Relationship Id="rId4" Type="http://schemas.openxmlformats.org/officeDocument/2006/relationships/hyperlink" Target="http://www.myfloridalicense.com/dbpr/"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dl.fdot.gov/api/form/downloadAttachment/10980557"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dot.state.fl.us/procurement/pdf/Contractor%20Cost%20Certification%20Form.pdf" TargetMode="External"/><Relationship Id="rId5" Type="http://schemas.openxmlformats.org/officeDocument/2006/relationships/hyperlink" Target="http://www.fdot.gov/procurement/pdf/Contractor%20Cost%20Certification%20Form.pdf" TargetMode="External"/><Relationship Id="rId4" Type="http://schemas.openxmlformats.org/officeDocument/2006/relationships/hyperlink" Target="http://www.fdot.gov/procurement/prequalification.shtm/#audi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dl.fdot.gov/api/form/downloadattachment/10980511"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www.fdot.gov/procurement/pdf/SampleResumes.pdf" TargetMode="External"/><Relationship Id="rId4" Type="http://schemas.openxmlformats.org/officeDocument/2006/relationships/hyperlink" Target="https://fdotwww.blob.core.windows.net/sitefinity/docs/default-source/procurement/pdf/instructionsforthequalificationform.pdf?sfvrsn=350b3e62_1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124200"/>
            <a:ext cx="8305800" cy="708434"/>
          </a:xfrm>
        </p:spPr>
        <p:txBody>
          <a:bodyPr>
            <a:normAutofit fontScale="90000"/>
          </a:bodyPr>
          <a:lstStyle/>
          <a:p>
            <a:r>
              <a:rPr lang="en-US" sz="4000" b="1" dirty="0">
                <a:solidFill>
                  <a:srgbClr val="1F4284"/>
                </a:solidFill>
                <a:latin typeface="Arial" pitchFamily="34" charset="0"/>
                <a:cs typeface="Arial" pitchFamily="34" charset="0"/>
              </a:rPr>
              <a:t>Doing Business with </a:t>
            </a:r>
            <a:br>
              <a:rPr lang="en-US" sz="4000" b="1" dirty="0">
                <a:solidFill>
                  <a:srgbClr val="1F4284"/>
                </a:solidFill>
                <a:latin typeface="Arial" pitchFamily="34" charset="0"/>
                <a:cs typeface="Arial" pitchFamily="34" charset="0"/>
              </a:rPr>
            </a:br>
            <a:r>
              <a:rPr lang="en-US" sz="4000" b="1" dirty="0">
                <a:solidFill>
                  <a:srgbClr val="1F4284"/>
                </a:solidFill>
                <a:latin typeface="Arial" pitchFamily="34" charset="0"/>
                <a:cs typeface="Arial" pitchFamily="34" charset="0"/>
              </a:rPr>
              <a:t>FDOT Professional Services</a:t>
            </a:r>
            <a:endParaRPr lang="en-US" sz="2800" b="1" dirty="0">
              <a:solidFill>
                <a:srgbClr val="1F4284"/>
              </a:solidFill>
              <a:latin typeface="Arial" pitchFamily="34" charset="0"/>
              <a:cs typeface="Arial" pitchFamily="34" charset="0"/>
            </a:endParaRPr>
          </a:p>
        </p:txBody>
      </p:sp>
      <p:sp>
        <p:nvSpPr>
          <p:cNvPr id="6" name="TextBox 5"/>
          <p:cNvSpPr txBox="1"/>
          <p:nvPr/>
        </p:nvSpPr>
        <p:spPr>
          <a:xfrm>
            <a:off x="2209800" y="228600"/>
            <a:ext cx="5791200" cy="400110"/>
          </a:xfrm>
          <a:prstGeom prst="rect">
            <a:avLst/>
          </a:prstGeom>
          <a:noFill/>
          <a:effectLst/>
        </p:spPr>
        <p:txBody>
          <a:bodyPr wrap="square" rtlCol="0">
            <a:spAutoFit/>
          </a:bodyPr>
          <a:lstStyle/>
          <a:p>
            <a:r>
              <a:rPr lang="en-US" sz="2000" b="1" dirty="0">
                <a:solidFill>
                  <a:srgbClr val="1F4283"/>
                </a:solidFill>
              </a:rPr>
              <a:t>Florida Department of</a:t>
            </a:r>
          </a:p>
        </p:txBody>
      </p:sp>
      <p:sp>
        <p:nvSpPr>
          <p:cNvPr id="13" name="TextBox 12"/>
          <p:cNvSpPr txBox="1"/>
          <p:nvPr/>
        </p:nvSpPr>
        <p:spPr>
          <a:xfrm>
            <a:off x="2209800" y="476310"/>
            <a:ext cx="5791200" cy="523220"/>
          </a:xfrm>
          <a:prstGeom prst="rect">
            <a:avLst/>
          </a:prstGeom>
          <a:noFill/>
          <a:ln>
            <a:noFill/>
          </a:ln>
          <a:effectLst/>
        </p:spPr>
        <p:txBody>
          <a:bodyPr wrap="square" rtlCol="0">
            <a:spAutoFit/>
          </a:bodyPr>
          <a:lstStyle/>
          <a:p>
            <a:r>
              <a:rPr lang="en-US" sz="2800" b="1" dirty="0">
                <a:solidFill>
                  <a:srgbClr val="1F4283"/>
                </a:solidFill>
              </a:rPr>
              <a:t>TRANSPORTATION</a:t>
            </a:r>
          </a:p>
        </p:txBody>
      </p:sp>
      <p:sp>
        <p:nvSpPr>
          <p:cNvPr id="16" name="Rectangle 15"/>
          <p:cNvSpPr/>
          <p:nvPr/>
        </p:nvSpPr>
        <p:spPr>
          <a:xfrm>
            <a:off x="0" y="1143000"/>
            <a:ext cx="9144000" cy="14102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419100" y="3581400"/>
            <a:ext cx="8305800" cy="762000"/>
          </a:xfrm>
          <a:prstGeom prst="rect">
            <a:avLst/>
          </a:prstGeom>
          <a:effectLst/>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b="1" dirty="0">
              <a:latin typeface="Arial" pitchFamily="34" charset="0"/>
              <a:ea typeface="+mj-ea"/>
              <a:cs typeface="Arial"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52400"/>
            <a:ext cx="1828800" cy="914400"/>
          </a:xfrm>
          <a:prstGeom prst="rect">
            <a:avLst/>
          </a:prstGeom>
        </p:spPr>
      </p:pic>
      <p:sp>
        <p:nvSpPr>
          <p:cNvPr id="17" name="Rectangle 16"/>
          <p:cNvSpPr/>
          <p:nvPr/>
        </p:nvSpPr>
        <p:spPr>
          <a:xfrm>
            <a:off x="0" y="1325881"/>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Rectangle 6"/>
          <p:cNvSpPr/>
          <p:nvPr/>
        </p:nvSpPr>
        <p:spPr>
          <a:xfrm>
            <a:off x="0" y="10668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ectangle 11"/>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9"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Slide Number Placeholder 17"/>
          <p:cNvSpPr>
            <a:spLocks noGrp="1"/>
          </p:cNvSpPr>
          <p:nvPr>
            <p:ph type="sldNum" sz="quarter" idx="12"/>
          </p:nvPr>
        </p:nvSpPr>
        <p:spPr/>
        <p:txBody>
          <a:bodyPr/>
          <a:lstStyle/>
          <a:p>
            <a:fld id="{ADC5BE26-424E-4201-A0A6-D8E3FEBF9929}" type="slidenum">
              <a:rPr lang="en-US" smtClean="0">
                <a:solidFill>
                  <a:schemeClr val="bg1"/>
                </a:solidFill>
              </a:rPr>
              <a:pPr/>
              <a:t>1</a:t>
            </a:fld>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Prequalification</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a:buNone/>
            </a:pPr>
            <a:endParaRPr lang="en-US" sz="2000" dirty="0"/>
          </a:p>
          <a:p>
            <a:pPr marL="0" indent="0">
              <a:buNone/>
            </a:pPr>
            <a:r>
              <a:rPr lang="en-US" sz="2000" dirty="0"/>
              <a:t>Additional information on the Professional Services Prequalification process, including a detailed checklist for firms seeking qualification for the first time, is available on the Procurement website at </a:t>
            </a:r>
            <a:r>
              <a:rPr lang="en-US" sz="2000" dirty="0">
                <a:hlinkClick r:id="rId3"/>
              </a:rPr>
              <a:t>http://www.fdot.gov/procurement/Prequalification_Applications.shtm</a:t>
            </a:r>
            <a:r>
              <a:rPr lang="en-US" sz="2000" dirty="0"/>
              <a:t>. </a:t>
            </a:r>
          </a:p>
          <a:p>
            <a:pPr lvl="2">
              <a:buNone/>
            </a:pPr>
            <a:endParaRPr lang="en-US" sz="1200" dirty="0"/>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10</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990600"/>
            <a:ext cx="8382000" cy="2585323"/>
          </a:xfrm>
          <a:prstGeom prst="rect">
            <a:avLst/>
          </a:prstGeom>
          <a:noFill/>
        </p:spPr>
        <p:txBody>
          <a:bodyPr wrap="square" rtlCol="0">
            <a:spAutoFit/>
          </a:bodyPr>
          <a:lstStyle/>
          <a:p>
            <a:endParaRPr lang="en-US" dirty="0"/>
          </a:p>
          <a:p>
            <a:r>
              <a:rPr lang="en-US" dirty="0"/>
              <a:t>Announcements regarding projects requiring professional services may be viewed at the Professional Services Advertisements link of this web site. </a:t>
            </a:r>
          </a:p>
          <a:p>
            <a:pPr marL="225425" indent="-225425"/>
            <a:endParaRPr lang="en-US" dirty="0"/>
          </a:p>
          <a:p>
            <a:pPr marL="225425" indent="-225425">
              <a:buFont typeface="Arial" pitchFamily="34" charset="0"/>
              <a:buChar char="•"/>
            </a:pPr>
            <a:r>
              <a:rPr lang="en-US" dirty="0">
                <a:hlinkClick r:id="rId2" tooltip="Select to open Planned Consultant Projects"/>
              </a:rPr>
              <a:t>Planned Consultant Projects</a:t>
            </a:r>
            <a:endParaRPr lang="en-US" dirty="0"/>
          </a:p>
          <a:p>
            <a:pPr marL="225425" indent="-225425">
              <a:buFont typeface="Arial" pitchFamily="34" charset="0"/>
              <a:buChar char="•"/>
            </a:pPr>
            <a:r>
              <a:rPr lang="en-US" dirty="0">
                <a:hlinkClick r:id="rId3" tooltip="Select to open Current Professional Services Advertisements"/>
              </a:rPr>
              <a:t>Current Professional Services Advertisements</a:t>
            </a:r>
            <a:endParaRPr lang="en-US" dirty="0"/>
          </a:p>
          <a:p>
            <a:pPr marL="225425" indent="-225425">
              <a:buFont typeface="Arial" pitchFamily="34" charset="0"/>
              <a:buChar char="•"/>
            </a:pPr>
            <a:r>
              <a:rPr lang="en-US" dirty="0">
                <a:hlinkClick r:id="rId4" tooltip="Select to open Professional Services Selection Results"/>
              </a:rPr>
              <a:t>Professional Services Selection Results</a:t>
            </a:r>
            <a:r>
              <a:rPr lang="en-US" dirty="0"/>
              <a:t> (Shortlisted, Final Selections)</a:t>
            </a:r>
          </a:p>
          <a:p>
            <a:pPr marL="225425" indent="-225425"/>
            <a:br>
              <a:rPr lang="en-US" dirty="0"/>
            </a:br>
            <a:endParaRPr lang="en-US" dirty="0"/>
          </a:p>
        </p:txBody>
      </p:sp>
      <p:sp>
        <p:nvSpPr>
          <p:cNvPr id="10" name="TextBox 9"/>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2" name="Rectangle 11"/>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9"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11</a:t>
            </a:fld>
            <a:endParaRPr lang="en-US"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381000" y="990600"/>
            <a:ext cx="8382000" cy="646331"/>
          </a:xfrm>
          <a:prstGeom prst="rect">
            <a:avLst/>
          </a:prstGeom>
          <a:noFill/>
        </p:spPr>
        <p:txBody>
          <a:bodyPr wrap="square" rtlCol="0">
            <a:spAutoFit/>
          </a:bodyPr>
          <a:lstStyle/>
          <a:p>
            <a:r>
              <a:rPr lang="en-US" dirty="0"/>
              <a:t>It is imperative that you read and understand the advertisement boilerplate, which precedes the actual advertisements on the </a:t>
            </a:r>
            <a:r>
              <a:rPr lang="en-US" dirty="0">
                <a:hlinkClick r:id="rId2"/>
              </a:rPr>
              <a:t>Advertisements</a:t>
            </a:r>
            <a:r>
              <a:rPr lang="en-US" dirty="0"/>
              <a:t> page.</a:t>
            </a:r>
          </a:p>
        </p:txBody>
      </p:sp>
      <p:pic>
        <p:nvPicPr>
          <p:cNvPr id="1026" name="Picture 5" descr="image006"/>
          <p:cNvPicPr>
            <a:picLocks noChangeAspect="1" noChangeArrowheads="1"/>
          </p:cNvPicPr>
          <p:nvPr/>
        </p:nvPicPr>
        <p:blipFill>
          <a:blip r:embed="rId3" cstate="print"/>
          <a:srcRect/>
          <a:stretch>
            <a:fillRect/>
          </a:stretch>
        </p:blipFill>
        <p:spPr bwMode="auto">
          <a:xfrm>
            <a:off x="1981200" y="1600200"/>
            <a:ext cx="5190346" cy="4724400"/>
          </a:xfrm>
          <a:prstGeom prst="rect">
            <a:avLst/>
          </a:prstGeom>
          <a:noFill/>
          <a:ln w="9525">
            <a:noFill/>
            <a:miter lim="800000"/>
            <a:headEnd/>
            <a:tailEnd/>
          </a:ln>
        </p:spPr>
      </p:pic>
      <p:sp>
        <p:nvSpPr>
          <p:cNvPr id="12" name="TextBox 11"/>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12</a:t>
            </a:fld>
            <a:endParaRPr lang="en-US"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image018"/>
          <p:cNvPicPr>
            <a:picLocks noChangeAspect="1" noChangeArrowheads="1"/>
          </p:cNvPicPr>
          <p:nvPr/>
        </p:nvPicPr>
        <p:blipFill>
          <a:blip r:embed="rId2" cstate="print"/>
          <a:srcRect/>
          <a:stretch>
            <a:fillRect/>
          </a:stretch>
        </p:blipFill>
        <p:spPr bwMode="auto">
          <a:xfrm>
            <a:off x="1981200" y="1447800"/>
            <a:ext cx="5250176" cy="4800600"/>
          </a:xfrm>
          <a:prstGeom prst="rect">
            <a:avLst/>
          </a:prstGeom>
          <a:noFill/>
          <a:ln w="9525">
            <a:noFill/>
            <a:miter lim="800000"/>
            <a:headEnd/>
            <a:tailEnd/>
          </a:ln>
        </p:spPr>
      </p:pic>
      <p:sp>
        <p:nvSpPr>
          <p:cNvPr id="12" name="TextBox 11"/>
          <p:cNvSpPr txBox="1"/>
          <p:nvPr/>
        </p:nvSpPr>
        <p:spPr>
          <a:xfrm>
            <a:off x="381000" y="838200"/>
            <a:ext cx="8305800" cy="646331"/>
          </a:xfrm>
          <a:prstGeom prst="rect">
            <a:avLst/>
          </a:prstGeom>
          <a:noFill/>
        </p:spPr>
        <p:txBody>
          <a:bodyPr wrap="square" rtlCol="0">
            <a:spAutoFit/>
          </a:bodyPr>
          <a:lstStyle/>
          <a:p>
            <a:r>
              <a:rPr lang="en-US" dirty="0"/>
              <a:t>Be sure to carefully review any standard notes that are identified in the advertisement. Standard Notes are found in the boilerplate language above the advertisements.</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13</a:t>
            </a:fld>
            <a:endParaRPr lang="en-US"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83777" y="2133600"/>
            <a:ext cx="3581400" cy="2862322"/>
          </a:xfrm>
          <a:prstGeom prst="rect">
            <a:avLst/>
          </a:prstGeom>
          <a:noFill/>
        </p:spPr>
        <p:txBody>
          <a:bodyPr wrap="square" rtlCol="0">
            <a:spAutoFit/>
          </a:bodyPr>
          <a:lstStyle/>
          <a:p>
            <a:r>
              <a:rPr lang="en-US" dirty="0"/>
              <a:t>Information on upcoming Professional Services projects is available on the Consultant Acquisition Plan Report.</a:t>
            </a:r>
          </a:p>
          <a:p>
            <a:endParaRPr lang="en-US" dirty="0"/>
          </a:p>
          <a:p>
            <a:endParaRPr lang="en-US" dirty="0"/>
          </a:p>
          <a:p>
            <a:r>
              <a:rPr lang="en-US" dirty="0"/>
              <a:t>To view this report, visit the </a:t>
            </a:r>
            <a:r>
              <a:rPr lang="en-US" dirty="0">
                <a:hlinkClick r:id="rId2"/>
              </a:rPr>
              <a:t>Procurement website</a:t>
            </a:r>
            <a:r>
              <a:rPr lang="en-US" dirty="0"/>
              <a:t> and select Consultant Marketing from the column on the left.</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14</a:t>
            </a:fld>
            <a:endParaRPr lang="en-US" dirty="0">
              <a:solidFill>
                <a:schemeClr val="bg1"/>
              </a:solidFill>
            </a:endParaRPr>
          </a:p>
        </p:txBody>
      </p:sp>
      <p:pic>
        <p:nvPicPr>
          <p:cNvPr id="2" name="Picture 1"/>
          <p:cNvPicPr>
            <a:picLocks noChangeAspect="1"/>
          </p:cNvPicPr>
          <p:nvPr/>
        </p:nvPicPr>
        <p:blipFill>
          <a:blip r:embed="rId4"/>
          <a:stretch>
            <a:fillRect/>
          </a:stretch>
        </p:blipFill>
        <p:spPr>
          <a:xfrm>
            <a:off x="152400" y="911720"/>
            <a:ext cx="4822880" cy="5285791"/>
          </a:xfrm>
          <a:prstGeom prst="rect">
            <a:avLst/>
          </a:prstGeom>
        </p:spPr>
      </p:pic>
    </p:spTree>
    <p:extLst>
      <p:ext uri="{BB962C8B-B14F-4D97-AF65-F5344CB8AC3E}">
        <p14:creationId xmlns:p14="http://schemas.microsoft.com/office/powerpoint/2010/main" val="1375993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838200"/>
            <a:ext cx="8305800" cy="646331"/>
          </a:xfrm>
          <a:prstGeom prst="rect">
            <a:avLst/>
          </a:prstGeom>
          <a:noFill/>
        </p:spPr>
        <p:txBody>
          <a:bodyPr wrap="square" rtlCol="0">
            <a:spAutoFit/>
          </a:bodyPr>
          <a:lstStyle/>
          <a:p>
            <a:r>
              <a:rPr lang="en-US" dirty="0"/>
              <a:t>On the Consultant Marketing Home page, select Consultant Acquisition Plans from the column on the left.</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15</a:t>
            </a:fld>
            <a:endParaRPr lang="en-US" dirty="0">
              <a:solidFill>
                <a:schemeClr val="bg1"/>
              </a:solidFill>
            </a:endParaRPr>
          </a:p>
        </p:txBody>
      </p:sp>
      <p:pic>
        <p:nvPicPr>
          <p:cNvPr id="4" name="Picture 3"/>
          <p:cNvPicPr>
            <a:picLocks noChangeAspect="1"/>
          </p:cNvPicPr>
          <p:nvPr/>
        </p:nvPicPr>
        <p:blipFill>
          <a:blip r:embed="rId3"/>
          <a:stretch>
            <a:fillRect/>
          </a:stretch>
        </p:blipFill>
        <p:spPr>
          <a:xfrm>
            <a:off x="1905000" y="1371600"/>
            <a:ext cx="5341868" cy="4799939"/>
          </a:xfrm>
          <a:prstGeom prst="rect">
            <a:avLst/>
          </a:prstGeom>
        </p:spPr>
      </p:pic>
    </p:spTree>
    <p:extLst>
      <p:ext uri="{BB962C8B-B14F-4D97-AF65-F5344CB8AC3E}">
        <p14:creationId xmlns:p14="http://schemas.microsoft.com/office/powerpoint/2010/main" val="3292598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838200"/>
            <a:ext cx="8305800" cy="369332"/>
          </a:xfrm>
          <a:prstGeom prst="rect">
            <a:avLst/>
          </a:prstGeom>
          <a:noFill/>
        </p:spPr>
        <p:txBody>
          <a:bodyPr wrap="square" rtlCol="0">
            <a:spAutoFit/>
          </a:bodyPr>
          <a:lstStyle/>
          <a:p>
            <a:pPr algn="ctr"/>
            <a:r>
              <a:rPr lang="en-US" dirty="0"/>
              <a:t>Sample Consultant Acquisition Plan Report</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16</a:t>
            </a:fld>
            <a:endParaRPr lang="en-US" dirty="0">
              <a:solidFill>
                <a:schemeClr val="bg1"/>
              </a:solidFill>
            </a:endParaRPr>
          </a:p>
        </p:txBody>
      </p:sp>
      <p:pic>
        <p:nvPicPr>
          <p:cNvPr id="2" name="Picture 1"/>
          <p:cNvPicPr>
            <a:picLocks noChangeAspect="1"/>
          </p:cNvPicPr>
          <p:nvPr/>
        </p:nvPicPr>
        <p:blipFill>
          <a:blip r:embed="rId3"/>
          <a:stretch>
            <a:fillRect/>
          </a:stretch>
        </p:blipFill>
        <p:spPr>
          <a:xfrm>
            <a:off x="0" y="1600200"/>
            <a:ext cx="8982997" cy="4251496"/>
          </a:xfrm>
          <a:prstGeom prst="rect">
            <a:avLst/>
          </a:prstGeom>
        </p:spPr>
      </p:pic>
    </p:spTree>
    <p:extLst>
      <p:ext uri="{BB962C8B-B14F-4D97-AF65-F5344CB8AC3E}">
        <p14:creationId xmlns:p14="http://schemas.microsoft.com/office/powerpoint/2010/main" val="101527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838200"/>
            <a:ext cx="8305800" cy="646331"/>
          </a:xfrm>
          <a:prstGeom prst="rect">
            <a:avLst/>
          </a:prstGeom>
          <a:noFill/>
        </p:spPr>
        <p:txBody>
          <a:bodyPr wrap="square" rtlCol="0">
            <a:spAutoFit/>
          </a:bodyPr>
          <a:lstStyle/>
          <a:p>
            <a:r>
              <a:rPr lang="en-US" dirty="0"/>
              <a:t>On the Consultant Marketing Home page, you can also access the Consultant Marketing Procedure by selecting either Marketing Procedure link.</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17</a:t>
            </a:fld>
            <a:endParaRPr lang="en-US" dirty="0">
              <a:solidFill>
                <a:schemeClr val="bg1"/>
              </a:solidFill>
            </a:endParaRPr>
          </a:p>
        </p:txBody>
      </p:sp>
      <p:pic>
        <p:nvPicPr>
          <p:cNvPr id="4" name="Picture 3"/>
          <p:cNvPicPr>
            <a:picLocks noChangeAspect="1"/>
          </p:cNvPicPr>
          <p:nvPr/>
        </p:nvPicPr>
        <p:blipFill>
          <a:blip r:embed="rId3"/>
          <a:stretch>
            <a:fillRect/>
          </a:stretch>
        </p:blipFill>
        <p:spPr>
          <a:xfrm>
            <a:off x="1856237" y="1493241"/>
            <a:ext cx="5425490" cy="4875078"/>
          </a:xfrm>
          <a:prstGeom prst="rect">
            <a:avLst/>
          </a:prstGeom>
        </p:spPr>
      </p:pic>
    </p:spTree>
    <p:extLst>
      <p:ext uri="{BB962C8B-B14F-4D97-AF65-F5344CB8AC3E}">
        <p14:creationId xmlns:p14="http://schemas.microsoft.com/office/powerpoint/2010/main" val="49169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838200"/>
            <a:ext cx="8305800" cy="369332"/>
          </a:xfrm>
          <a:prstGeom prst="rect">
            <a:avLst/>
          </a:prstGeom>
          <a:noFill/>
        </p:spPr>
        <p:txBody>
          <a:bodyPr wrap="square" rtlCol="0">
            <a:spAutoFit/>
          </a:bodyPr>
          <a:lstStyle/>
          <a:p>
            <a:pPr algn="ctr"/>
            <a:r>
              <a:rPr lang="en-US" dirty="0"/>
              <a:t>Consultant Marketing Procedure Excerpt</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18</a:t>
            </a:fld>
            <a:endParaRPr lang="en-US" dirty="0">
              <a:solidFill>
                <a:schemeClr val="bg1"/>
              </a:solidFill>
            </a:endParaRPr>
          </a:p>
        </p:txBody>
      </p:sp>
      <p:pic>
        <p:nvPicPr>
          <p:cNvPr id="1026" name="Picture 1"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268493"/>
            <a:ext cx="5138001" cy="497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382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873932" y="1039292"/>
            <a:ext cx="3048000" cy="5078313"/>
          </a:xfrm>
          <a:prstGeom prst="rect">
            <a:avLst/>
          </a:prstGeom>
          <a:noFill/>
        </p:spPr>
        <p:txBody>
          <a:bodyPr wrap="square" rtlCol="0">
            <a:spAutoFit/>
          </a:bodyPr>
          <a:lstStyle/>
          <a:p>
            <a:r>
              <a:rPr lang="en-US" dirty="0"/>
              <a:t>The Consultant Marketing Home page also includes a link to File Transfer Protocol (FTP) Sites. </a:t>
            </a:r>
          </a:p>
          <a:p>
            <a:endParaRPr lang="en-US" dirty="0"/>
          </a:p>
          <a:p>
            <a:r>
              <a:rPr lang="en-US" dirty="0"/>
              <a:t>Each district is responsible for maintaining their own FTP site, which contains past project information, such as letters of response, technical proposals, and final selection packages. </a:t>
            </a:r>
          </a:p>
          <a:p>
            <a:endParaRPr lang="en-US" dirty="0"/>
          </a:p>
          <a:p>
            <a:r>
              <a:rPr lang="en-US" dirty="0"/>
              <a:t>This information is also available on the </a:t>
            </a:r>
            <a:r>
              <a:rPr lang="en-US" dirty="0">
                <a:hlinkClick r:id="rId2"/>
              </a:rPr>
              <a:t>Florida Accountability Contract Tracking System (FACTS)</a:t>
            </a:r>
            <a:r>
              <a:rPr lang="en-US" dirty="0"/>
              <a:t> public search site.</a:t>
            </a:r>
          </a:p>
        </p:txBody>
      </p:sp>
      <p:sp>
        <p:nvSpPr>
          <p:cNvPr id="16" name="TextBox 15"/>
          <p:cNvSpPr txBox="1"/>
          <p:nvPr/>
        </p:nvSpPr>
        <p:spPr>
          <a:xfrm>
            <a:off x="304800" y="76200"/>
            <a:ext cx="8458200" cy="707886"/>
          </a:xfrm>
          <a:prstGeom prst="rect">
            <a:avLst/>
          </a:prstGeom>
          <a:noFill/>
          <a:effectLst/>
        </p:spPr>
        <p:txBody>
          <a:bodyPr wrap="square" rtlCol="0">
            <a:spAutoFit/>
          </a:bodyPr>
          <a:lstStyle/>
          <a:p>
            <a:r>
              <a:rPr lang="en-US" sz="4000" b="1" dirty="0">
                <a:solidFill>
                  <a:srgbClr val="1F4283"/>
                </a:solidFill>
              </a:rPr>
              <a:t>Pursuing Professional Services Projects</a:t>
            </a:r>
          </a:p>
        </p:txBody>
      </p:sp>
      <p:sp>
        <p:nvSpPr>
          <p:cNvPr id="17" name="Rectangle 16"/>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20"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19</a:t>
            </a:fld>
            <a:endParaRPr lang="en-US" dirty="0">
              <a:solidFill>
                <a:schemeClr val="bg1"/>
              </a:solidFill>
            </a:endParaRPr>
          </a:p>
        </p:txBody>
      </p:sp>
      <p:pic>
        <p:nvPicPr>
          <p:cNvPr id="2" name="Picture 1"/>
          <p:cNvPicPr>
            <a:picLocks noChangeAspect="1"/>
          </p:cNvPicPr>
          <p:nvPr/>
        </p:nvPicPr>
        <p:blipFill>
          <a:blip r:embed="rId4"/>
          <a:stretch>
            <a:fillRect/>
          </a:stretch>
        </p:blipFill>
        <p:spPr>
          <a:xfrm>
            <a:off x="165183" y="990600"/>
            <a:ext cx="5684800" cy="5108080"/>
          </a:xfrm>
          <a:prstGeom prst="rect">
            <a:avLst/>
          </a:prstGeom>
        </p:spPr>
      </p:pic>
    </p:spTree>
    <p:extLst>
      <p:ext uri="{BB962C8B-B14F-4D97-AF65-F5344CB8AC3E}">
        <p14:creationId xmlns:p14="http://schemas.microsoft.com/office/powerpoint/2010/main" val="300464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457200" y="914400"/>
            <a:ext cx="8382000" cy="4801314"/>
          </a:xfrm>
          <a:prstGeom prst="rect">
            <a:avLst/>
          </a:prstGeom>
          <a:noFill/>
        </p:spPr>
        <p:txBody>
          <a:bodyPr wrap="square" rtlCol="0">
            <a:spAutoFit/>
          </a:bodyPr>
          <a:lstStyle/>
          <a:p>
            <a:r>
              <a:rPr lang="en-US" dirty="0"/>
              <a:t>Section 287.055 (the Consultants' Competitive Negotiation Act) and Section 337.105, Florida Statutes, require procurement of professional services by competitive negotiation. The process, as mandated by statute and </a:t>
            </a:r>
            <a:r>
              <a:rPr lang="en-US" dirty="0">
                <a:hlinkClick r:id="rId2" tooltip="Select to open Rule 14-75, Florida Administrative Code"/>
              </a:rPr>
              <a:t>Rule 14-75, Florida Administrative Code</a:t>
            </a:r>
            <a:r>
              <a:rPr lang="en-US" dirty="0"/>
              <a:t>, involves a prequalification process, advertisement, and competitive selection of professional services consultants based on qualifications, followed by negotiations to establish a fair, competitive and reasonable fee for the desired services.</a:t>
            </a:r>
          </a:p>
          <a:p>
            <a:endParaRPr lang="en-US" dirty="0"/>
          </a:p>
          <a:p>
            <a:r>
              <a:rPr lang="en-US" dirty="0"/>
              <a:t>A number of types of work have been established for which professional consultants are frequently used. Consultants desiring to compete for contracts in these standard types of work for professional services are required to renew their prequalification annually. Information on prequalification is available on the </a:t>
            </a:r>
            <a:r>
              <a:rPr lang="en-US" dirty="0">
                <a:hlinkClick r:id="rId3"/>
              </a:rPr>
              <a:t>Prequalification website</a:t>
            </a:r>
            <a:r>
              <a:rPr lang="en-US" dirty="0"/>
              <a:t>. Prequalification is coordinated through the Professional Services Qualification Administrator.</a:t>
            </a:r>
          </a:p>
          <a:p>
            <a:endParaRPr lang="en-US" dirty="0"/>
          </a:p>
          <a:p>
            <a:r>
              <a:rPr lang="en-US" dirty="0"/>
              <a:t>A listing of currently </a:t>
            </a:r>
            <a:r>
              <a:rPr lang="en-US" dirty="0">
                <a:hlinkClick r:id="rId4"/>
              </a:rPr>
              <a:t>Prequalified Consultants </a:t>
            </a:r>
            <a:r>
              <a:rPr lang="en-US" dirty="0"/>
              <a:t>is available on the Procurement website.</a:t>
            </a:r>
          </a:p>
          <a:p>
            <a:br>
              <a:rPr lang="en-US" dirty="0"/>
            </a:br>
            <a:endParaRPr lang="en-US"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Professional Services</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2</a:t>
            </a:fld>
            <a:endParaRPr lang="en-US"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143000"/>
            <a:ext cx="8382000" cy="1569660"/>
          </a:xfrm>
          <a:prstGeom prst="rect">
            <a:avLst/>
          </a:prstGeom>
          <a:noFill/>
        </p:spPr>
        <p:txBody>
          <a:bodyPr wrap="square" rtlCol="0">
            <a:spAutoFit/>
          </a:bodyPr>
          <a:lstStyle/>
          <a:p>
            <a:r>
              <a:rPr lang="en-US" sz="1600" dirty="0"/>
              <a:t>The Florida Department of Transportation </a:t>
            </a:r>
            <a:r>
              <a:rPr lang="en-US" sz="1600" dirty="0">
                <a:hlinkClick r:id="rId2"/>
              </a:rPr>
              <a:t>Equal Opportunity Office (EOO) </a:t>
            </a:r>
            <a:r>
              <a:rPr lang="en-US" sz="1600" dirty="0"/>
              <a:t>was created to administer the Department's Disadvantaged Business Enterprise Program, Title VI Program (Nondiscrimination in State and Federal Programs and Activities), and Internal and External Equal Employment Opportunity/Affirmative Action Program (Title VII).  This office handles </a:t>
            </a:r>
            <a:r>
              <a:rPr lang="en-US" sz="1600" dirty="0">
                <a:hlinkClick r:id="rId3"/>
              </a:rPr>
              <a:t>Disadvantaged Business Enterprise (DBE)</a:t>
            </a:r>
            <a:r>
              <a:rPr lang="en-US" sz="1600" dirty="0"/>
              <a:t> certification and FDOT’s </a:t>
            </a:r>
            <a:r>
              <a:rPr lang="en-US" sz="1600" dirty="0">
                <a:hlinkClick r:id="rId4"/>
              </a:rPr>
              <a:t>Business Development Initiative (BDI) </a:t>
            </a:r>
            <a:r>
              <a:rPr lang="en-US" sz="1600" dirty="0"/>
              <a:t>for small businesses. </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Equal Opportunity Office</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20</a:t>
            </a:fld>
            <a:endParaRPr lang="en-US"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066800"/>
            <a:ext cx="8382000" cy="2062103"/>
          </a:xfrm>
          <a:prstGeom prst="rect">
            <a:avLst/>
          </a:prstGeom>
          <a:noFill/>
        </p:spPr>
        <p:txBody>
          <a:bodyPr wrap="square" rtlCol="0">
            <a:spAutoFit/>
          </a:bodyPr>
          <a:lstStyle/>
          <a:p>
            <a:r>
              <a:rPr lang="en-US" sz="1600" dirty="0"/>
              <a:t>Please visit the Department’s Small Business website for information on the Department’s </a:t>
            </a:r>
            <a:r>
              <a:rPr lang="en-US" sz="1600" u="sng" dirty="0">
                <a:hlinkClick r:id="rId2"/>
              </a:rPr>
              <a:t>Small Business Size Standards</a:t>
            </a:r>
            <a:r>
              <a:rPr lang="en-US" sz="1600" dirty="0"/>
              <a:t>.  </a:t>
            </a:r>
          </a:p>
          <a:p>
            <a:r>
              <a:rPr lang="en-US" sz="1600" dirty="0"/>
              <a:t> </a:t>
            </a:r>
          </a:p>
          <a:p>
            <a:r>
              <a:rPr lang="en-US" sz="1600" dirty="0"/>
              <a:t>To see a listing of Small Businesses, please visit the </a:t>
            </a:r>
            <a:r>
              <a:rPr lang="en-US" sz="1600" u="sng" dirty="0">
                <a:hlinkClick r:id="rId2"/>
              </a:rPr>
              <a:t>reports page</a:t>
            </a:r>
            <a:r>
              <a:rPr lang="en-US" sz="1600" dirty="0"/>
              <a:t>. </a:t>
            </a:r>
          </a:p>
          <a:p>
            <a:r>
              <a:rPr lang="en-US" sz="1600" dirty="0"/>
              <a:t> </a:t>
            </a:r>
          </a:p>
          <a:p>
            <a:r>
              <a:rPr lang="en-US" sz="1600" dirty="0"/>
              <a:t>If you wish to be included in the </a:t>
            </a:r>
            <a:r>
              <a:rPr lang="en-US" sz="1600" u="sng" dirty="0">
                <a:hlinkClick r:id="rId3" tooltip="Select for Reports"/>
              </a:rPr>
              <a:t>Small Business listing for Professional Services</a:t>
            </a:r>
            <a:r>
              <a:rPr lang="en-US" sz="1600" dirty="0"/>
              <a:t> or the </a:t>
            </a:r>
            <a:r>
              <a:rPr lang="en-US" sz="1600" u="sng" dirty="0">
                <a:hlinkClick r:id="rId4" tooltip="Select for Reports"/>
              </a:rPr>
              <a:t>Small Business listing for Construction, Maintenance and Other Contractual Services Firms</a:t>
            </a:r>
            <a:r>
              <a:rPr lang="en-US" sz="1600" dirty="0"/>
              <a:t>, please visit the </a:t>
            </a:r>
            <a:r>
              <a:rPr lang="en-US" sz="1600" dirty="0">
                <a:hlinkClick r:id="rId5"/>
              </a:rPr>
              <a:t>Small Business site </a:t>
            </a:r>
            <a:r>
              <a:rPr lang="en-US" sz="1600" dirty="0"/>
              <a:t>for more information.</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Small Business</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21</a:t>
            </a:fld>
            <a:endParaRPr lang="en-US"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066800"/>
            <a:ext cx="8382000" cy="1323439"/>
          </a:xfrm>
          <a:prstGeom prst="rect">
            <a:avLst/>
          </a:prstGeom>
          <a:noFill/>
        </p:spPr>
        <p:txBody>
          <a:bodyPr wrap="square" rtlCol="0">
            <a:spAutoFit/>
          </a:bodyPr>
          <a:lstStyle/>
          <a:p>
            <a:r>
              <a:rPr lang="en-US" sz="1600" dirty="0"/>
              <a:t>The Minority Business Enterprise (MBE) Office has the unique responsibility to ensure that Florida’s diverse business community actively participates in and has access to Florida Turnpike Enterprise’s contracting and procurement opportunities. Opportunities range from construction and professional services contracts to commodities and contractual services. Additional information on MBE certification is available through the </a:t>
            </a:r>
            <a:r>
              <a:rPr lang="en-US" sz="1600" dirty="0">
                <a:hlinkClick r:id="rId2"/>
              </a:rPr>
              <a:t>Florida Department of Management Services </a:t>
            </a:r>
            <a:r>
              <a:rPr lang="en-US" sz="1600" dirty="0"/>
              <a:t>website.</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Minority Business Enterprise Office</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22</a:t>
            </a:fld>
            <a:endParaRPr lang="en-US"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Rectangle 11"/>
          <p:cNvSpPr/>
          <p:nvPr/>
        </p:nvSpPr>
        <p:spPr>
          <a:xfrm>
            <a:off x="152400" y="1447800"/>
            <a:ext cx="3733800" cy="2862322"/>
          </a:xfrm>
          <a:prstGeom prst="rect">
            <a:avLst/>
          </a:prstGeom>
        </p:spPr>
        <p:txBody>
          <a:bodyPr wrap="square">
            <a:spAutoFit/>
          </a:bodyPr>
          <a:lstStyle/>
          <a:p>
            <a:pPr lvl="0" algn="ctr">
              <a:buClr>
                <a:schemeClr val="accent2"/>
              </a:buClr>
            </a:pPr>
            <a:endParaRPr lang="en-US" b="1" dirty="0"/>
          </a:p>
          <a:p>
            <a:pPr lvl="0" algn="ctr">
              <a:buClr>
                <a:schemeClr val="accent2"/>
              </a:buClr>
            </a:pPr>
            <a:endParaRPr lang="en-US" b="1" dirty="0"/>
          </a:p>
          <a:p>
            <a:pPr lvl="0" algn="ctr">
              <a:buClr>
                <a:schemeClr val="accent2"/>
              </a:buClr>
            </a:pPr>
            <a:r>
              <a:rPr lang="en-US" b="1" dirty="0"/>
              <a:t>Procurement Office </a:t>
            </a:r>
            <a:r>
              <a:rPr lang="en-US" b="1" dirty="0">
                <a:hlinkClick r:id="rId2"/>
              </a:rPr>
              <a:t>http://www. fdot.gov/procurement/</a:t>
            </a:r>
            <a:r>
              <a:rPr lang="en-US" b="1" dirty="0" err="1">
                <a:hlinkClick r:id="rId2"/>
              </a:rPr>
              <a:t>contacts.shtm</a:t>
            </a:r>
            <a:r>
              <a:rPr lang="en-US" b="1" dirty="0"/>
              <a:t> </a:t>
            </a:r>
          </a:p>
          <a:p>
            <a:pPr lvl="0" algn="ctr">
              <a:buClr>
                <a:schemeClr val="accent2"/>
              </a:buClr>
            </a:pPr>
            <a:endParaRPr lang="en-US" b="1" dirty="0"/>
          </a:p>
          <a:p>
            <a:pPr lvl="0" algn="ctr">
              <a:buClr>
                <a:schemeClr val="accent2"/>
              </a:buClr>
            </a:pPr>
            <a:endParaRPr lang="en-US" b="1" dirty="0"/>
          </a:p>
          <a:p>
            <a:pPr lvl="0" algn="ctr">
              <a:buClr>
                <a:schemeClr val="accent2"/>
              </a:buClr>
            </a:pPr>
            <a:endParaRPr lang="en-US" b="1" dirty="0"/>
          </a:p>
          <a:p>
            <a:pPr lvl="0" algn="ctr">
              <a:buClr>
                <a:schemeClr val="accent2"/>
              </a:buClr>
            </a:pPr>
            <a:r>
              <a:rPr lang="en-US" b="1" dirty="0"/>
              <a:t>Equal Opportunity Office (DBE)</a:t>
            </a:r>
          </a:p>
          <a:p>
            <a:pPr lvl="0" algn="ctr">
              <a:buClr>
                <a:schemeClr val="accent2"/>
              </a:buClr>
            </a:pPr>
            <a:r>
              <a:rPr lang="en-US" b="1">
                <a:hlinkClick r:id="rId3"/>
              </a:rPr>
              <a:t>https://www.fdot.gov/equalopportunity/Personnellisting.shtm</a:t>
            </a:r>
            <a:r>
              <a:rPr lang="en-US" b="1"/>
              <a:t> </a:t>
            </a:r>
            <a:endParaRPr lang="en-US" b="1" dirty="0"/>
          </a:p>
        </p:txBody>
      </p:sp>
      <p:pic>
        <p:nvPicPr>
          <p:cNvPr id="2050" name="Picture 2" descr="http://www.dot.state.fl.us/procurement/Vendor%20Networking%20Files/Districts-Map.jpg"/>
          <p:cNvPicPr>
            <a:picLocks noChangeAspect="1" noChangeArrowheads="1"/>
          </p:cNvPicPr>
          <p:nvPr/>
        </p:nvPicPr>
        <p:blipFill>
          <a:blip r:embed="rId4" cstate="print"/>
          <a:srcRect/>
          <a:stretch>
            <a:fillRect/>
          </a:stretch>
        </p:blipFill>
        <p:spPr bwMode="auto">
          <a:xfrm>
            <a:off x="3886200" y="990600"/>
            <a:ext cx="5257800" cy="5257800"/>
          </a:xfrm>
          <a:prstGeom prst="rect">
            <a:avLst/>
          </a:prstGeom>
          <a:noFill/>
        </p:spPr>
      </p:pic>
      <p:sp>
        <p:nvSpPr>
          <p:cNvPr id="16" name="Rectangle 15"/>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8"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4" name="TextBox 13"/>
          <p:cNvSpPr txBox="1"/>
          <p:nvPr/>
        </p:nvSpPr>
        <p:spPr>
          <a:xfrm>
            <a:off x="228600" y="152400"/>
            <a:ext cx="8305800" cy="1323439"/>
          </a:xfrm>
          <a:prstGeom prst="rect">
            <a:avLst/>
          </a:prstGeom>
          <a:noFill/>
          <a:effectLst/>
        </p:spPr>
        <p:txBody>
          <a:bodyPr wrap="square" rtlCol="0">
            <a:spAutoFit/>
          </a:bodyPr>
          <a:lstStyle/>
          <a:p>
            <a:r>
              <a:rPr lang="en-US" sz="4000" b="1" dirty="0">
                <a:solidFill>
                  <a:srgbClr val="1F4283"/>
                </a:solidFill>
              </a:rPr>
              <a:t>Contacts</a:t>
            </a:r>
          </a:p>
          <a:p>
            <a:endParaRPr lang="en-US" sz="4000" b="1" dirty="0">
              <a:solidFill>
                <a:srgbClr val="1F4283"/>
              </a:solidFill>
            </a:endParaRPr>
          </a:p>
        </p:txBody>
      </p:sp>
      <p:sp>
        <p:nvSpPr>
          <p:cNvPr id="15" name="Rectangle 14"/>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9"/>
          <p:cNvSpPr>
            <a:spLocks noGrp="1"/>
          </p:cNvSpPr>
          <p:nvPr>
            <p:ph type="sldNum" sz="quarter" idx="12"/>
          </p:nvPr>
        </p:nvSpPr>
        <p:spPr/>
        <p:txBody>
          <a:bodyPr/>
          <a:lstStyle/>
          <a:p>
            <a:fld id="{ADC5BE26-424E-4201-A0A6-D8E3FEBF9929}" type="slidenum">
              <a:rPr lang="en-US" smtClean="0">
                <a:solidFill>
                  <a:schemeClr val="bg1"/>
                </a:solidFill>
              </a:rPr>
              <a:pPr/>
              <a:t>23</a:t>
            </a:fld>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Professional Services</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1" name="TextBox 10"/>
          <p:cNvSpPr txBox="1"/>
          <p:nvPr/>
        </p:nvSpPr>
        <p:spPr>
          <a:xfrm>
            <a:off x="304800" y="1295400"/>
            <a:ext cx="4038600" cy="369332"/>
          </a:xfrm>
          <a:prstGeom prst="rect">
            <a:avLst/>
          </a:prstGeom>
          <a:noFill/>
        </p:spPr>
        <p:txBody>
          <a:bodyPr wrap="square" rtlCol="0">
            <a:spAutoFit/>
          </a:bodyPr>
          <a:lstStyle/>
          <a:p>
            <a:endParaRPr lang="en-US" dirty="0"/>
          </a:p>
        </p:txBody>
      </p:sp>
      <p:sp>
        <p:nvSpPr>
          <p:cNvPr id="15" name="Content Placeholder 5"/>
          <p:cNvSpPr>
            <a:spLocks noGrp="1"/>
          </p:cNvSpPr>
          <p:nvPr>
            <p:ph sz="quarter" idx="4294967295"/>
          </p:nvPr>
        </p:nvSpPr>
        <p:spPr>
          <a:xfrm>
            <a:off x="304800" y="914400"/>
            <a:ext cx="8382000" cy="5170488"/>
          </a:xfrm>
          <a:prstGeom prst="rect">
            <a:avLst/>
          </a:prstGeom>
        </p:spPr>
        <p:txBody>
          <a:bodyPr>
            <a:normAutofit fontScale="55000" lnSpcReduction="20000"/>
          </a:bodyPr>
          <a:lstStyle/>
          <a:p>
            <a:pPr lvl="0" algn="ctr">
              <a:buNone/>
              <a:defRPr/>
            </a:pPr>
            <a:r>
              <a:rPr lang="en-US" sz="3800" dirty="0"/>
              <a:t>Per Section 287.055, F.S., Professional Services can include, but is not limited to, the following:</a:t>
            </a:r>
          </a:p>
          <a:p>
            <a:pPr>
              <a:spcBef>
                <a:spcPts val="0"/>
              </a:spcBef>
              <a:buClr>
                <a:schemeClr val="accent2"/>
              </a:buClr>
            </a:pPr>
            <a:endParaRPr lang="en-US" sz="3800" dirty="0"/>
          </a:p>
          <a:p>
            <a:pPr>
              <a:spcBef>
                <a:spcPts val="0"/>
              </a:spcBef>
              <a:buClr>
                <a:schemeClr val="accent2"/>
              </a:buClr>
            </a:pPr>
            <a:r>
              <a:rPr lang="en-US" sz="3800" dirty="0"/>
              <a:t>Structural or Roadway Design</a:t>
            </a:r>
          </a:p>
          <a:p>
            <a:pPr>
              <a:spcBef>
                <a:spcPts val="0"/>
              </a:spcBef>
              <a:buClr>
                <a:schemeClr val="accent2"/>
              </a:buClr>
            </a:pPr>
            <a:r>
              <a:rPr lang="en-US" sz="3800" dirty="0"/>
              <a:t>Architectural Services</a:t>
            </a:r>
          </a:p>
          <a:p>
            <a:pPr>
              <a:spcBef>
                <a:spcPts val="0"/>
              </a:spcBef>
              <a:buClr>
                <a:schemeClr val="accent2"/>
              </a:buClr>
            </a:pPr>
            <a:r>
              <a:rPr lang="en-US" sz="3800" dirty="0"/>
              <a:t>Landscape Architectural Services</a:t>
            </a:r>
          </a:p>
          <a:p>
            <a:pPr>
              <a:spcBef>
                <a:spcPts val="0"/>
              </a:spcBef>
              <a:buClr>
                <a:schemeClr val="accent2"/>
              </a:buClr>
            </a:pPr>
            <a:r>
              <a:rPr lang="en-US" sz="3800" dirty="0"/>
              <a:t>Geotechnical Services</a:t>
            </a:r>
          </a:p>
          <a:p>
            <a:pPr>
              <a:spcBef>
                <a:spcPts val="0"/>
              </a:spcBef>
              <a:buClr>
                <a:schemeClr val="accent2"/>
              </a:buClr>
            </a:pPr>
            <a:r>
              <a:rPr lang="en-US" sz="3800" dirty="0"/>
              <a:t>Survey Services</a:t>
            </a:r>
          </a:p>
          <a:p>
            <a:pPr>
              <a:spcBef>
                <a:spcPts val="0"/>
              </a:spcBef>
              <a:buClr>
                <a:schemeClr val="accent2"/>
              </a:buClr>
            </a:pPr>
            <a:r>
              <a:rPr lang="en-US" sz="3800" dirty="0"/>
              <a:t>Aerial </a:t>
            </a:r>
            <a:r>
              <a:rPr lang="en-US" sz="3800" dirty="0" err="1"/>
              <a:t>Photogrammetry</a:t>
            </a:r>
            <a:endParaRPr lang="en-US" sz="3800" dirty="0"/>
          </a:p>
          <a:p>
            <a:pPr>
              <a:spcBef>
                <a:spcPts val="0"/>
              </a:spcBef>
              <a:buClr>
                <a:schemeClr val="accent2"/>
              </a:buClr>
            </a:pPr>
            <a:r>
              <a:rPr lang="en-US" sz="3800" dirty="0"/>
              <a:t>Transportation Statistics</a:t>
            </a:r>
          </a:p>
          <a:p>
            <a:pPr>
              <a:spcBef>
                <a:spcPts val="0"/>
              </a:spcBef>
              <a:buClr>
                <a:schemeClr val="accent2"/>
              </a:buClr>
            </a:pPr>
            <a:r>
              <a:rPr lang="en-US" sz="3800" dirty="0"/>
              <a:t>Bridge Inspection</a:t>
            </a:r>
          </a:p>
          <a:p>
            <a:pPr>
              <a:spcBef>
                <a:spcPts val="0"/>
              </a:spcBef>
              <a:buClr>
                <a:schemeClr val="accent2"/>
              </a:buClr>
            </a:pPr>
            <a:r>
              <a:rPr lang="en-US" sz="3800" dirty="0"/>
              <a:t>Construction, Engineering, and Inspection (CEI)</a:t>
            </a:r>
          </a:p>
          <a:p>
            <a:pPr>
              <a:spcBef>
                <a:spcPts val="0"/>
              </a:spcBef>
              <a:buClr>
                <a:schemeClr val="accent2"/>
              </a:buClr>
            </a:pPr>
            <a:r>
              <a:rPr lang="en-US" sz="3800" dirty="0"/>
              <a:t>Drainage Design</a:t>
            </a:r>
          </a:p>
          <a:p>
            <a:pPr>
              <a:spcBef>
                <a:spcPts val="0"/>
              </a:spcBef>
              <a:buClr>
                <a:schemeClr val="accent2"/>
              </a:buClr>
            </a:pPr>
            <a:r>
              <a:rPr lang="en-US" sz="3800" dirty="0"/>
              <a:t>Value Engineering Design</a:t>
            </a:r>
          </a:p>
          <a:p>
            <a:pPr>
              <a:spcBef>
                <a:spcPts val="0"/>
              </a:spcBef>
              <a:buClr>
                <a:schemeClr val="accent2"/>
              </a:buClr>
            </a:pPr>
            <a:r>
              <a:rPr lang="en-US" sz="3800" dirty="0"/>
              <a:t>Project Development &amp; Environmental Studies (PD&amp;E)</a:t>
            </a:r>
          </a:p>
          <a:p>
            <a:pPr>
              <a:spcBef>
                <a:spcPts val="0"/>
              </a:spcBef>
              <a:buClr>
                <a:schemeClr val="accent2"/>
              </a:buClr>
            </a:pPr>
            <a:r>
              <a:rPr lang="en-US" sz="3800" dirty="0"/>
              <a:t>Intermodal Services (Planning)</a:t>
            </a:r>
          </a:p>
          <a:p>
            <a:pPr>
              <a:spcBef>
                <a:spcPts val="0"/>
              </a:spcBef>
              <a:buClr>
                <a:schemeClr val="accent2"/>
              </a:buClr>
            </a:pPr>
            <a:r>
              <a:rPr lang="en-US" sz="3800" dirty="0"/>
              <a:t>Right-of-way Services</a:t>
            </a:r>
          </a:p>
          <a:p>
            <a:pPr>
              <a:spcBef>
                <a:spcPts val="0"/>
              </a:spcBef>
              <a:buClr>
                <a:schemeClr val="accent2"/>
              </a:buClr>
            </a:pPr>
            <a:r>
              <a:rPr lang="en-US" sz="3800" dirty="0"/>
              <a:t>Services that require signing and sealing of design plans; engineering calculations or engineering judgment</a:t>
            </a:r>
          </a:p>
          <a:p>
            <a:pPr>
              <a:buNone/>
            </a:pPr>
            <a:endParaRPr lang="en-US" dirty="0"/>
          </a:p>
        </p:txBody>
      </p:sp>
      <p:sp>
        <p:nvSpPr>
          <p:cNvPr id="12" name="Slide Number Placeholder 11"/>
          <p:cNvSpPr>
            <a:spLocks noGrp="1"/>
          </p:cNvSpPr>
          <p:nvPr>
            <p:ph type="sldNum" sz="quarter" idx="12"/>
          </p:nvPr>
        </p:nvSpPr>
        <p:spPr/>
        <p:txBody>
          <a:bodyPr/>
          <a:lstStyle/>
          <a:p>
            <a:fld id="{ADC5BE26-424E-4201-A0A6-D8E3FEBF9929}" type="slidenum">
              <a:rPr lang="en-US" smtClean="0">
                <a:solidFill>
                  <a:schemeClr val="bg1"/>
                </a:solidFill>
              </a:rPr>
              <a:pPr/>
              <a:t>3</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Getting Started</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marL="0" indent="0">
              <a:buNone/>
            </a:pPr>
            <a:endParaRPr lang="en-US" sz="2000" dirty="0"/>
          </a:p>
          <a:p>
            <a:pPr marL="0" indent="0">
              <a:buNone/>
            </a:pPr>
            <a:r>
              <a:rPr lang="en-US" sz="2000" dirty="0"/>
              <a:t>Firms seeking to work on FDOT Professional Services project must register with </a:t>
            </a:r>
            <a:r>
              <a:rPr lang="en-US" sz="2000" dirty="0" err="1">
                <a:hlinkClick r:id="rId3" tooltip="Select to open MyFloridaMarketPlace in a new browser window"/>
              </a:rPr>
              <a:t>MyFloridaMarketPlace</a:t>
            </a:r>
            <a:r>
              <a:rPr lang="en-US" sz="2000" dirty="0"/>
              <a:t> (MFMP), the State of Florida's vendor registration system. </a:t>
            </a:r>
          </a:p>
          <a:p>
            <a:pPr marL="0" indent="0">
              <a:buNone/>
            </a:pPr>
            <a:endParaRPr lang="en-US" sz="2000" dirty="0"/>
          </a:p>
          <a:p>
            <a:pPr marL="0" indent="0">
              <a:buNone/>
            </a:pPr>
            <a:r>
              <a:rPr lang="en-US" sz="2000" dirty="0"/>
              <a:t>All firms performing work for Professional Services contracts are required to be prequalified for any work they perform that is defined by Rule 14-75, F.A.C., regardless of whether they are working as a prime or a </a:t>
            </a:r>
            <a:r>
              <a:rPr lang="en-US" sz="2000" dirty="0" err="1"/>
              <a:t>subconsultant</a:t>
            </a:r>
            <a:r>
              <a:rPr lang="en-US" sz="2000" dirty="0"/>
              <a:t>. </a:t>
            </a:r>
          </a:p>
          <a:p>
            <a:pPr marL="0" indent="0">
              <a:buNone/>
            </a:pPr>
            <a:endParaRPr lang="en-US" sz="2000" dirty="0"/>
          </a:p>
          <a:p>
            <a:pPr marL="0" indent="0">
              <a:buNone/>
            </a:pPr>
            <a:r>
              <a:rPr lang="en-US" sz="2000" dirty="0">
                <a:hlinkClick r:id="rId4"/>
              </a:rPr>
              <a:t>Rule 14-75, F.A.C.</a:t>
            </a:r>
            <a:r>
              <a:rPr lang="en-US" sz="2000" dirty="0"/>
              <a:t>, establishes 17 work groups, broken down into 56 work types. Firms should review the descriptions and requirements of each work type prior to submitting for prequalification.</a:t>
            </a:r>
          </a:p>
          <a:p>
            <a:pPr marL="0" indent="0">
              <a:buNone/>
            </a:pPr>
            <a:r>
              <a:rPr lang="en-US" sz="2000" dirty="0"/>
              <a:t>	</a:t>
            </a:r>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4</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Professional Services Work Types</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152400" y="838200"/>
            <a:ext cx="3276600" cy="5562600"/>
          </a:xfrm>
          <a:prstGeom prst="rect">
            <a:avLst/>
          </a:prstGeom>
        </p:spPr>
        <p:txBody>
          <a:bodyPr>
            <a:noAutofit/>
          </a:bodyPr>
          <a:lstStyle/>
          <a:p>
            <a:pPr marL="225425" indent="-225425">
              <a:buNone/>
            </a:pPr>
            <a:r>
              <a:rPr lang="en-US" sz="900" b="1" dirty="0">
                <a:latin typeface="+mj-lt"/>
              </a:rPr>
              <a:t>Group 2 - Project Development and Environmental </a:t>
            </a:r>
          </a:p>
          <a:p>
            <a:pPr marL="225425" indent="-225425">
              <a:buNone/>
            </a:pPr>
            <a:r>
              <a:rPr lang="en-US" sz="900" b="1" dirty="0">
                <a:latin typeface="+mj-lt"/>
              </a:rPr>
              <a:t>(PD&amp;E) Studies</a:t>
            </a:r>
          </a:p>
          <a:p>
            <a:pPr marL="225425" indent="-225425">
              <a:buNone/>
            </a:pPr>
            <a:r>
              <a:rPr lang="en-US" sz="900" dirty="0">
                <a:latin typeface="+mj-lt"/>
              </a:rPr>
              <a:t> </a:t>
            </a:r>
          </a:p>
          <a:p>
            <a:pPr marL="225425" indent="-225425">
              <a:buNone/>
            </a:pPr>
            <a:r>
              <a:rPr lang="en-US" sz="900" b="1" dirty="0">
                <a:latin typeface="+mj-lt"/>
              </a:rPr>
              <a:t>Group 3 - Highway Design – Roadway</a:t>
            </a:r>
          </a:p>
          <a:p>
            <a:pPr marL="225425" indent="-225425"/>
            <a:r>
              <a:rPr lang="en-US" sz="900" dirty="0">
                <a:latin typeface="+mj-lt"/>
              </a:rPr>
              <a:t>3.1 - Minor Highway Design</a:t>
            </a:r>
          </a:p>
          <a:p>
            <a:pPr marL="225425" indent="-225425"/>
            <a:r>
              <a:rPr lang="en-US" sz="900" dirty="0">
                <a:latin typeface="+mj-lt"/>
              </a:rPr>
              <a:t>3.2 - Major Highway Design</a:t>
            </a:r>
          </a:p>
          <a:p>
            <a:pPr marL="225425" indent="-225425"/>
            <a:r>
              <a:rPr lang="en-US" sz="900" dirty="0">
                <a:latin typeface="+mj-lt"/>
              </a:rPr>
              <a:t>3.3 - Controlled Access Highway Design</a:t>
            </a:r>
          </a:p>
          <a:p>
            <a:pPr marL="225425" indent="-225425">
              <a:buNone/>
            </a:pPr>
            <a:endParaRPr lang="en-US" sz="900" b="1" dirty="0">
              <a:latin typeface="+mj-lt"/>
            </a:endParaRPr>
          </a:p>
          <a:p>
            <a:pPr marL="225425" indent="-225425">
              <a:buNone/>
            </a:pPr>
            <a:r>
              <a:rPr lang="en-US" sz="900" b="1" dirty="0">
                <a:latin typeface="+mj-lt"/>
              </a:rPr>
              <a:t>Group 4 - Highway Design – Bridges</a:t>
            </a:r>
          </a:p>
          <a:p>
            <a:pPr marL="225425" indent="-225425"/>
            <a:r>
              <a:rPr lang="en-US" sz="900" dirty="0">
                <a:latin typeface="+mj-lt"/>
              </a:rPr>
              <a:t>4.1.1 - Miscellaneous Structures</a:t>
            </a:r>
          </a:p>
          <a:p>
            <a:pPr marL="225425" indent="-225425"/>
            <a:r>
              <a:rPr lang="en-US" sz="900" dirty="0">
                <a:latin typeface="+mj-lt"/>
              </a:rPr>
              <a:t>4.1.2 - Minor Bridge Design</a:t>
            </a:r>
          </a:p>
          <a:p>
            <a:pPr marL="225425" indent="-225425"/>
            <a:r>
              <a:rPr lang="en-US" sz="900" dirty="0">
                <a:latin typeface="+mj-lt"/>
              </a:rPr>
              <a:t>4.2.1 - Major Bridge Design - Concrete</a:t>
            </a:r>
          </a:p>
          <a:p>
            <a:pPr marL="225425" indent="-225425"/>
            <a:r>
              <a:rPr lang="en-US" sz="900" dirty="0">
                <a:latin typeface="+mj-lt"/>
              </a:rPr>
              <a:t>4.2.2 - Major Bridge Design - Steel</a:t>
            </a:r>
          </a:p>
          <a:p>
            <a:pPr marL="225425" indent="-225425"/>
            <a:r>
              <a:rPr lang="en-US" sz="900" dirty="0">
                <a:latin typeface="+mj-lt"/>
              </a:rPr>
              <a:t>4.2.3 - Major Bridge Design - Segmental</a:t>
            </a:r>
          </a:p>
          <a:p>
            <a:pPr marL="225425" indent="-225425"/>
            <a:r>
              <a:rPr lang="en-US" sz="900" dirty="0">
                <a:latin typeface="+mj-lt"/>
              </a:rPr>
              <a:t>4.3.1 - Complex Bridge Design - Concrete</a:t>
            </a:r>
          </a:p>
          <a:p>
            <a:pPr marL="225425" indent="-225425"/>
            <a:r>
              <a:rPr lang="en-US" sz="900" dirty="0">
                <a:latin typeface="+mj-lt"/>
              </a:rPr>
              <a:t>4.3.2 - Complex Bridge Design - Steel</a:t>
            </a:r>
          </a:p>
          <a:p>
            <a:pPr marL="225425" indent="-225425"/>
            <a:r>
              <a:rPr lang="en-US" sz="900" dirty="0">
                <a:latin typeface="+mj-lt"/>
              </a:rPr>
              <a:t>4.4 - Movable Span Bridge Design</a:t>
            </a:r>
          </a:p>
          <a:p>
            <a:pPr marL="225425" indent="-225425">
              <a:buNone/>
            </a:pPr>
            <a:endParaRPr lang="en-US" sz="900" b="1" dirty="0">
              <a:latin typeface="+mj-lt"/>
            </a:endParaRPr>
          </a:p>
          <a:p>
            <a:pPr marL="225425" indent="-225425">
              <a:buNone/>
            </a:pPr>
            <a:r>
              <a:rPr lang="en-US" sz="900" b="1" dirty="0">
                <a:latin typeface="+mj-lt"/>
              </a:rPr>
              <a:t>Group 5 - Bridge Inspection</a:t>
            </a:r>
          </a:p>
          <a:p>
            <a:pPr marL="225425" indent="-225425"/>
            <a:r>
              <a:rPr lang="en-US" sz="900" dirty="0">
                <a:latin typeface="+mj-lt"/>
              </a:rPr>
              <a:t>5.1 - Conventional Bridge Inspection</a:t>
            </a:r>
          </a:p>
          <a:p>
            <a:pPr marL="225425" indent="-225425"/>
            <a:r>
              <a:rPr lang="en-US" sz="900" dirty="0">
                <a:latin typeface="+mj-lt"/>
              </a:rPr>
              <a:t>5.2 - Movable Bridge Inspection</a:t>
            </a:r>
          </a:p>
          <a:p>
            <a:pPr marL="225425" indent="-225425"/>
            <a:r>
              <a:rPr lang="en-US" sz="900" dirty="0">
                <a:latin typeface="+mj-lt"/>
              </a:rPr>
              <a:t>5.3 - Complex Bridge Inspection</a:t>
            </a:r>
          </a:p>
          <a:p>
            <a:pPr marL="225425" indent="-225425"/>
            <a:r>
              <a:rPr lang="en-US" sz="900" dirty="0">
                <a:latin typeface="+mj-lt"/>
              </a:rPr>
              <a:t>5.4 - Bridge Load Rating</a:t>
            </a:r>
          </a:p>
          <a:p>
            <a:pPr marL="225425" indent="-225425">
              <a:buNone/>
            </a:pPr>
            <a:endParaRPr lang="en-US" sz="900" b="1" dirty="0">
              <a:latin typeface="+mj-lt"/>
            </a:endParaRPr>
          </a:p>
          <a:p>
            <a:pPr marL="225425" indent="-225425">
              <a:buNone/>
            </a:pPr>
            <a:r>
              <a:rPr lang="en-US" sz="900" b="1" dirty="0">
                <a:latin typeface="+mj-lt"/>
              </a:rPr>
              <a:t>Group 6 - Traffic Engineering and Operations Studies</a:t>
            </a:r>
          </a:p>
          <a:p>
            <a:pPr marL="225425" indent="-225425"/>
            <a:r>
              <a:rPr lang="en-US" sz="900" dirty="0">
                <a:latin typeface="+mj-lt"/>
              </a:rPr>
              <a:t>6.1 - Traffic Engineering Studies</a:t>
            </a:r>
          </a:p>
          <a:p>
            <a:pPr marL="225425" indent="-225425"/>
            <a:r>
              <a:rPr lang="en-US" sz="900" dirty="0">
                <a:latin typeface="+mj-lt"/>
              </a:rPr>
              <a:t>6.2 - Traffic Signal Timing</a:t>
            </a:r>
          </a:p>
          <a:p>
            <a:pPr marL="225425" indent="-225425"/>
            <a:r>
              <a:rPr lang="en-US" sz="900" dirty="0">
                <a:latin typeface="+mj-lt"/>
              </a:rPr>
              <a:t>6.3.1 - Intelligent Transportation Systems Analysis and Design</a:t>
            </a:r>
          </a:p>
          <a:p>
            <a:pPr marL="225425" indent="-225425"/>
            <a:r>
              <a:rPr lang="en-US" sz="900" dirty="0">
                <a:latin typeface="+mj-lt"/>
              </a:rPr>
              <a:t>6.3.2 - Intelligent Transportation Systems Implementation</a:t>
            </a:r>
          </a:p>
          <a:p>
            <a:pPr marL="225425" indent="-225425"/>
            <a:r>
              <a:rPr lang="en-US" sz="900" dirty="0">
                <a:latin typeface="+mj-lt"/>
              </a:rPr>
              <a:t>6.3.3 - Intelligent Transportation Traffic Engineering Systems Communications</a:t>
            </a:r>
          </a:p>
          <a:p>
            <a:pPr marL="225425" indent="-225425"/>
            <a:r>
              <a:rPr lang="en-US" sz="900" dirty="0">
                <a:latin typeface="+mj-lt"/>
              </a:rPr>
              <a:t>6.3.4 - Intelligent Transportation Systems Software Development</a:t>
            </a:r>
          </a:p>
        </p:txBody>
      </p:sp>
      <p:sp>
        <p:nvSpPr>
          <p:cNvPr id="11" name="Content Placeholder 3"/>
          <p:cNvSpPr>
            <a:spLocks noGrp="1"/>
          </p:cNvSpPr>
          <p:nvPr>
            <p:ph sz="half" idx="4294967295"/>
          </p:nvPr>
        </p:nvSpPr>
        <p:spPr>
          <a:xfrm>
            <a:off x="3352800" y="838200"/>
            <a:ext cx="3048000" cy="5562600"/>
          </a:xfrm>
          <a:prstGeom prst="rect">
            <a:avLst/>
          </a:prstGeom>
        </p:spPr>
        <p:txBody>
          <a:bodyPr>
            <a:noAutofit/>
          </a:bodyPr>
          <a:lstStyle/>
          <a:p>
            <a:pPr marL="225425" indent="-225425">
              <a:buNone/>
            </a:pPr>
            <a:r>
              <a:rPr lang="en-US" sz="900" b="1" dirty="0"/>
              <a:t>Group 7 - Traffic Operations Design</a:t>
            </a:r>
          </a:p>
          <a:p>
            <a:pPr marL="225425" indent="-225425"/>
            <a:r>
              <a:rPr lang="en-US" sz="900" dirty="0"/>
              <a:t>7.1 - Signing, Pavement Marking and Channelization</a:t>
            </a:r>
          </a:p>
          <a:p>
            <a:pPr marL="225425" indent="-225425"/>
            <a:r>
              <a:rPr lang="en-US" sz="900" dirty="0"/>
              <a:t>7.2 - Lighting</a:t>
            </a:r>
          </a:p>
          <a:p>
            <a:pPr marL="225425" indent="-225425"/>
            <a:r>
              <a:rPr lang="en-US" sz="900" dirty="0"/>
              <a:t>7.3 - Signalization</a:t>
            </a:r>
          </a:p>
          <a:p>
            <a:pPr marL="225425" indent="-225425">
              <a:buNone/>
            </a:pPr>
            <a:endParaRPr lang="en-US" sz="900" b="1" dirty="0"/>
          </a:p>
          <a:p>
            <a:pPr marL="225425" indent="-225425">
              <a:buNone/>
            </a:pPr>
            <a:r>
              <a:rPr lang="en-US" sz="900" b="1" dirty="0"/>
              <a:t>Group 8 - Survey and Mapping</a:t>
            </a:r>
          </a:p>
          <a:p>
            <a:pPr marL="225425" indent="-225425"/>
            <a:r>
              <a:rPr lang="en-US" sz="900" dirty="0"/>
              <a:t>8.1 - Control Surveying</a:t>
            </a:r>
          </a:p>
          <a:p>
            <a:pPr marL="225425" indent="-225425"/>
            <a:r>
              <a:rPr lang="en-US" sz="900" dirty="0"/>
              <a:t>8.2 - Design, Right of Way &amp; Construction Surveying</a:t>
            </a:r>
          </a:p>
          <a:p>
            <a:pPr marL="225425" indent="-225425"/>
            <a:r>
              <a:rPr lang="en-US" sz="900" dirty="0"/>
              <a:t>8.3 - Photogrammetric Mapping</a:t>
            </a:r>
          </a:p>
          <a:p>
            <a:pPr marL="225425" indent="-225425"/>
            <a:r>
              <a:rPr lang="en-US" sz="900" dirty="0"/>
              <a:t>8.4 - Right of Way Mapping</a:t>
            </a:r>
          </a:p>
          <a:p>
            <a:pPr marL="225425" indent="-225425">
              <a:buNone/>
            </a:pPr>
            <a:endParaRPr lang="en-US" sz="900" b="1" dirty="0"/>
          </a:p>
          <a:p>
            <a:pPr marL="225425" indent="-225425">
              <a:buNone/>
            </a:pPr>
            <a:r>
              <a:rPr lang="en-US" sz="900" b="1" dirty="0"/>
              <a:t>Group 9 - Soil Exploration, Material Testing and Foundations</a:t>
            </a:r>
          </a:p>
          <a:p>
            <a:pPr marL="225425" indent="-225425"/>
            <a:r>
              <a:rPr lang="en-US" sz="900" dirty="0"/>
              <a:t>9.1 - Soil Exploration</a:t>
            </a:r>
          </a:p>
          <a:p>
            <a:pPr marL="225425" indent="-225425"/>
            <a:r>
              <a:rPr lang="en-US" sz="900" dirty="0"/>
              <a:t>9.2 - Geotechnical Classification Laboratory Testing</a:t>
            </a:r>
          </a:p>
          <a:p>
            <a:pPr marL="225425" indent="-225425"/>
            <a:r>
              <a:rPr lang="en-US" sz="900" dirty="0"/>
              <a:t>9.3 - Highway Materials Testing</a:t>
            </a:r>
          </a:p>
          <a:p>
            <a:pPr marL="225425" indent="-225425"/>
            <a:r>
              <a:rPr lang="en-US" sz="900" dirty="0"/>
              <a:t>9.4.1 - Standard Foundation Studies</a:t>
            </a:r>
          </a:p>
          <a:p>
            <a:pPr marL="225425" indent="-225425"/>
            <a:r>
              <a:rPr lang="en-US" sz="900" dirty="0"/>
              <a:t>9.4.2 - Non-Redundant Drilled Shaft Bridge Foundation Studies</a:t>
            </a:r>
          </a:p>
          <a:p>
            <a:pPr marL="225425" indent="-225425"/>
            <a:r>
              <a:rPr lang="en-US" sz="900" dirty="0"/>
              <a:t>9.5 - Geotechnical Specialty Laboratory Testing</a:t>
            </a:r>
          </a:p>
          <a:p>
            <a:pPr marL="225425" indent="-225425"/>
            <a:endParaRPr lang="en-US" sz="900" dirty="0"/>
          </a:p>
          <a:p>
            <a:pPr marL="225425" indent="-225425">
              <a:buNone/>
            </a:pPr>
            <a:r>
              <a:rPr lang="en-US" sz="900" b="1" dirty="0"/>
              <a:t>Group 10 - Construction Engineering Inspection</a:t>
            </a:r>
          </a:p>
          <a:p>
            <a:pPr marL="225425" indent="-225425"/>
            <a:r>
              <a:rPr lang="en-US" sz="900" dirty="0"/>
              <a:t> 10.1 - Roadway Construction Engineering Inspection</a:t>
            </a:r>
          </a:p>
          <a:p>
            <a:pPr marL="225425" indent="-225425"/>
            <a:r>
              <a:rPr lang="en-US" sz="900" dirty="0"/>
              <a:t>10.3 - Construction Materials Inspection</a:t>
            </a:r>
          </a:p>
          <a:p>
            <a:pPr marL="225425" indent="-225425"/>
            <a:r>
              <a:rPr lang="en-US" sz="900" dirty="0"/>
              <a:t>10.4 - Minor Bridge &amp; Miscellaneous Structures CEI</a:t>
            </a:r>
          </a:p>
          <a:p>
            <a:pPr marL="225425" indent="-225425"/>
            <a:r>
              <a:rPr lang="en-US" sz="900" dirty="0"/>
              <a:t>10.5.1 - Major Bridge CEI - Concrete</a:t>
            </a:r>
          </a:p>
          <a:p>
            <a:pPr marL="225425" indent="-225425"/>
            <a:r>
              <a:rPr lang="en-US" sz="900" dirty="0"/>
              <a:t>10.5.2 - Major Bridge CEI - Steel</a:t>
            </a:r>
          </a:p>
          <a:p>
            <a:pPr marL="225425" indent="-225425"/>
            <a:r>
              <a:rPr lang="en-US" sz="900" dirty="0"/>
              <a:t>10.5.3 - Major Bridge CEI - Segmental</a:t>
            </a:r>
          </a:p>
          <a:p>
            <a:pPr marL="225425" indent="-225425"/>
            <a:r>
              <a:rPr lang="en-US" sz="900" dirty="0"/>
              <a:t>10.6.1 - Complex Bridge CEI - Concrete</a:t>
            </a:r>
          </a:p>
          <a:p>
            <a:pPr marL="225425" indent="-225425"/>
            <a:r>
              <a:rPr lang="en-US" sz="900" dirty="0"/>
              <a:t>10.6.2 - Complex Bridge CEI - Steel</a:t>
            </a:r>
          </a:p>
          <a:p>
            <a:pPr marL="225425" indent="-225425"/>
            <a:r>
              <a:rPr lang="en-US" sz="900" dirty="0"/>
              <a:t>10.7 - Movable Span Bridge CEI</a:t>
            </a:r>
          </a:p>
          <a:p>
            <a:pPr marL="225425" indent="-225425"/>
            <a:endParaRPr lang="en-US" sz="900" dirty="0"/>
          </a:p>
        </p:txBody>
      </p:sp>
      <p:sp>
        <p:nvSpPr>
          <p:cNvPr id="12" name="Content Placeholder 3"/>
          <p:cNvSpPr>
            <a:spLocks noGrp="1"/>
          </p:cNvSpPr>
          <p:nvPr>
            <p:ph sz="half" idx="4294967295"/>
          </p:nvPr>
        </p:nvSpPr>
        <p:spPr>
          <a:xfrm>
            <a:off x="6324600" y="838200"/>
            <a:ext cx="2819400" cy="5562600"/>
          </a:xfrm>
          <a:prstGeom prst="rect">
            <a:avLst/>
          </a:prstGeom>
        </p:spPr>
        <p:txBody>
          <a:bodyPr>
            <a:noAutofit/>
          </a:bodyPr>
          <a:lstStyle/>
          <a:p>
            <a:pPr marL="225425" indent="-225425">
              <a:buNone/>
            </a:pPr>
            <a:r>
              <a:rPr lang="en-US" sz="900" b="1" dirty="0"/>
              <a:t>Group 11 - Engineering Contract Administration and Management</a:t>
            </a:r>
          </a:p>
          <a:p>
            <a:pPr marL="225425" indent="-225425">
              <a:buNone/>
            </a:pPr>
            <a:endParaRPr lang="en-US" sz="900" b="1" dirty="0"/>
          </a:p>
          <a:p>
            <a:pPr marL="225425" indent="-225425">
              <a:buNone/>
            </a:pPr>
            <a:r>
              <a:rPr lang="en-US" sz="900" b="1" dirty="0"/>
              <a:t>Group 13 – Planning</a:t>
            </a:r>
          </a:p>
          <a:p>
            <a:pPr marL="225425" indent="-225425"/>
            <a:r>
              <a:rPr lang="en-US" sz="900" dirty="0"/>
              <a:t>13.3 - Policy Planning</a:t>
            </a:r>
          </a:p>
          <a:p>
            <a:pPr marL="225425" indent="-225425"/>
            <a:r>
              <a:rPr lang="en-US" sz="900" dirty="0"/>
              <a:t>13.4- Systems Planning</a:t>
            </a:r>
          </a:p>
          <a:p>
            <a:pPr marL="225425" indent="-225425"/>
            <a:r>
              <a:rPr lang="en-US" sz="900" dirty="0"/>
              <a:t>13.5 - Subarea/Corridor Planning</a:t>
            </a:r>
          </a:p>
          <a:p>
            <a:pPr marL="225425" indent="-225425"/>
            <a:r>
              <a:rPr lang="en-US" sz="900" dirty="0"/>
              <a:t>13.6 - Land Planning/Engineering</a:t>
            </a:r>
          </a:p>
          <a:p>
            <a:pPr marL="225425" indent="-225425"/>
            <a:r>
              <a:rPr lang="en-US" sz="900" dirty="0"/>
              <a:t>13.7 - Transportation Statistics</a:t>
            </a:r>
          </a:p>
          <a:p>
            <a:pPr marL="225425" indent="-225425">
              <a:buNone/>
            </a:pPr>
            <a:endParaRPr lang="en-US" sz="900" b="1" dirty="0"/>
          </a:p>
          <a:p>
            <a:pPr marL="225425" indent="-225425">
              <a:buNone/>
            </a:pPr>
            <a:r>
              <a:rPr lang="en-US" sz="900" b="1" dirty="0"/>
              <a:t>Group 14 – Architect</a:t>
            </a:r>
          </a:p>
          <a:p>
            <a:pPr marL="225425" indent="-225425">
              <a:buNone/>
            </a:pPr>
            <a:endParaRPr lang="en-US" sz="900" b="1" dirty="0"/>
          </a:p>
          <a:p>
            <a:pPr marL="225425" indent="-225425">
              <a:buNone/>
            </a:pPr>
            <a:r>
              <a:rPr lang="en-US" sz="900" b="1" dirty="0"/>
              <a:t>Group 15 - Landscape Architect</a:t>
            </a:r>
          </a:p>
          <a:p>
            <a:pPr marL="225425" indent="-225425">
              <a:buNone/>
            </a:pPr>
            <a:endParaRPr lang="en-US" sz="900" b="1" dirty="0"/>
          </a:p>
          <a:p>
            <a:pPr marL="225425" indent="-225425">
              <a:buNone/>
            </a:pPr>
            <a:r>
              <a:rPr lang="en-US" sz="900" b="1" dirty="0"/>
              <a:t>Group 21 - Acquisition, Negotiation, Closing, and Order of Taking</a:t>
            </a:r>
          </a:p>
          <a:p>
            <a:pPr marL="225425" indent="-225425">
              <a:buNone/>
            </a:pPr>
            <a:endParaRPr lang="en-US" sz="900" b="1" dirty="0"/>
          </a:p>
          <a:p>
            <a:pPr marL="225425" indent="-225425">
              <a:buNone/>
            </a:pPr>
            <a:r>
              <a:rPr lang="en-US" sz="900" b="1" dirty="0"/>
              <a:t>Group 22 - Acquisition Business Damage Estimating and Estimate Review</a:t>
            </a:r>
          </a:p>
          <a:p>
            <a:pPr marL="225425" indent="-225425">
              <a:buNone/>
            </a:pPr>
            <a:endParaRPr lang="en-US" sz="900" b="1" dirty="0"/>
          </a:p>
          <a:p>
            <a:pPr marL="225425" indent="-225425">
              <a:buNone/>
            </a:pPr>
            <a:r>
              <a:rPr lang="en-US" sz="900" b="1" dirty="0"/>
              <a:t>Group 24 - Acquisition Relocation Assistance</a:t>
            </a:r>
          </a:p>
          <a:p>
            <a:pPr marL="225425" indent="-225425">
              <a:buNone/>
            </a:pPr>
            <a:endParaRPr lang="en-US" sz="900" b="1" dirty="0"/>
          </a:p>
          <a:p>
            <a:pPr marL="225425" indent="-225425">
              <a:buNone/>
            </a:pPr>
            <a:r>
              <a:rPr lang="en-US" sz="900" b="1" dirty="0"/>
              <a:t>Group 25 - Right of Way Clearing and Leasing</a:t>
            </a:r>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5</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Prequalification</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marL="0" indent="0">
              <a:buNone/>
            </a:pPr>
            <a:r>
              <a:rPr lang="en-US" sz="2000" b="1" u="sng" dirty="0"/>
              <a:t>Firm Registration</a:t>
            </a:r>
          </a:p>
          <a:p>
            <a:pPr marL="0" indent="0">
              <a:buNone/>
            </a:pPr>
            <a:r>
              <a:rPr lang="en-US" sz="2000" dirty="0"/>
              <a:t>Corporations, Limited Liability Companies (LLCs), and Limited Partnerships are required to register with the </a:t>
            </a:r>
            <a:r>
              <a:rPr lang="en-US" sz="2000" dirty="0">
                <a:hlinkClick r:id="rId3"/>
              </a:rPr>
              <a:t>Florida Department of State Division of Corporations.</a:t>
            </a:r>
            <a:r>
              <a:rPr lang="en-US" sz="2000" dirty="0"/>
              <a:t> Individuals are not required to register.</a:t>
            </a:r>
          </a:p>
          <a:p>
            <a:pPr marL="0" indent="0">
              <a:buNone/>
            </a:pPr>
            <a:endParaRPr lang="en-US" sz="2000" dirty="0"/>
          </a:p>
          <a:p>
            <a:pPr marL="0" indent="0">
              <a:buNone/>
            </a:pPr>
            <a:r>
              <a:rPr lang="en-US" sz="2000" b="1" u="sng" dirty="0"/>
              <a:t>Certificate of Authorization</a:t>
            </a:r>
          </a:p>
          <a:p>
            <a:pPr marL="0" indent="0">
              <a:buNone/>
            </a:pPr>
            <a:r>
              <a:rPr lang="en-US" sz="2000" dirty="0"/>
              <a:t>Based on the type of work your firm performs, the firm may need to obtain a Certificate of Authorization (COA) from one or more Florida licensure Boards. Architecture, Engineering, Landscape Architecture, and Real Estate, and some Planning firms will need to obtain this from the </a:t>
            </a:r>
            <a:r>
              <a:rPr lang="en-US" sz="2000" dirty="0">
                <a:hlinkClick r:id="rId4"/>
              </a:rPr>
              <a:t>Florida Department of Business and Professional Regulation (DBPR)</a:t>
            </a:r>
            <a:r>
              <a:rPr lang="en-US" sz="2000" dirty="0"/>
              <a:t>. Surveying and Mapping firms will need to obtain the COA from the </a:t>
            </a:r>
            <a:r>
              <a:rPr lang="en-US" sz="2000" dirty="0">
                <a:hlinkClick r:id="rId5"/>
              </a:rPr>
              <a:t>Florida Department of Agriculture and Consumer Services (DOACS)</a:t>
            </a:r>
            <a:r>
              <a:rPr lang="en-US" sz="2000" dirty="0"/>
              <a:t>.</a:t>
            </a:r>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6</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Prequalification</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a:buNone/>
            </a:pPr>
            <a:r>
              <a:rPr lang="en-US" sz="2000" b="1" u="sng" dirty="0"/>
              <a:t>Professional Liability Insurance</a:t>
            </a:r>
          </a:p>
          <a:p>
            <a:pPr marL="0" indent="0">
              <a:buNone/>
            </a:pPr>
            <a:r>
              <a:rPr lang="en-US" sz="2000" dirty="0"/>
              <a:t>All firms are required to obtain current professional liability insurance (PLI) for the firm. The name on the proof of insurance must match the firm’s name as the firm is registered with the Florida Division of Corporations. Proof of PLI can be provided to the Department through one of the following methods:</a:t>
            </a:r>
          </a:p>
          <a:p>
            <a:pPr marL="914400" indent="-450850">
              <a:buFont typeface="+mj-lt"/>
              <a:buAutoNum type="alphaLcPeriod"/>
            </a:pPr>
            <a:r>
              <a:rPr lang="en-US" sz="2000" dirty="0"/>
              <a:t>Submittal of a current certificate of PLI </a:t>
            </a:r>
          </a:p>
          <a:p>
            <a:pPr marL="914400" indent="-450850">
              <a:buFont typeface="+mj-lt"/>
              <a:buAutoNum type="alphaLcPeriod"/>
            </a:pPr>
            <a:r>
              <a:rPr lang="en-US" sz="2000" dirty="0"/>
              <a:t>Submittal of an unequivocal commitment letter from an insurance company </a:t>
            </a:r>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7</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Prequalification</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lnSpcReduction="10000"/>
          </a:bodyPr>
          <a:lstStyle/>
          <a:p>
            <a:pPr>
              <a:buNone/>
            </a:pPr>
            <a:r>
              <a:rPr lang="en-US" sz="2000" b="1" u="sng" dirty="0"/>
              <a:t>Level of Qualification</a:t>
            </a:r>
          </a:p>
          <a:p>
            <a:pPr marL="0" indent="0">
              <a:buNone/>
            </a:pPr>
            <a:r>
              <a:rPr lang="en-US" sz="2000" dirty="0"/>
              <a:t>Firms may prequalify at two different levels. Different documentation is required for qualification at each level.</a:t>
            </a:r>
          </a:p>
          <a:p>
            <a:pPr>
              <a:buNone/>
            </a:pPr>
            <a:endParaRPr lang="en-US" sz="2000" dirty="0"/>
          </a:p>
          <a:p>
            <a:r>
              <a:rPr lang="en-US" sz="2000" b="1" dirty="0"/>
              <a:t>Minor Level </a:t>
            </a:r>
            <a:r>
              <a:rPr lang="en-US" sz="2000" dirty="0"/>
              <a:t>– Limits firms to perform less than $500,000 worth of work per project. Qualification at the minor level does not require any additional documentation, but firms can elect to submit a </a:t>
            </a:r>
            <a:r>
              <a:rPr lang="en-US" sz="2000" dirty="0">
                <a:hlinkClick r:id="rId3"/>
              </a:rPr>
              <a:t>Self-Certification of Accounting System and Reimbursement Rates</a:t>
            </a:r>
            <a:r>
              <a:rPr lang="en-US" sz="2000" dirty="0"/>
              <a:t> form. This is not required for qualification at the minor level, but this information will ultimately be required for contracting with the Department. </a:t>
            </a:r>
          </a:p>
          <a:p>
            <a:endParaRPr lang="en-US" sz="2000" dirty="0"/>
          </a:p>
          <a:p>
            <a:r>
              <a:rPr lang="en-US" sz="2000" b="1" dirty="0"/>
              <a:t>Unlimited Level </a:t>
            </a:r>
            <a:r>
              <a:rPr lang="en-US" sz="2000" dirty="0"/>
              <a:t>– Firms can perform any amount of work per project, including $500,000 or more. Qualification at the unlimited level requires the firm to submit an </a:t>
            </a:r>
            <a:r>
              <a:rPr lang="en-US" sz="2000" dirty="0">
                <a:hlinkClick r:id="rId4"/>
              </a:rPr>
              <a:t>annual overhead audit </a:t>
            </a:r>
            <a:r>
              <a:rPr lang="en-US" sz="2000" dirty="0"/>
              <a:t>performed by an independent CPA for the most recent fiscal year and a signed </a:t>
            </a:r>
            <a:r>
              <a:rPr lang="en-US" sz="2000" dirty="0">
                <a:hlinkClick r:id="rId5"/>
              </a:rPr>
              <a:t>Contractor Cost Certificati</a:t>
            </a:r>
            <a:r>
              <a:rPr lang="en-US" sz="2000" dirty="0">
                <a:hlinkClick r:id="rId6"/>
              </a:rPr>
              <a:t>on</a:t>
            </a:r>
            <a:r>
              <a:rPr lang="en-US" sz="2000" dirty="0"/>
              <a:t>.</a:t>
            </a:r>
          </a:p>
          <a:p>
            <a:pPr lvl="2">
              <a:buNone/>
            </a:pPr>
            <a:endParaRPr lang="en-US" sz="1200" dirty="0"/>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8</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Prequalification</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marL="0" indent="0">
              <a:buNone/>
            </a:pPr>
            <a:r>
              <a:rPr lang="en-US" sz="2000" b="1" u="sng" dirty="0"/>
              <a:t>Request for Qualification Package for Professional Consultants</a:t>
            </a:r>
          </a:p>
          <a:p>
            <a:pPr marL="0" indent="0">
              <a:buNone/>
            </a:pPr>
            <a:r>
              <a:rPr lang="en-US" sz="2000" dirty="0"/>
              <a:t>All firms seeking qualification must complete and submit a signed copy of the </a:t>
            </a:r>
            <a:r>
              <a:rPr lang="en-US" sz="2000" dirty="0">
                <a:hlinkClick r:id="rId3"/>
              </a:rPr>
              <a:t>Request for Qualification Package for Professional Consultants </a:t>
            </a:r>
            <a:r>
              <a:rPr lang="en-US" sz="2000" dirty="0"/>
              <a:t>application form. </a:t>
            </a:r>
            <a:r>
              <a:rPr lang="en-US" sz="2000" dirty="0">
                <a:hlinkClick r:id="rId4"/>
              </a:rPr>
              <a:t>Instructions</a:t>
            </a:r>
            <a:r>
              <a:rPr lang="en-US" sz="2000" dirty="0"/>
              <a:t> for the Prequalification Form are provided for additional information. </a:t>
            </a:r>
          </a:p>
          <a:p>
            <a:pPr marL="0" indent="0">
              <a:buNone/>
            </a:pPr>
            <a:endParaRPr lang="en-US" sz="2000" dirty="0"/>
          </a:p>
          <a:p>
            <a:pPr marL="0" indent="0">
              <a:buNone/>
            </a:pPr>
            <a:r>
              <a:rPr lang="en-US" sz="2000" b="1" u="sng" dirty="0"/>
              <a:t>Resumes</a:t>
            </a:r>
          </a:p>
          <a:p>
            <a:pPr marL="0" indent="0">
              <a:buNone/>
            </a:pPr>
            <a:r>
              <a:rPr lang="en-US" sz="2000" dirty="0"/>
              <a:t>Firms will need to gather resume information for each qualifying individual as it pertains to each work type they are being used to qualify for. </a:t>
            </a:r>
            <a:r>
              <a:rPr lang="en-US" sz="2000" dirty="0">
                <a:hlinkClick r:id="rId5"/>
              </a:rPr>
              <a:t>Sample resumes </a:t>
            </a:r>
            <a:r>
              <a:rPr lang="en-US" sz="2000" dirty="0"/>
              <a:t>are available. Although these were assembled with specific work types in mind, they provide an excellent basis for constructing resumes for all work types. </a:t>
            </a:r>
            <a:endParaRPr lang="en-US" sz="2000" b="1" u="sng" dirty="0"/>
          </a:p>
          <a:p>
            <a:pPr lvl="2">
              <a:buNone/>
            </a:pPr>
            <a:endParaRPr lang="en-US" sz="1200" dirty="0"/>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9</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1.3337"/>
  <p:tag name="PPTVERSION" val="15"/>
  <p:tag name="TPOS"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2025999C2056D42A4AB09CC4AD07BBC" ma:contentTypeVersion="0" ma:contentTypeDescription="Create a new document." ma:contentTypeScope="" ma:versionID="3a94f470f4823fdd677b562aa8f2ea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661391-B2DE-4B91-950E-811BC4E92986}">
  <ds:schemaRefs>
    <ds:schemaRef ds:uri="http://purl.org/dc/elements/1.1/"/>
    <ds:schemaRef ds:uri="http://www.w3.org/XML/1998/namespace"/>
    <ds:schemaRef ds:uri="http://schemas.microsoft.com/office/2006/documentManagement/types"/>
    <ds:schemaRef ds:uri="http://purl.org/dc/terms/"/>
    <ds:schemaRef ds:uri="http://schemas.microsoft.com/office/infopath/2007/PartnerControl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5E7466FF-3182-41A3-875C-243493360F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6E77DBF-0183-45D2-A685-5D1A40D99B2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663</TotalTime>
  <Words>1903</Words>
  <Application>Microsoft Office PowerPoint</Application>
  <PresentationFormat>On-screen Show (4:3)</PresentationFormat>
  <Paragraphs>240</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Doing Business with  FDOT Professional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FDOT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2</dc:title>
  <dc:creator>rt826cm</dc:creator>
  <cp:lastModifiedBy>Kell, Carliayn</cp:lastModifiedBy>
  <cp:revision>147</cp:revision>
  <dcterms:created xsi:type="dcterms:W3CDTF">2013-02-15T23:23:43Z</dcterms:created>
  <dcterms:modified xsi:type="dcterms:W3CDTF">2021-04-22T15:07:59Z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0x01010062025999C2056D42A4AB09CC4AD07BBC</vt:lpwstr>
  </property>
</Properties>
</file>