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261" r:id="rId6"/>
    <p:sldId id="280" r:id="rId7"/>
    <p:sldId id="264" r:id="rId8"/>
    <p:sldId id="279" r:id="rId9"/>
    <p:sldId id="262" r:id="rId10"/>
    <p:sldId id="257" r:id="rId11"/>
    <p:sldId id="284" r:id="rId12"/>
    <p:sldId id="269" r:id="rId13"/>
    <p:sldId id="270" r:id="rId14"/>
    <p:sldId id="271" r:id="rId15"/>
    <p:sldId id="272" r:id="rId16"/>
    <p:sldId id="266" r:id="rId17"/>
    <p:sldId id="273" r:id="rId18"/>
    <p:sldId id="283" r:id="rId19"/>
    <p:sldId id="274" r:id="rId20"/>
    <p:sldId id="275" r:id="rId21"/>
    <p:sldId id="276" r:id="rId22"/>
    <p:sldId id="282" r:id="rId23"/>
    <p:sldId id="277" r:id="rId24"/>
    <p:sldId id="267"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284"/>
    <a:srgbClr val="D7181F"/>
    <a:srgbClr val="1F4283"/>
    <a:srgbClr val="0054A8"/>
    <a:srgbClr val="1B1464"/>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43" autoAdjust="0"/>
  </p:normalViewPr>
  <p:slideViewPr>
    <p:cSldViewPr>
      <p:cViewPr varScale="1">
        <p:scale>
          <a:sx n="102" d="100"/>
          <a:sy n="102" d="100"/>
        </p:scale>
        <p:origin x="69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AC483E-5072-4B0C-A01C-3D01BAAA0CBF}" type="datetimeFigureOut">
              <a:rPr lang="en-US" smtClean="0"/>
              <a:pPr/>
              <a:t>4/22/2021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FCC870-0717-489C-8EC2-D9532785CFD9}" type="slidenum">
              <a:rPr lang="en-US" smtClean="0"/>
              <a:pPr/>
              <a:t>‹#›</a:t>
            </a:fld>
            <a:endParaRPr lang="en-US"/>
          </a:p>
        </p:txBody>
      </p:sp>
    </p:spTree>
    <p:extLst>
      <p:ext uri="{BB962C8B-B14F-4D97-AF65-F5344CB8AC3E}">
        <p14:creationId xmlns:p14="http://schemas.microsoft.com/office/powerpoint/2010/main" val="645702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2C4ADDE-955C-4265-A78C-8D44DE612372}"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794DDE-ED2C-417D-83C6-87F079193DC5}"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4D49EA-F9EB-43F2-AA4F-FBC6C5BBEEA4}"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DDDE34-9436-4BBB-A28C-1D39B3B32FD2}"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6CE333-7D60-4906-AFE2-07FB1B355B46}" type="datetime4">
              <a:rPr lang="en-US" smtClean="0"/>
              <a:t>April 22, 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F8629B-CFF7-46C3-9C1A-AA8EC7EBC792}" type="datetime4">
              <a:rPr lang="en-US" smtClean="0"/>
              <a:t>April 22, 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A9504F9-E6EB-417F-9505-E79F6344A4FC}" type="datetime4">
              <a:rPr lang="en-US" smtClean="0"/>
              <a:t>April 22, 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64508DF-158F-4915-8238-11B11195C9EF}" type="datetime4">
              <a:rPr lang="en-US" smtClean="0"/>
              <a:t>April 22, 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2F1E59-01FA-4EB5-940B-E6F27B8E9FDC}" type="datetime4">
              <a:rPr lang="en-US" smtClean="0"/>
              <a:t>April 22, 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3C2026-B77D-44CA-91A8-FEA79324F72F}" type="datetime4">
              <a:rPr lang="en-US" smtClean="0"/>
              <a:t>April 22, 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74FB4DC-BA77-4477-859E-CE183EBA0A2E}" type="datetime4">
              <a:rPr lang="en-US" smtClean="0"/>
              <a:t>April 22, 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C5BE26-424E-4201-A0A6-D8E3FEBF992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6ECA26-7D6E-40D7-BE71-3B6DC403DCA6}" type="datetime4">
              <a:rPr lang="en-US" smtClean="0"/>
              <a:t>April 22, 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5BE26-424E-4201-A0A6-D8E3FEBF99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flrules.org/gateway/RuleNo.asp?title=GENERAL%20REGULATIONS&amp;ID=60A-1.031" TargetMode="External"/><Relationship Id="rId2" Type="http://schemas.openxmlformats.org/officeDocument/2006/relationships/hyperlink" Target="https://www.flrules.org/gateway/division.asp?orgNo=60a"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slide" Target="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myflorida.com/apps/vbs/vbs_www.main_menu" TargetMode="External"/><Relationship Id="rId2" Type="http://schemas.openxmlformats.org/officeDocument/2006/relationships/hyperlink" Target="https://vendor.myfloridamarketplace.com/vms-web/spring/login;jsessionid=2027D2A588BCD7E547E386391A3E04BD.jvm1?execution=e1s1"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fdot.gov/contracts/advertisements.shtm" TargetMode="External"/><Relationship Id="rId2" Type="http://schemas.openxmlformats.org/officeDocument/2006/relationships/hyperlink" Target="http://www.fdot.gov/contracts"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slide" Target="slide5.xml"/><Relationship Id="rId4" Type="http://schemas.openxmlformats.org/officeDocument/2006/relationships/hyperlink" Target="https://www.flrules.org/gateway/RuleNo.asp?title=GENERAL%20REGULATIONS&amp;ID=60A-1.032"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fdot.gov/contracts/advertisements.shtm" TargetMode="External"/><Relationship Id="rId2" Type="http://schemas.openxmlformats.org/officeDocument/2006/relationships/hyperlink" Target="http://www.fdot.gov/contracts"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slide" Target="slide5.xml"/><Relationship Id="rId4" Type="http://schemas.openxmlformats.org/officeDocument/2006/relationships/hyperlink" Target="https://www.flrules.org/gateway/RuleNo.asp?title=GENERAL%20REGULATIONS&amp;ID=60A-1.032" TargetMode="External"/></Relationships>
</file>

<file path=ppt/slides/_rels/slide1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hyperlink" Target="http://www.fdot.gov/construction/DesignBuild/AllSites/DesignBuildSites.shtm"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hyperlink" Target="https://fdotwp1.dot.state.fl.us/ApprovedProductList/Specifications" TargetMode="External"/><Relationship Id="rId2" Type="http://schemas.openxmlformats.org/officeDocument/2006/relationships/hyperlink" Target="http://www.fdot.gov/programmanagement/Implemented/SpecBooks/default.shtm"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slide" Target="slide5.xml"/><Relationship Id="rId4" Type="http://schemas.openxmlformats.org/officeDocument/2006/relationships/hyperlink" Target="http://www.fdot.gov/programmanagement/specs.sht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fdot.gov/equalopportunity/dbecertification.shtm" TargetMode="External"/><Relationship Id="rId2" Type="http://schemas.openxmlformats.org/officeDocument/2006/relationships/hyperlink" Target="https://www.fdot.gov/equalopportunity/default.shtml"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s://www.fdot.gov/equalopportunity/bdi.sht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fdot.gov/procurement/Small_Business.shtm" TargetMode="External"/><Relationship Id="rId2" Type="http://schemas.openxmlformats.org/officeDocument/2006/relationships/hyperlink" Target="https://www.fdot.gov/procurement/Small-Business.shtm"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fdotewp1.dot.state.fl.us/sasweb/cgi-bin/broker.exe?_service=default&amp;_program=inetprog.db2.sbusfrm.scl" TargetMode="External"/><Relationship Id="rId4" Type="http://schemas.openxmlformats.org/officeDocument/2006/relationships/hyperlink" Target="https://www.fdot.gov/procurement/internetreports.shtm"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www.dot.state.fl.us/procurement/VendorOneStopQuickLinks.shtm" TargetMode="External"/><Relationship Id="rId3" Type="http://schemas.openxmlformats.org/officeDocument/2006/relationships/slide" Target="slide4.xml"/><Relationship Id="rId7" Type="http://schemas.openxmlformats.org/officeDocument/2006/relationships/slide" Target="slide20.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8.xml"/><Relationship Id="rId4" Type="http://schemas.openxmlformats.org/officeDocument/2006/relationships/slide" Target="slide5.xml"/><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dms.myflorida.com/other_programs/office_of_supplier_diversity_osd/"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fdot.gov/contracts/staff.shtm" TargetMode="External"/><Relationship Id="rId7" Type="http://schemas.openxmlformats.org/officeDocument/2006/relationships/image" Target="../media/image2.png"/><Relationship Id="rId2" Type="http://schemas.openxmlformats.org/officeDocument/2006/relationships/hyperlink" Target="http://www.fdot.gov/procurement/contacts.shtm"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fdot.gov/programmanagement/staff.shtm" TargetMode="External"/><Relationship Id="rId4" Type="http://schemas.openxmlformats.org/officeDocument/2006/relationships/hyperlink" Target="http://www.fdot.gov/equalopportunity/Personnellisting.shtm"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www.fdot.gov/contracts/PreQual_Info/prequalified.shtm" TargetMode="External"/><Relationship Id="rId13" Type="http://schemas.openxmlformats.org/officeDocument/2006/relationships/image" Target="../media/image2.png"/><Relationship Id="rId3" Type="http://schemas.openxmlformats.org/officeDocument/2006/relationships/hyperlink" Target="https://pdaexternal.fdot.gov/Pub/AdvertisementPublic/PS/C" TargetMode="External"/><Relationship Id="rId7" Type="http://schemas.openxmlformats.org/officeDocument/2006/relationships/hyperlink" Target="http://www.fdot.gov/contracts/advertisements.shtm" TargetMode="External"/><Relationship Id="rId12" Type="http://schemas.openxmlformats.org/officeDocument/2006/relationships/hyperlink" Target="http://www.fdot.gov/programmanagement/staff.shtm" TargetMode="External"/><Relationship Id="rId2" Type="http://schemas.openxmlformats.org/officeDocument/2006/relationships/hyperlink" Target="https://pdaexternal.fdot.gov/Pub/AdvertisementPublic/PS/P" TargetMode="External"/><Relationship Id="rId1" Type="http://schemas.openxmlformats.org/officeDocument/2006/relationships/slideLayout" Target="../slideLayouts/slideLayout2.xml"/><Relationship Id="rId6" Type="http://schemas.openxmlformats.org/officeDocument/2006/relationships/hyperlink" Target="http://www.myflorida.com/apps/vbs/vbs_www.main_menu" TargetMode="External"/><Relationship Id="rId11" Type="http://schemas.openxmlformats.org/officeDocument/2006/relationships/hyperlink" Target="https://www.fdot.gov/programmanagement/ProductEvaluation/Default.shtm" TargetMode="External"/><Relationship Id="rId5" Type="http://schemas.openxmlformats.org/officeDocument/2006/relationships/hyperlink" Target="http://www.fdot.gov/procurement/contacts.shtm" TargetMode="External"/><Relationship Id="rId10" Type="http://schemas.openxmlformats.org/officeDocument/2006/relationships/hyperlink" Target="http://www.fdot.gov/construction/contact/SCOContact.shtm" TargetMode="External"/><Relationship Id="rId4" Type="http://schemas.openxmlformats.org/officeDocument/2006/relationships/hyperlink" Target="http://www.fdot.gov/procurement/prequalification_Applications.shtm" TargetMode="External"/><Relationship Id="rId9" Type="http://schemas.openxmlformats.org/officeDocument/2006/relationships/hyperlink" Target="http://www.fdot.gov/contracts/staff.sht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dms.myflorida.com/business_operations/state_purchasing/myflorida_marketplace/mfmp_vendors"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www.fdot.gov/procurement/Vendor%20Networking%20Files/VIP%20Email%20Notifications.pdf" TargetMode="External"/><Relationship Id="rId4" Type="http://schemas.openxmlformats.org/officeDocument/2006/relationships/hyperlink" Target="https://vendor.myfloridamarketplace.com/vms-web/spring/login;jsessionid=39D2C41868E44BAEF8316DEB4CE1F8C3.jvm1?execution=e1s1" TargetMode="External"/></Relationships>
</file>

<file path=ppt/slides/_rels/slide5.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slide" Target="slide7.xml"/><Relationship Id="rId7" Type="http://schemas.openxmlformats.org/officeDocument/2006/relationships/slide" Target="slide16.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3.xml"/><Relationship Id="rId4" Type="http://schemas.openxmlformats.org/officeDocument/2006/relationships/slide" Target="slide10.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dot.gov/procurement/Prequalification_Applications.shtm" TargetMode="External"/><Relationship Id="rId2" Type="http://schemas.openxmlformats.org/officeDocument/2006/relationships/hyperlink" Target="http://www.fdot.gov/procurement/pdf/Rule%2014-75.pdf"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slide" Target="slide5.xml"/><Relationship Id="rId4" Type="http://schemas.openxmlformats.org/officeDocument/2006/relationships/hyperlink" Target="https://www.fdot.gov/procurement/InternetReports.shtm#qua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pdaexternal.fdot.gov/Pub/AdvertisementPublic/PS/C" TargetMode="External"/><Relationship Id="rId7" Type="http://schemas.openxmlformats.org/officeDocument/2006/relationships/slide" Target="slide5.xml"/><Relationship Id="rId2" Type="http://schemas.openxmlformats.org/officeDocument/2006/relationships/hyperlink" Target="https://pdaexternal.fdot.gov/Pub/AdvertisementPublic/PS/P" TargetMode="External"/><Relationship Id="rId1" Type="http://schemas.openxmlformats.org/officeDocument/2006/relationships/slideLayout" Target="../slideLayouts/slideLayout2.xml"/><Relationship Id="rId6" Type="http://schemas.openxmlformats.org/officeDocument/2006/relationships/hyperlink" Target="https://www.flrules.org/gateway/RuleNo.asp?title=GENERAL%20REGULATIONS&amp;ID=60A-1.032" TargetMode="External"/><Relationship Id="rId5" Type="http://schemas.openxmlformats.org/officeDocument/2006/relationships/hyperlink" Target="https://pdaexternal.fdot.gov/Pub/AdvertisementPublic/PS/A" TargetMode="External"/><Relationship Id="rId4" Type="http://schemas.openxmlformats.org/officeDocument/2006/relationships/hyperlink" Target="https://pdaexternal.fdot.gov/Pub/AdvertisementPublic/PS/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124200"/>
            <a:ext cx="8305800" cy="708434"/>
          </a:xfrm>
        </p:spPr>
        <p:txBody>
          <a:bodyPr>
            <a:normAutofit/>
          </a:bodyPr>
          <a:lstStyle/>
          <a:p>
            <a:r>
              <a:rPr lang="en-US" sz="4000" b="1" dirty="0">
                <a:solidFill>
                  <a:srgbClr val="1F4284"/>
                </a:solidFill>
                <a:latin typeface="Arial" pitchFamily="34" charset="0"/>
                <a:cs typeface="Arial" pitchFamily="34" charset="0"/>
              </a:rPr>
              <a:t>Doing Business with FDOT</a:t>
            </a:r>
            <a:endParaRPr lang="en-US" sz="2800" b="1" dirty="0">
              <a:solidFill>
                <a:srgbClr val="1F4284"/>
              </a:solidFill>
              <a:latin typeface="Arial" pitchFamily="34" charset="0"/>
              <a:cs typeface="Arial" pitchFamily="34" charset="0"/>
            </a:endParaRPr>
          </a:p>
        </p:txBody>
      </p:sp>
      <p:sp>
        <p:nvSpPr>
          <p:cNvPr id="6" name="TextBox 5"/>
          <p:cNvSpPr txBox="1"/>
          <p:nvPr/>
        </p:nvSpPr>
        <p:spPr>
          <a:xfrm>
            <a:off x="2209800" y="228600"/>
            <a:ext cx="5791200" cy="400110"/>
          </a:xfrm>
          <a:prstGeom prst="rect">
            <a:avLst/>
          </a:prstGeom>
          <a:noFill/>
          <a:effectLst/>
        </p:spPr>
        <p:txBody>
          <a:bodyPr wrap="square" rtlCol="0">
            <a:spAutoFit/>
          </a:bodyPr>
          <a:lstStyle/>
          <a:p>
            <a:r>
              <a:rPr lang="en-US" sz="2000" b="1" dirty="0">
                <a:solidFill>
                  <a:srgbClr val="1F4283"/>
                </a:solidFill>
              </a:rPr>
              <a:t>Florida Department of</a:t>
            </a:r>
          </a:p>
        </p:txBody>
      </p:sp>
      <p:sp>
        <p:nvSpPr>
          <p:cNvPr id="13" name="TextBox 12"/>
          <p:cNvSpPr txBox="1"/>
          <p:nvPr/>
        </p:nvSpPr>
        <p:spPr>
          <a:xfrm>
            <a:off x="2209800" y="476310"/>
            <a:ext cx="5791200" cy="523220"/>
          </a:xfrm>
          <a:prstGeom prst="rect">
            <a:avLst/>
          </a:prstGeom>
          <a:noFill/>
          <a:ln>
            <a:noFill/>
          </a:ln>
          <a:effectLst/>
        </p:spPr>
        <p:txBody>
          <a:bodyPr wrap="square" rtlCol="0">
            <a:spAutoFit/>
          </a:bodyPr>
          <a:lstStyle/>
          <a:p>
            <a:r>
              <a:rPr lang="en-US" sz="2800" b="1" dirty="0">
                <a:solidFill>
                  <a:srgbClr val="1F4283"/>
                </a:solidFill>
              </a:rPr>
              <a:t>TRANSPORTATION</a:t>
            </a:r>
          </a:p>
        </p:txBody>
      </p:sp>
      <p:sp>
        <p:nvSpPr>
          <p:cNvPr id="16" name="Rectangle 15"/>
          <p:cNvSpPr/>
          <p:nvPr/>
        </p:nvSpPr>
        <p:spPr>
          <a:xfrm>
            <a:off x="0" y="1143000"/>
            <a:ext cx="9144000" cy="14102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419100" y="3581400"/>
            <a:ext cx="8305800" cy="762000"/>
          </a:xfrm>
          <a:prstGeom prst="rect">
            <a:avLst/>
          </a:prstGeom>
          <a:effectLst/>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400" b="1" dirty="0">
              <a:latin typeface="Arial" pitchFamily="34" charset="0"/>
              <a:ea typeface="+mj-ea"/>
              <a:cs typeface="Arial"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52400"/>
            <a:ext cx="1828800" cy="914400"/>
          </a:xfrm>
          <a:prstGeom prst="rect">
            <a:avLst/>
          </a:prstGeom>
        </p:spPr>
      </p:pic>
      <p:sp>
        <p:nvSpPr>
          <p:cNvPr id="17" name="Rectangle 16"/>
          <p:cNvSpPr/>
          <p:nvPr/>
        </p:nvSpPr>
        <p:spPr>
          <a:xfrm>
            <a:off x="0" y="1325881"/>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 name="Rectangle 6"/>
          <p:cNvSpPr/>
          <p:nvPr/>
        </p:nvSpPr>
        <p:spPr>
          <a:xfrm>
            <a:off x="0" y="10668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Rectangle 11"/>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1</a:t>
            </a:fld>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Commodities/Contractual Services</a:t>
            </a:r>
          </a:p>
        </p:txBody>
      </p:sp>
      <p:sp>
        <p:nvSpPr>
          <p:cNvPr id="16" name="TextBox 15"/>
          <p:cNvSpPr txBox="1"/>
          <p:nvPr/>
        </p:nvSpPr>
        <p:spPr>
          <a:xfrm>
            <a:off x="381000" y="914400"/>
            <a:ext cx="8382000" cy="5509200"/>
          </a:xfrm>
          <a:prstGeom prst="rect">
            <a:avLst/>
          </a:prstGeom>
          <a:noFill/>
        </p:spPr>
        <p:txBody>
          <a:bodyPr wrap="square" rtlCol="0">
            <a:spAutoFit/>
          </a:bodyPr>
          <a:lstStyle/>
          <a:p>
            <a:r>
              <a:rPr lang="en-US" dirty="0"/>
              <a:t>Section 287.057, Florida Statutes, and </a:t>
            </a:r>
            <a:r>
              <a:rPr lang="en-US" dirty="0">
                <a:hlinkClick r:id="rId2" tooltip="Select to open Rule 60 A, Florida Administrative Code in new browser window"/>
              </a:rPr>
              <a:t>Rule 60A, Florida Administrative Code</a:t>
            </a:r>
            <a:r>
              <a:rPr lang="en-US" dirty="0"/>
              <a:t>, requires state agencies to acquire commodities and contractual services, in excess of Category Two ($35,000), by competitive sealed bids, request for proposals or by competitive negotiations, unless specifically exempted. These processes require a competitive selection based on either the lowest responsive bid (Invitation to Bid - ITB) or the most advantageous responsive proposal/price (Request for Proposals - RFP), or a "best value" determination (Invitation to Negotiate - ITN). </a:t>
            </a:r>
          </a:p>
          <a:p>
            <a:endParaRPr lang="en-US" dirty="0"/>
          </a:p>
          <a:p>
            <a:r>
              <a:rPr lang="en-US" dirty="0"/>
              <a:t>Criteria for evaluation of bids, proposals, or replies are set forth in the ITB, RFP or ITN package. In accordance with </a:t>
            </a:r>
            <a:r>
              <a:rPr lang="en-US" dirty="0">
                <a:hlinkClick r:id="rId3" tooltip="Select to open Rule 60 A1.031, Florida Administrative Code in new browser window"/>
              </a:rPr>
              <a:t>Rule 60A-1.031, Florida Administrative Code</a:t>
            </a:r>
            <a:r>
              <a:rPr lang="en-US" dirty="0"/>
              <a:t>, all purchasing actions involving commodities and contractual services procured under Section 287.057 Florida Statutes are subject to a 1% MyFloridaMarketPlace Transaction Fee.</a:t>
            </a:r>
          </a:p>
          <a:p>
            <a:endParaRPr lang="en-US" dirty="0"/>
          </a:p>
          <a:p>
            <a:endParaRPr lang="en-US" dirty="0"/>
          </a:p>
          <a:p>
            <a:endParaRPr lang="en-US" dirty="0"/>
          </a:p>
          <a:p>
            <a:endParaRPr lang="en-US" dirty="0"/>
          </a:p>
          <a:p>
            <a:endParaRPr lang="en-US" dirty="0"/>
          </a:p>
          <a:p>
            <a:endParaRPr lang="en-US" dirty="0"/>
          </a:p>
          <a:p>
            <a:pPr algn="r"/>
            <a:r>
              <a:rPr lang="en-US" sz="1400" dirty="0">
                <a:hlinkClick r:id="rId4" action="ppaction://hlinksldjump"/>
              </a:rPr>
              <a:t>Return to Contract Types</a:t>
            </a:r>
            <a:br>
              <a:rPr lang="en-US" sz="1400" dirty="0"/>
            </a:br>
            <a:endParaRPr lang="en-US" sz="140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Rectangle 17"/>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10</a:t>
            </a:fld>
            <a:endParaRPr lang="en-US"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Commodities/Contractual Services</a:t>
            </a:r>
          </a:p>
        </p:txBody>
      </p:sp>
      <p:sp>
        <p:nvSpPr>
          <p:cNvPr id="16" name="TextBox 15"/>
          <p:cNvSpPr txBox="1"/>
          <p:nvPr/>
        </p:nvSpPr>
        <p:spPr>
          <a:xfrm>
            <a:off x="381000" y="914400"/>
            <a:ext cx="8382000" cy="5293757"/>
          </a:xfrm>
          <a:prstGeom prst="rect">
            <a:avLst/>
          </a:prstGeom>
          <a:noFill/>
        </p:spPr>
        <p:txBody>
          <a:bodyPr wrap="square" rtlCol="0">
            <a:spAutoFit/>
          </a:bodyPr>
          <a:lstStyle/>
          <a:p>
            <a:r>
              <a:rPr lang="en-US" dirty="0"/>
              <a:t>Types of commodities acquired may include; aggregates, barricades, computer hardware and software, electrical supplies, fencing, forms, gas, grass, hardware, heavy equipment, herbicides, janitorial supplies, laboratory equipment, maintenance supplies, nuclear gauges, office supplies and furniture, paint, reflective sheeting, roadway materials, safety products, survey instruments and supplies, tools, tolls equipment, uniforms, and vertical lift platform trucks.</a:t>
            </a:r>
          </a:p>
          <a:p>
            <a:endParaRPr lang="en-US" dirty="0"/>
          </a:p>
          <a:p>
            <a:r>
              <a:rPr lang="en-US" dirty="0"/>
              <a:t>Types of contractual services acquired may include: accounting, asbestos surveys &amp; abatement, auditing, banking, building maintenance, communications, courier, environmental, equipment maintenance, hardware/software development &amp; maintenance, janitorial, landscaping, legal, management, moving, pest control, public outreach, research, right of way appraisal, security, temporary help, training, video, and wildlife research. There is no pre-qualification required for proposing/bidding on these services, however, minimum qualifications may be specified in the bid or proposal package and will need to be demonstrated in the vendor response. </a:t>
            </a:r>
          </a:p>
          <a:p>
            <a:endParaRPr lang="en-US" dirty="0"/>
          </a:p>
          <a:p>
            <a:endParaRPr lang="en-US" dirty="0"/>
          </a:p>
          <a:p>
            <a:endParaRPr lang="en-US" dirty="0"/>
          </a:p>
          <a:p>
            <a:pPr algn="r"/>
            <a:r>
              <a:rPr lang="en-US" sz="1400" dirty="0">
                <a:hlinkClick r:id="rId2" action="ppaction://hlinksldjump"/>
              </a:rPr>
              <a:t>Return to Contract Types</a:t>
            </a:r>
            <a:endParaRPr lang="en-US"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Rectangle 17"/>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ADC5BE26-424E-4201-A0A6-D8E3FEBF9929}" type="slidenum">
              <a:rPr lang="en-US" smtClean="0">
                <a:solidFill>
                  <a:schemeClr val="bg1"/>
                </a:solidFill>
              </a:rPr>
              <a:pPr/>
              <a:t>11</a:t>
            </a:fld>
            <a:endParaRPr lang="en-US"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990600"/>
            <a:ext cx="8382000" cy="5293757"/>
          </a:xfrm>
          <a:prstGeom prst="rect">
            <a:avLst/>
          </a:prstGeom>
          <a:noFill/>
        </p:spPr>
        <p:txBody>
          <a:bodyPr wrap="square" rtlCol="0">
            <a:spAutoFit/>
          </a:bodyPr>
          <a:lstStyle/>
          <a:p>
            <a:r>
              <a:rPr lang="en-US" dirty="0"/>
              <a:t>The Department utilizes the Department of Management Services(DMS) vendor list to notify vendors of advertised projects. Application to be included on this vendor list may be obtained by calling DMS at (850) 487-4634 or to register online, go to the on-line </a:t>
            </a:r>
            <a:r>
              <a:rPr lang="en-US" dirty="0">
                <a:hlinkClick r:id="rId2" tooltip="Select to open MFMP Vendor Registration"/>
              </a:rPr>
              <a:t>Vendor Registration</a:t>
            </a:r>
            <a:r>
              <a:rPr lang="en-US" dirty="0"/>
              <a:t> web page.</a:t>
            </a:r>
          </a:p>
          <a:p>
            <a:endParaRPr lang="en-US" dirty="0"/>
          </a:p>
          <a:p>
            <a:r>
              <a:rPr lang="en-US" dirty="0"/>
              <a:t>Formal procurement of commodities and contractual services are advertised in the Vendor Bid System located on </a:t>
            </a:r>
            <a:r>
              <a:rPr lang="en-US" dirty="0">
                <a:hlinkClick r:id="rId3"/>
              </a:rPr>
              <a:t>MyFlorida.com</a:t>
            </a:r>
            <a:r>
              <a:rPr lang="en-US" dirty="0"/>
              <a:t>.</a:t>
            </a:r>
          </a:p>
          <a:p>
            <a:endParaRPr lang="en-US" dirty="0"/>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endParaRPr lang="en-US" dirty="0">
              <a:hlinkClick r:id="rId4" action="ppaction://hlinksldjump"/>
            </a:endParaRPr>
          </a:p>
          <a:p>
            <a:pPr algn="r"/>
            <a:r>
              <a:rPr lang="en-US" sz="1400" dirty="0">
                <a:hlinkClick r:id="rId4" action="ppaction://hlinksldjump"/>
              </a:rPr>
              <a:t>Return to Contract Types</a:t>
            </a:r>
            <a:endParaRPr lang="en-US" sz="140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20" name="TextBox 19"/>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Commodities/Contractual Services</a:t>
            </a:r>
          </a:p>
        </p:txBody>
      </p:sp>
      <p:sp>
        <p:nvSpPr>
          <p:cNvPr id="21" name="Rectangle 20"/>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12</a:t>
            </a:fld>
            <a:endParaRPr lang="en-US"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Contracts Administration Office</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1" name="TextBox 10"/>
          <p:cNvSpPr txBox="1"/>
          <p:nvPr/>
        </p:nvSpPr>
        <p:spPr>
          <a:xfrm>
            <a:off x="304800" y="1295400"/>
            <a:ext cx="4038600" cy="369332"/>
          </a:xfrm>
          <a:prstGeom prst="rect">
            <a:avLst/>
          </a:prstGeom>
          <a:noFill/>
        </p:spPr>
        <p:txBody>
          <a:bodyPr wrap="square" rtlCol="0">
            <a:spAutoFit/>
          </a:bodyPr>
          <a:lstStyle/>
          <a:p>
            <a:endParaRPr lang="en-US" dirty="0"/>
          </a:p>
        </p:txBody>
      </p:sp>
      <p:sp>
        <p:nvSpPr>
          <p:cNvPr id="15" name="Content Placeholder 5"/>
          <p:cNvSpPr>
            <a:spLocks noGrp="1"/>
          </p:cNvSpPr>
          <p:nvPr>
            <p:ph sz="quarter" idx="4294967295"/>
          </p:nvPr>
        </p:nvSpPr>
        <p:spPr>
          <a:xfrm>
            <a:off x="304800" y="1447800"/>
            <a:ext cx="4114800" cy="4637088"/>
          </a:xfrm>
          <a:prstGeom prst="rect">
            <a:avLst/>
          </a:prstGeom>
        </p:spPr>
        <p:txBody>
          <a:bodyPr>
            <a:noAutofit/>
          </a:bodyPr>
          <a:lstStyle/>
          <a:p>
            <a:pPr>
              <a:spcBef>
                <a:spcPts val="0"/>
              </a:spcBef>
              <a:buClr>
                <a:schemeClr val="accent2"/>
              </a:buClr>
            </a:pPr>
            <a:r>
              <a:rPr lang="en-US" sz="1700" dirty="0"/>
              <a:t>Bridge Painting</a:t>
            </a:r>
          </a:p>
          <a:p>
            <a:pPr>
              <a:spcBef>
                <a:spcPts val="0"/>
              </a:spcBef>
              <a:buClr>
                <a:schemeClr val="accent2"/>
              </a:buClr>
            </a:pPr>
            <a:r>
              <a:rPr lang="en-US" sz="1700" dirty="0"/>
              <a:t>Computerized Traffic Control</a:t>
            </a:r>
          </a:p>
          <a:p>
            <a:pPr>
              <a:spcBef>
                <a:spcPts val="0"/>
              </a:spcBef>
              <a:buClr>
                <a:schemeClr val="accent2"/>
              </a:buClr>
            </a:pPr>
            <a:r>
              <a:rPr lang="en-US" sz="1700" dirty="0"/>
              <a:t>Debris Removal</a:t>
            </a:r>
          </a:p>
          <a:p>
            <a:pPr>
              <a:spcBef>
                <a:spcPts val="0"/>
              </a:spcBef>
              <a:buClr>
                <a:schemeClr val="accent2"/>
              </a:buClr>
            </a:pPr>
            <a:r>
              <a:rPr lang="en-US" sz="1700" dirty="0"/>
              <a:t>Drainage</a:t>
            </a:r>
          </a:p>
          <a:p>
            <a:pPr>
              <a:spcBef>
                <a:spcPts val="0"/>
              </a:spcBef>
              <a:buClr>
                <a:schemeClr val="accent2"/>
              </a:buClr>
            </a:pPr>
            <a:r>
              <a:rPr lang="en-US" sz="1700" dirty="0"/>
              <a:t>Electrical Work</a:t>
            </a:r>
          </a:p>
          <a:p>
            <a:pPr>
              <a:spcBef>
                <a:spcPts val="0"/>
              </a:spcBef>
              <a:buClr>
                <a:schemeClr val="accent2"/>
              </a:buClr>
            </a:pPr>
            <a:r>
              <a:rPr lang="en-US" sz="1700" dirty="0"/>
              <a:t>Fencing</a:t>
            </a:r>
          </a:p>
          <a:p>
            <a:pPr>
              <a:spcBef>
                <a:spcPts val="0"/>
              </a:spcBef>
              <a:buClr>
                <a:schemeClr val="accent2"/>
              </a:buClr>
            </a:pPr>
            <a:r>
              <a:rPr lang="en-US" sz="1700" dirty="0"/>
              <a:t>Flexible Paving</a:t>
            </a:r>
          </a:p>
          <a:p>
            <a:pPr>
              <a:spcBef>
                <a:spcPts val="0"/>
              </a:spcBef>
              <a:buClr>
                <a:schemeClr val="accent2"/>
              </a:buClr>
            </a:pPr>
            <a:r>
              <a:rPr lang="en-US" sz="1700" dirty="0"/>
              <a:t>Grading</a:t>
            </a:r>
          </a:p>
          <a:p>
            <a:pPr>
              <a:spcBef>
                <a:spcPts val="0"/>
              </a:spcBef>
              <a:buClr>
                <a:schemeClr val="accent2"/>
              </a:buClr>
            </a:pPr>
            <a:r>
              <a:rPr lang="en-US" sz="1700" dirty="0"/>
              <a:t>Grassing, Seeding and </a:t>
            </a:r>
            <a:r>
              <a:rPr lang="en-US" sz="1700" dirty="0" err="1"/>
              <a:t>Sodding</a:t>
            </a:r>
            <a:endParaRPr lang="en-US" sz="1700" dirty="0"/>
          </a:p>
          <a:p>
            <a:pPr>
              <a:spcBef>
                <a:spcPts val="0"/>
              </a:spcBef>
              <a:buClr>
                <a:schemeClr val="accent2"/>
              </a:buClr>
            </a:pPr>
            <a:r>
              <a:rPr lang="en-US" sz="1700" dirty="0"/>
              <a:t>Guardrail</a:t>
            </a:r>
          </a:p>
          <a:p>
            <a:pPr>
              <a:spcBef>
                <a:spcPts val="0"/>
              </a:spcBef>
              <a:buClr>
                <a:schemeClr val="accent2"/>
              </a:buClr>
            </a:pPr>
            <a:r>
              <a:rPr lang="en-US" sz="1700" dirty="0"/>
              <a:t>Hot In Place Resurfacing</a:t>
            </a:r>
          </a:p>
          <a:p>
            <a:pPr>
              <a:spcBef>
                <a:spcPts val="0"/>
              </a:spcBef>
              <a:buClr>
                <a:schemeClr val="accent2"/>
              </a:buClr>
            </a:pPr>
            <a:r>
              <a:rPr lang="en-US" sz="1700" dirty="0"/>
              <a:t>Intelligence Transportation Systems</a:t>
            </a:r>
          </a:p>
          <a:p>
            <a:pPr>
              <a:spcBef>
                <a:spcPts val="0"/>
              </a:spcBef>
              <a:buClr>
                <a:schemeClr val="accent2"/>
              </a:buClr>
            </a:pPr>
            <a:r>
              <a:rPr lang="en-US" sz="1700" dirty="0"/>
              <a:t>Landscaping</a:t>
            </a:r>
          </a:p>
          <a:p>
            <a:pPr>
              <a:spcBef>
                <a:spcPts val="0"/>
              </a:spcBef>
              <a:buClr>
                <a:schemeClr val="accent2"/>
              </a:buClr>
            </a:pPr>
            <a:r>
              <a:rPr lang="en-US" sz="1700" dirty="0"/>
              <a:t>Bridge Construction</a:t>
            </a:r>
          </a:p>
          <a:p>
            <a:pPr>
              <a:spcBef>
                <a:spcPts val="0"/>
              </a:spcBef>
              <a:buClr>
                <a:schemeClr val="accent2"/>
              </a:buClr>
            </a:pPr>
            <a:r>
              <a:rPr lang="en-US" sz="1700" dirty="0"/>
              <a:t>Pavement Marking</a:t>
            </a:r>
          </a:p>
          <a:p>
            <a:pPr>
              <a:spcBef>
                <a:spcPts val="0"/>
              </a:spcBef>
              <a:buClr>
                <a:schemeClr val="accent2"/>
              </a:buClr>
            </a:pPr>
            <a:r>
              <a:rPr lang="en-US" sz="1700" dirty="0"/>
              <a:t>Roadway Paving</a:t>
            </a:r>
          </a:p>
          <a:p>
            <a:pPr>
              <a:spcBef>
                <a:spcPts val="0"/>
              </a:spcBef>
              <a:buClr>
                <a:schemeClr val="accent2"/>
              </a:buClr>
            </a:pPr>
            <a:r>
              <a:rPr lang="en-US" sz="1700" dirty="0"/>
              <a:t>Roadway Signing</a:t>
            </a:r>
          </a:p>
          <a:p>
            <a:pPr>
              <a:spcBef>
                <a:spcPts val="0"/>
              </a:spcBef>
              <a:buClr>
                <a:schemeClr val="accent2"/>
              </a:buClr>
            </a:pPr>
            <a:r>
              <a:rPr lang="en-US" sz="1700" dirty="0"/>
              <a:t>Traffic Signal</a:t>
            </a:r>
          </a:p>
          <a:p>
            <a:pPr>
              <a:spcBef>
                <a:spcPts val="0"/>
              </a:spcBef>
              <a:buClr>
                <a:schemeClr val="accent2"/>
              </a:buClr>
              <a:buNone/>
            </a:pPr>
            <a:r>
              <a:rPr lang="en-US" sz="1700" b="1" dirty="0"/>
              <a:t>Includes Design Build work</a:t>
            </a:r>
          </a:p>
          <a:p>
            <a:pPr>
              <a:buNone/>
            </a:pPr>
            <a:endParaRPr lang="en-US" sz="1700" dirty="0"/>
          </a:p>
        </p:txBody>
      </p:sp>
      <p:sp>
        <p:nvSpPr>
          <p:cNvPr id="14" name="Content Placeholder 5"/>
          <p:cNvSpPr>
            <a:spLocks noGrp="1"/>
          </p:cNvSpPr>
          <p:nvPr>
            <p:ph sz="quarter" idx="4294967295"/>
          </p:nvPr>
        </p:nvSpPr>
        <p:spPr>
          <a:xfrm>
            <a:off x="4572000" y="1447800"/>
            <a:ext cx="4114800" cy="4953000"/>
          </a:xfrm>
          <a:prstGeom prst="rect">
            <a:avLst/>
          </a:prstGeom>
        </p:spPr>
        <p:txBody>
          <a:bodyPr>
            <a:normAutofit fontScale="55000" lnSpcReduction="20000"/>
          </a:bodyPr>
          <a:lstStyle/>
          <a:p>
            <a:pPr>
              <a:lnSpc>
                <a:spcPct val="120000"/>
              </a:lnSpc>
              <a:spcBef>
                <a:spcPts val="0"/>
              </a:spcBef>
              <a:buClr>
                <a:schemeClr val="accent2"/>
              </a:buClr>
            </a:pPr>
            <a:r>
              <a:rPr lang="en-US" sz="3100" dirty="0"/>
              <a:t>Curbs</a:t>
            </a:r>
          </a:p>
          <a:p>
            <a:pPr>
              <a:lnSpc>
                <a:spcPct val="120000"/>
              </a:lnSpc>
              <a:spcBef>
                <a:spcPts val="0"/>
              </a:spcBef>
              <a:buClr>
                <a:schemeClr val="accent2"/>
              </a:buClr>
            </a:pPr>
            <a:r>
              <a:rPr lang="en-US" sz="3100" dirty="0"/>
              <a:t>Asphalt repairs</a:t>
            </a:r>
          </a:p>
          <a:p>
            <a:pPr>
              <a:lnSpc>
                <a:spcPct val="120000"/>
              </a:lnSpc>
              <a:spcBef>
                <a:spcPts val="0"/>
              </a:spcBef>
              <a:buClr>
                <a:schemeClr val="accent2"/>
              </a:buClr>
            </a:pPr>
            <a:r>
              <a:rPr lang="en-US" sz="3100" dirty="0" err="1"/>
              <a:t>Soundwalls</a:t>
            </a:r>
            <a:endParaRPr lang="en-US" sz="3100" dirty="0"/>
          </a:p>
          <a:p>
            <a:pPr>
              <a:lnSpc>
                <a:spcPct val="120000"/>
              </a:lnSpc>
              <a:spcBef>
                <a:spcPts val="0"/>
              </a:spcBef>
              <a:buClr>
                <a:schemeClr val="accent2"/>
              </a:buClr>
            </a:pPr>
            <a:r>
              <a:rPr lang="en-US" sz="3100" dirty="0"/>
              <a:t>Concrete specialty work</a:t>
            </a:r>
          </a:p>
          <a:p>
            <a:pPr>
              <a:lnSpc>
                <a:spcPct val="120000"/>
              </a:lnSpc>
              <a:spcBef>
                <a:spcPts val="0"/>
              </a:spcBef>
              <a:buClr>
                <a:schemeClr val="accent2"/>
              </a:buClr>
            </a:pPr>
            <a:r>
              <a:rPr lang="en-US" sz="3100" dirty="0"/>
              <a:t>Dredging</a:t>
            </a:r>
          </a:p>
          <a:p>
            <a:pPr>
              <a:lnSpc>
                <a:spcPct val="120000"/>
              </a:lnSpc>
              <a:spcBef>
                <a:spcPts val="0"/>
              </a:spcBef>
              <a:buClr>
                <a:schemeClr val="accent2"/>
              </a:buClr>
            </a:pPr>
            <a:r>
              <a:rPr lang="en-US" sz="3100" dirty="0"/>
              <a:t>Drill shaft</a:t>
            </a:r>
          </a:p>
          <a:p>
            <a:pPr>
              <a:lnSpc>
                <a:spcPct val="120000"/>
              </a:lnSpc>
              <a:spcBef>
                <a:spcPts val="0"/>
              </a:spcBef>
              <a:buClr>
                <a:schemeClr val="accent2"/>
              </a:buClr>
            </a:pPr>
            <a:r>
              <a:rPr lang="en-US" sz="3100" dirty="0"/>
              <a:t>Driveways</a:t>
            </a:r>
          </a:p>
          <a:p>
            <a:pPr>
              <a:lnSpc>
                <a:spcPct val="120000"/>
              </a:lnSpc>
              <a:spcBef>
                <a:spcPts val="0"/>
              </a:spcBef>
              <a:buClr>
                <a:schemeClr val="accent2"/>
              </a:buClr>
            </a:pPr>
            <a:r>
              <a:rPr lang="en-US" sz="3100" dirty="0"/>
              <a:t>Fiber optic sables</a:t>
            </a:r>
          </a:p>
          <a:p>
            <a:pPr>
              <a:lnSpc>
                <a:spcPct val="120000"/>
              </a:lnSpc>
              <a:spcBef>
                <a:spcPts val="0"/>
              </a:spcBef>
              <a:buClr>
                <a:schemeClr val="accent2"/>
              </a:buClr>
            </a:pPr>
            <a:r>
              <a:rPr lang="en-US" sz="3100" dirty="0"/>
              <a:t>Foundation drilling</a:t>
            </a:r>
          </a:p>
          <a:p>
            <a:pPr>
              <a:lnSpc>
                <a:spcPct val="120000"/>
              </a:lnSpc>
              <a:spcBef>
                <a:spcPts val="0"/>
              </a:spcBef>
              <a:buClr>
                <a:schemeClr val="accent2"/>
              </a:buClr>
            </a:pPr>
            <a:r>
              <a:rPr lang="en-US" sz="3100" dirty="0"/>
              <a:t>Gutters</a:t>
            </a:r>
          </a:p>
          <a:p>
            <a:pPr>
              <a:lnSpc>
                <a:spcPct val="120000"/>
              </a:lnSpc>
              <a:spcBef>
                <a:spcPts val="0"/>
              </a:spcBef>
              <a:buClr>
                <a:schemeClr val="accent2"/>
              </a:buClr>
            </a:pPr>
            <a:r>
              <a:rPr lang="en-US" sz="3100" dirty="0"/>
              <a:t>Handrails</a:t>
            </a:r>
          </a:p>
          <a:p>
            <a:pPr>
              <a:lnSpc>
                <a:spcPct val="120000"/>
              </a:lnSpc>
              <a:spcBef>
                <a:spcPts val="0"/>
              </a:spcBef>
              <a:buClr>
                <a:schemeClr val="accent2"/>
              </a:buClr>
            </a:pPr>
            <a:r>
              <a:rPr lang="en-US" sz="3100" dirty="0"/>
              <a:t>Joint Specialty Work</a:t>
            </a:r>
          </a:p>
          <a:p>
            <a:pPr>
              <a:lnSpc>
                <a:spcPct val="120000"/>
              </a:lnSpc>
              <a:spcBef>
                <a:spcPts val="0"/>
              </a:spcBef>
              <a:buClr>
                <a:schemeClr val="accent2"/>
              </a:buClr>
            </a:pPr>
            <a:r>
              <a:rPr lang="en-US" sz="3100" dirty="0"/>
              <a:t>Sidewalks</a:t>
            </a:r>
          </a:p>
          <a:p>
            <a:pPr>
              <a:lnSpc>
                <a:spcPct val="120000"/>
              </a:lnSpc>
              <a:spcBef>
                <a:spcPts val="0"/>
              </a:spcBef>
              <a:buClr>
                <a:schemeClr val="accent2"/>
              </a:buClr>
            </a:pPr>
            <a:r>
              <a:rPr lang="en-US" sz="3100" dirty="0"/>
              <a:t>Structural Steel Cleaning and Painting</a:t>
            </a:r>
          </a:p>
          <a:p>
            <a:pPr>
              <a:lnSpc>
                <a:spcPct val="120000"/>
              </a:lnSpc>
              <a:spcBef>
                <a:spcPts val="0"/>
              </a:spcBef>
              <a:buClr>
                <a:schemeClr val="accent2"/>
              </a:buClr>
            </a:pPr>
            <a:r>
              <a:rPr lang="en-US" sz="3100" dirty="0"/>
              <a:t>Sinkhole Remediation &amp; Stabilization</a:t>
            </a:r>
          </a:p>
          <a:p>
            <a:pPr>
              <a:lnSpc>
                <a:spcPct val="120000"/>
              </a:lnSpc>
              <a:spcBef>
                <a:spcPts val="0"/>
              </a:spcBef>
              <a:buClr>
                <a:schemeClr val="accent2"/>
              </a:buClr>
            </a:pPr>
            <a:r>
              <a:rPr lang="en-US" sz="3100" dirty="0"/>
              <a:t>Traffic Separators</a:t>
            </a:r>
          </a:p>
          <a:p>
            <a:pPr>
              <a:lnSpc>
                <a:spcPct val="120000"/>
              </a:lnSpc>
              <a:spcBef>
                <a:spcPts val="0"/>
              </a:spcBef>
              <a:buClr>
                <a:schemeClr val="accent2"/>
              </a:buClr>
            </a:pPr>
            <a:r>
              <a:rPr lang="en-US" sz="3100" dirty="0"/>
              <a:t>Tree Removal and Trimming</a:t>
            </a:r>
          </a:p>
          <a:p>
            <a:pPr>
              <a:lnSpc>
                <a:spcPct val="120000"/>
              </a:lnSpc>
              <a:spcBef>
                <a:spcPts val="0"/>
              </a:spcBef>
              <a:buClr>
                <a:schemeClr val="accent2"/>
              </a:buClr>
            </a:pPr>
            <a:r>
              <a:rPr lang="en-US" sz="3100" dirty="0"/>
              <a:t>Underground Utilities</a:t>
            </a:r>
          </a:p>
          <a:p>
            <a:pPr algn="r">
              <a:spcBef>
                <a:spcPts val="0"/>
              </a:spcBef>
              <a:buClr>
                <a:schemeClr val="accent2"/>
              </a:buClr>
              <a:buNone/>
            </a:pPr>
            <a:r>
              <a:rPr lang="en-US" sz="2400" dirty="0">
                <a:hlinkClick r:id="rId3" action="ppaction://hlinksldjump"/>
              </a:rPr>
              <a:t>Return to Contract Types</a:t>
            </a:r>
            <a:endParaRPr lang="en-US" sz="2300" dirty="0"/>
          </a:p>
          <a:p>
            <a:pPr>
              <a:buNone/>
            </a:pPr>
            <a:endParaRPr lang="en-US" sz="2300" dirty="0"/>
          </a:p>
        </p:txBody>
      </p:sp>
      <p:sp>
        <p:nvSpPr>
          <p:cNvPr id="16" name="TextBox 15"/>
          <p:cNvSpPr txBox="1"/>
          <p:nvPr/>
        </p:nvSpPr>
        <p:spPr>
          <a:xfrm>
            <a:off x="381000" y="838200"/>
            <a:ext cx="8229600" cy="969496"/>
          </a:xfrm>
          <a:prstGeom prst="rect">
            <a:avLst/>
          </a:prstGeom>
          <a:noFill/>
        </p:spPr>
        <p:txBody>
          <a:bodyPr wrap="square" rtlCol="0">
            <a:spAutoFit/>
          </a:bodyPr>
          <a:lstStyle/>
          <a:p>
            <a:pPr lvl="0" algn="ctr">
              <a:buNone/>
              <a:defRPr/>
            </a:pPr>
            <a:r>
              <a:rPr lang="en-US" sz="2100" dirty="0"/>
              <a:t>Construction &amp; Maintenance </a:t>
            </a:r>
          </a:p>
          <a:p>
            <a:pPr lvl="0" algn="ctr">
              <a:buNone/>
              <a:defRPr/>
            </a:pPr>
            <a:r>
              <a:rPr lang="en-US" dirty="0"/>
              <a:t>including but not limited to the following:</a:t>
            </a:r>
          </a:p>
          <a:p>
            <a:endParaRPr lang="en-US" dirty="0"/>
          </a:p>
        </p:txBody>
      </p:sp>
      <p:sp>
        <p:nvSpPr>
          <p:cNvPr id="12" name="Slide Number Placeholder 11"/>
          <p:cNvSpPr>
            <a:spLocks noGrp="1"/>
          </p:cNvSpPr>
          <p:nvPr>
            <p:ph type="sldNum" sz="quarter" idx="12"/>
          </p:nvPr>
        </p:nvSpPr>
        <p:spPr/>
        <p:txBody>
          <a:bodyPr/>
          <a:lstStyle/>
          <a:p>
            <a:fld id="{ADC5BE26-424E-4201-A0A6-D8E3FEBF9929}" type="slidenum">
              <a:rPr lang="en-US" smtClean="0">
                <a:solidFill>
                  <a:schemeClr val="bg1"/>
                </a:solidFill>
              </a:rPr>
              <a:pPr/>
              <a:t>13</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TextBox 15"/>
          <p:cNvSpPr txBox="1"/>
          <p:nvPr/>
        </p:nvSpPr>
        <p:spPr>
          <a:xfrm>
            <a:off x="381000" y="914400"/>
            <a:ext cx="8382000" cy="5370701"/>
          </a:xfrm>
          <a:prstGeom prst="rect">
            <a:avLst/>
          </a:prstGeom>
          <a:noFill/>
        </p:spPr>
        <p:txBody>
          <a:bodyPr wrap="square" rtlCol="0">
            <a:spAutoFit/>
          </a:bodyPr>
          <a:lstStyle/>
          <a:p>
            <a:r>
              <a:rPr lang="en-US" sz="1750" dirty="0"/>
              <a:t>The Department procures construction services such as roadway and bridge construction. These services are acquired in accordance with Section 337.11 Florida Statutes. Construction advertisement and qualification information can be found on the </a:t>
            </a:r>
            <a:r>
              <a:rPr lang="en-US" sz="1750" dirty="0">
                <a:hlinkClick r:id="rId2" tooltip="Select to open the Contracts Administration website"/>
              </a:rPr>
              <a:t>Office of Contracts Administration</a:t>
            </a:r>
            <a:r>
              <a:rPr lang="en-US" sz="1750" dirty="0"/>
              <a:t> Home Page. From the Contracts Administration homepage you can also access </a:t>
            </a:r>
            <a:r>
              <a:rPr lang="en-US" sz="1750" dirty="0">
                <a:hlinkClick r:id="rId3" tooltip="Select to open the Construction Letting website"/>
              </a:rPr>
              <a:t>Construction letting and project information</a:t>
            </a:r>
            <a:r>
              <a:rPr lang="en-US" sz="1750" dirty="0"/>
              <a:t>. The Contracts Administration Office is responsible for advertising and awarding road and bridge construction projects. </a:t>
            </a:r>
          </a:p>
          <a:p>
            <a:endParaRPr lang="en-US" sz="1750" dirty="0"/>
          </a:p>
          <a:p>
            <a:r>
              <a:rPr lang="en-US" sz="1750" dirty="0"/>
              <a:t>All procurements under Section 337.11 Florida Statutes are not subject to the 1% MyFloridaMarketPlace Transaction Fee, pursuant to </a:t>
            </a:r>
            <a:r>
              <a:rPr lang="en-US" sz="1750" dirty="0">
                <a:hlinkClick r:id="rId4" tooltip="Select to open Rule 60 A1.032, Florida Administrative Code in new browser window"/>
              </a:rPr>
              <a:t>Rule 60A-1.032, Florida Administrative Code</a:t>
            </a:r>
            <a:r>
              <a:rPr lang="en-US" sz="1750" dirty="0"/>
              <a:t>.</a:t>
            </a: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r>
              <a:rPr lang="en-US" sz="1400" dirty="0">
                <a:hlinkClick r:id="rId5" action="ppaction://hlinksldjump"/>
              </a:rPr>
              <a:t>Return to Contract Types</a:t>
            </a:r>
            <a:endParaRPr lang="en-US" sz="140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Construction Services</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14</a:t>
            </a:fld>
            <a:endParaRPr lang="en-US"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TextBox 15"/>
          <p:cNvSpPr txBox="1"/>
          <p:nvPr/>
        </p:nvSpPr>
        <p:spPr>
          <a:xfrm>
            <a:off x="381000" y="914400"/>
            <a:ext cx="8382000" cy="5478423"/>
          </a:xfrm>
          <a:prstGeom prst="rect">
            <a:avLst/>
          </a:prstGeom>
          <a:noFill/>
        </p:spPr>
        <p:txBody>
          <a:bodyPr wrap="square" rtlCol="0">
            <a:spAutoFit/>
          </a:bodyPr>
          <a:lstStyle/>
          <a:p>
            <a:r>
              <a:rPr lang="en-US" sz="1750" dirty="0"/>
              <a:t>Maintenance services are generally defined as services associated with the maintenance and operation of roadways, structures, and rest areas. Some examples include right-of-way mowing, and asset maintenance. Maintenance service procurements for the Department of Transportation are also authorized under Florida Statute 337.11. Maintenance advertisements and qualification information can be found on the </a:t>
            </a:r>
            <a:r>
              <a:rPr lang="en-US" sz="1750" dirty="0">
                <a:hlinkClick r:id="rId2" tooltip="Select to open the Contracts Administration website"/>
              </a:rPr>
              <a:t>Office of Contracts Administration</a:t>
            </a:r>
            <a:r>
              <a:rPr lang="en-US" sz="1750" dirty="0"/>
              <a:t> Home Page. From the Contracts Administration homepage you can also access </a:t>
            </a:r>
            <a:r>
              <a:rPr lang="en-US" sz="1750" dirty="0">
                <a:hlinkClick r:id="rId3" tooltip="Select to open the Construction Letting website"/>
              </a:rPr>
              <a:t>Maintenance letting and project information</a:t>
            </a:r>
            <a:r>
              <a:rPr lang="en-US" sz="1750" dirty="0"/>
              <a:t>. Acquisition of these services is also coordinated by the Contracts Administration Office.</a:t>
            </a:r>
          </a:p>
          <a:p>
            <a:endParaRPr lang="en-US" sz="1750" dirty="0"/>
          </a:p>
          <a:p>
            <a:r>
              <a:rPr lang="en-US" sz="1750" dirty="0"/>
              <a:t>All procurements under Section 337.11 Florida Statutes are not subject to the 1% MyFloridaMarketPlace Transaction Fee, pursuant to </a:t>
            </a:r>
            <a:r>
              <a:rPr lang="en-US" sz="1750" dirty="0">
                <a:hlinkClick r:id="rId4" tooltip="Select to open Rule 60 A1.032, Florida Administrative Code in new browser window"/>
              </a:rPr>
              <a:t>Rule 60A-1.032, Florida Administrative Code</a:t>
            </a:r>
            <a:r>
              <a:rPr lang="en-US" sz="1750" dirty="0"/>
              <a:t>.</a:t>
            </a: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endParaRPr lang="en-US" sz="1400" dirty="0">
              <a:hlinkClick r:id="rId5" action="ppaction://hlinksldjump"/>
            </a:endParaRPr>
          </a:p>
          <a:p>
            <a:pPr algn="r"/>
            <a:r>
              <a:rPr lang="en-US" sz="1400" dirty="0">
                <a:hlinkClick r:id="rId5" action="ppaction://hlinksldjump"/>
              </a:rPr>
              <a:t>Return to Contract Types</a:t>
            </a:r>
            <a:endParaRPr lang="en-US" sz="140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Maintenance Services</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15</a:t>
            </a:fld>
            <a:endParaRPr lang="en-US"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066800"/>
            <a:ext cx="8382000" cy="5262979"/>
          </a:xfrm>
          <a:prstGeom prst="rect">
            <a:avLst/>
          </a:prstGeom>
          <a:noFill/>
        </p:spPr>
        <p:txBody>
          <a:bodyPr wrap="square" rtlCol="0">
            <a:spAutoFit/>
          </a:bodyPr>
          <a:lstStyle/>
          <a:p>
            <a:r>
              <a:rPr lang="en-US" sz="1600" dirty="0"/>
              <a:t>Design-Build combines into a single contract the design, construction, and in certain cases the construction engineering and inspection and acceptance requirements for a project, all in accordance with standard Florida Department of Transportation criteria, specifications, and contract administration practices. These projects allow the contractor to participate in the design in an effort to reduce costs and expedite construction. Contractors and Consultants interested in these projects will find information on these procurements on the </a:t>
            </a:r>
            <a:r>
              <a:rPr lang="en-US" sz="1600" dirty="0">
                <a:hlinkClick r:id="rId2" tooltip="Select to open the Design/Build website"/>
              </a:rPr>
              <a:t>Design-Build web page</a:t>
            </a:r>
            <a:r>
              <a:rPr lang="en-US" sz="1600" dirty="0"/>
              <a:t>. Design-Build contracting is authorized under Section 337.11, Florida Statutes. </a:t>
            </a: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endParaRPr lang="en-US" sz="1400" dirty="0">
              <a:hlinkClick r:id="rId3" action="ppaction://hlinksldjump"/>
            </a:endParaRPr>
          </a:p>
          <a:p>
            <a:pPr algn="r"/>
            <a:r>
              <a:rPr lang="en-US" sz="1400" dirty="0">
                <a:hlinkClick r:id="rId3" action="ppaction://hlinksldjump"/>
              </a:rPr>
              <a:t>Return to Contract Types</a:t>
            </a:r>
            <a:endParaRPr lang="en-US" sz="140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Design-Build</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16</a:t>
            </a:fld>
            <a:endParaRPr lang="en-US"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TextBox 15"/>
          <p:cNvSpPr txBox="1"/>
          <p:nvPr/>
        </p:nvSpPr>
        <p:spPr>
          <a:xfrm>
            <a:off x="381000" y="914400"/>
            <a:ext cx="8382000" cy="5201424"/>
          </a:xfrm>
          <a:prstGeom prst="rect">
            <a:avLst/>
          </a:prstGeom>
          <a:noFill/>
        </p:spPr>
        <p:txBody>
          <a:bodyPr wrap="square" rtlCol="0">
            <a:spAutoFit/>
          </a:bodyPr>
          <a:lstStyle/>
          <a:p>
            <a:r>
              <a:rPr lang="en-US" sz="1600" dirty="0"/>
              <a:t>FDOT uses many products and services in the course of a road or bridge construction or maintenance project. The requirements for these products and services are identified in the </a:t>
            </a:r>
            <a:r>
              <a:rPr lang="en-US" sz="1600" dirty="0">
                <a:hlinkClick r:id="rId2"/>
              </a:rPr>
              <a:t>Standard Specifications for Road and Bridge Construction Manual</a:t>
            </a:r>
            <a:r>
              <a:rPr lang="en-US" sz="1600" dirty="0"/>
              <a:t>. </a:t>
            </a:r>
          </a:p>
          <a:p>
            <a:r>
              <a:rPr lang="en-US" sz="1600" dirty="0"/>
              <a:t> </a:t>
            </a:r>
          </a:p>
          <a:p>
            <a:r>
              <a:rPr lang="en-US" sz="1600" dirty="0"/>
              <a:t>FDOT </a:t>
            </a:r>
            <a:r>
              <a:rPr lang="en-US" sz="1600" u="sng" dirty="0"/>
              <a:t>does not</a:t>
            </a:r>
            <a:r>
              <a:rPr lang="en-US" sz="1600" dirty="0"/>
              <a:t> purchase these items directly. FDOT requires the Contractors to purchase these products and services meeting the manual requirements. The </a:t>
            </a:r>
            <a:r>
              <a:rPr lang="en-US" sz="1600" dirty="0">
                <a:hlinkClick r:id="rId3"/>
              </a:rPr>
              <a:t>Approved Product List</a:t>
            </a:r>
            <a:r>
              <a:rPr lang="en-US" sz="1600" dirty="0"/>
              <a:t> identifies the products that have been approved for use by the Florida Department of Transportation for use on State and Federal Highways. The products are listed by the Specification, Structures or Design Index reference that identifies the product usage or material requirements. Where applicable, cross-references are provided so that usage and material requirements are easily identified.</a:t>
            </a:r>
          </a:p>
          <a:p>
            <a:endParaRPr lang="en-US" sz="1600" dirty="0"/>
          </a:p>
          <a:p>
            <a:r>
              <a:rPr lang="en-US" sz="1600" dirty="0"/>
              <a:t>FDOT will limit the Contractor’s purchase and use of products and materials that require pre-approval to items listed on the APL, effective at the time of placement.</a:t>
            </a:r>
          </a:p>
          <a:p>
            <a:endParaRPr lang="en-US" sz="1600" dirty="0"/>
          </a:p>
          <a:p>
            <a:r>
              <a:rPr lang="en-US" sz="1600" dirty="0"/>
              <a:t>Further information on product evaluation can be found on the </a:t>
            </a:r>
            <a:r>
              <a:rPr lang="en-US" sz="1600" dirty="0">
                <a:hlinkClick r:id="rId4"/>
              </a:rPr>
              <a:t>Program Management office, Specifications </a:t>
            </a:r>
            <a:r>
              <a:rPr lang="en-US" sz="1600" dirty="0"/>
              <a:t>website.</a:t>
            </a:r>
          </a:p>
          <a:p>
            <a:endParaRPr lang="en-US" sz="1600" dirty="0"/>
          </a:p>
          <a:p>
            <a:endParaRPr lang="en-US" sz="1600" dirty="0"/>
          </a:p>
          <a:p>
            <a:endParaRPr lang="en-US" sz="1600" dirty="0"/>
          </a:p>
          <a:p>
            <a:endParaRPr lang="en-US" sz="1400" dirty="0">
              <a:hlinkClick r:id="rId5" action="ppaction://hlinksldjump"/>
            </a:endParaRPr>
          </a:p>
          <a:p>
            <a:pPr algn="r"/>
            <a:r>
              <a:rPr lang="en-US" sz="1400" dirty="0">
                <a:hlinkClick r:id="rId5" action="ppaction://hlinksldjump"/>
              </a:rPr>
              <a:t>Return to Contract Types</a:t>
            </a:r>
            <a:endParaRPr lang="en-US" sz="140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Specifications &amp; Estimates Office</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17</a:t>
            </a:fld>
            <a:endParaRPr lang="en-US"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143000"/>
            <a:ext cx="8382000" cy="1569660"/>
          </a:xfrm>
          <a:prstGeom prst="rect">
            <a:avLst/>
          </a:prstGeom>
          <a:noFill/>
        </p:spPr>
        <p:txBody>
          <a:bodyPr wrap="square" rtlCol="0">
            <a:spAutoFit/>
          </a:bodyPr>
          <a:lstStyle/>
          <a:p>
            <a:r>
              <a:rPr lang="en-US" sz="1600" dirty="0"/>
              <a:t>The Florida Department of Transportation </a:t>
            </a:r>
            <a:r>
              <a:rPr lang="en-US" sz="1600" dirty="0">
                <a:hlinkClick r:id="rId2"/>
              </a:rPr>
              <a:t>Equal Opportunity Office (EOO) </a:t>
            </a:r>
            <a:r>
              <a:rPr lang="en-US" sz="1600" dirty="0"/>
              <a:t>was created to administer the Department's Disadvantaged Business Enterprise Program, Title VI Program (Nondiscrimination in State and Federal Programs and Activities), and Internal and External Equal Employment Opportunity/Affirmative Action Program (Title VII).  This office handles </a:t>
            </a:r>
            <a:r>
              <a:rPr lang="en-US" sz="1600" dirty="0">
                <a:hlinkClick r:id="rId3"/>
              </a:rPr>
              <a:t>Disadvantaged Business Enterprise (DBE)</a:t>
            </a:r>
            <a:r>
              <a:rPr lang="en-US" sz="1600" dirty="0"/>
              <a:t> certification and FDOT’s </a:t>
            </a:r>
            <a:r>
              <a:rPr lang="en-US" sz="1600" dirty="0">
                <a:hlinkClick r:id="rId4"/>
              </a:rPr>
              <a:t>Business Development Initiative (BDI) </a:t>
            </a:r>
            <a:r>
              <a:rPr lang="en-US" sz="1600" dirty="0"/>
              <a:t>for small businesses. </a:t>
            </a:r>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Equal Opportunity Office</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18</a:t>
            </a:fld>
            <a:endParaRPr lang="en-US"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066800"/>
            <a:ext cx="8382000" cy="2062103"/>
          </a:xfrm>
          <a:prstGeom prst="rect">
            <a:avLst/>
          </a:prstGeom>
          <a:noFill/>
        </p:spPr>
        <p:txBody>
          <a:bodyPr wrap="square" rtlCol="0">
            <a:spAutoFit/>
          </a:bodyPr>
          <a:lstStyle/>
          <a:p>
            <a:r>
              <a:rPr lang="en-US" sz="1600" dirty="0"/>
              <a:t>Please visit the Department’s Small Business website for information on the Department’s </a:t>
            </a:r>
            <a:r>
              <a:rPr lang="en-US" sz="1600" u="sng" dirty="0">
                <a:hlinkClick r:id="rId2"/>
              </a:rPr>
              <a:t>Small Business Size Standards</a:t>
            </a:r>
            <a:r>
              <a:rPr lang="en-US" sz="1600" dirty="0"/>
              <a:t>.  </a:t>
            </a:r>
          </a:p>
          <a:p>
            <a:r>
              <a:rPr lang="en-US" sz="1600" dirty="0"/>
              <a:t> </a:t>
            </a:r>
          </a:p>
          <a:p>
            <a:r>
              <a:rPr lang="en-US" sz="1600" dirty="0"/>
              <a:t>To see a listing of Small Businesses, please visit the </a:t>
            </a:r>
            <a:r>
              <a:rPr lang="en-US" sz="1600" dirty="0">
                <a:hlinkClick r:id="rId3"/>
              </a:rPr>
              <a:t>Small Business site</a:t>
            </a:r>
            <a:r>
              <a:rPr lang="en-US" sz="1600" dirty="0"/>
              <a:t> . </a:t>
            </a:r>
          </a:p>
          <a:p>
            <a:r>
              <a:rPr lang="en-US" sz="1600" dirty="0"/>
              <a:t> </a:t>
            </a:r>
          </a:p>
          <a:p>
            <a:r>
              <a:rPr lang="en-US" sz="1600" dirty="0"/>
              <a:t>If you wish to be included in the </a:t>
            </a:r>
            <a:r>
              <a:rPr lang="en-US" sz="1600" u="sng" dirty="0">
                <a:hlinkClick r:id="rId4" tooltip="Select for Reports"/>
              </a:rPr>
              <a:t>Small Business listing for Professional Services</a:t>
            </a:r>
            <a:r>
              <a:rPr lang="en-US" sz="1600" dirty="0"/>
              <a:t> or the </a:t>
            </a:r>
            <a:r>
              <a:rPr lang="en-US" sz="1600" u="sng" dirty="0">
                <a:hlinkClick r:id="rId5" tooltip="Select for Reports"/>
              </a:rPr>
              <a:t>Small Business listing for Construction, Maintenance and Other Contractual Services Firms</a:t>
            </a:r>
            <a:r>
              <a:rPr lang="en-US" sz="1600" dirty="0"/>
              <a:t>, please visit the </a:t>
            </a:r>
            <a:r>
              <a:rPr lang="en-US" sz="1600" dirty="0">
                <a:hlinkClick r:id="rId3"/>
              </a:rPr>
              <a:t>Small Business site</a:t>
            </a:r>
            <a:r>
              <a:rPr lang="en-US" sz="1600" dirty="0"/>
              <a:t> for more information.</a:t>
            </a:r>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Small Business</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19</a:t>
            </a:fld>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Quick Links</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57200" y="1066800"/>
            <a:ext cx="8229600" cy="5213568"/>
          </a:xfrm>
        </p:spPr>
        <p:txBody>
          <a:bodyPr/>
          <a:lstStyle/>
          <a:p>
            <a:pPr>
              <a:buClr>
                <a:srgbClr val="FF0000"/>
              </a:buClr>
            </a:pPr>
            <a:r>
              <a:rPr lang="en-US" dirty="0">
                <a:hlinkClick r:id="rId2" action="ppaction://hlinksldjump"/>
              </a:rPr>
              <a:t>Quick Reference</a:t>
            </a:r>
            <a:endParaRPr lang="en-US" dirty="0">
              <a:hlinkClick r:id="rId3" action="ppaction://hlinksldjump"/>
            </a:endParaRPr>
          </a:p>
          <a:p>
            <a:pPr>
              <a:buClr>
                <a:srgbClr val="FF0000"/>
              </a:buClr>
            </a:pPr>
            <a:r>
              <a:rPr lang="en-US" dirty="0">
                <a:hlinkClick r:id="rId3" action="ppaction://hlinksldjump"/>
              </a:rPr>
              <a:t>Getting Started</a:t>
            </a:r>
            <a:endParaRPr lang="en-US" dirty="0">
              <a:hlinkClick r:id="rId4" action="ppaction://hlinksldjump"/>
            </a:endParaRPr>
          </a:p>
          <a:p>
            <a:pPr>
              <a:buClr>
                <a:srgbClr val="FF0000"/>
              </a:buClr>
            </a:pPr>
            <a:r>
              <a:rPr lang="en-US" dirty="0">
                <a:hlinkClick r:id="rId4" action="ppaction://hlinksldjump"/>
              </a:rPr>
              <a:t>Define Your Business</a:t>
            </a:r>
            <a:r>
              <a:rPr lang="en-US" dirty="0"/>
              <a:t> </a:t>
            </a:r>
          </a:p>
          <a:p>
            <a:pPr>
              <a:buClr>
                <a:srgbClr val="FF0000"/>
              </a:buClr>
            </a:pPr>
            <a:r>
              <a:rPr lang="en-US" dirty="0">
                <a:hlinkClick r:id="rId5" action="ppaction://hlinksldjump"/>
              </a:rPr>
              <a:t>Equal Opportunity Office</a:t>
            </a:r>
            <a:endParaRPr lang="en-US" dirty="0"/>
          </a:p>
          <a:p>
            <a:pPr>
              <a:buClr>
                <a:srgbClr val="FF0000"/>
              </a:buClr>
            </a:pPr>
            <a:r>
              <a:rPr lang="en-US" dirty="0">
                <a:hlinkClick r:id="rId6" action="ppaction://hlinksldjump"/>
              </a:rPr>
              <a:t>Small Business</a:t>
            </a:r>
            <a:endParaRPr lang="en-US" dirty="0"/>
          </a:p>
          <a:p>
            <a:pPr>
              <a:buClr>
                <a:srgbClr val="FF0000"/>
              </a:buClr>
            </a:pPr>
            <a:r>
              <a:rPr lang="en-US" dirty="0">
                <a:hlinkClick r:id="rId7" action="ppaction://hlinksldjump"/>
              </a:rPr>
              <a:t>Minority Business Enterprise</a:t>
            </a:r>
            <a:endParaRPr lang="en-US" dirty="0"/>
          </a:p>
          <a:p>
            <a:pPr>
              <a:buClr>
                <a:srgbClr val="FF0000"/>
              </a:buClr>
            </a:pPr>
            <a:r>
              <a:rPr lang="en-US" dirty="0">
                <a:hlinkClick r:id="rId8"/>
              </a:rPr>
              <a:t>Vendor One-Stop Quick Links</a:t>
            </a:r>
            <a:endParaRPr lang="en-US" dirty="0"/>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Slide Number Placeholder 7"/>
          <p:cNvSpPr>
            <a:spLocks noGrp="1"/>
          </p:cNvSpPr>
          <p:nvPr>
            <p:ph type="sldNum" sz="quarter" idx="12"/>
          </p:nvPr>
        </p:nvSpPr>
        <p:spPr/>
        <p:txBody>
          <a:bodyPr/>
          <a:lstStyle/>
          <a:p>
            <a:fld id="{ADC5BE26-424E-4201-A0A6-D8E3FEBF9929}" type="slidenum">
              <a:rPr lang="en-US" smtClean="0">
                <a:solidFill>
                  <a:schemeClr val="bg1"/>
                </a:solidFill>
              </a:rPr>
              <a:pPr/>
              <a:t>2</a:t>
            </a:fld>
            <a:endParaRPr lang="en-US" dirty="0">
              <a:solidFill>
                <a:schemeClr val="bg1"/>
              </a:solidFill>
            </a:endParaRPr>
          </a:p>
        </p:txBody>
      </p:sp>
    </p:spTree>
    <p:extLst>
      <p:ext uri="{BB962C8B-B14F-4D97-AF65-F5344CB8AC3E}">
        <p14:creationId xmlns:p14="http://schemas.microsoft.com/office/powerpoint/2010/main" val="2906910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381000" y="1066800"/>
            <a:ext cx="8382000" cy="1323439"/>
          </a:xfrm>
          <a:prstGeom prst="rect">
            <a:avLst/>
          </a:prstGeom>
          <a:noFill/>
        </p:spPr>
        <p:txBody>
          <a:bodyPr wrap="square" rtlCol="0">
            <a:spAutoFit/>
          </a:bodyPr>
          <a:lstStyle/>
          <a:p>
            <a:r>
              <a:rPr lang="en-US" sz="1600" dirty="0"/>
              <a:t>The Minority Business Enterprise (MBE) Office has the unique responsibility to ensure that Florida’s diverse business community actively participates in and has access to Florida Turnpike Enterprise’s contracting and procurement opportunities. Opportunities range from construction and professional services contracts to commodities and contractual services. Additional information on MBE certification is available through the </a:t>
            </a:r>
            <a:r>
              <a:rPr lang="en-US" sz="1600" dirty="0">
                <a:hlinkClick r:id="rId2"/>
              </a:rPr>
              <a:t>Florida Department of Management Services </a:t>
            </a:r>
            <a:r>
              <a:rPr lang="en-US" sz="1600" dirty="0"/>
              <a:t>website.</a:t>
            </a:r>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TextBox 17"/>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Minority Business Enterprise Office</a:t>
            </a:r>
          </a:p>
        </p:txBody>
      </p:sp>
      <p:sp>
        <p:nvSpPr>
          <p:cNvPr id="19" name="Rectangle 1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20</a:t>
            </a:fld>
            <a:endParaRPr lang="en-US"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6629400"/>
            <a:ext cx="9144000" cy="228600"/>
          </a:xfrm>
          <a:prstGeom prst="rect">
            <a:avLst/>
          </a:prstGeom>
          <a:solidFill>
            <a:srgbClr val="1F428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0" y="65532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Rectangle 11"/>
          <p:cNvSpPr/>
          <p:nvPr/>
        </p:nvSpPr>
        <p:spPr>
          <a:xfrm>
            <a:off x="187859" y="912172"/>
            <a:ext cx="3733800" cy="5078313"/>
          </a:xfrm>
          <a:prstGeom prst="rect">
            <a:avLst/>
          </a:prstGeom>
        </p:spPr>
        <p:txBody>
          <a:bodyPr wrap="square">
            <a:spAutoFit/>
          </a:bodyPr>
          <a:lstStyle/>
          <a:p>
            <a:pPr lvl="0" algn="ctr">
              <a:buClr>
                <a:schemeClr val="accent2"/>
              </a:buClr>
            </a:pPr>
            <a:r>
              <a:rPr lang="en-US" b="1" dirty="0"/>
              <a:t>Procurement Office </a:t>
            </a:r>
            <a:r>
              <a:rPr lang="en-US" b="1" dirty="0">
                <a:hlinkClick r:id="rId2"/>
              </a:rPr>
              <a:t>http://www.fdot.gov/procurement/contacts.shtm</a:t>
            </a:r>
            <a:r>
              <a:rPr lang="en-US" b="1" dirty="0"/>
              <a:t> </a:t>
            </a:r>
          </a:p>
          <a:p>
            <a:pPr lvl="0" algn="ctr">
              <a:buClr>
                <a:schemeClr val="accent2"/>
              </a:buClr>
            </a:pPr>
            <a:endParaRPr lang="en-US" b="1" dirty="0"/>
          </a:p>
          <a:p>
            <a:pPr lvl="0" algn="ctr">
              <a:buClr>
                <a:schemeClr val="accent2"/>
              </a:buClr>
            </a:pPr>
            <a:endParaRPr lang="en-US" b="1" dirty="0"/>
          </a:p>
          <a:p>
            <a:pPr lvl="0" algn="ctr">
              <a:buClr>
                <a:schemeClr val="accent2"/>
              </a:buClr>
            </a:pPr>
            <a:r>
              <a:rPr lang="en-US" b="1" dirty="0"/>
              <a:t>Contracts Administration Office</a:t>
            </a:r>
          </a:p>
          <a:p>
            <a:pPr lvl="0" algn="ctr">
              <a:buClr>
                <a:schemeClr val="accent2"/>
              </a:buClr>
            </a:pPr>
            <a:r>
              <a:rPr lang="en-US" b="1" dirty="0">
                <a:hlinkClick r:id="rId3"/>
              </a:rPr>
              <a:t>http://www.fdot.gov/contracts/staff.shtm </a:t>
            </a:r>
            <a:endParaRPr lang="en-US" b="1" dirty="0"/>
          </a:p>
          <a:p>
            <a:pPr lvl="0" algn="ctr">
              <a:buClr>
                <a:schemeClr val="accent2"/>
              </a:buClr>
            </a:pPr>
            <a:endParaRPr lang="en-US" b="1" dirty="0"/>
          </a:p>
          <a:p>
            <a:pPr lvl="0" algn="ctr">
              <a:buClr>
                <a:schemeClr val="accent2"/>
              </a:buClr>
            </a:pPr>
            <a:endParaRPr lang="en-US" b="1" dirty="0"/>
          </a:p>
          <a:p>
            <a:pPr lvl="0" algn="ctr">
              <a:buClr>
                <a:schemeClr val="accent2"/>
              </a:buClr>
            </a:pPr>
            <a:r>
              <a:rPr lang="en-US" b="1" dirty="0"/>
              <a:t>Equal Opportunity Office (DBE)</a:t>
            </a:r>
          </a:p>
          <a:p>
            <a:pPr lvl="0" algn="ctr">
              <a:buClr>
                <a:schemeClr val="accent2"/>
              </a:buClr>
            </a:pPr>
            <a:r>
              <a:rPr lang="en-US" b="1" dirty="0">
                <a:hlinkClick r:id="rId4"/>
              </a:rPr>
              <a:t>http://www.fdot.gov/equalopportunity/Personnellisting.shtm</a:t>
            </a:r>
            <a:r>
              <a:rPr lang="en-US" b="1" dirty="0"/>
              <a:t> </a:t>
            </a:r>
          </a:p>
          <a:p>
            <a:pPr lvl="0" algn="ctr">
              <a:buClr>
                <a:schemeClr val="accent2"/>
              </a:buClr>
            </a:pPr>
            <a:endParaRPr lang="en-US" b="1" dirty="0"/>
          </a:p>
          <a:p>
            <a:pPr lvl="0" algn="ctr">
              <a:buClr>
                <a:schemeClr val="accent2"/>
              </a:buClr>
            </a:pPr>
            <a:endParaRPr lang="en-US" b="1" dirty="0"/>
          </a:p>
          <a:p>
            <a:pPr lvl="0" algn="ctr">
              <a:buClr>
                <a:schemeClr val="accent2"/>
              </a:buClr>
            </a:pPr>
            <a:r>
              <a:rPr lang="en-US" b="1" dirty="0"/>
              <a:t>Program Management Office</a:t>
            </a:r>
          </a:p>
          <a:p>
            <a:pPr lvl="0" algn="ctr">
              <a:buClr>
                <a:schemeClr val="accent2"/>
              </a:buClr>
            </a:pPr>
            <a:r>
              <a:rPr lang="en-US" b="1" dirty="0">
                <a:hlinkClick r:id="rId5"/>
              </a:rPr>
              <a:t>http://www.fdot.gov/programmanagement/staff.shtm</a:t>
            </a:r>
            <a:r>
              <a:rPr lang="en-US" b="1" dirty="0"/>
              <a:t> </a:t>
            </a:r>
          </a:p>
        </p:txBody>
      </p:sp>
      <p:pic>
        <p:nvPicPr>
          <p:cNvPr id="2050" name="Picture 2" descr="http://www.dot.state.fl.us/procurement/Vendor%20Networking%20Files/Districts-Map.jpg"/>
          <p:cNvPicPr>
            <a:picLocks noChangeAspect="1" noChangeArrowheads="1"/>
          </p:cNvPicPr>
          <p:nvPr/>
        </p:nvPicPr>
        <p:blipFill>
          <a:blip r:embed="rId6" cstate="print"/>
          <a:srcRect/>
          <a:stretch>
            <a:fillRect/>
          </a:stretch>
        </p:blipFill>
        <p:spPr bwMode="auto">
          <a:xfrm>
            <a:off x="3886200" y="990600"/>
            <a:ext cx="5029201" cy="5029201"/>
          </a:xfrm>
          <a:prstGeom prst="rect">
            <a:avLst/>
          </a:prstGeom>
          <a:noFill/>
        </p:spPr>
      </p:pic>
      <p:sp>
        <p:nvSpPr>
          <p:cNvPr id="16" name="Rectangle 15"/>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8" name="Content Placeholder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9" name="TextBox 18"/>
          <p:cNvSpPr txBox="1"/>
          <p:nvPr/>
        </p:nvSpPr>
        <p:spPr>
          <a:xfrm>
            <a:off x="228600" y="152400"/>
            <a:ext cx="8305800" cy="707886"/>
          </a:xfrm>
          <a:prstGeom prst="rect">
            <a:avLst/>
          </a:prstGeom>
          <a:noFill/>
          <a:effectLst/>
        </p:spPr>
        <p:txBody>
          <a:bodyPr wrap="square" rtlCol="0">
            <a:spAutoFit/>
          </a:bodyPr>
          <a:lstStyle/>
          <a:p>
            <a:r>
              <a:rPr lang="en-US" sz="4000" b="1" dirty="0">
                <a:solidFill>
                  <a:srgbClr val="1F4283"/>
                </a:solidFill>
              </a:rPr>
              <a:t>Contacts</a:t>
            </a:r>
          </a:p>
        </p:txBody>
      </p:sp>
      <p:sp>
        <p:nvSpPr>
          <p:cNvPr id="20" name="Rectangle 19"/>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21</a:t>
            </a:fld>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Quick Reference</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949930614"/>
              </p:ext>
            </p:extLst>
          </p:nvPr>
        </p:nvGraphicFramePr>
        <p:xfrm>
          <a:off x="228600" y="990600"/>
          <a:ext cx="8686800" cy="5405356"/>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295400">
                  <a:extLst>
                    <a:ext uri="{9D8B030D-6E8A-4147-A177-3AD203B41FA5}">
                      <a16:colId xmlns:a16="http://schemas.microsoft.com/office/drawing/2014/main" val="20005"/>
                    </a:ext>
                  </a:extLst>
                </a:gridCol>
              </a:tblGrid>
              <a:tr h="816500">
                <a:tc>
                  <a:txBody>
                    <a:bodyPr/>
                    <a:lstStyle/>
                    <a:p>
                      <a:pPr algn="ctr"/>
                      <a:r>
                        <a:rPr lang="en-US" sz="1400" dirty="0"/>
                        <a:t>Contract Type</a:t>
                      </a:r>
                    </a:p>
                  </a:txBody>
                  <a:tcPr/>
                </a:tc>
                <a:tc>
                  <a:txBody>
                    <a:bodyPr/>
                    <a:lstStyle/>
                    <a:p>
                      <a:pPr algn="ctr"/>
                      <a:r>
                        <a:rPr lang="en-US" sz="1400" dirty="0"/>
                        <a:t>Examples</a:t>
                      </a:r>
                    </a:p>
                  </a:txBody>
                  <a:tcPr/>
                </a:tc>
                <a:tc>
                  <a:txBody>
                    <a:bodyPr/>
                    <a:lstStyle/>
                    <a:p>
                      <a:pPr algn="ctr"/>
                      <a:r>
                        <a:rPr lang="en-US" sz="1400" dirty="0"/>
                        <a:t>Advertisements</a:t>
                      </a:r>
                    </a:p>
                  </a:txBody>
                  <a:tcPr/>
                </a:tc>
                <a:tc>
                  <a:txBody>
                    <a:bodyPr/>
                    <a:lstStyle/>
                    <a:p>
                      <a:pPr algn="ctr"/>
                      <a:r>
                        <a:rPr lang="en-US" sz="1400" dirty="0"/>
                        <a:t>Prequalification Information</a:t>
                      </a:r>
                    </a:p>
                  </a:txBody>
                  <a:tcPr/>
                </a:tc>
                <a:tc>
                  <a:txBody>
                    <a:bodyPr/>
                    <a:lstStyle/>
                    <a:p>
                      <a:pPr algn="ctr"/>
                      <a:r>
                        <a:rPr lang="en-US" sz="1400" dirty="0"/>
                        <a:t>1% transaction fee required?</a:t>
                      </a:r>
                    </a:p>
                  </a:txBody>
                  <a:tcPr/>
                </a:tc>
                <a:tc>
                  <a:txBody>
                    <a:bodyPr/>
                    <a:lstStyle/>
                    <a:p>
                      <a:pPr algn="ctr"/>
                      <a:r>
                        <a:rPr lang="en-US" sz="1400" dirty="0"/>
                        <a:t>Contacts</a:t>
                      </a:r>
                    </a:p>
                  </a:txBody>
                  <a:tcPr/>
                </a:tc>
                <a:extLst>
                  <a:ext uri="{0D108BD9-81ED-4DB2-BD59-A6C34878D82A}">
                    <a16:rowId xmlns:a16="http://schemas.microsoft.com/office/drawing/2014/main" val="10000"/>
                  </a:ext>
                </a:extLst>
              </a:tr>
              <a:tr h="797098">
                <a:tc>
                  <a:txBody>
                    <a:bodyPr/>
                    <a:lstStyle/>
                    <a:p>
                      <a:r>
                        <a:rPr lang="en-US" sz="1150" dirty="0"/>
                        <a:t>Professional Services</a:t>
                      </a:r>
                    </a:p>
                  </a:txBody>
                  <a:tcPr/>
                </a:tc>
                <a:tc>
                  <a:txBody>
                    <a:bodyPr/>
                    <a:lstStyle/>
                    <a:p>
                      <a:r>
                        <a:rPr lang="en-US" sz="1150" dirty="0"/>
                        <a:t>Engineering (including design),</a:t>
                      </a:r>
                      <a:r>
                        <a:rPr lang="en-US" sz="1150" baseline="0" dirty="0"/>
                        <a:t> </a:t>
                      </a:r>
                      <a:r>
                        <a:rPr lang="en-US" sz="1150" dirty="0"/>
                        <a:t>Architecture, Surveying &amp; Mapping, Landscape Architecture, Planning, and Right of Way Services</a:t>
                      </a:r>
                    </a:p>
                  </a:txBody>
                  <a:tcPr/>
                </a:tc>
                <a:tc>
                  <a:txBody>
                    <a:bodyPr/>
                    <a:lstStyle/>
                    <a:p>
                      <a:r>
                        <a:rPr lang="en-US" sz="1150" dirty="0">
                          <a:hlinkClick r:id="rId2" tooltip="Select to open Planned Consultant Projects"/>
                        </a:rPr>
                        <a:t>Planned Projects</a:t>
                      </a:r>
                      <a:r>
                        <a:rPr lang="en-US" sz="1150" baseline="0" dirty="0"/>
                        <a:t> and </a:t>
                      </a:r>
                      <a:r>
                        <a:rPr lang="en-US" sz="1150" dirty="0">
                          <a:hlinkClick r:id="rId3" tooltip="Select to open Current Professional Services Advertisements"/>
                        </a:rPr>
                        <a:t>Current  Advertisements</a:t>
                      </a:r>
                      <a:endParaRPr lang="en-US" sz="1150" dirty="0"/>
                    </a:p>
                  </a:txBody>
                  <a:tcPr/>
                </a:tc>
                <a:tc>
                  <a:txBody>
                    <a:bodyPr/>
                    <a:lstStyle/>
                    <a:p>
                      <a:r>
                        <a:rPr lang="en-US" sz="1150" dirty="0">
                          <a:hlinkClick r:id="rId4"/>
                        </a:rPr>
                        <a:t>Professional Services Prequalification</a:t>
                      </a:r>
                      <a:endParaRPr lang="en-US" sz="1150" dirty="0"/>
                    </a:p>
                  </a:txBody>
                  <a:tcPr/>
                </a:tc>
                <a:tc>
                  <a:txBody>
                    <a:bodyPr/>
                    <a:lstStyle/>
                    <a:p>
                      <a:r>
                        <a:rPr lang="en-US" sz="1150"/>
                        <a:t>No</a:t>
                      </a:r>
                      <a:endParaRPr lang="en-US" sz="1150" dirty="0"/>
                    </a:p>
                  </a:txBody>
                  <a:tcPr/>
                </a:tc>
                <a:tc>
                  <a:txBody>
                    <a:bodyPr/>
                    <a:lstStyle/>
                    <a:p>
                      <a:r>
                        <a:rPr lang="en-US" sz="1150" dirty="0">
                          <a:hlinkClick r:id="rId5"/>
                        </a:rPr>
                        <a:t>Procurement Office</a:t>
                      </a:r>
                      <a:endParaRPr lang="en-US" sz="1150" dirty="0"/>
                    </a:p>
                  </a:txBody>
                  <a:tcPr/>
                </a:tc>
                <a:extLst>
                  <a:ext uri="{0D108BD9-81ED-4DB2-BD59-A6C34878D82A}">
                    <a16:rowId xmlns:a16="http://schemas.microsoft.com/office/drawing/2014/main" val="10001"/>
                  </a:ext>
                </a:extLst>
              </a:tr>
              <a:tr h="748602">
                <a:tc>
                  <a:txBody>
                    <a:bodyPr/>
                    <a:lstStyle/>
                    <a:p>
                      <a:r>
                        <a:rPr lang="en-US" sz="1150" dirty="0"/>
                        <a:t>Commodities/</a:t>
                      </a:r>
                    </a:p>
                    <a:p>
                      <a:r>
                        <a:rPr lang="en-US" sz="1150" baseline="0" dirty="0"/>
                        <a:t>Contractual Services</a:t>
                      </a:r>
                      <a:endParaRPr lang="en-US" sz="1150" dirty="0"/>
                    </a:p>
                  </a:txBody>
                  <a:tcPr/>
                </a:tc>
                <a:tc>
                  <a:txBody>
                    <a:bodyPr/>
                    <a:lstStyle/>
                    <a:p>
                      <a:r>
                        <a:rPr lang="en-US" sz="1150" dirty="0"/>
                        <a:t>Supplies,</a:t>
                      </a:r>
                      <a:r>
                        <a:rPr lang="en-US" sz="1150" baseline="0" dirty="0"/>
                        <a:t> materials, goods, merchandise, equipment/IT consulting services, management consulting, environmental services,  temporary staffing services</a:t>
                      </a:r>
                      <a:endParaRPr lang="en-US" sz="1150" dirty="0"/>
                    </a:p>
                  </a:txBody>
                  <a:tcPr/>
                </a:tc>
                <a:tc>
                  <a:txBody>
                    <a:bodyPr/>
                    <a:lstStyle/>
                    <a:p>
                      <a:r>
                        <a:rPr lang="en-US" sz="1150" dirty="0" err="1">
                          <a:hlinkClick r:id="rId6"/>
                        </a:rPr>
                        <a:t>MyFlorida</a:t>
                      </a:r>
                      <a:endParaRPr lang="en-US" sz="1150" dirty="0">
                        <a:hlinkClick r:id="rId6"/>
                      </a:endParaRPr>
                    </a:p>
                    <a:p>
                      <a:r>
                        <a:rPr lang="en-US" sz="1150" dirty="0">
                          <a:hlinkClick r:id="rId6"/>
                        </a:rPr>
                        <a:t>Market Place</a:t>
                      </a:r>
                      <a:r>
                        <a:rPr lang="en-US" sz="1150" baseline="0" dirty="0">
                          <a:hlinkClick r:id="rId6"/>
                        </a:rPr>
                        <a:t> advertisements</a:t>
                      </a:r>
                      <a:endParaRPr lang="en-US" sz="1150" dirty="0"/>
                    </a:p>
                  </a:txBody>
                  <a:tcPr/>
                </a:tc>
                <a:tc>
                  <a:txBody>
                    <a:bodyPr/>
                    <a:lstStyle/>
                    <a:p>
                      <a:r>
                        <a:rPr lang="en-US" sz="1150" dirty="0"/>
                        <a:t>No prequalification required</a:t>
                      </a:r>
                    </a:p>
                  </a:txBody>
                  <a:tcPr/>
                </a:tc>
                <a:tc>
                  <a:txBody>
                    <a:bodyPr/>
                    <a:lstStyle/>
                    <a:p>
                      <a:r>
                        <a:rPr lang="en-US" sz="1150" dirty="0"/>
                        <a:t>Yes</a:t>
                      </a:r>
                    </a:p>
                  </a:txBody>
                  <a:tcPr/>
                </a:tc>
                <a:tc>
                  <a:txBody>
                    <a:bodyPr/>
                    <a:lstStyle/>
                    <a:p>
                      <a:r>
                        <a:rPr lang="en-US" sz="1150" dirty="0">
                          <a:hlinkClick r:id="rId5"/>
                        </a:rPr>
                        <a:t>Procurement Office</a:t>
                      </a:r>
                      <a:endParaRPr lang="en-US" sz="1150" dirty="0"/>
                    </a:p>
                  </a:txBody>
                  <a:tcPr/>
                </a:tc>
                <a:extLst>
                  <a:ext uri="{0D108BD9-81ED-4DB2-BD59-A6C34878D82A}">
                    <a16:rowId xmlns:a16="http://schemas.microsoft.com/office/drawing/2014/main" val="10002"/>
                  </a:ext>
                </a:extLst>
              </a:tr>
              <a:tr h="542862">
                <a:tc>
                  <a:txBody>
                    <a:bodyPr/>
                    <a:lstStyle/>
                    <a:p>
                      <a:r>
                        <a:rPr lang="en-US" sz="1150" dirty="0"/>
                        <a:t>Construction</a:t>
                      </a:r>
                    </a:p>
                  </a:txBody>
                  <a:tcPr/>
                </a:tc>
                <a:tc>
                  <a:txBody>
                    <a:bodyPr/>
                    <a:lstStyle/>
                    <a:p>
                      <a:r>
                        <a:rPr lang="en-US" sz="1150" dirty="0"/>
                        <a:t>Roadway</a:t>
                      </a:r>
                      <a:r>
                        <a:rPr lang="en-US" sz="1150" baseline="0" dirty="0"/>
                        <a:t> Construction, </a:t>
                      </a:r>
                      <a:r>
                        <a:rPr lang="en-US" sz="1150" dirty="0"/>
                        <a:t>Bridge</a:t>
                      </a:r>
                      <a:r>
                        <a:rPr lang="en-US" sz="1150" baseline="0" dirty="0"/>
                        <a:t> Construction</a:t>
                      </a:r>
                      <a:endParaRPr lang="en-US" sz="1150" dirty="0"/>
                    </a:p>
                  </a:txBody>
                  <a:tcPr/>
                </a:tc>
                <a:tc>
                  <a:txBody>
                    <a:bodyPr/>
                    <a:lstStyle/>
                    <a:p>
                      <a:r>
                        <a:rPr lang="en-US" sz="1150" dirty="0">
                          <a:hlinkClick r:id="rId7"/>
                        </a:rPr>
                        <a:t>Construction Letting and Project Information</a:t>
                      </a:r>
                      <a:endParaRPr lang="en-US" sz="1150" dirty="0"/>
                    </a:p>
                  </a:txBody>
                  <a:tcPr/>
                </a:tc>
                <a:tc>
                  <a:txBody>
                    <a:bodyPr/>
                    <a:lstStyle/>
                    <a:p>
                      <a:r>
                        <a:rPr lang="en-US" sz="1150" dirty="0">
                          <a:hlinkClick r:id="rId8"/>
                        </a:rPr>
                        <a:t>Contracts Administration Prequalification</a:t>
                      </a:r>
                      <a:endParaRPr lang="en-US" sz="1150" dirty="0"/>
                    </a:p>
                  </a:txBody>
                  <a:tcPr/>
                </a:tc>
                <a:tc>
                  <a:txBody>
                    <a:bodyPr/>
                    <a:lstStyle/>
                    <a:p>
                      <a:r>
                        <a:rPr lang="en-US" sz="1150" dirty="0"/>
                        <a:t>No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50" dirty="0">
                          <a:hlinkClick r:id="rId9"/>
                        </a:rPr>
                        <a:t>Contracts Administration Office</a:t>
                      </a:r>
                      <a:endParaRPr lang="en-US" sz="1150" dirty="0"/>
                    </a:p>
                  </a:txBody>
                  <a:tcPr/>
                </a:tc>
                <a:extLst>
                  <a:ext uri="{0D108BD9-81ED-4DB2-BD59-A6C34878D82A}">
                    <a16:rowId xmlns:a16="http://schemas.microsoft.com/office/drawing/2014/main" val="10003"/>
                  </a:ext>
                </a:extLst>
              </a:tr>
              <a:tr h="382842">
                <a:tc>
                  <a:txBody>
                    <a:bodyPr/>
                    <a:lstStyle/>
                    <a:p>
                      <a:r>
                        <a:rPr lang="en-US" sz="1150" dirty="0"/>
                        <a:t>Maintenance</a:t>
                      </a:r>
                    </a:p>
                  </a:txBody>
                  <a:tcPr/>
                </a:tc>
                <a:tc>
                  <a:txBody>
                    <a:bodyPr/>
                    <a:lstStyle/>
                    <a:p>
                      <a:r>
                        <a:rPr lang="en-US" sz="1150" dirty="0"/>
                        <a:t>Right</a:t>
                      </a:r>
                      <a:r>
                        <a:rPr lang="en-US" sz="1150" baseline="0" dirty="0"/>
                        <a:t> of way mowing, asset maintenance</a:t>
                      </a:r>
                      <a:endParaRPr lang="en-US" sz="1150" dirty="0"/>
                    </a:p>
                  </a:txBody>
                  <a:tcPr/>
                </a:tc>
                <a:tc>
                  <a:txBody>
                    <a:bodyPr/>
                    <a:lstStyle/>
                    <a:p>
                      <a:r>
                        <a:rPr lang="en-US" sz="1150" dirty="0">
                          <a:hlinkClick r:id="rId7"/>
                        </a:rPr>
                        <a:t>Construction Letting and Project Information</a:t>
                      </a:r>
                      <a:endParaRPr lang="en-US" sz="1150" dirty="0"/>
                    </a:p>
                  </a:txBody>
                  <a:tcPr/>
                </a:tc>
                <a:tc>
                  <a:txBody>
                    <a:bodyPr/>
                    <a:lstStyle/>
                    <a:p>
                      <a:r>
                        <a:rPr lang="en-US" sz="1150" dirty="0"/>
                        <a:t>No prequalification required</a:t>
                      </a:r>
                    </a:p>
                  </a:txBody>
                  <a:tcPr/>
                </a:tc>
                <a:tc>
                  <a:txBody>
                    <a:bodyPr/>
                    <a:lstStyle/>
                    <a:p>
                      <a:r>
                        <a:rPr lang="en-US" sz="1150" dirty="0"/>
                        <a:t>No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50" dirty="0">
                          <a:hlinkClick r:id="rId9"/>
                        </a:rPr>
                        <a:t>Contracts Administration Office</a:t>
                      </a:r>
                      <a:endParaRPr lang="en-US" sz="1150" dirty="0"/>
                    </a:p>
                  </a:txBody>
                  <a:tcPr/>
                </a:tc>
                <a:extLst>
                  <a:ext uri="{0D108BD9-81ED-4DB2-BD59-A6C34878D82A}">
                    <a16:rowId xmlns:a16="http://schemas.microsoft.com/office/drawing/2014/main" val="10004"/>
                  </a:ext>
                </a:extLst>
              </a:tr>
              <a:tr h="797098">
                <a:tc>
                  <a:txBody>
                    <a:bodyPr/>
                    <a:lstStyle/>
                    <a:p>
                      <a:r>
                        <a:rPr lang="en-US" sz="1150" dirty="0"/>
                        <a:t>Design-Build</a:t>
                      </a:r>
                    </a:p>
                  </a:txBody>
                  <a:tcPr/>
                </a:tc>
                <a:tc>
                  <a:txBody>
                    <a:bodyPr/>
                    <a:lstStyle/>
                    <a:p>
                      <a:endParaRPr lang="en-US" sz="1150" dirty="0"/>
                    </a:p>
                  </a:txBody>
                  <a:tcPr/>
                </a:tc>
                <a:tc>
                  <a:txBody>
                    <a:bodyPr/>
                    <a:lstStyle/>
                    <a:p>
                      <a:r>
                        <a:rPr lang="en-US" sz="1150" dirty="0">
                          <a:hlinkClick r:id="rId2" tooltip="Select to open Planned Consultant Projects"/>
                        </a:rPr>
                        <a:t>Planned Projects</a:t>
                      </a:r>
                      <a:r>
                        <a:rPr lang="en-US" sz="1150" baseline="0" dirty="0"/>
                        <a:t> and </a:t>
                      </a:r>
                      <a:r>
                        <a:rPr lang="en-US" sz="1150" dirty="0">
                          <a:hlinkClick r:id="rId3" tooltip="Select to open Current Professional Services Advertisements"/>
                        </a:rPr>
                        <a:t>Current  Advertisements</a:t>
                      </a:r>
                      <a:endParaRPr lang="en-US" sz="1150" dirty="0"/>
                    </a:p>
                  </a:txBody>
                  <a:tcPr/>
                </a:tc>
                <a:tc>
                  <a:txBody>
                    <a:bodyPr/>
                    <a:lstStyle/>
                    <a:p>
                      <a:r>
                        <a:rPr lang="en-US" sz="1150" dirty="0">
                          <a:hlinkClick r:id="rId4"/>
                        </a:rPr>
                        <a:t>Professional Services </a:t>
                      </a:r>
                      <a:r>
                        <a:rPr lang="en-US" sz="1150" dirty="0"/>
                        <a:t>&amp; </a:t>
                      </a:r>
                      <a:r>
                        <a:rPr lang="en-US" sz="1150" dirty="0">
                          <a:hlinkClick r:id="rId8"/>
                        </a:rPr>
                        <a:t>Contracts Administration</a:t>
                      </a:r>
                      <a:endParaRPr lang="en-US" sz="1150" dirty="0"/>
                    </a:p>
                  </a:txBody>
                  <a:tcPr/>
                </a:tc>
                <a:tc>
                  <a:txBody>
                    <a:bodyPr/>
                    <a:lstStyle/>
                    <a:p>
                      <a:r>
                        <a:rPr lang="en-US" sz="1150" dirty="0"/>
                        <a:t>No</a:t>
                      </a:r>
                    </a:p>
                  </a:txBody>
                  <a:tcPr/>
                </a:tc>
                <a:tc>
                  <a:txBody>
                    <a:bodyPr/>
                    <a:lstStyle/>
                    <a:p>
                      <a:r>
                        <a:rPr lang="en-US" sz="1150" dirty="0">
                          <a:hlinkClick r:id="rId10"/>
                        </a:rPr>
                        <a:t>Construction Office</a:t>
                      </a:r>
                      <a:r>
                        <a:rPr lang="en-US" sz="1150" dirty="0"/>
                        <a:t> and </a:t>
                      </a:r>
                      <a:r>
                        <a:rPr lang="en-US" sz="1150" dirty="0">
                          <a:hlinkClick r:id="rId9"/>
                        </a:rPr>
                        <a:t>Contracts Administration</a:t>
                      </a:r>
                      <a:endParaRPr lang="en-US" sz="1150" dirty="0"/>
                    </a:p>
                  </a:txBody>
                  <a:tcPr/>
                </a:tc>
                <a:extLst>
                  <a:ext uri="{0D108BD9-81ED-4DB2-BD59-A6C34878D82A}">
                    <a16:rowId xmlns:a16="http://schemas.microsoft.com/office/drawing/2014/main" val="10005"/>
                  </a:ext>
                </a:extLst>
              </a:tr>
              <a:tr h="482544">
                <a:tc>
                  <a:txBody>
                    <a:bodyPr/>
                    <a:lstStyle/>
                    <a:p>
                      <a:r>
                        <a:rPr lang="en-US" sz="1150" dirty="0"/>
                        <a:t>Product Evaluation</a:t>
                      </a:r>
                    </a:p>
                  </a:txBody>
                  <a:tcPr/>
                </a:tc>
                <a:tc>
                  <a:txBody>
                    <a:bodyPr/>
                    <a:lstStyle/>
                    <a:p>
                      <a:r>
                        <a:rPr lang="en-US" sz="1150" dirty="0"/>
                        <a:t>Traffic Maintenance items</a:t>
                      </a:r>
                      <a:r>
                        <a:rPr lang="en-US" sz="1150" baseline="0" dirty="0"/>
                        <a:t> – barricades, barriers, cones, sheeting</a:t>
                      </a:r>
                      <a:endParaRPr lang="en-US" sz="1150" dirty="0"/>
                    </a:p>
                  </a:txBody>
                  <a:tcPr/>
                </a:tc>
                <a:tc>
                  <a:txBody>
                    <a:bodyPr/>
                    <a:lstStyle/>
                    <a:p>
                      <a:r>
                        <a:rPr lang="en-US" sz="1150" dirty="0"/>
                        <a:t>None</a:t>
                      </a:r>
                    </a:p>
                  </a:txBody>
                  <a:tcPr/>
                </a:tc>
                <a:tc>
                  <a:txBody>
                    <a:bodyPr/>
                    <a:lstStyle/>
                    <a:p>
                      <a:r>
                        <a:rPr lang="en-US" sz="1150" dirty="0">
                          <a:hlinkClick r:id="rId11"/>
                        </a:rPr>
                        <a:t>Approved Product List (APL)</a:t>
                      </a:r>
                      <a:endParaRPr lang="en-US" sz="1150" dirty="0"/>
                    </a:p>
                  </a:txBody>
                  <a:tcPr/>
                </a:tc>
                <a:tc>
                  <a:txBody>
                    <a:bodyPr/>
                    <a:lstStyle/>
                    <a:p>
                      <a:r>
                        <a:rPr lang="en-US" sz="1150" dirty="0"/>
                        <a:t>No</a:t>
                      </a:r>
                    </a:p>
                  </a:txBody>
                  <a:tcPr/>
                </a:tc>
                <a:tc>
                  <a:txBody>
                    <a:bodyPr/>
                    <a:lstStyle/>
                    <a:p>
                      <a:r>
                        <a:rPr lang="en-US" sz="1150" dirty="0">
                          <a:hlinkClick r:id="rId12"/>
                        </a:rPr>
                        <a:t>Program Management (Specifications/ Estimates) Office</a:t>
                      </a:r>
                      <a:endParaRPr lang="en-US" sz="1150" dirty="0"/>
                    </a:p>
                  </a:txBody>
                  <a:tcPr/>
                </a:tc>
                <a:extLst>
                  <a:ext uri="{0D108BD9-81ED-4DB2-BD59-A6C34878D82A}">
                    <a16:rowId xmlns:a16="http://schemas.microsoft.com/office/drawing/2014/main" val="10006"/>
                  </a:ext>
                </a:extLst>
              </a:tr>
            </a:tbl>
          </a:graphicData>
        </a:graphic>
      </p:graphicFrame>
      <p:sp>
        <p:nvSpPr>
          <p:cNvPr id="12" name="Rectangle 11"/>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4" name="Content Placeholder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Slide Number Placeholder 7"/>
          <p:cNvSpPr>
            <a:spLocks noGrp="1"/>
          </p:cNvSpPr>
          <p:nvPr>
            <p:ph type="sldNum" sz="quarter" idx="12"/>
          </p:nvPr>
        </p:nvSpPr>
        <p:spPr/>
        <p:txBody>
          <a:bodyPr/>
          <a:lstStyle/>
          <a:p>
            <a:fld id="{ADC5BE26-424E-4201-A0A6-D8E3FEBF9929}" type="slidenum">
              <a:rPr lang="en-US" smtClean="0">
                <a:solidFill>
                  <a:schemeClr val="bg1"/>
                </a:solidFill>
              </a:rPr>
              <a:pPr/>
              <a:t>3</a:t>
            </a:fld>
            <a:endParaRPr lang="en-US" dirty="0">
              <a:solidFill>
                <a:schemeClr val="bg1"/>
              </a:solidFill>
            </a:endParaRPr>
          </a:p>
        </p:txBody>
      </p:sp>
    </p:spTree>
    <p:extLst>
      <p:ext uri="{BB962C8B-B14F-4D97-AF65-F5344CB8AC3E}">
        <p14:creationId xmlns:p14="http://schemas.microsoft.com/office/powerpoint/2010/main" val="2906910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Getting Started</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a:bodyPr>
          <a:lstStyle/>
          <a:p>
            <a:pPr marL="0" indent="0">
              <a:buNone/>
            </a:pPr>
            <a:r>
              <a:rPr lang="en-US" sz="2000" b="1" dirty="0"/>
              <a:t>Registration in MyFloridaMarketPlace and the Vendor Bid System</a:t>
            </a:r>
            <a:br>
              <a:rPr lang="en-US" sz="2000" dirty="0"/>
            </a:br>
            <a:br>
              <a:rPr lang="en-US" sz="2000" dirty="0"/>
            </a:br>
            <a:r>
              <a:rPr lang="en-US" sz="2000" dirty="0">
                <a:hlinkClick r:id="rId3" tooltip="Select to open MyFloridaMarketPlace in a new browser window"/>
              </a:rPr>
              <a:t>MyFloridaMarketPlace</a:t>
            </a:r>
            <a:r>
              <a:rPr lang="en-US" sz="2000" dirty="0"/>
              <a:t> (MFMP) is the State of Florida's vendor registration system. </a:t>
            </a:r>
          </a:p>
          <a:p>
            <a:pPr marL="0" indent="0">
              <a:buNone/>
            </a:pPr>
            <a:endParaRPr lang="en-US" sz="2000" dirty="0"/>
          </a:p>
          <a:p>
            <a:pPr marL="0" indent="0">
              <a:buNone/>
            </a:pPr>
            <a:r>
              <a:rPr lang="en-US" sz="2000" dirty="0"/>
              <a:t>In addition to being registered in MFMP, you will also need to register for electronic notification of bidding opportunities in the </a:t>
            </a:r>
            <a:r>
              <a:rPr lang="en-US" sz="2000" dirty="0">
                <a:hlinkClick r:id="rId4" tooltip="Select to open Vendor Information Portal in a new browser window"/>
              </a:rPr>
              <a:t>Vendor Information Portal</a:t>
            </a:r>
            <a:r>
              <a:rPr lang="en-US" sz="2000" dirty="0"/>
              <a:t>. To be properly notified of bidding opportunities, it is important that the commodity codes used to describe your products / services are inclusive and that the proper choices are selected for notification purposes. The </a:t>
            </a:r>
            <a:r>
              <a:rPr lang="en-US" sz="2000" dirty="0">
                <a:hlinkClick r:id="rId5" tooltip="Select to open Vendor Information Portal Email Notifications Handout"/>
              </a:rPr>
              <a:t>Vendor Information Portal E-mail Notifications Handout</a:t>
            </a:r>
            <a:r>
              <a:rPr lang="en-US" sz="2000" dirty="0"/>
              <a:t> (Adobe PDF) is a guideline for thorough completion of the requirements to get properly notified.</a:t>
            </a:r>
            <a:endParaRPr lang="en-US" dirty="0"/>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4</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Define Your Business</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457200" y="1066800"/>
            <a:ext cx="8153400" cy="5059363"/>
          </a:xfrm>
          <a:prstGeom prst="rect">
            <a:avLst/>
          </a:prstGeom>
        </p:spPr>
        <p:txBody>
          <a:bodyPr>
            <a:normAutofit fontScale="85000" lnSpcReduction="20000"/>
          </a:bodyPr>
          <a:lstStyle/>
          <a:p>
            <a:pPr marL="0" indent="0">
              <a:buNone/>
            </a:pPr>
            <a:r>
              <a:rPr lang="en-US" sz="2400" dirty="0"/>
              <a:t>In order for your company to do business with the Florida Department of Transportation, you must first identify the type of work your company performs and which FDOT office manages that type of work. This will help determine how your firm will need to proceed in order to begin working with the Department.</a:t>
            </a:r>
          </a:p>
          <a:p>
            <a:pPr>
              <a:buNone/>
            </a:pPr>
            <a:endParaRPr lang="en-US" sz="2400" dirty="0"/>
          </a:p>
          <a:p>
            <a:pPr lvl="1"/>
            <a:r>
              <a:rPr lang="en-US" sz="2400" dirty="0"/>
              <a:t>Procurement Office</a:t>
            </a:r>
          </a:p>
          <a:p>
            <a:pPr lvl="2"/>
            <a:r>
              <a:rPr lang="en-US" dirty="0">
                <a:hlinkClick r:id="rId3" action="ppaction://hlinksldjump"/>
              </a:rPr>
              <a:t>Professional Services</a:t>
            </a:r>
            <a:endParaRPr lang="en-US" dirty="0"/>
          </a:p>
          <a:p>
            <a:pPr lvl="2"/>
            <a:r>
              <a:rPr lang="en-US" dirty="0">
                <a:hlinkClick r:id="rId4" action="ppaction://hlinksldjump"/>
              </a:rPr>
              <a:t>Commodities/Contractual Services</a:t>
            </a:r>
            <a:endParaRPr lang="en-US" dirty="0"/>
          </a:p>
          <a:p>
            <a:pPr lvl="2"/>
            <a:endParaRPr lang="en-US" dirty="0"/>
          </a:p>
          <a:p>
            <a:pPr lvl="1"/>
            <a:r>
              <a:rPr lang="en-US" sz="2400" dirty="0"/>
              <a:t>Contracts Administration</a:t>
            </a:r>
          </a:p>
          <a:p>
            <a:pPr lvl="2"/>
            <a:r>
              <a:rPr lang="en-US" dirty="0">
                <a:hlinkClick r:id="rId5" action="ppaction://hlinksldjump"/>
              </a:rPr>
              <a:t>Construction Services</a:t>
            </a:r>
          </a:p>
          <a:p>
            <a:pPr lvl="2"/>
            <a:r>
              <a:rPr lang="en-US" dirty="0">
                <a:hlinkClick r:id="rId6" action="ppaction://hlinksldjump"/>
              </a:rPr>
              <a:t>Maintenance Services</a:t>
            </a:r>
            <a:endParaRPr lang="en-US" dirty="0"/>
          </a:p>
          <a:p>
            <a:pPr lvl="2"/>
            <a:r>
              <a:rPr lang="en-US" dirty="0">
                <a:hlinkClick r:id="rId7" action="ppaction://hlinksldjump"/>
              </a:rPr>
              <a:t>Design Build</a:t>
            </a:r>
            <a:endParaRPr lang="en-US" dirty="0"/>
          </a:p>
          <a:p>
            <a:pPr lvl="2"/>
            <a:endParaRPr lang="en-US" dirty="0"/>
          </a:p>
          <a:p>
            <a:pPr lvl="1"/>
            <a:r>
              <a:rPr lang="en-US" sz="2400" dirty="0"/>
              <a:t>Specifications and Estimates</a:t>
            </a:r>
          </a:p>
          <a:p>
            <a:pPr lvl="2"/>
            <a:r>
              <a:rPr lang="en-US" dirty="0">
                <a:hlinkClick r:id="rId8" action="ppaction://hlinksldjump"/>
              </a:rPr>
              <a:t>Product Evaluation</a:t>
            </a:r>
            <a:endParaRPr lang="en-US" dirty="0"/>
          </a:p>
          <a:p>
            <a:pPr lvl="2">
              <a:buNone/>
            </a:pPr>
            <a:endParaRPr lang="en-US" dirty="0"/>
          </a:p>
          <a:p>
            <a:pPr>
              <a:buNone/>
            </a:pPr>
            <a:endParaRPr lang="en-US" dirty="0"/>
          </a:p>
        </p:txBody>
      </p:sp>
      <p:sp>
        <p:nvSpPr>
          <p:cNvPr id="11" name="Slide Number Placeholder 10"/>
          <p:cNvSpPr>
            <a:spLocks noGrp="1"/>
          </p:cNvSpPr>
          <p:nvPr>
            <p:ph type="sldNum" sz="quarter" idx="12"/>
          </p:nvPr>
        </p:nvSpPr>
        <p:spPr/>
        <p:txBody>
          <a:bodyPr/>
          <a:lstStyle/>
          <a:p>
            <a:fld id="{ADC5BE26-424E-4201-A0A6-D8E3FEBF9929}" type="slidenum">
              <a:rPr lang="en-US" smtClean="0">
                <a:solidFill>
                  <a:schemeClr val="bg1"/>
                </a:solidFill>
              </a:rPr>
              <a:pPr/>
              <a:t>5</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Procurement Office</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1" name="TextBox 10"/>
          <p:cNvSpPr txBox="1"/>
          <p:nvPr/>
        </p:nvSpPr>
        <p:spPr>
          <a:xfrm>
            <a:off x="304800" y="1295400"/>
            <a:ext cx="4038600" cy="369332"/>
          </a:xfrm>
          <a:prstGeom prst="rect">
            <a:avLst/>
          </a:prstGeom>
          <a:noFill/>
        </p:spPr>
        <p:txBody>
          <a:bodyPr wrap="square" rtlCol="0">
            <a:spAutoFit/>
          </a:bodyPr>
          <a:lstStyle/>
          <a:p>
            <a:endParaRPr lang="en-US" dirty="0"/>
          </a:p>
        </p:txBody>
      </p:sp>
      <p:sp>
        <p:nvSpPr>
          <p:cNvPr id="13" name="Content Placeholder 3"/>
          <p:cNvSpPr>
            <a:spLocks noGrp="1"/>
          </p:cNvSpPr>
          <p:nvPr>
            <p:ph sz="half" idx="4294967295"/>
          </p:nvPr>
        </p:nvSpPr>
        <p:spPr>
          <a:xfrm>
            <a:off x="4495800" y="914400"/>
            <a:ext cx="4343400" cy="5094288"/>
          </a:xfrm>
          <a:prstGeom prst="rect">
            <a:avLst/>
          </a:prstGeom>
        </p:spPr>
        <p:txBody>
          <a:bodyPr>
            <a:normAutofit fontScale="92500" lnSpcReduction="10000"/>
          </a:bodyPr>
          <a:lstStyle/>
          <a:p>
            <a:pPr lvl="0" algn="ctr">
              <a:spcBef>
                <a:spcPts val="0"/>
              </a:spcBef>
              <a:buClr>
                <a:schemeClr val="accent2"/>
              </a:buClr>
              <a:buNone/>
            </a:pPr>
            <a:r>
              <a:rPr lang="en-US" sz="2300" dirty="0"/>
              <a:t>Commodities /Contractual Services </a:t>
            </a:r>
          </a:p>
          <a:p>
            <a:pPr lvl="0" algn="ctr">
              <a:spcBef>
                <a:spcPts val="0"/>
              </a:spcBef>
              <a:buClr>
                <a:schemeClr val="accent2"/>
              </a:buClr>
              <a:buNone/>
            </a:pPr>
            <a:r>
              <a:rPr lang="en-US" sz="1900" dirty="0"/>
              <a:t>including but not limited to the following:</a:t>
            </a:r>
          </a:p>
          <a:p>
            <a:pPr>
              <a:spcBef>
                <a:spcPts val="0"/>
              </a:spcBef>
              <a:buClr>
                <a:schemeClr val="accent2"/>
              </a:buClr>
            </a:pPr>
            <a:endParaRPr lang="en-US" sz="1900" dirty="0"/>
          </a:p>
          <a:p>
            <a:pPr>
              <a:spcBef>
                <a:spcPts val="0"/>
              </a:spcBef>
              <a:buClr>
                <a:schemeClr val="accent2"/>
              </a:buClr>
            </a:pPr>
            <a:r>
              <a:rPr lang="en-US" sz="1900" dirty="0"/>
              <a:t>Vehicles &amp; Parts</a:t>
            </a:r>
          </a:p>
          <a:p>
            <a:pPr>
              <a:spcBef>
                <a:spcPts val="0"/>
              </a:spcBef>
              <a:buClr>
                <a:schemeClr val="accent2"/>
              </a:buClr>
            </a:pPr>
            <a:r>
              <a:rPr lang="en-US" sz="1900" dirty="0"/>
              <a:t>Computer Equip., Software</a:t>
            </a:r>
          </a:p>
          <a:p>
            <a:pPr>
              <a:spcBef>
                <a:spcPts val="0"/>
              </a:spcBef>
              <a:buClr>
                <a:schemeClr val="accent2"/>
              </a:buClr>
            </a:pPr>
            <a:r>
              <a:rPr lang="en-US" sz="1900" dirty="0"/>
              <a:t>Communications Equip.</a:t>
            </a:r>
          </a:p>
          <a:p>
            <a:pPr>
              <a:spcBef>
                <a:spcPts val="0"/>
              </a:spcBef>
              <a:buClr>
                <a:schemeClr val="accent2"/>
              </a:buClr>
            </a:pPr>
            <a:r>
              <a:rPr lang="en-US" sz="1900" dirty="0"/>
              <a:t>Bulk Gasoline, Diesel</a:t>
            </a:r>
          </a:p>
          <a:p>
            <a:pPr>
              <a:spcBef>
                <a:spcPts val="0"/>
              </a:spcBef>
              <a:buClr>
                <a:schemeClr val="accent2"/>
              </a:buClr>
            </a:pPr>
            <a:r>
              <a:rPr lang="en-US" sz="1900" dirty="0"/>
              <a:t>Office Furniture, Supplies</a:t>
            </a:r>
          </a:p>
          <a:p>
            <a:pPr>
              <a:spcBef>
                <a:spcPts val="0"/>
              </a:spcBef>
              <a:buClr>
                <a:schemeClr val="accent2"/>
              </a:buClr>
            </a:pPr>
            <a:r>
              <a:rPr lang="en-US" sz="1900" dirty="0"/>
              <a:t>Tools – Handheld &amp; Power</a:t>
            </a:r>
          </a:p>
          <a:p>
            <a:pPr>
              <a:spcBef>
                <a:spcPts val="0"/>
              </a:spcBef>
              <a:buClr>
                <a:schemeClr val="accent2"/>
              </a:buClr>
            </a:pPr>
            <a:r>
              <a:rPr lang="en-US" sz="1900" dirty="0"/>
              <a:t>Laboratory &amp; Safety Supplies</a:t>
            </a:r>
          </a:p>
          <a:p>
            <a:pPr marL="0" indent="0">
              <a:spcBef>
                <a:spcPts val="0"/>
              </a:spcBef>
              <a:buClr>
                <a:schemeClr val="accent2"/>
              </a:buClr>
              <a:buNone/>
            </a:pPr>
            <a:endParaRPr lang="en-US" sz="1900" dirty="0"/>
          </a:p>
          <a:p>
            <a:pPr>
              <a:spcBef>
                <a:spcPts val="0"/>
              </a:spcBef>
              <a:buClr>
                <a:schemeClr val="accent2"/>
              </a:buClr>
            </a:pPr>
            <a:r>
              <a:rPr lang="en-US" sz="1900" dirty="0"/>
              <a:t>Management Consulting</a:t>
            </a:r>
          </a:p>
          <a:p>
            <a:pPr>
              <a:spcBef>
                <a:spcPts val="0"/>
              </a:spcBef>
              <a:buClr>
                <a:schemeClr val="accent2"/>
              </a:buClr>
            </a:pPr>
            <a:r>
              <a:rPr lang="en-US" sz="1900" dirty="0"/>
              <a:t>Janitorial Services</a:t>
            </a:r>
          </a:p>
          <a:p>
            <a:pPr>
              <a:spcBef>
                <a:spcPts val="0"/>
              </a:spcBef>
              <a:buClr>
                <a:schemeClr val="accent2"/>
              </a:buClr>
            </a:pPr>
            <a:r>
              <a:rPr lang="en-US" sz="1900" dirty="0"/>
              <a:t>Environmental Services </a:t>
            </a:r>
          </a:p>
          <a:p>
            <a:pPr>
              <a:spcBef>
                <a:spcPts val="0"/>
              </a:spcBef>
              <a:buClr>
                <a:schemeClr val="accent2"/>
              </a:buClr>
            </a:pPr>
            <a:r>
              <a:rPr lang="en-US" sz="1900" dirty="0"/>
              <a:t>Lawn Maintenance Services</a:t>
            </a:r>
          </a:p>
          <a:p>
            <a:pPr>
              <a:spcBef>
                <a:spcPts val="0"/>
              </a:spcBef>
              <a:buClr>
                <a:schemeClr val="accent2"/>
              </a:buClr>
            </a:pPr>
            <a:r>
              <a:rPr lang="en-US" sz="1900" dirty="0"/>
              <a:t>Pest Control Services</a:t>
            </a:r>
          </a:p>
          <a:p>
            <a:pPr>
              <a:spcBef>
                <a:spcPts val="0"/>
              </a:spcBef>
              <a:buClr>
                <a:schemeClr val="accent2"/>
              </a:buClr>
            </a:pPr>
            <a:r>
              <a:rPr lang="en-US" sz="1900" dirty="0"/>
              <a:t>Security Guard Services</a:t>
            </a:r>
          </a:p>
          <a:p>
            <a:pPr>
              <a:spcBef>
                <a:spcPts val="0"/>
              </a:spcBef>
              <a:buClr>
                <a:schemeClr val="accent2"/>
              </a:buClr>
            </a:pPr>
            <a:r>
              <a:rPr lang="en-US" sz="1900" dirty="0"/>
              <a:t>Temporary Staffing Services</a:t>
            </a:r>
          </a:p>
          <a:p>
            <a:pPr>
              <a:spcBef>
                <a:spcPts val="0"/>
              </a:spcBef>
              <a:buClr>
                <a:schemeClr val="accent2"/>
              </a:buClr>
            </a:pPr>
            <a:r>
              <a:rPr lang="en-US" sz="1900" dirty="0"/>
              <a:t>Financial/Auditing Services</a:t>
            </a:r>
          </a:p>
          <a:p>
            <a:pPr>
              <a:spcBef>
                <a:spcPts val="0"/>
              </a:spcBef>
              <a:buClr>
                <a:schemeClr val="accent2"/>
              </a:buClr>
            </a:pPr>
            <a:r>
              <a:rPr lang="en-US" sz="1900" dirty="0"/>
              <a:t>IT Services</a:t>
            </a:r>
          </a:p>
          <a:p>
            <a:endParaRPr lang="en-US" dirty="0"/>
          </a:p>
        </p:txBody>
      </p:sp>
      <p:sp>
        <p:nvSpPr>
          <p:cNvPr id="15" name="Content Placeholder 5"/>
          <p:cNvSpPr>
            <a:spLocks noGrp="1"/>
          </p:cNvSpPr>
          <p:nvPr>
            <p:ph sz="quarter" idx="4294967295"/>
          </p:nvPr>
        </p:nvSpPr>
        <p:spPr>
          <a:xfrm>
            <a:off x="304800" y="914400"/>
            <a:ext cx="4114800" cy="5170488"/>
          </a:xfrm>
          <a:prstGeom prst="rect">
            <a:avLst/>
          </a:prstGeom>
        </p:spPr>
        <p:txBody>
          <a:bodyPr>
            <a:normAutofit fontScale="47500" lnSpcReduction="20000"/>
          </a:bodyPr>
          <a:lstStyle/>
          <a:p>
            <a:pPr lvl="0" algn="ctr">
              <a:buNone/>
              <a:defRPr/>
            </a:pPr>
            <a:r>
              <a:rPr lang="en-US" sz="4400" dirty="0"/>
              <a:t>Professional Services</a:t>
            </a:r>
          </a:p>
          <a:p>
            <a:pPr lvl="0" algn="ctr">
              <a:buNone/>
              <a:defRPr/>
            </a:pPr>
            <a:r>
              <a:rPr lang="en-US" sz="3800" dirty="0"/>
              <a:t>including but not limited to the following:</a:t>
            </a:r>
          </a:p>
          <a:p>
            <a:pPr>
              <a:spcBef>
                <a:spcPts val="0"/>
              </a:spcBef>
              <a:buClr>
                <a:schemeClr val="accent2"/>
              </a:buClr>
            </a:pPr>
            <a:endParaRPr lang="en-US" sz="3800" dirty="0"/>
          </a:p>
          <a:p>
            <a:pPr>
              <a:spcBef>
                <a:spcPts val="0"/>
              </a:spcBef>
              <a:buClr>
                <a:schemeClr val="accent2"/>
              </a:buClr>
            </a:pPr>
            <a:r>
              <a:rPr lang="en-US" sz="3800" dirty="0"/>
              <a:t>Structural or Roadway Design</a:t>
            </a:r>
          </a:p>
          <a:p>
            <a:pPr>
              <a:spcBef>
                <a:spcPts val="0"/>
              </a:spcBef>
              <a:buClr>
                <a:schemeClr val="accent2"/>
              </a:buClr>
            </a:pPr>
            <a:r>
              <a:rPr lang="en-US" sz="3800" dirty="0"/>
              <a:t>Architectural Services</a:t>
            </a:r>
          </a:p>
          <a:p>
            <a:pPr>
              <a:spcBef>
                <a:spcPts val="0"/>
              </a:spcBef>
              <a:buClr>
                <a:schemeClr val="accent2"/>
              </a:buClr>
            </a:pPr>
            <a:r>
              <a:rPr lang="en-US" sz="3800" dirty="0"/>
              <a:t>Landscape Architectural Services</a:t>
            </a:r>
          </a:p>
          <a:p>
            <a:pPr>
              <a:spcBef>
                <a:spcPts val="0"/>
              </a:spcBef>
              <a:buClr>
                <a:schemeClr val="accent2"/>
              </a:buClr>
            </a:pPr>
            <a:r>
              <a:rPr lang="en-US" sz="3800" dirty="0"/>
              <a:t>Geotechnical Services</a:t>
            </a:r>
          </a:p>
          <a:p>
            <a:pPr>
              <a:spcBef>
                <a:spcPts val="0"/>
              </a:spcBef>
              <a:buClr>
                <a:schemeClr val="accent2"/>
              </a:buClr>
            </a:pPr>
            <a:r>
              <a:rPr lang="en-US" sz="3800" dirty="0"/>
              <a:t>Survey &amp; Mapping Services</a:t>
            </a:r>
          </a:p>
          <a:p>
            <a:pPr>
              <a:spcBef>
                <a:spcPts val="0"/>
              </a:spcBef>
              <a:buClr>
                <a:schemeClr val="accent2"/>
              </a:buClr>
            </a:pPr>
            <a:r>
              <a:rPr lang="en-US" sz="3800" dirty="0"/>
              <a:t>Aerial </a:t>
            </a:r>
            <a:r>
              <a:rPr lang="en-US" sz="3800" dirty="0" err="1"/>
              <a:t>Photogrammetry</a:t>
            </a:r>
            <a:endParaRPr lang="en-US" sz="3800" dirty="0"/>
          </a:p>
          <a:p>
            <a:pPr>
              <a:spcBef>
                <a:spcPts val="0"/>
              </a:spcBef>
              <a:buClr>
                <a:schemeClr val="accent2"/>
              </a:buClr>
            </a:pPr>
            <a:r>
              <a:rPr lang="en-US" sz="3800" dirty="0"/>
              <a:t>Transportation Statistics (planning)</a:t>
            </a:r>
          </a:p>
          <a:p>
            <a:pPr>
              <a:spcBef>
                <a:spcPts val="0"/>
              </a:spcBef>
              <a:buClr>
                <a:schemeClr val="accent2"/>
              </a:buClr>
            </a:pPr>
            <a:r>
              <a:rPr lang="en-US" sz="3800" dirty="0"/>
              <a:t>Bridge Inspection</a:t>
            </a:r>
          </a:p>
          <a:p>
            <a:pPr>
              <a:spcBef>
                <a:spcPts val="0"/>
              </a:spcBef>
              <a:buClr>
                <a:schemeClr val="accent2"/>
              </a:buClr>
            </a:pPr>
            <a:r>
              <a:rPr lang="en-US" sz="3800" dirty="0"/>
              <a:t>Construction, Engineering, and Inspection (CEI)</a:t>
            </a:r>
          </a:p>
          <a:p>
            <a:pPr>
              <a:spcBef>
                <a:spcPts val="0"/>
              </a:spcBef>
              <a:buClr>
                <a:schemeClr val="accent2"/>
              </a:buClr>
            </a:pPr>
            <a:r>
              <a:rPr lang="en-US" sz="3800" dirty="0"/>
              <a:t>Drainage Design</a:t>
            </a:r>
          </a:p>
          <a:p>
            <a:pPr>
              <a:spcBef>
                <a:spcPts val="0"/>
              </a:spcBef>
              <a:buClr>
                <a:schemeClr val="accent2"/>
              </a:buClr>
            </a:pPr>
            <a:r>
              <a:rPr lang="en-US" sz="3800" dirty="0"/>
              <a:t>Value Engineering</a:t>
            </a:r>
          </a:p>
          <a:p>
            <a:pPr>
              <a:spcBef>
                <a:spcPts val="0"/>
              </a:spcBef>
              <a:buClr>
                <a:schemeClr val="accent2"/>
              </a:buClr>
            </a:pPr>
            <a:r>
              <a:rPr lang="en-US" sz="3800" dirty="0"/>
              <a:t>Project Development &amp; Environmental Studies (PD&amp;E)</a:t>
            </a:r>
          </a:p>
          <a:p>
            <a:pPr>
              <a:spcBef>
                <a:spcPts val="0"/>
              </a:spcBef>
              <a:buClr>
                <a:schemeClr val="accent2"/>
              </a:buClr>
            </a:pPr>
            <a:r>
              <a:rPr lang="en-US" sz="3800" dirty="0"/>
              <a:t>Planning</a:t>
            </a:r>
          </a:p>
          <a:p>
            <a:pPr>
              <a:spcBef>
                <a:spcPts val="0"/>
              </a:spcBef>
              <a:buClr>
                <a:schemeClr val="accent2"/>
              </a:buClr>
            </a:pPr>
            <a:r>
              <a:rPr lang="en-US" sz="3800" dirty="0"/>
              <a:t>Right-of-way Services</a:t>
            </a:r>
          </a:p>
          <a:p>
            <a:pPr>
              <a:spcBef>
                <a:spcPts val="0"/>
              </a:spcBef>
              <a:buClr>
                <a:schemeClr val="accent2"/>
              </a:buClr>
            </a:pPr>
            <a:r>
              <a:rPr lang="en-US" sz="3800" dirty="0"/>
              <a:t>Services that require signing and sealing of design plans; engineering calculations or engineering judgment</a:t>
            </a:r>
          </a:p>
        </p:txBody>
      </p:sp>
      <p:sp>
        <p:nvSpPr>
          <p:cNvPr id="12" name="Slide Number Placeholder 11"/>
          <p:cNvSpPr>
            <a:spLocks noGrp="1"/>
          </p:cNvSpPr>
          <p:nvPr>
            <p:ph type="sldNum" sz="quarter" idx="12"/>
          </p:nvPr>
        </p:nvSpPr>
        <p:spPr/>
        <p:txBody>
          <a:bodyPr/>
          <a:lstStyle/>
          <a:p>
            <a:fld id="{ADC5BE26-424E-4201-A0A6-D8E3FEBF9929}" type="slidenum">
              <a:rPr lang="en-US" smtClean="0">
                <a:solidFill>
                  <a:schemeClr val="bg1"/>
                </a:solidFill>
              </a:rPr>
              <a:pPr/>
              <a:t>6</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28600" y="0"/>
            <a:ext cx="8305800" cy="707886"/>
          </a:xfrm>
          <a:prstGeom prst="rect">
            <a:avLst/>
          </a:prstGeom>
          <a:noFill/>
          <a:effectLst/>
        </p:spPr>
        <p:txBody>
          <a:bodyPr wrap="square" rtlCol="0">
            <a:spAutoFit/>
          </a:bodyPr>
          <a:lstStyle/>
          <a:p>
            <a:r>
              <a:rPr lang="en-US" sz="4000" b="1" dirty="0">
                <a:solidFill>
                  <a:srgbClr val="1F4283"/>
                </a:solidFill>
              </a:rPr>
              <a:t>Professional Services</a:t>
            </a:r>
          </a:p>
        </p:txBody>
      </p:sp>
      <p:sp>
        <p:nvSpPr>
          <p:cNvPr id="16" name="TextBox 15"/>
          <p:cNvSpPr txBox="1"/>
          <p:nvPr/>
        </p:nvSpPr>
        <p:spPr>
          <a:xfrm>
            <a:off x="304800" y="914400"/>
            <a:ext cx="8534400" cy="5393784"/>
          </a:xfrm>
          <a:prstGeom prst="rect">
            <a:avLst/>
          </a:prstGeom>
          <a:noFill/>
        </p:spPr>
        <p:txBody>
          <a:bodyPr wrap="square" rtlCol="0">
            <a:spAutoFit/>
          </a:bodyPr>
          <a:lstStyle/>
          <a:p>
            <a:r>
              <a:rPr lang="en-US" sz="1750" dirty="0"/>
              <a:t>Section 287.055, F.S., the Consultants' Competitive Negotiation Act, requires procurement of professional services by competitive negotiation. The professional services procurement process may also be used for right-of-way services (337.107, F.S.) and planning services (337.1075, F.S.).  Professional services procurement, as mandated by statute and </a:t>
            </a:r>
            <a:r>
              <a:rPr lang="en-US" sz="1750" dirty="0">
                <a:hlinkClick r:id="rId2" tooltip="Select to open Rule 14-75, Florida Administrative Code"/>
              </a:rPr>
              <a:t>Rule 14-75, Florida Administrative</a:t>
            </a:r>
            <a:r>
              <a:rPr lang="en-US" sz="1750" dirty="0"/>
              <a:t>, involves a prequalification process, advertisement, and competitive selection of professional services consultants based on qualifications, followed by negotiations to establish a fair, competitive and reasonable fee for the desired services.</a:t>
            </a:r>
          </a:p>
          <a:p>
            <a:endParaRPr lang="en-US" sz="1750" dirty="0"/>
          </a:p>
          <a:p>
            <a:r>
              <a:rPr lang="en-US" sz="1750" dirty="0"/>
              <a:t>A number of standard types of work have been established for frequently used professional services (56 standard work types). Consultants are required to prequalify in order to pursue advertised professional services projects, and to renew their prequalification on an annual basis. Information on prequalification, including downloadable checklists of all required items, is available on the </a:t>
            </a:r>
            <a:r>
              <a:rPr lang="en-US" sz="1750" dirty="0">
                <a:hlinkClick r:id="rId3"/>
              </a:rPr>
              <a:t>Prequalification website</a:t>
            </a:r>
            <a:r>
              <a:rPr lang="en-US" sz="1750" dirty="0"/>
              <a:t>. Prequalification is coordinated through the Professional Services Qualification Administrator.</a:t>
            </a:r>
          </a:p>
          <a:p>
            <a:endParaRPr lang="en-US" sz="1750" dirty="0"/>
          </a:p>
          <a:p>
            <a:r>
              <a:rPr lang="en-US" sz="1750" dirty="0"/>
              <a:t>A listing of currently </a:t>
            </a:r>
            <a:r>
              <a:rPr lang="en-US" sz="1750" dirty="0">
                <a:hlinkClick r:id="rId4"/>
              </a:rPr>
              <a:t>Prequalified Consultants </a:t>
            </a:r>
            <a:r>
              <a:rPr lang="en-US" sz="1750" dirty="0"/>
              <a:t>is available on the Procurement website.</a:t>
            </a:r>
            <a:endParaRPr lang="en-US" sz="1200" dirty="0"/>
          </a:p>
          <a:p>
            <a:pPr algn="r"/>
            <a:endParaRPr lang="en-US" sz="1200" dirty="0">
              <a:hlinkClick r:id="rId5" action="ppaction://hlinksldjump"/>
            </a:endParaRPr>
          </a:p>
          <a:p>
            <a:pPr algn="r"/>
            <a:endParaRPr lang="en-US" sz="1750" dirty="0">
              <a:hlinkClick r:id="rId5" action="ppaction://hlinksldjump"/>
            </a:endParaRPr>
          </a:p>
          <a:p>
            <a:pPr algn="r"/>
            <a:endParaRPr lang="en-US" sz="1750" dirty="0">
              <a:hlinkClick r:id="rId5" action="ppaction://hlinksldjump"/>
            </a:endParaRPr>
          </a:p>
          <a:p>
            <a:pPr algn="r"/>
            <a:r>
              <a:rPr lang="en-US" sz="1750" dirty="0">
                <a:hlinkClick r:id="rId5" action="ppaction://hlinksldjump"/>
              </a:rPr>
              <a:t>Return to Contract Types</a:t>
            </a:r>
            <a:endParaRPr lang="en-US" sz="1750"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8" name="Rectangle 17"/>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fld id="{ADC5BE26-424E-4201-A0A6-D8E3FEBF9929}" type="slidenum">
              <a:rPr lang="en-US" smtClean="0">
                <a:solidFill>
                  <a:schemeClr val="bg1"/>
                </a:solidFill>
              </a:rPr>
              <a:pPr/>
              <a:t>7</a:t>
            </a:fld>
            <a:endParaRPr lang="en-US"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57200" y="76200"/>
            <a:ext cx="8305800" cy="707886"/>
          </a:xfrm>
          <a:prstGeom prst="rect">
            <a:avLst/>
          </a:prstGeom>
          <a:noFill/>
          <a:effectLst/>
        </p:spPr>
        <p:txBody>
          <a:bodyPr wrap="square" rtlCol="0">
            <a:spAutoFit/>
          </a:bodyPr>
          <a:lstStyle/>
          <a:p>
            <a:r>
              <a:rPr lang="en-US" sz="4000" b="1" dirty="0">
                <a:solidFill>
                  <a:srgbClr val="1F4283"/>
                </a:solidFill>
              </a:rPr>
              <a:t>Professional Services Work Types</a:t>
            </a:r>
          </a:p>
        </p:txBody>
      </p:sp>
      <p:sp>
        <p:nvSpPr>
          <p:cNvPr id="29" name="Rectangle 28"/>
          <p:cNvSpPr/>
          <p:nvPr/>
        </p:nvSpPr>
        <p:spPr>
          <a:xfrm>
            <a:off x="0" y="762000"/>
            <a:ext cx="9144000" cy="4571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8" name="Content Placeholder 3"/>
          <p:cNvSpPr>
            <a:spLocks noGrp="1"/>
          </p:cNvSpPr>
          <p:nvPr>
            <p:ph sz="half" idx="4294967295"/>
          </p:nvPr>
        </p:nvSpPr>
        <p:spPr>
          <a:xfrm>
            <a:off x="152400" y="838200"/>
            <a:ext cx="3276600" cy="5562600"/>
          </a:xfrm>
          <a:prstGeom prst="rect">
            <a:avLst/>
          </a:prstGeom>
        </p:spPr>
        <p:txBody>
          <a:bodyPr>
            <a:noAutofit/>
          </a:bodyPr>
          <a:lstStyle/>
          <a:p>
            <a:pPr marL="225425" indent="-225425">
              <a:buNone/>
            </a:pPr>
            <a:r>
              <a:rPr lang="en-US" sz="900" b="1" dirty="0">
                <a:latin typeface="+mj-lt"/>
              </a:rPr>
              <a:t>Group 2 - Project Development and Environmental </a:t>
            </a:r>
          </a:p>
          <a:p>
            <a:pPr marL="225425" indent="-225425">
              <a:buNone/>
            </a:pPr>
            <a:r>
              <a:rPr lang="en-US" sz="900" b="1" dirty="0">
                <a:latin typeface="+mj-lt"/>
              </a:rPr>
              <a:t>(PD&amp;E) Studies</a:t>
            </a:r>
          </a:p>
          <a:p>
            <a:pPr marL="225425" indent="-225425">
              <a:buNone/>
            </a:pPr>
            <a:r>
              <a:rPr lang="en-US" sz="900" dirty="0">
                <a:latin typeface="+mj-lt"/>
              </a:rPr>
              <a:t> </a:t>
            </a:r>
          </a:p>
          <a:p>
            <a:pPr marL="225425" indent="-225425">
              <a:buNone/>
            </a:pPr>
            <a:r>
              <a:rPr lang="en-US" sz="900" b="1" dirty="0">
                <a:latin typeface="+mj-lt"/>
              </a:rPr>
              <a:t>Group 3 - Highway Design – Roadway</a:t>
            </a:r>
          </a:p>
          <a:p>
            <a:pPr marL="225425" indent="-225425"/>
            <a:r>
              <a:rPr lang="en-US" sz="900" dirty="0">
                <a:latin typeface="+mj-lt"/>
              </a:rPr>
              <a:t>3.1 - Minor Highway Design</a:t>
            </a:r>
          </a:p>
          <a:p>
            <a:pPr marL="225425" indent="-225425"/>
            <a:r>
              <a:rPr lang="en-US" sz="900" dirty="0">
                <a:latin typeface="+mj-lt"/>
              </a:rPr>
              <a:t>3.2 - Major Highway Design</a:t>
            </a:r>
          </a:p>
          <a:p>
            <a:pPr marL="225425" indent="-225425"/>
            <a:r>
              <a:rPr lang="en-US" sz="900" dirty="0">
                <a:latin typeface="+mj-lt"/>
              </a:rPr>
              <a:t>3.3 - Controlled Access Highway Design</a:t>
            </a:r>
          </a:p>
          <a:p>
            <a:pPr marL="225425" indent="-225425">
              <a:buNone/>
            </a:pPr>
            <a:endParaRPr lang="en-US" sz="900" b="1" dirty="0">
              <a:latin typeface="+mj-lt"/>
            </a:endParaRPr>
          </a:p>
          <a:p>
            <a:pPr marL="225425" indent="-225425">
              <a:buNone/>
            </a:pPr>
            <a:r>
              <a:rPr lang="en-US" sz="900" b="1" dirty="0">
                <a:latin typeface="+mj-lt"/>
              </a:rPr>
              <a:t>Group 4 - Highway Design – Bridges</a:t>
            </a:r>
          </a:p>
          <a:p>
            <a:pPr marL="225425" indent="-225425"/>
            <a:r>
              <a:rPr lang="en-US" sz="900" dirty="0">
                <a:latin typeface="+mj-lt"/>
              </a:rPr>
              <a:t>4.1.1 - Miscellaneous Structures</a:t>
            </a:r>
          </a:p>
          <a:p>
            <a:pPr marL="225425" indent="-225425"/>
            <a:r>
              <a:rPr lang="en-US" sz="900" dirty="0">
                <a:latin typeface="+mj-lt"/>
              </a:rPr>
              <a:t>4.1.2 - Minor Bridge Design</a:t>
            </a:r>
          </a:p>
          <a:p>
            <a:pPr marL="225425" indent="-225425"/>
            <a:r>
              <a:rPr lang="en-US" sz="900" dirty="0">
                <a:latin typeface="+mj-lt"/>
              </a:rPr>
              <a:t>4.2.1 - Major Bridge Design - Concrete</a:t>
            </a:r>
          </a:p>
          <a:p>
            <a:pPr marL="225425" indent="-225425"/>
            <a:r>
              <a:rPr lang="en-US" sz="900" dirty="0">
                <a:latin typeface="+mj-lt"/>
              </a:rPr>
              <a:t>4.2.2 - Major Bridge Design - Steel</a:t>
            </a:r>
          </a:p>
          <a:p>
            <a:pPr marL="225425" indent="-225425"/>
            <a:r>
              <a:rPr lang="en-US" sz="900" dirty="0">
                <a:latin typeface="+mj-lt"/>
              </a:rPr>
              <a:t>4.2.3 - Major Bridge Design - Segmental</a:t>
            </a:r>
          </a:p>
          <a:p>
            <a:pPr marL="225425" indent="-225425"/>
            <a:r>
              <a:rPr lang="en-US" sz="900" dirty="0">
                <a:latin typeface="+mj-lt"/>
              </a:rPr>
              <a:t>4.3.1 - Complex Bridge Design - Concrete</a:t>
            </a:r>
          </a:p>
          <a:p>
            <a:pPr marL="225425" indent="-225425"/>
            <a:r>
              <a:rPr lang="en-US" sz="900" dirty="0">
                <a:latin typeface="+mj-lt"/>
              </a:rPr>
              <a:t>4.3.2 - Complex Bridge Design - Steel</a:t>
            </a:r>
          </a:p>
          <a:p>
            <a:pPr marL="225425" indent="-225425"/>
            <a:r>
              <a:rPr lang="en-US" sz="900" dirty="0">
                <a:latin typeface="+mj-lt"/>
              </a:rPr>
              <a:t>4.4 - Movable Span Bridge Design</a:t>
            </a:r>
          </a:p>
          <a:p>
            <a:pPr marL="225425" indent="-225425">
              <a:buNone/>
            </a:pPr>
            <a:endParaRPr lang="en-US" sz="900" b="1" dirty="0">
              <a:latin typeface="+mj-lt"/>
            </a:endParaRPr>
          </a:p>
          <a:p>
            <a:pPr marL="225425" indent="-225425">
              <a:buNone/>
            </a:pPr>
            <a:r>
              <a:rPr lang="en-US" sz="900" b="1" dirty="0">
                <a:latin typeface="+mj-lt"/>
              </a:rPr>
              <a:t>Group 5 - Bridge Inspection</a:t>
            </a:r>
          </a:p>
          <a:p>
            <a:pPr marL="225425" indent="-225425"/>
            <a:r>
              <a:rPr lang="en-US" sz="900" dirty="0">
                <a:latin typeface="+mj-lt"/>
              </a:rPr>
              <a:t>5.1 - Conventional Bridge Inspection</a:t>
            </a:r>
          </a:p>
          <a:p>
            <a:pPr marL="225425" indent="-225425"/>
            <a:r>
              <a:rPr lang="en-US" sz="900" dirty="0">
                <a:latin typeface="+mj-lt"/>
              </a:rPr>
              <a:t>5.2 - Movable Bridge Inspection</a:t>
            </a:r>
          </a:p>
          <a:p>
            <a:pPr marL="225425" indent="-225425"/>
            <a:r>
              <a:rPr lang="en-US" sz="900" dirty="0">
                <a:latin typeface="+mj-lt"/>
              </a:rPr>
              <a:t>5.3 - Complex Bridge Inspection</a:t>
            </a:r>
          </a:p>
          <a:p>
            <a:pPr marL="225425" indent="-225425"/>
            <a:r>
              <a:rPr lang="en-US" sz="900" dirty="0">
                <a:latin typeface="+mj-lt"/>
              </a:rPr>
              <a:t>5.4 - Bridge Load Rating</a:t>
            </a:r>
          </a:p>
          <a:p>
            <a:pPr marL="225425" indent="-225425">
              <a:buNone/>
            </a:pPr>
            <a:endParaRPr lang="en-US" sz="900" b="1" dirty="0">
              <a:latin typeface="+mj-lt"/>
            </a:endParaRPr>
          </a:p>
          <a:p>
            <a:pPr marL="225425" indent="-225425">
              <a:buNone/>
            </a:pPr>
            <a:r>
              <a:rPr lang="en-US" sz="900" b="1" dirty="0">
                <a:latin typeface="+mj-lt"/>
              </a:rPr>
              <a:t>Group 6 - Traffic Engineering and Operations Studies</a:t>
            </a:r>
          </a:p>
          <a:p>
            <a:pPr marL="225425" indent="-225425"/>
            <a:r>
              <a:rPr lang="en-US" sz="900" dirty="0">
                <a:latin typeface="+mj-lt"/>
              </a:rPr>
              <a:t>6.1 - Traffic Engineering Studies</a:t>
            </a:r>
          </a:p>
          <a:p>
            <a:pPr marL="225425" indent="-225425"/>
            <a:r>
              <a:rPr lang="en-US" sz="900" dirty="0">
                <a:latin typeface="+mj-lt"/>
              </a:rPr>
              <a:t>6.2 - Traffic Signal Timing</a:t>
            </a:r>
          </a:p>
          <a:p>
            <a:pPr marL="225425" indent="-225425"/>
            <a:r>
              <a:rPr lang="en-US" sz="900" dirty="0">
                <a:latin typeface="+mj-lt"/>
              </a:rPr>
              <a:t>6.3.1 - Intelligent Transportation Systems Analysis and Design</a:t>
            </a:r>
          </a:p>
          <a:p>
            <a:pPr marL="225425" indent="-225425"/>
            <a:r>
              <a:rPr lang="en-US" sz="900" dirty="0">
                <a:latin typeface="+mj-lt"/>
              </a:rPr>
              <a:t>6.3.2 - Intelligent Transportation Systems Implementation</a:t>
            </a:r>
          </a:p>
          <a:p>
            <a:pPr marL="225425" indent="-225425"/>
            <a:r>
              <a:rPr lang="en-US" sz="900" dirty="0">
                <a:latin typeface="+mj-lt"/>
              </a:rPr>
              <a:t>6.3.3 - Intelligent Transportation Traffic Engineering Systems Communications</a:t>
            </a:r>
          </a:p>
          <a:p>
            <a:pPr marL="225425" indent="-225425"/>
            <a:r>
              <a:rPr lang="en-US" sz="900" dirty="0">
                <a:latin typeface="+mj-lt"/>
              </a:rPr>
              <a:t>6.3.4 - Intelligent Transportation Systems Software Development</a:t>
            </a:r>
          </a:p>
        </p:txBody>
      </p:sp>
      <p:sp>
        <p:nvSpPr>
          <p:cNvPr id="11" name="Content Placeholder 3"/>
          <p:cNvSpPr>
            <a:spLocks noGrp="1"/>
          </p:cNvSpPr>
          <p:nvPr>
            <p:ph sz="half" idx="4294967295"/>
          </p:nvPr>
        </p:nvSpPr>
        <p:spPr>
          <a:xfrm>
            <a:off x="3352800" y="838200"/>
            <a:ext cx="3048000" cy="5562600"/>
          </a:xfrm>
          <a:prstGeom prst="rect">
            <a:avLst/>
          </a:prstGeom>
        </p:spPr>
        <p:txBody>
          <a:bodyPr>
            <a:noAutofit/>
          </a:bodyPr>
          <a:lstStyle/>
          <a:p>
            <a:pPr marL="225425" indent="-225425">
              <a:buNone/>
            </a:pPr>
            <a:r>
              <a:rPr lang="en-US" sz="900" b="1" dirty="0"/>
              <a:t>Group 7 - Traffic Operations Design</a:t>
            </a:r>
          </a:p>
          <a:p>
            <a:pPr marL="225425" indent="-225425"/>
            <a:r>
              <a:rPr lang="en-US" sz="900" dirty="0"/>
              <a:t>7.1 - Signing, Pavement Marking and Channelization</a:t>
            </a:r>
          </a:p>
          <a:p>
            <a:pPr marL="225425" indent="-225425"/>
            <a:r>
              <a:rPr lang="en-US" sz="900" dirty="0"/>
              <a:t>7.2 - Lighting</a:t>
            </a:r>
          </a:p>
          <a:p>
            <a:pPr marL="225425" indent="-225425"/>
            <a:r>
              <a:rPr lang="en-US" sz="900" dirty="0"/>
              <a:t>7.3 - Signalization</a:t>
            </a:r>
          </a:p>
          <a:p>
            <a:pPr marL="225425" indent="-225425">
              <a:buNone/>
            </a:pPr>
            <a:endParaRPr lang="en-US" sz="900" b="1" dirty="0"/>
          </a:p>
          <a:p>
            <a:pPr marL="225425" indent="-225425">
              <a:buNone/>
            </a:pPr>
            <a:r>
              <a:rPr lang="en-US" sz="900" b="1" dirty="0"/>
              <a:t>Group 8 - Survey and Mapping</a:t>
            </a:r>
          </a:p>
          <a:p>
            <a:pPr marL="225425" indent="-225425"/>
            <a:r>
              <a:rPr lang="en-US" sz="900" dirty="0"/>
              <a:t>8.1 - Control Surveying</a:t>
            </a:r>
          </a:p>
          <a:p>
            <a:pPr marL="225425" indent="-225425"/>
            <a:r>
              <a:rPr lang="en-US" sz="900" dirty="0"/>
              <a:t>8.2 - Design, Right of Way &amp; Construction Surveying</a:t>
            </a:r>
          </a:p>
          <a:p>
            <a:pPr marL="225425" indent="-225425"/>
            <a:r>
              <a:rPr lang="en-US" sz="900" dirty="0"/>
              <a:t>8.3 - Photogrammetric Mapping</a:t>
            </a:r>
          </a:p>
          <a:p>
            <a:pPr marL="225425" indent="-225425"/>
            <a:r>
              <a:rPr lang="en-US" sz="900" dirty="0"/>
              <a:t>8.4 - Right of Way Mapping</a:t>
            </a:r>
          </a:p>
          <a:p>
            <a:pPr marL="225425" indent="-225425">
              <a:buNone/>
            </a:pPr>
            <a:endParaRPr lang="en-US" sz="900" b="1" dirty="0"/>
          </a:p>
          <a:p>
            <a:pPr marL="225425" indent="-225425">
              <a:buNone/>
            </a:pPr>
            <a:r>
              <a:rPr lang="en-US" sz="900" b="1" dirty="0"/>
              <a:t>Group 9 - Soil Exploration, Material Testing and Foundations</a:t>
            </a:r>
          </a:p>
          <a:p>
            <a:pPr marL="225425" indent="-225425"/>
            <a:r>
              <a:rPr lang="en-US" sz="900" dirty="0"/>
              <a:t>9.1 - Soil Exploration</a:t>
            </a:r>
          </a:p>
          <a:p>
            <a:pPr marL="225425" indent="-225425"/>
            <a:r>
              <a:rPr lang="en-US" sz="900" dirty="0"/>
              <a:t>9.2 - Geotechnical Classification Laboratory Testing</a:t>
            </a:r>
          </a:p>
          <a:p>
            <a:pPr marL="225425" indent="-225425"/>
            <a:r>
              <a:rPr lang="en-US" sz="900" dirty="0"/>
              <a:t>9.3 - Highway Materials Testing</a:t>
            </a:r>
          </a:p>
          <a:p>
            <a:pPr marL="225425" indent="-225425"/>
            <a:r>
              <a:rPr lang="en-US" sz="900" dirty="0"/>
              <a:t>9.4.1 - Standard Foundation Studies</a:t>
            </a:r>
          </a:p>
          <a:p>
            <a:pPr marL="225425" indent="-225425"/>
            <a:r>
              <a:rPr lang="en-US" sz="900" dirty="0"/>
              <a:t>9.4.2 - Non-Redundant Drilled Shaft Bridge Foundation Studies</a:t>
            </a:r>
          </a:p>
          <a:p>
            <a:pPr marL="225425" indent="-225425"/>
            <a:r>
              <a:rPr lang="en-US" sz="900" dirty="0"/>
              <a:t>9.5 - Geotechnical Specialty Laboratory Testing</a:t>
            </a:r>
          </a:p>
          <a:p>
            <a:pPr marL="225425" indent="-225425"/>
            <a:endParaRPr lang="en-US" sz="900" dirty="0"/>
          </a:p>
          <a:p>
            <a:pPr marL="225425" indent="-225425">
              <a:buNone/>
            </a:pPr>
            <a:r>
              <a:rPr lang="en-US" sz="900" b="1" dirty="0"/>
              <a:t>Group 10 - Construction Engineering Inspection</a:t>
            </a:r>
          </a:p>
          <a:p>
            <a:pPr marL="225425" indent="-225425"/>
            <a:r>
              <a:rPr lang="en-US" sz="900" dirty="0"/>
              <a:t> 10.1 - Roadway Construction Engineering Inspection</a:t>
            </a:r>
          </a:p>
          <a:p>
            <a:pPr marL="225425" indent="-225425"/>
            <a:r>
              <a:rPr lang="en-US" sz="900" dirty="0"/>
              <a:t>10.3 - Construction Materials Inspection</a:t>
            </a:r>
          </a:p>
          <a:p>
            <a:pPr marL="225425" indent="-225425"/>
            <a:r>
              <a:rPr lang="en-US" sz="900" dirty="0"/>
              <a:t>10.4 - Minor Bridge &amp; Miscellaneous Structures CEI</a:t>
            </a:r>
          </a:p>
          <a:p>
            <a:pPr marL="225425" indent="-225425"/>
            <a:r>
              <a:rPr lang="en-US" sz="900" dirty="0"/>
              <a:t>10.5.1 - Major Bridge CEI - Concrete</a:t>
            </a:r>
          </a:p>
          <a:p>
            <a:pPr marL="225425" indent="-225425"/>
            <a:r>
              <a:rPr lang="en-US" sz="900" dirty="0"/>
              <a:t>10.5.2 - Major Bridge CEI - Steel</a:t>
            </a:r>
          </a:p>
          <a:p>
            <a:pPr marL="225425" indent="-225425"/>
            <a:r>
              <a:rPr lang="en-US" sz="900" dirty="0"/>
              <a:t>10.5.3 - Major Bridge CEI - Segmental</a:t>
            </a:r>
          </a:p>
          <a:p>
            <a:pPr marL="225425" indent="-225425"/>
            <a:r>
              <a:rPr lang="en-US" sz="900" dirty="0"/>
              <a:t>10.6.1 - Complex Bridge CEI - Concrete</a:t>
            </a:r>
          </a:p>
          <a:p>
            <a:pPr marL="225425" indent="-225425"/>
            <a:r>
              <a:rPr lang="en-US" sz="900" dirty="0"/>
              <a:t>10.6.2 - Complex Bridge CEI - Steel</a:t>
            </a:r>
          </a:p>
          <a:p>
            <a:pPr marL="225425" indent="-225425"/>
            <a:r>
              <a:rPr lang="en-US" sz="900" dirty="0"/>
              <a:t>10.7 - Movable Span Bridge CEI</a:t>
            </a:r>
          </a:p>
          <a:p>
            <a:pPr marL="225425" indent="-225425"/>
            <a:endParaRPr lang="en-US" sz="900" dirty="0"/>
          </a:p>
        </p:txBody>
      </p:sp>
      <p:sp>
        <p:nvSpPr>
          <p:cNvPr id="12" name="Content Placeholder 3"/>
          <p:cNvSpPr>
            <a:spLocks noGrp="1"/>
          </p:cNvSpPr>
          <p:nvPr>
            <p:ph sz="half" idx="4294967295"/>
          </p:nvPr>
        </p:nvSpPr>
        <p:spPr>
          <a:xfrm>
            <a:off x="6324600" y="838200"/>
            <a:ext cx="2819400" cy="5562600"/>
          </a:xfrm>
          <a:prstGeom prst="rect">
            <a:avLst/>
          </a:prstGeom>
        </p:spPr>
        <p:txBody>
          <a:bodyPr>
            <a:noAutofit/>
          </a:bodyPr>
          <a:lstStyle/>
          <a:p>
            <a:pPr marL="225425" indent="-225425">
              <a:buNone/>
            </a:pPr>
            <a:r>
              <a:rPr lang="en-US" sz="900" b="1" dirty="0"/>
              <a:t>Group 11 - Engineering Contract Administration and Management</a:t>
            </a:r>
          </a:p>
          <a:p>
            <a:pPr marL="225425" indent="-225425">
              <a:buNone/>
            </a:pPr>
            <a:endParaRPr lang="en-US" sz="900" b="1" dirty="0"/>
          </a:p>
          <a:p>
            <a:pPr marL="225425" indent="-225425">
              <a:buNone/>
            </a:pPr>
            <a:r>
              <a:rPr lang="en-US" sz="900" b="1" dirty="0"/>
              <a:t>Group 13 – Planning</a:t>
            </a:r>
          </a:p>
          <a:p>
            <a:pPr marL="225425" indent="-225425"/>
            <a:r>
              <a:rPr lang="en-US" sz="900" dirty="0"/>
              <a:t>13.3 - Policy Planning</a:t>
            </a:r>
          </a:p>
          <a:p>
            <a:pPr marL="225425" indent="-225425"/>
            <a:r>
              <a:rPr lang="en-US" sz="900" dirty="0"/>
              <a:t>13.4- Systems Planning</a:t>
            </a:r>
          </a:p>
          <a:p>
            <a:pPr marL="225425" indent="-225425"/>
            <a:r>
              <a:rPr lang="en-US" sz="900" dirty="0"/>
              <a:t>13.5 - Subarea/Corridor Planning</a:t>
            </a:r>
          </a:p>
          <a:p>
            <a:pPr marL="225425" indent="-225425"/>
            <a:r>
              <a:rPr lang="en-US" sz="900" dirty="0"/>
              <a:t>13.6 - Land Planning/Engineering</a:t>
            </a:r>
          </a:p>
          <a:p>
            <a:pPr marL="225425" indent="-225425"/>
            <a:r>
              <a:rPr lang="en-US" sz="900" dirty="0"/>
              <a:t>13.7 - Transportation Statistics</a:t>
            </a:r>
          </a:p>
          <a:p>
            <a:pPr marL="225425" indent="-225425">
              <a:buNone/>
            </a:pPr>
            <a:endParaRPr lang="en-US" sz="900" b="1" dirty="0"/>
          </a:p>
          <a:p>
            <a:pPr marL="225425" indent="-225425">
              <a:buNone/>
            </a:pPr>
            <a:r>
              <a:rPr lang="en-US" sz="900" b="1" dirty="0"/>
              <a:t>Group 14 – Architect</a:t>
            </a:r>
          </a:p>
          <a:p>
            <a:pPr marL="225425" indent="-225425">
              <a:buNone/>
            </a:pPr>
            <a:endParaRPr lang="en-US" sz="900" b="1" dirty="0"/>
          </a:p>
          <a:p>
            <a:pPr marL="225425" indent="-225425">
              <a:buNone/>
            </a:pPr>
            <a:r>
              <a:rPr lang="en-US" sz="900" b="1" dirty="0"/>
              <a:t>Group 15 - Landscape Architect</a:t>
            </a:r>
          </a:p>
          <a:p>
            <a:pPr marL="225425" indent="-225425">
              <a:buNone/>
            </a:pPr>
            <a:endParaRPr lang="en-US" sz="900" b="1" dirty="0"/>
          </a:p>
          <a:p>
            <a:pPr marL="225425" indent="-225425">
              <a:buNone/>
            </a:pPr>
            <a:r>
              <a:rPr lang="en-US" sz="900" b="1" dirty="0"/>
              <a:t>Group 21 - Acquisition, Negotiation, Closing, and Order of Taking</a:t>
            </a:r>
          </a:p>
          <a:p>
            <a:pPr marL="225425" indent="-225425">
              <a:buNone/>
            </a:pPr>
            <a:endParaRPr lang="en-US" sz="900" b="1" dirty="0"/>
          </a:p>
          <a:p>
            <a:pPr marL="225425" indent="-225425">
              <a:buNone/>
            </a:pPr>
            <a:r>
              <a:rPr lang="en-US" sz="900" b="1" dirty="0"/>
              <a:t>Group 22 - Acquisition Business Damage Estimating and Estimate Review</a:t>
            </a:r>
          </a:p>
          <a:p>
            <a:pPr marL="225425" indent="-225425">
              <a:buNone/>
            </a:pPr>
            <a:endParaRPr lang="en-US" sz="900" b="1" dirty="0"/>
          </a:p>
          <a:p>
            <a:pPr marL="225425" indent="-225425">
              <a:buNone/>
            </a:pPr>
            <a:r>
              <a:rPr lang="en-US" sz="900" b="1" dirty="0"/>
              <a:t>Group 24 - Acquisition Relocation Assistance</a:t>
            </a:r>
          </a:p>
          <a:p>
            <a:pPr marL="225425" indent="-225425">
              <a:buNone/>
            </a:pPr>
            <a:endParaRPr lang="en-US" sz="900" b="1" dirty="0"/>
          </a:p>
          <a:p>
            <a:pPr marL="225425" indent="-225425">
              <a:buNone/>
            </a:pPr>
            <a:r>
              <a:rPr lang="en-US" sz="900" b="1" dirty="0"/>
              <a:t>Group 25 - Right of Way Clearing and Leasing</a:t>
            </a:r>
          </a:p>
        </p:txBody>
      </p:sp>
      <p:sp>
        <p:nvSpPr>
          <p:cNvPr id="13" name="Slide Number Placeholder 12"/>
          <p:cNvSpPr>
            <a:spLocks noGrp="1"/>
          </p:cNvSpPr>
          <p:nvPr>
            <p:ph type="sldNum" sz="quarter" idx="12"/>
          </p:nvPr>
        </p:nvSpPr>
        <p:spPr/>
        <p:txBody>
          <a:bodyPr/>
          <a:lstStyle/>
          <a:p>
            <a:fld id="{ADC5BE26-424E-4201-A0A6-D8E3FEBF9929}" type="slidenum">
              <a:rPr lang="en-US" smtClean="0">
                <a:solidFill>
                  <a:schemeClr val="bg1"/>
                </a:solidFill>
              </a:rPr>
              <a:pPr/>
              <a:t>8</a:t>
            </a:fld>
            <a:endParaRPr lang="en-US" dirty="0">
              <a:solidFill>
                <a:schemeClr val="bg1"/>
              </a:solidFill>
            </a:endParaRPr>
          </a:p>
        </p:txBody>
      </p:sp>
    </p:spTree>
    <p:extLst>
      <p:ext uri="{BB962C8B-B14F-4D97-AF65-F5344CB8AC3E}">
        <p14:creationId xmlns:p14="http://schemas.microsoft.com/office/powerpoint/2010/main" val="1469580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1143000"/>
            <a:ext cx="9144000" cy="14102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0" y="1325881"/>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0" name="Rectangle 29"/>
          <p:cNvSpPr/>
          <p:nvPr/>
        </p:nvSpPr>
        <p:spPr>
          <a:xfrm>
            <a:off x="0" y="1066800"/>
            <a:ext cx="9144000" cy="45719"/>
          </a:xfrm>
          <a:prstGeom prst="rect">
            <a:avLst/>
          </a:prstGeom>
          <a:solidFill>
            <a:srgbClr val="0054A8"/>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Text Placeholder 2"/>
          <p:cNvSpPr txBox="1">
            <a:spLocks/>
          </p:cNvSpPr>
          <p:nvPr/>
        </p:nvSpPr>
        <p:spPr>
          <a:xfrm>
            <a:off x="457200" y="1354290"/>
            <a:ext cx="8229600" cy="1007909"/>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228600" y="304800"/>
            <a:ext cx="8305800" cy="707886"/>
          </a:xfrm>
          <a:prstGeom prst="rect">
            <a:avLst/>
          </a:prstGeom>
          <a:noFill/>
          <a:effectLst/>
        </p:spPr>
        <p:txBody>
          <a:bodyPr wrap="square" rtlCol="0">
            <a:spAutoFit/>
          </a:bodyPr>
          <a:lstStyle/>
          <a:p>
            <a:r>
              <a:rPr lang="en-US" sz="4000" b="1" dirty="0">
                <a:solidFill>
                  <a:srgbClr val="1F4283"/>
                </a:solidFill>
              </a:rPr>
              <a:t>Professional Services</a:t>
            </a:r>
          </a:p>
        </p:txBody>
      </p:sp>
      <p:sp>
        <p:nvSpPr>
          <p:cNvPr id="16" name="TextBox 15"/>
          <p:cNvSpPr txBox="1"/>
          <p:nvPr/>
        </p:nvSpPr>
        <p:spPr>
          <a:xfrm>
            <a:off x="381000" y="1447800"/>
            <a:ext cx="8382000" cy="5847755"/>
          </a:xfrm>
          <a:prstGeom prst="rect">
            <a:avLst/>
          </a:prstGeom>
          <a:noFill/>
        </p:spPr>
        <p:txBody>
          <a:bodyPr wrap="square" rtlCol="0">
            <a:spAutoFit/>
          </a:bodyPr>
          <a:lstStyle/>
          <a:p>
            <a:endParaRPr lang="en-US" dirty="0"/>
          </a:p>
          <a:p>
            <a:r>
              <a:rPr lang="en-US" dirty="0"/>
              <a:t>Announcements regarding projects requiring professional services may be viewed at the following links:</a:t>
            </a:r>
          </a:p>
          <a:p>
            <a:pPr>
              <a:buFont typeface="Arial" pitchFamily="34" charset="0"/>
              <a:buChar char="•"/>
            </a:pPr>
            <a:r>
              <a:rPr lang="en-US" dirty="0">
                <a:hlinkClick r:id="rId2" tooltip="Select to open Planned Consultant Projects"/>
              </a:rPr>
              <a:t>Planned Professional Services Advertisements</a:t>
            </a:r>
            <a:endParaRPr lang="en-US" dirty="0"/>
          </a:p>
          <a:p>
            <a:pPr>
              <a:buFont typeface="Arial" pitchFamily="34" charset="0"/>
              <a:buChar char="•"/>
            </a:pPr>
            <a:r>
              <a:rPr lang="en-US" dirty="0">
                <a:hlinkClick r:id="rId3" tooltip="Select to open Current Professional Services Advertisements"/>
              </a:rPr>
              <a:t>Current Professional Services Advertisements</a:t>
            </a:r>
            <a:endParaRPr lang="en-US" dirty="0"/>
          </a:p>
          <a:p>
            <a:pPr>
              <a:buFont typeface="Arial" pitchFamily="34" charset="0"/>
              <a:buChar char="•"/>
            </a:pPr>
            <a:r>
              <a:rPr lang="en-US" dirty="0">
                <a:hlinkClick r:id="rId4" tooltip="Select to open Professional Services Selection Results"/>
              </a:rPr>
              <a:t>Professional Services Selection Results</a:t>
            </a:r>
            <a:r>
              <a:rPr lang="en-US" dirty="0"/>
              <a:t> (Shortlisted, Final Selections)</a:t>
            </a:r>
          </a:p>
          <a:p>
            <a:pPr>
              <a:buFont typeface="Arial" pitchFamily="34" charset="0"/>
              <a:buChar char="•"/>
            </a:pPr>
            <a:r>
              <a:rPr lang="en-US" dirty="0">
                <a:hlinkClick r:id="rId5"/>
              </a:rPr>
              <a:t>All Advertisements</a:t>
            </a:r>
            <a:endParaRPr lang="en-US" dirty="0"/>
          </a:p>
          <a:p>
            <a:endParaRPr lang="en-US" dirty="0"/>
          </a:p>
          <a:p>
            <a:r>
              <a:rPr lang="en-US" dirty="0"/>
              <a:t>These announcements require prequalification with the Department. Firms must follow instructions listed in the advertisement when responding.</a:t>
            </a:r>
          </a:p>
          <a:p>
            <a:endParaRPr lang="en-US" dirty="0"/>
          </a:p>
          <a:p>
            <a:r>
              <a:rPr lang="en-US" dirty="0"/>
              <a:t>Professional services contracts procured in accordance with Section 287.055 Florida Statutes are not subject to the 1% </a:t>
            </a:r>
            <a:r>
              <a:rPr lang="en-US" dirty="0" err="1"/>
              <a:t>MyFloridaMarketPlace</a:t>
            </a:r>
            <a:r>
              <a:rPr lang="en-US" dirty="0"/>
              <a:t> transaction fee, pursuant to </a:t>
            </a:r>
            <a:r>
              <a:rPr lang="en-US" dirty="0">
                <a:hlinkClick r:id="rId6" tooltip="Select to open Rule 60 A1.032, Florida Administrative Code in new browser window"/>
              </a:rPr>
              <a:t>Rule 60A-1.032, Florida Administrative Code</a:t>
            </a:r>
            <a:r>
              <a:rPr lang="en-US" dirty="0"/>
              <a:t>.</a:t>
            </a:r>
          </a:p>
          <a:p>
            <a:endParaRPr lang="en-US" dirty="0"/>
          </a:p>
          <a:p>
            <a:endParaRPr lang="en-US" dirty="0"/>
          </a:p>
          <a:p>
            <a:endParaRPr lang="en-US" dirty="0"/>
          </a:p>
          <a:p>
            <a:endParaRPr lang="en-US" dirty="0"/>
          </a:p>
          <a:p>
            <a:endParaRPr lang="en-US" dirty="0"/>
          </a:p>
          <a:p>
            <a:endParaRPr lang="en-US" dirty="0"/>
          </a:p>
          <a:p>
            <a:pPr algn="r"/>
            <a:r>
              <a:rPr lang="en-US" sz="1400" dirty="0">
                <a:hlinkClick r:id="rId7" action="ppaction://hlinksldjump"/>
              </a:rPr>
              <a:t>Return to Contract Types </a:t>
            </a:r>
            <a:endParaRPr lang="en-US" dirty="0"/>
          </a:p>
        </p:txBody>
      </p:sp>
      <p:sp>
        <p:nvSpPr>
          <p:cNvPr id="10" name="Rectangle 9"/>
          <p:cNvSpPr/>
          <p:nvPr/>
        </p:nvSpPr>
        <p:spPr>
          <a:xfrm>
            <a:off x="-3018" y="6400800"/>
            <a:ext cx="9144000" cy="457199"/>
          </a:xfrm>
          <a:prstGeom prst="rect">
            <a:avLst/>
          </a:prstGeom>
          <a:solidFill>
            <a:srgbClr val="1F428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63040" y="6504801"/>
            <a:ext cx="7299960" cy="307777"/>
          </a:xfrm>
          <a:prstGeom prst="rect">
            <a:avLst/>
          </a:prstGeom>
          <a:noFill/>
          <a:ln>
            <a:noFill/>
          </a:ln>
          <a:effectLst/>
        </p:spPr>
        <p:txBody>
          <a:bodyPr wrap="square" rtlCol="0">
            <a:spAutoFit/>
          </a:bodyPr>
          <a:lstStyle/>
          <a:p>
            <a:r>
              <a:rPr lang="en-US" sz="1400" b="1" dirty="0">
                <a:solidFill>
                  <a:schemeClr val="bg1"/>
                </a:solidFill>
              </a:rPr>
              <a:t>Florida Department of Transportation</a:t>
            </a:r>
          </a:p>
        </p:txBody>
      </p:sp>
      <p:pic>
        <p:nvPicPr>
          <p:cNvPr id="17" name="Content Placeholder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8640" y="6426199"/>
            <a:ext cx="914400" cy="406400"/>
          </a:xfrm>
          <a:prstGeom prst="rect">
            <a:avLst/>
          </a:prstGeom>
        </p:spPr>
      </p:pic>
      <p:sp>
        <p:nvSpPr>
          <p:cNvPr id="14" name="Slide Number Placeholder 13"/>
          <p:cNvSpPr>
            <a:spLocks noGrp="1"/>
          </p:cNvSpPr>
          <p:nvPr>
            <p:ph type="sldNum" sz="quarter" idx="12"/>
          </p:nvPr>
        </p:nvSpPr>
        <p:spPr/>
        <p:txBody>
          <a:bodyPr/>
          <a:lstStyle/>
          <a:p>
            <a:fld id="{ADC5BE26-424E-4201-A0A6-D8E3FEBF9929}" type="slidenum">
              <a:rPr lang="en-US" smtClean="0">
                <a:solidFill>
                  <a:schemeClr val="bg1"/>
                </a:solidFill>
              </a:rPr>
              <a:pPr/>
              <a:t>9</a:t>
            </a:fld>
            <a:endParaRPr lang="en-US"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2025999C2056D42A4AB09CC4AD07BBC" ma:contentTypeVersion="0" ma:contentTypeDescription="Create a new document." ma:contentTypeScope="" ma:versionID="3a94f470f4823fdd677b562aa8f2ea0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E77DBF-0183-45D2-A685-5D1A40D99B2C}">
  <ds:schemaRefs>
    <ds:schemaRef ds:uri="http://schemas.microsoft.com/sharepoint/v3/contenttype/forms"/>
  </ds:schemaRefs>
</ds:datastoreItem>
</file>

<file path=customXml/itemProps2.xml><?xml version="1.0" encoding="utf-8"?>
<ds:datastoreItem xmlns:ds="http://schemas.openxmlformats.org/officeDocument/2006/customXml" ds:itemID="{5E7466FF-3182-41A3-875C-243493360F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1661391-B2DE-4B91-950E-811BC4E92986}">
  <ds:schemaRefs>
    <ds:schemaRef ds:uri="http://schemas.microsoft.com/office/2006/documentManagement/types"/>
    <ds:schemaRef ds:uri="http://purl.org/dc/elements/1.1/"/>
    <ds:schemaRef ds:uri="http://www.w3.org/XML/1998/namespace"/>
    <ds:schemaRef ds:uri="http://purl.org/dc/terms/"/>
    <ds:schemaRef ds:uri="http://schemas.microsoft.com/office/infopath/2007/PartnerControl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783</TotalTime>
  <Words>2669</Words>
  <Application>Microsoft Office PowerPoint</Application>
  <PresentationFormat>On-screen Show (4:3)</PresentationFormat>
  <Paragraphs>423</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Doing Business with FDOT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FDOT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2</dc:title>
  <dc:creator>rt826cm</dc:creator>
  <cp:lastModifiedBy>Kell, Carliayn</cp:lastModifiedBy>
  <cp:revision>162</cp:revision>
  <dcterms:created xsi:type="dcterms:W3CDTF">2013-02-15T23:23:43Z</dcterms:created>
  <dcterms:modified xsi:type="dcterms:W3CDTF">2021-04-22T15:05:04Z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0x01010062025999C2056D42A4AB09CC4AD07BBC</vt:lpwstr>
  </property>
</Properties>
</file>