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65"/>
  </p:notesMasterIdLst>
  <p:handoutMasterIdLst>
    <p:handoutMasterId r:id="rId66"/>
  </p:handoutMasterIdLst>
  <p:sldIdLst>
    <p:sldId id="261" r:id="rId5"/>
    <p:sldId id="262" r:id="rId6"/>
    <p:sldId id="264" r:id="rId7"/>
    <p:sldId id="265" r:id="rId8"/>
    <p:sldId id="318" r:id="rId9"/>
    <p:sldId id="266" r:id="rId10"/>
    <p:sldId id="267" r:id="rId11"/>
    <p:sldId id="319" r:id="rId12"/>
    <p:sldId id="326" r:id="rId13"/>
    <p:sldId id="327" r:id="rId14"/>
    <p:sldId id="321" r:id="rId15"/>
    <p:sldId id="323" r:id="rId16"/>
    <p:sldId id="329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5" r:id="rId61"/>
    <p:sldId id="328" r:id="rId62"/>
    <p:sldId id="316" r:id="rId63"/>
    <p:sldId id="317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284"/>
    <a:srgbClr val="0054A8"/>
    <a:srgbClr val="153879"/>
    <a:srgbClr val="D7181F"/>
    <a:srgbClr val="1F4283"/>
    <a:srgbClr val="1B1464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309" autoAdjust="0"/>
  </p:normalViewPr>
  <p:slideViewPr>
    <p:cSldViewPr>
      <p:cViewPr>
        <p:scale>
          <a:sx n="90" d="100"/>
          <a:sy n="90" d="100"/>
        </p:scale>
        <p:origin x="-380" y="1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4CE147-022C-49F9-AB27-BF3BF71CC1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84067-62BE-4C25-B9D5-7D4CBC114B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5B734-8903-457D-ABC3-AD6C05A39494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8E1B3-A585-4FE6-B985-440CCE9A3E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63628-EE07-4D03-A2D7-F88B16290F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10BBE-EE38-451A-B1C8-B5CF8635F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17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8FD38-B002-4CAD-9D99-1F0D41176737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C9AAC-B1C4-4D2C-91D0-85CFAF83A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9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9AAC-B1C4-4D2C-91D0-85CFAF83A1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66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9AAC-B1C4-4D2C-91D0-85CFAF83A1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07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9AAC-B1C4-4D2C-91D0-85CFAF83A1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6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Remember: when schedule amount changes the previous % complete always changes: 60% of $100,000= 30% of $200,000 or 75% of $80,000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9AAC-B1C4-4D2C-91D0-85CFAF83A1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5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9AAC-B1C4-4D2C-91D0-85CFAF83A1B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20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C9AAC-B1C4-4D2C-91D0-85CFAF83A1B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94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25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25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40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9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20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200" y="1371600"/>
            <a:ext cx="10566400" cy="472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1F4283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1F4283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1F4283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1F4283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1F4283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563698-4B7F-4578-B233-69996FC61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85800"/>
            <a:ext cx="10566400" cy="5334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6271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19199" y="1371600"/>
            <a:ext cx="5254791" cy="45042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04000" y="1363133"/>
            <a:ext cx="5181600" cy="45042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BE5303-CFC7-465C-B0BB-8A7E0DA5E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85800"/>
            <a:ext cx="105664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6794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1219200" y="1371600"/>
            <a:ext cx="10566400" cy="472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43FA47-892B-491C-A53C-FEAFECF15B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85800"/>
            <a:ext cx="105664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9611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1219200" y="1371600"/>
            <a:ext cx="10566400" cy="472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31F56B-FEB3-4E96-87AC-983B8F435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85800"/>
            <a:ext cx="105664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904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6081A-9385-4588-ACF7-DE5C5A38E8A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096000"/>
            <a:ext cx="1123866" cy="50791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3D04717-ED04-4630-B385-8713DE69696A}"/>
              </a:ext>
            </a:extLst>
          </p:cNvPr>
          <p:cNvSpPr txBox="1">
            <a:spLocks/>
          </p:cNvSpPr>
          <p:nvPr userDrawn="1"/>
        </p:nvSpPr>
        <p:spPr>
          <a:xfrm>
            <a:off x="0" y="152400"/>
            <a:ext cx="12192000" cy="26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algn="l" defTabSz="257175" rtl="0" eaLnBrk="1" latinLnBrk="0" hangingPunct="1">
              <a:spcBef>
                <a:spcPct val="0"/>
              </a:spcBef>
              <a:buNone/>
              <a:defRPr sz="2800" b="1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200" dirty="0">
                <a:solidFill>
                  <a:srgbClr val="1F4284"/>
                </a:solidFill>
              </a:rPr>
              <a:t>Florida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423460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686" r:id="rId3"/>
    <p:sldLayoutId id="2147483687" r:id="rId4"/>
    <p:sldLayoutId id="2147483689" r:id="rId5"/>
    <p:sldLayoutId id="2147483674" r:id="rId6"/>
    <p:sldLayoutId id="2147483676" r:id="rId7"/>
    <p:sldLayoutId id="2147483675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257175" rtl="0" eaLnBrk="1" latinLnBrk="0" hangingPunct="1">
        <a:spcBef>
          <a:spcPct val="0"/>
        </a:spcBef>
        <a:buNone/>
        <a:defRPr sz="2400" b="1" kern="1200" cap="none">
          <a:solidFill>
            <a:srgbClr val="33569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2125" indent="-17212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800" b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54375" indent="-17212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06250" indent="-15187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98625" indent="-13162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1125" indent="-13162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68750" indent="-128588" algn="l" defTabSz="257175" rtl="0" eaLnBrk="1" latinLnBrk="0" hangingPunct="1">
        <a:spcBef>
          <a:spcPct val="20000"/>
        </a:spcBef>
        <a:spcAft>
          <a:spcPts val="33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75" kern="1200">
          <a:solidFill>
            <a:schemeClr val="tx2"/>
          </a:solidFill>
          <a:latin typeface="+mn-lt"/>
          <a:ea typeface="+mn-ea"/>
          <a:cs typeface="+mn-cs"/>
        </a:defRPr>
      </a:lvl6pPr>
      <a:lvl7pPr marL="1237500" indent="-128588" algn="l" defTabSz="257175" rtl="0" eaLnBrk="1" latinLnBrk="0" hangingPunct="1">
        <a:spcBef>
          <a:spcPct val="20000"/>
        </a:spcBef>
        <a:spcAft>
          <a:spcPts val="33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75" kern="1200">
          <a:solidFill>
            <a:schemeClr val="tx2"/>
          </a:solidFill>
          <a:latin typeface="+mn-lt"/>
          <a:ea typeface="+mn-ea"/>
          <a:cs typeface="+mn-cs"/>
        </a:defRPr>
      </a:lvl7pPr>
      <a:lvl8pPr marL="1406250" indent="-128588" algn="l" defTabSz="257175" rtl="0" eaLnBrk="1" latinLnBrk="0" hangingPunct="1">
        <a:spcBef>
          <a:spcPct val="20000"/>
        </a:spcBef>
        <a:spcAft>
          <a:spcPts val="33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75" kern="1200">
          <a:solidFill>
            <a:schemeClr val="tx2"/>
          </a:solidFill>
          <a:latin typeface="+mn-lt"/>
          <a:ea typeface="+mn-ea"/>
          <a:cs typeface="+mn-cs"/>
        </a:defRPr>
      </a:lvl8pPr>
      <a:lvl9pPr marL="1575000" indent="-128588" algn="l" defTabSz="257175" rtl="0" eaLnBrk="1" latinLnBrk="0" hangingPunct="1">
        <a:spcBef>
          <a:spcPct val="20000"/>
        </a:spcBef>
        <a:spcAft>
          <a:spcPts val="33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75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fdot.gov/procurement/Welcome-to-CITS.sht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://www.leg.state.fl.us/statutes/index.cfm?App_mode=Display_Statute&amp;URL=0100-0199/0112/Sections/0112.061.html" TargetMode="External"/><Relationship Id="rId7" Type="http://schemas.openxmlformats.org/officeDocument/2006/relationships/hyperlink" Target="https://www.fdot.gov/procurement/ProfessionalServicesReports.s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lrules.org/notice/resultAdvance.asp?string=a&amp;ChkFAC=on&amp;keyword=&amp;orgid=14&amp;orid=&amp;sid=&amp;iid=&amp;date3=07%2F30%2F2019&amp;date4=09%2F30%2F2020&amp;date1=07%2F30%2F2019&amp;date2=07%2F30%2F2020&amp;submit=++Search++" TargetMode="External"/><Relationship Id="rId5" Type="http://schemas.openxmlformats.org/officeDocument/2006/relationships/hyperlink" Target="https://www.flsenate.gov/Laws/Statutes/2011/338.251" TargetMode="External"/><Relationship Id="rId4" Type="http://schemas.openxmlformats.org/officeDocument/2006/relationships/hyperlink" Target="http://www.leg.state.fl.us/statutes/index.cfm?mode=View%20Statutes&amp;SubMenu=1&amp;App_mode=Display_Statute&amp;Search_String=215.422&amp;URL=0200-0299/0215/Sections/0215.422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infonet.dot.state.fl.us/procurement/professional/CITS_FAQ.htm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dot.gov/procurement/Welcome-to-CITS.shtm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mailto:Michelle.Turek@dot.state.fl.us" TargetMode="External"/><Relationship Id="rId3" Type="http://schemas.openxmlformats.org/officeDocument/2006/relationships/hyperlink" Target="https://www.fdot.gov/procurement/Welcome-to-CITS.shtm" TargetMode="External"/><Relationship Id="rId7" Type="http://schemas.openxmlformats.org/officeDocument/2006/relationships/hyperlink" Target="http://www.fdot.gov/equalopportunit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nfonet.dot.state.fl.us/procurement/" TargetMode="External"/><Relationship Id="rId5" Type="http://schemas.openxmlformats.org/officeDocument/2006/relationships/hyperlink" Target="http://www.fdot.gov/procurement/" TargetMode="External"/><Relationship Id="rId4" Type="http://schemas.openxmlformats.org/officeDocument/2006/relationships/hyperlink" Target="https://www.fdot.gov/cybersecurity/types-of-access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na01.safelinks.protection.outlook.com/?url=https%3A%2F%2Fna2.docusign.net%2FMember%2FPowerFormSigning.aspx%3FPowerFormId%3Dbb72f079-728c-4e10-b3d0-f8606f2d311c&amp;data=02%7C01%7CPaul.Baker%40dot.state.fl.us%7Cbfe5c70fcacb401940cd08d6821157e6%7Cdb21de5dbc9c420c8f3f8f08f85b5ada%7C0%7C0%7C636839408332111167&amp;sdata=ffnzd%2FxFACEaHZO6PG4BRbnUxaf0pGPJK9Ejshr%2FY28%3D&amp;reserved=0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a2.docusign.net/Member/PowerFormSigning.aspx?PowerFormId=c41e2a43-545b-4694-a1d5-8fc22339d2d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FDOT.Security@dot.state.fl.us" TargetMode="External"/><Relationship Id="rId5" Type="http://schemas.openxmlformats.org/officeDocument/2006/relationships/hyperlink" Target="http://wbt.dot.state.fl.us/ois/CSATRACKWBT/TRACKcbt.htm" TargetMode="External"/><Relationship Id="rId4" Type="http://schemas.openxmlformats.org/officeDocument/2006/relationships/hyperlink" Target="https://www.fdot.gov/cybersecurity/ITPoliciesandStatutes.shtm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7BFA-0C92-40A8-AB39-E4E110517D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Consultant Invoice Transmittal System (CITS)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AA2585-077B-43C0-8E2F-C13D5B3D65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Project Manager Overview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7187FA-E192-49D4-A69E-F0BD81389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533400"/>
            <a:ext cx="5028674" cy="617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2763A-7918-483D-BA42-4C7DFA9123EF}"/>
              </a:ext>
            </a:extLst>
          </p:cNvPr>
          <p:cNvSpPr txBox="1"/>
          <p:nvPr/>
        </p:nvSpPr>
        <p:spPr>
          <a:xfrm>
            <a:off x="1143000" y="533400"/>
            <a:ext cx="2819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CITS Authorization Form, Form No. 350-030-10</a:t>
            </a:r>
          </a:p>
        </p:txBody>
      </p:sp>
    </p:spTree>
    <p:extLst>
      <p:ext uri="{BB962C8B-B14F-4D97-AF65-F5344CB8AC3E}">
        <p14:creationId xmlns:p14="http://schemas.microsoft.com/office/powerpoint/2010/main" val="303339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3F3E17-E920-4325-BBFA-50B10AD62950}"/>
              </a:ext>
            </a:extLst>
          </p:cNvPr>
          <p:cNvSpPr/>
          <p:nvPr/>
        </p:nvSpPr>
        <p:spPr>
          <a:xfrm>
            <a:off x="4344999" y="1268359"/>
            <a:ext cx="4038600" cy="16002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Once contract documents are executed, Professional Services staff enters information into CITS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157080-D4DC-4C6A-96B9-8EC63A780129}"/>
              </a:ext>
            </a:extLst>
          </p:cNvPr>
          <p:cNvSpPr/>
          <p:nvPr/>
        </p:nvSpPr>
        <p:spPr>
          <a:xfrm>
            <a:off x="4268799" y="4191000"/>
            <a:ext cx="4114800" cy="17526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Financial Services Reviews contract to ensure accuracy prior to locking down for Consultant Invoicing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A50FFE93-AAAD-41A1-B7A1-CD916679E6A9}"/>
              </a:ext>
            </a:extLst>
          </p:cNvPr>
          <p:cNvSpPr/>
          <p:nvPr/>
        </p:nvSpPr>
        <p:spPr>
          <a:xfrm>
            <a:off x="6136231" y="3164965"/>
            <a:ext cx="381000" cy="685800"/>
          </a:xfrm>
          <a:prstGeom prst="downArrow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B75AA-F791-4A4E-B9A2-9E7DAABACC42}"/>
              </a:ext>
            </a:extLst>
          </p:cNvPr>
          <p:cNvSpPr txBox="1"/>
          <p:nvPr/>
        </p:nvSpPr>
        <p:spPr>
          <a:xfrm>
            <a:off x="1295400" y="652790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Contract Status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A956A8-2EC0-42BB-A386-34F16D7E09C1}"/>
              </a:ext>
            </a:extLst>
          </p:cNvPr>
          <p:cNvSpPr txBox="1"/>
          <p:nvPr/>
        </p:nvSpPr>
        <p:spPr>
          <a:xfrm>
            <a:off x="8915400" y="2769201"/>
            <a:ext cx="28252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Note: Contract will be in </a:t>
            </a:r>
            <a:r>
              <a:rPr lang="en-US" b="1" dirty="0">
                <a:solidFill>
                  <a:srgbClr val="FF0000"/>
                </a:solidFill>
              </a:rPr>
              <a:t>suspended </a:t>
            </a:r>
            <a:r>
              <a:rPr lang="en-US" dirty="0">
                <a:solidFill>
                  <a:srgbClr val="FF0000"/>
                </a:solidFill>
              </a:rPr>
              <a:t>status during this process. Consultants cannot invoice during this time. </a:t>
            </a:r>
          </a:p>
        </p:txBody>
      </p:sp>
    </p:spTree>
    <p:extLst>
      <p:ext uri="{BB962C8B-B14F-4D97-AF65-F5344CB8AC3E}">
        <p14:creationId xmlns:p14="http://schemas.microsoft.com/office/powerpoint/2010/main" val="22859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F84B33-35B6-4D57-86C7-CC5628DD29E1}"/>
              </a:ext>
            </a:extLst>
          </p:cNvPr>
          <p:cNvSpPr/>
          <p:nvPr/>
        </p:nvSpPr>
        <p:spPr>
          <a:xfrm>
            <a:off x="2786627" y="1216203"/>
            <a:ext cx="7139303" cy="80654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Consultant enters and submits invoice in CITS and submits all supporting documentation to Project Management in the preferred format…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1162EC-D274-4BE8-9494-25F3F061D096}"/>
              </a:ext>
            </a:extLst>
          </p:cNvPr>
          <p:cNvSpPr/>
          <p:nvPr/>
        </p:nvSpPr>
        <p:spPr>
          <a:xfrm>
            <a:off x="2769503" y="2625382"/>
            <a:ext cx="7139303" cy="803618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 Management reviews and approves, or rejects for payment ensuring work effort is complete..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F7666A-84D2-4090-98B6-AAE762CECEAC}"/>
              </a:ext>
            </a:extLst>
          </p:cNvPr>
          <p:cNvSpPr/>
          <p:nvPr/>
        </p:nvSpPr>
        <p:spPr>
          <a:xfrm>
            <a:off x="2780205" y="4007672"/>
            <a:ext cx="7152146" cy="8382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Financial Services audits and approves or rejects invoice for payment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B601ED62-D324-4914-B355-25EC3D70A0E1}"/>
              </a:ext>
            </a:extLst>
          </p:cNvPr>
          <p:cNvSpPr/>
          <p:nvPr/>
        </p:nvSpPr>
        <p:spPr>
          <a:xfrm>
            <a:off x="6207303" y="2114553"/>
            <a:ext cx="381000" cy="457200"/>
          </a:xfrm>
          <a:prstGeom prst="downArrow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2371BC1-7367-40A2-B5DC-27927D4AB00E}"/>
              </a:ext>
            </a:extLst>
          </p:cNvPr>
          <p:cNvSpPr/>
          <p:nvPr/>
        </p:nvSpPr>
        <p:spPr>
          <a:xfrm>
            <a:off x="6207303" y="3489736"/>
            <a:ext cx="381000" cy="457200"/>
          </a:xfrm>
          <a:prstGeom prst="downArrow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0F6CB-02B5-439A-8CCA-693C58CDCD57}"/>
              </a:ext>
            </a:extLst>
          </p:cNvPr>
          <p:cNvSpPr txBox="1"/>
          <p:nvPr/>
        </p:nvSpPr>
        <p:spPr>
          <a:xfrm>
            <a:off x="1219200" y="635169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Invoice Status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15EAFE-79C6-40D3-B4C8-777764D9F118}"/>
              </a:ext>
            </a:extLst>
          </p:cNvPr>
          <p:cNvSpPr txBox="1"/>
          <p:nvPr/>
        </p:nvSpPr>
        <p:spPr>
          <a:xfrm>
            <a:off x="10197957" y="1354084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Invoice status</a:t>
            </a:r>
            <a:r>
              <a:rPr lang="en-US" sz="1500" dirty="0"/>
              <a:t>: Prime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E8EE01-E2CB-4BC3-87F0-E8CC3E6788D2}"/>
              </a:ext>
            </a:extLst>
          </p:cNvPr>
          <p:cNvSpPr txBox="1"/>
          <p:nvPr/>
        </p:nvSpPr>
        <p:spPr>
          <a:xfrm>
            <a:off x="10153650" y="2571753"/>
            <a:ext cx="1828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Invoice status</a:t>
            </a:r>
            <a:r>
              <a:rPr lang="en-US" sz="1500" dirty="0"/>
              <a:t>: Primary or Secondary Reviewer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A97E4-2BC1-4512-98B2-1722627C9B32}"/>
              </a:ext>
            </a:extLst>
          </p:cNvPr>
          <p:cNvSpPr txBox="1"/>
          <p:nvPr/>
        </p:nvSpPr>
        <p:spPr>
          <a:xfrm>
            <a:off x="10096500" y="4020254"/>
            <a:ext cx="175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Invoice status</a:t>
            </a:r>
            <a:r>
              <a:rPr lang="en-US" sz="1500" dirty="0"/>
              <a:t>: Financial Services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C4BE94-81BB-4748-AD9B-54142A615BAC}"/>
              </a:ext>
            </a:extLst>
          </p:cNvPr>
          <p:cNvSpPr/>
          <p:nvPr/>
        </p:nvSpPr>
        <p:spPr>
          <a:xfrm>
            <a:off x="2769503" y="5421935"/>
            <a:ext cx="7162848" cy="674065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Department of Financial Services (DFS) cuts voucher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51323-0EB8-4656-B6B5-97071419B034}"/>
              </a:ext>
            </a:extLst>
          </p:cNvPr>
          <p:cNvSpPr txBox="1"/>
          <p:nvPr/>
        </p:nvSpPr>
        <p:spPr>
          <a:xfrm>
            <a:off x="10287000" y="5257800"/>
            <a:ext cx="1562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Invoice status: </a:t>
            </a:r>
            <a:r>
              <a:rPr lang="en-US" sz="1500" dirty="0"/>
              <a:t>Paid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8D6D37C5-06D1-4119-91BA-DEDF38D4222B}"/>
              </a:ext>
            </a:extLst>
          </p:cNvPr>
          <p:cNvSpPr/>
          <p:nvPr/>
        </p:nvSpPr>
        <p:spPr>
          <a:xfrm>
            <a:off x="6227658" y="4876800"/>
            <a:ext cx="381000" cy="457200"/>
          </a:xfrm>
          <a:prstGeom prst="downArrow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4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A46F95-5AC8-4270-A7C2-0624285C7564}"/>
              </a:ext>
            </a:extLst>
          </p:cNvPr>
          <p:cNvSpPr txBox="1"/>
          <p:nvPr/>
        </p:nvSpPr>
        <p:spPr>
          <a:xfrm>
            <a:off x="1295400" y="2074274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Invoice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4654E-3E52-4520-956C-0220A5130F78}"/>
              </a:ext>
            </a:extLst>
          </p:cNvPr>
          <p:cNvSpPr txBox="1"/>
          <p:nvPr/>
        </p:nvSpPr>
        <p:spPr>
          <a:xfrm>
            <a:off x="3733800" y="2781041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Alternate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BFD7F-7FB7-4A6A-AD6B-5DAD37BB56D1}"/>
              </a:ext>
            </a:extLst>
          </p:cNvPr>
          <p:cNvSpPr txBox="1"/>
          <p:nvPr/>
        </p:nvSpPr>
        <p:spPr>
          <a:xfrm>
            <a:off x="3637052" y="2136337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Primary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31D55-D290-4E7F-870E-3CAF7DB547D8}"/>
              </a:ext>
            </a:extLst>
          </p:cNvPr>
          <p:cNvSpPr txBox="1"/>
          <p:nvPr/>
        </p:nvSpPr>
        <p:spPr>
          <a:xfrm>
            <a:off x="6276226" y="2136337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Secondary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D528D-912F-4ED4-B9F4-F1AE26F113F2}"/>
              </a:ext>
            </a:extLst>
          </p:cNvPr>
          <p:cNvSpPr txBox="1"/>
          <p:nvPr/>
        </p:nvSpPr>
        <p:spPr>
          <a:xfrm>
            <a:off x="6504826" y="278104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Secondary Alternate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6D8AB-F990-4B68-B8BC-EF4A88EB6710}"/>
              </a:ext>
            </a:extLst>
          </p:cNvPr>
          <p:cNvSpPr txBox="1"/>
          <p:nvPr/>
        </p:nvSpPr>
        <p:spPr>
          <a:xfrm>
            <a:off x="9296400" y="1951672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Financial Services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AE7CBD1-0612-4E63-BADC-66A762887DE5}"/>
              </a:ext>
            </a:extLst>
          </p:cNvPr>
          <p:cNvSpPr/>
          <p:nvPr/>
        </p:nvSpPr>
        <p:spPr>
          <a:xfrm>
            <a:off x="2667000" y="2218237"/>
            <a:ext cx="838200" cy="287926"/>
          </a:xfrm>
          <a:prstGeom prst="rightArrow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D1EC911-CCDC-4780-8F4A-2CD243D3D9F7}"/>
              </a:ext>
            </a:extLst>
          </p:cNvPr>
          <p:cNvSpPr/>
          <p:nvPr/>
        </p:nvSpPr>
        <p:spPr>
          <a:xfrm>
            <a:off x="5070296" y="2246503"/>
            <a:ext cx="1025704" cy="287926"/>
          </a:xfrm>
          <a:prstGeom prst="rightArrow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82DAB65-7750-4E35-A271-8E50EB6D3049}"/>
              </a:ext>
            </a:extLst>
          </p:cNvPr>
          <p:cNvSpPr/>
          <p:nvPr/>
        </p:nvSpPr>
        <p:spPr>
          <a:xfrm>
            <a:off x="8001000" y="2246503"/>
            <a:ext cx="1066800" cy="259660"/>
          </a:xfrm>
          <a:prstGeom prst="rightArrow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05F4ED-7339-4A9C-8EAA-9BD7F0F60206}"/>
              </a:ext>
            </a:extLst>
          </p:cNvPr>
          <p:cNvCxnSpPr/>
          <p:nvPr/>
        </p:nvCxnSpPr>
        <p:spPr>
          <a:xfrm>
            <a:off x="4284752" y="350520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CCAD9C-C30B-481D-A09B-C370D64F1648}"/>
              </a:ext>
            </a:extLst>
          </p:cNvPr>
          <p:cNvCxnSpPr/>
          <p:nvPr/>
        </p:nvCxnSpPr>
        <p:spPr>
          <a:xfrm>
            <a:off x="4284752" y="4114800"/>
            <a:ext cx="56974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0ED5285-F6B6-4B0C-A257-6A6BD859FDC9}"/>
              </a:ext>
            </a:extLst>
          </p:cNvPr>
          <p:cNvCxnSpPr/>
          <p:nvPr/>
        </p:nvCxnSpPr>
        <p:spPr>
          <a:xfrm flipV="1">
            <a:off x="9982200" y="2895600"/>
            <a:ext cx="0" cy="1219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5A5D229-9731-4B3B-9F97-251A77BAD7BB}"/>
              </a:ext>
            </a:extLst>
          </p:cNvPr>
          <p:cNvSpPr txBox="1"/>
          <p:nvPr/>
        </p:nvSpPr>
        <p:spPr>
          <a:xfrm>
            <a:off x="4007563" y="2491599"/>
            <a:ext cx="46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1A0425-EC49-44C2-AF13-AD2D91FA4E9F}"/>
              </a:ext>
            </a:extLst>
          </p:cNvPr>
          <p:cNvSpPr txBox="1"/>
          <p:nvPr/>
        </p:nvSpPr>
        <p:spPr>
          <a:xfrm>
            <a:off x="6878548" y="2505161"/>
            <a:ext cx="44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8863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7C49F6-13AD-4B99-827E-33105AC88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https://www.fdot.gov/procurement/Welcome-to-CITS.shtm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defRPr/>
            </a:pPr>
            <a:r>
              <a:rPr lang="en-US" dirty="0"/>
              <a:t>Log in using your mainframe </a:t>
            </a:r>
          </a:p>
          <a:p>
            <a:pPr marL="0" indent="0">
              <a:buNone/>
              <a:defRPr/>
            </a:pPr>
            <a:r>
              <a:rPr lang="en-US" dirty="0"/>
              <a:t>user ID and password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D9A652-1264-45B5-9D20-80EBA81BB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Into CITS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B6BD0-3E84-4A30-A02E-A19E0C935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52600"/>
            <a:ext cx="7235506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8AE23-47E2-4D30-9648-F27DCA79C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037" y="2945064"/>
            <a:ext cx="354208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2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3355DC-6A08-4CC5-8293-3C6A10347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280" y="1356360"/>
            <a:ext cx="10566400" cy="4724400"/>
          </a:xfrm>
        </p:spPr>
        <p:txBody>
          <a:bodyPr/>
          <a:lstStyle/>
          <a:p>
            <a:pPr>
              <a:defRPr/>
            </a:pPr>
            <a:r>
              <a:rPr lang="en-US" dirty="0"/>
              <a:t>From the Welcome Page click </a:t>
            </a:r>
            <a:r>
              <a:rPr lang="en-US" u="sng" dirty="0"/>
              <a:t>HOME</a:t>
            </a:r>
            <a:br>
              <a:rPr lang="en-US" u="sng" dirty="0"/>
            </a:br>
            <a:endParaRPr lang="en-US" u="sng" dirty="0"/>
          </a:p>
          <a:p>
            <a:pPr marL="0" indent="0">
              <a:buNone/>
              <a:defRPr/>
            </a:pPr>
            <a:endParaRPr lang="en-US" u="sng" dirty="0"/>
          </a:p>
          <a:p>
            <a:pPr>
              <a:defRPr/>
            </a:pPr>
            <a:r>
              <a:rPr lang="en-US" dirty="0"/>
              <a:t>You should also update your Email </a:t>
            </a:r>
          </a:p>
          <a:p>
            <a:pPr marL="0" indent="0">
              <a:buNone/>
              <a:defRPr/>
            </a:pPr>
            <a:r>
              <a:rPr lang="en-US" dirty="0"/>
              <a:t>address from here if needed.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514BD8-8EA4-4D23-A2F1-E4F158A1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517B0-1435-4BF1-9BAC-A9DB0A289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838200"/>
            <a:ext cx="4413887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20DA4E-7160-4088-87C8-4B2DE7497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76400"/>
            <a:ext cx="10566400" cy="4419600"/>
          </a:xfrm>
        </p:spPr>
        <p:txBody>
          <a:bodyPr/>
          <a:lstStyle/>
          <a:p>
            <a:pPr>
              <a:defRPr/>
            </a:pPr>
            <a:r>
              <a:rPr lang="en-US" dirty="0"/>
              <a:t>Remember CITS is only a method or process of invoice review, it is not the procedure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All invoices must be approved in compliance with Florida Statutes </a:t>
            </a:r>
            <a:r>
              <a:rPr lang="en-US" dirty="0">
                <a:hlinkClick r:id="rId3"/>
              </a:rPr>
              <a:t>112.061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215.422</a:t>
            </a:r>
            <a:r>
              <a:rPr lang="en-US" dirty="0"/>
              <a:t>,and </a:t>
            </a:r>
            <a:r>
              <a:rPr lang="en-US" dirty="0">
                <a:hlinkClick r:id="rId5"/>
              </a:rPr>
              <a:t>338.251</a:t>
            </a:r>
            <a:r>
              <a:rPr lang="en-US" dirty="0"/>
              <a:t> as well as Florida Administrative Code, Chapters </a:t>
            </a:r>
            <a:r>
              <a:rPr lang="en-US" dirty="0">
                <a:hlinkClick r:id="rId6"/>
              </a:rPr>
              <a:t>14-51, and 14B</a:t>
            </a:r>
            <a:endParaRPr lang="en-US" dirty="0"/>
          </a:p>
          <a:p>
            <a:pPr>
              <a:defRPr/>
            </a:pPr>
            <a:r>
              <a:rPr lang="en-US" dirty="0">
                <a:hlinkClick r:id="rId7"/>
              </a:rPr>
              <a:t>https://www.fdot.gov/procurement/ProfessionalServicesReports.shtm</a:t>
            </a:r>
            <a:endParaRPr lang="en-US" dirty="0"/>
          </a:p>
          <a:p>
            <a:pPr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233CBB-79A7-445C-B56E-E6F94B2A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Reviewing Invoices in CITS</a:t>
            </a:r>
          </a:p>
        </p:txBody>
      </p:sp>
      <p:pic>
        <p:nvPicPr>
          <p:cNvPr id="5" name="Picture 4" descr="Workspace and bicycle against brick wall">
            <a:extLst>
              <a:ext uri="{FF2B5EF4-FFF2-40B4-BE49-F238E27FC236}">
                <a16:creationId xmlns:a16="http://schemas.microsoft.com/office/drawing/2014/main" id="{F71E1A75-1D87-42E4-BF38-99967AE2D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300" y="3479750"/>
            <a:ext cx="4611300" cy="307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5CE76C-6DEE-4A11-AFFB-5A06C5685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Select the Home Icon on the top.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Select an invoice for review by clicking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the underlined, hyperlinked invoice number;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this will take you to the Invoice Review Form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Note: If you are an Alternate Reviewer, click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the radio button labeled “List Invoices to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Review as Alternate”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9A963C-8154-47CB-921E-A5566B89F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Invoice Reviewer Home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90C14-EA91-4ABE-A289-6E3A540EC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070" y="1224280"/>
            <a:ext cx="561301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BB36BD-A61A-4FC0-84C4-9FCCD484A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589" y="2514600"/>
            <a:ext cx="541597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2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94249E-4225-4E51-B94A-E094DD50A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Click “View Invoice” to open a new window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and review the invoice document</a:t>
            </a:r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If there are questions concerning the Contract,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click “View Contract”. This will open a new window,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or switch the Invoice View to Contract View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780FAB-F45C-4CC6-AAB5-F960FD30F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Invoice Review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68405-415A-4ADD-AF60-19A398745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133" y="601133"/>
            <a:ext cx="490246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8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0697AF-496A-49CC-82A4-576A5EA92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371600"/>
            <a:ext cx="5715000" cy="4724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All basic information concerning the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invoice is available on the Main Invoice Page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Please ensure the Prompt Payment Certification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Information section is completed with a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Y checkbox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To view the invoice detail, click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“</a:t>
            </a:r>
            <a:r>
              <a:rPr lang="en-US" u="sng" dirty="0"/>
              <a:t>Invoice Summary for Print</a:t>
            </a:r>
            <a:r>
              <a:rPr lang="en-US" dirty="0"/>
              <a:t> “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http://infonet.dot.state.fl.us/procurement/professional/CITS_FAQ.htm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63A80C-DF1F-4021-A42C-6043FEE8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Invoice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94959-C1D6-434B-9269-2A5C29348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533400"/>
            <a:ext cx="3505200" cy="618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BFFC98-034A-4503-A571-61D144711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76400"/>
            <a:ext cx="10566400" cy="44196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Gaining Access to CITS</a:t>
            </a:r>
          </a:p>
          <a:p>
            <a:pPr>
              <a:defRPr/>
            </a:pPr>
            <a:r>
              <a:rPr lang="en-US" sz="2400" dirty="0"/>
              <a:t>Proper Invoice processing</a:t>
            </a:r>
          </a:p>
          <a:p>
            <a:pPr>
              <a:defRPr/>
            </a:pPr>
            <a:r>
              <a:rPr lang="en-US" sz="2400" dirty="0"/>
              <a:t>How CITS relates to Consultant Contracting</a:t>
            </a:r>
          </a:p>
          <a:p>
            <a:r>
              <a:rPr lang="en-US" sz="2400" dirty="0"/>
              <a:t>Contract Navigation</a:t>
            </a:r>
          </a:p>
          <a:p>
            <a:r>
              <a:rPr lang="en-US" sz="2400" dirty="0"/>
              <a:t>Scheduling and Tables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5DA59F-14A7-46F9-B9DF-DF724EF19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will learn:</a:t>
            </a:r>
          </a:p>
        </p:txBody>
      </p:sp>
      <p:pic>
        <p:nvPicPr>
          <p:cNvPr id="5" name="Picture 4" descr="Dark floating bulbs with one lit up brightly">
            <a:extLst>
              <a:ext uri="{FF2B5EF4-FFF2-40B4-BE49-F238E27FC236}">
                <a16:creationId xmlns:a16="http://schemas.microsoft.com/office/drawing/2014/main" id="{55E0E887-6E2F-4768-97F9-4FF4189DF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6957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72D5DF-4A7A-486D-B69D-39428E704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Charges are broken out by Task, Financial Project and Compensation element</a:t>
            </a:r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Click the underlined, hyperlinked Schedule number to view detail of charges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5B708A-645C-494E-B91A-3FAD3FF79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Invoice Summary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3B5A6C-E034-4A41-B0DA-6A94394AF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50" y="4038600"/>
            <a:ext cx="723900" cy="301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98E8D0-07F0-490A-A77C-9A0D24D95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359" y="1981200"/>
            <a:ext cx="7276842" cy="313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7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6E7838-2485-4B6E-8C7E-6BFD6295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The Invoice Schedule Pages give a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complete break down of all Schedule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charges for this invoice.</a:t>
            </a:r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Review the information, return to the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Invoice Summary and proceed to the next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schedule, until the entire invoice has been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reviewed.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6D1F44-5E81-422C-AAC8-AB513F43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Invoice Schedules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8C8FF-05DF-4F54-81AC-C81E57DD8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842" y="721361"/>
            <a:ext cx="4619357" cy="54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BFE315-7276-4F31-8B99-E96EA3EAB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Once the entire invoice has been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reviewed at the detail level, it may be: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Approved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Rejected</a:t>
            </a:r>
          </a:p>
          <a:p>
            <a:pPr marL="182250" lvl="1" indent="0">
              <a:lnSpc>
                <a:spcPct val="80000"/>
              </a:lnSpc>
              <a:buNone/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NOTE: A comment is required for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any invoice being rejected.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Select the radio button of the desired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action and click submit.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696BA7-4B4A-4534-A744-D24B8AA9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Invoice Review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EFB0B-7341-4A7F-BFE7-C4A9829D1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702597"/>
            <a:ext cx="5181600" cy="52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6E3984-5056-4501-B7E9-0543F32FA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Approving the invoice automatically </a:t>
            </a:r>
          </a:p>
          <a:p>
            <a:pPr marL="0" indent="0">
              <a:buNone/>
              <a:defRPr/>
            </a:pPr>
            <a:r>
              <a:rPr lang="en-US" dirty="0"/>
              <a:t>generate the Cost Distribution Work form (CIT)</a:t>
            </a:r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99B26A-634D-40D7-8B03-9840614E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Distribution Work Form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FA602-2136-47C3-B0E1-08EC5D2B2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550091"/>
            <a:ext cx="4038600" cy="630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BE730B-B5D1-4E5E-849F-6953734D8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CITS uses oldest money first to pay all invoices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invoice reviewer may adjust object codes, </a:t>
            </a:r>
          </a:p>
          <a:p>
            <a:pPr marL="0" indent="0">
              <a:buNone/>
              <a:defRPr/>
            </a:pPr>
            <a:r>
              <a:rPr lang="en-US" dirty="0"/>
              <a:t>line amounts and the B/CB indicator only</a:t>
            </a:r>
          </a:p>
          <a:p>
            <a:endParaRPr lang="en-US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74FE8C-F23E-40BE-872D-B988D4C19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Distribution Work Form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EA37C-1DCD-4E0A-B9A8-D7CE024FB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1219200"/>
            <a:ext cx="5486400" cy="47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4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F371A8-A585-41A8-94B0-4542890D0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Object Codes are determined by the Encumbrance line.</a:t>
            </a:r>
          </a:p>
          <a:p>
            <a:pPr>
              <a:defRPr/>
            </a:pPr>
            <a:r>
              <a:rPr lang="en-US" dirty="0"/>
              <a:t>Most of the time, only charges relating to travel will require an Object Code Adjustment</a:t>
            </a:r>
          </a:p>
          <a:p>
            <a:pPr>
              <a:defRPr/>
            </a:pPr>
            <a:r>
              <a:rPr lang="en-US" dirty="0"/>
              <a:t>CITS will not allow an object to be used, that has not been associated to the Financial Project</a:t>
            </a:r>
          </a:p>
          <a:p>
            <a:r>
              <a:rPr lang="en-US" dirty="0"/>
              <a:t>https://fldot.sharepoint.com/sites/FDOT-OOC/DOO/FLAIRCodes/SitePages/Home.aspx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83A430-9DCE-4ADB-8BF5-E71BE943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Object Codes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748EB-4286-42BE-A3ED-F2586A2D0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907582"/>
            <a:ext cx="5757887" cy="310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FF0C61-13BC-4FDD-B263-D03FC3DCF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The B/CB indicator states whether or not these charges are “Federally Participating” or “Non-participating”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Only special circumstances will require an adjustment to this indicator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7D4A9-DA1A-448E-9943-3F8F204F9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B/CB Billing Indicator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80076-B43A-4B37-BB10-EE7708630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971800"/>
            <a:ext cx="7467600" cy="299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EDEC42-C2B9-456E-B14D-11CC32D38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CIT lines may need to be “Split” if the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charges should hit multiple Object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codes or if some charges are non-participating</a:t>
            </a:r>
            <a:br>
              <a:rPr lang="en-US" dirty="0"/>
            </a:b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To split a line, simply select the radio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button and click “Split”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DE7C00-0BDB-4104-AC2E-096ACC0C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CIT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14354-A279-4530-BAFD-1E0CB2DD2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838200"/>
            <a:ext cx="548904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0A9C19-9718-4CCA-B6EE-99F0872E6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lnSpc>
                <a:spcPct val="90000"/>
              </a:lnSpc>
              <a:defRPr/>
            </a:pPr>
            <a:r>
              <a:rPr lang="en-US" dirty="0"/>
              <a:t>SAVE: Allows the user to save the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work form, exit and return later.</a:t>
            </a:r>
          </a:p>
          <a:p>
            <a:pPr marL="533400" indent="-533400">
              <a:lnSpc>
                <a:spcPct val="90000"/>
              </a:lnSpc>
              <a:defRPr/>
            </a:pPr>
            <a:endParaRPr lang="en-US" dirty="0"/>
          </a:p>
          <a:p>
            <a:pPr marL="533400" indent="-533400">
              <a:lnSpc>
                <a:spcPct val="90000"/>
              </a:lnSpc>
              <a:defRPr/>
            </a:pPr>
            <a:r>
              <a:rPr lang="en-US" dirty="0"/>
              <a:t>REMOVE: Completely removes the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CIT Form so the user may start over.</a:t>
            </a:r>
          </a:p>
          <a:p>
            <a:pPr marL="533400" indent="-533400">
              <a:lnSpc>
                <a:spcPct val="90000"/>
              </a:lnSpc>
              <a:defRPr/>
            </a:pPr>
            <a:endParaRPr lang="en-US" dirty="0"/>
          </a:p>
          <a:p>
            <a:pPr marL="533400" indent="-533400">
              <a:lnSpc>
                <a:spcPct val="90000"/>
              </a:lnSpc>
              <a:defRPr/>
            </a:pPr>
            <a:r>
              <a:rPr lang="en-US" dirty="0"/>
              <a:t>DELETE: Deletes a select line from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the CIT Form.  Remember the Working Total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and Invoice Total must equal.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34B895-F633-49ED-A980-AC9B1AD4C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Distribution Work Form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119F9-6819-44BA-9B6B-304D531C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453736"/>
            <a:ext cx="4038600" cy="630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685152-0EAC-4299-A4B7-B909E63EC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Prior to submittal of the CIT Form, </a:t>
            </a:r>
          </a:p>
          <a:p>
            <a:pPr marL="0" indent="0">
              <a:buNone/>
              <a:defRPr/>
            </a:pPr>
            <a:r>
              <a:rPr lang="en-US" dirty="0"/>
              <a:t>the invoice reviewer must click a radio </a:t>
            </a:r>
          </a:p>
          <a:p>
            <a:pPr marL="0" indent="0">
              <a:buNone/>
              <a:defRPr/>
            </a:pPr>
            <a:r>
              <a:rPr lang="en-US" dirty="0"/>
              <a:t>button indicating that the Federal </a:t>
            </a:r>
          </a:p>
          <a:p>
            <a:pPr marL="0" indent="0">
              <a:buNone/>
              <a:defRPr/>
            </a:pPr>
            <a:r>
              <a:rPr lang="en-US" dirty="0"/>
              <a:t>Participation indicator (B/CB) has been verified.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Submit sends the invoice to the </a:t>
            </a:r>
          </a:p>
          <a:p>
            <a:pPr marL="0" indent="0">
              <a:buNone/>
              <a:defRPr/>
            </a:pPr>
            <a:r>
              <a:rPr lang="en-US" dirty="0"/>
              <a:t>next level for review.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CC1949-779D-42DE-B08B-FD288338F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Distribution Work Form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64A92-8175-41B7-9256-4B6E18447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533400"/>
            <a:ext cx="4038600" cy="63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87315-F6C8-4F8F-9A26-ECA6668C4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/>
              <a:t>Statewide roll-out 7/02</a:t>
            </a:r>
          </a:p>
          <a:p>
            <a:pPr>
              <a:defRPr/>
            </a:pPr>
            <a:r>
              <a:rPr lang="en-US" sz="2000" dirty="0"/>
              <a:t>Currently over 2000 total users, including </a:t>
            </a:r>
          </a:p>
          <a:p>
            <a:pPr marL="0" indent="0">
              <a:buNone/>
              <a:defRPr/>
            </a:pPr>
            <a:r>
              <a:rPr lang="en-US" sz="2000" dirty="0"/>
              <a:t>819 corporate ID’s from over 600 different firms</a:t>
            </a:r>
          </a:p>
          <a:p>
            <a:pPr>
              <a:defRPr/>
            </a:pPr>
            <a:r>
              <a:rPr lang="en-US" sz="2000" dirty="0"/>
              <a:t>Nearly 2300 active contracts</a:t>
            </a:r>
          </a:p>
          <a:p>
            <a:pPr>
              <a:defRPr/>
            </a:pPr>
            <a:r>
              <a:rPr lang="en-US" sz="2000" dirty="0"/>
              <a:t>Over 1500 invoices are paid each month </a:t>
            </a:r>
          </a:p>
          <a:p>
            <a:pPr marL="0" indent="0">
              <a:buNone/>
              <a:defRPr/>
            </a:pPr>
            <a:r>
              <a:rPr lang="en-US" sz="2000" dirty="0"/>
              <a:t>totaling over $75 million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090BAB-5801-4C99-AD96-D6B89F7E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CITS Statistics</a:t>
            </a:r>
          </a:p>
        </p:txBody>
      </p:sp>
      <p:pic>
        <p:nvPicPr>
          <p:cNvPr id="5" name="Picture 4" descr="CPU with binary numbers and blueprint">
            <a:extLst>
              <a:ext uri="{FF2B5EF4-FFF2-40B4-BE49-F238E27FC236}">
                <a16:creationId xmlns:a16="http://schemas.microsoft.com/office/drawing/2014/main" id="{1AF7A296-642E-46CB-B492-E5FFE7B80E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20" y="2722897"/>
            <a:ext cx="5518444" cy="3104125"/>
          </a:xfrm>
          <a:prstGeom prst="rect">
            <a:avLst/>
          </a:prstGeom>
        </p:spPr>
      </p:pic>
      <p:pic>
        <p:nvPicPr>
          <p:cNvPr id="7" name="Picture 6" descr="List of dates on a digital screen">
            <a:extLst>
              <a:ext uri="{FF2B5EF4-FFF2-40B4-BE49-F238E27FC236}">
                <a16:creationId xmlns:a16="http://schemas.microsoft.com/office/drawing/2014/main" id="{4280B6AA-D618-40B7-A12B-8D2B25C47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903" y="1056378"/>
            <a:ext cx="3659779" cy="24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8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467880-4635-4B2E-9204-1C15A7ADC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Schedule D-1 / LS, Percent Complete</a:t>
            </a:r>
          </a:p>
          <a:p>
            <a:pPr>
              <a:defRPr/>
            </a:pPr>
            <a:r>
              <a:rPr lang="en-US" sz="2800" dirty="0"/>
              <a:t>Schedule E-1 / LS, Companion to A-1</a:t>
            </a:r>
          </a:p>
          <a:p>
            <a:pPr>
              <a:defRPr/>
            </a:pPr>
            <a:r>
              <a:rPr lang="en-US" sz="2800" dirty="0"/>
              <a:t>Schedule A-1 / LA, From 5A &amp; 5B</a:t>
            </a:r>
          </a:p>
          <a:p>
            <a:pPr>
              <a:defRPr/>
            </a:pPr>
            <a:r>
              <a:rPr lang="en-US" sz="2800" dirty="0"/>
              <a:t>Schedule A-3 / LA or LS, Defined Rates</a:t>
            </a:r>
          </a:p>
          <a:p>
            <a:pPr>
              <a:defRPr/>
            </a:pPr>
            <a:r>
              <a:rPr lang="en-US" sz="2800" dirty="0"/>
              <a:t>Schedule E-2 / LA, Direct Expenses</a:t>
            </a:r>
          </a:p>
          <a:p>
            <a:pPr>
              <a:defRPr/>
            </a:pPr>
            <a:r>
              <a:rPr lang="en-US" sz="2800" dirty="0"/>
              <a:t>Schedule E-3 / LA, Travel Expenses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C5F328-3E44-46B8-9856-1BDC8267E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Invoice Schedule Detail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2FA91-3CDA-4894-A9A9-D7E09389B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524000"/>
            <a:ext cx="390284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1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39055D-7F02-4A69-A0B2-E423CD54F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Calculates by % complete of services (LS-2) </a:t>
            </a:r>
          </a:p>
          <a:p>
            <a:pPr marL="0" indent="0">
              <a:buNone/>
              <a:defRPr/>
            </a:pPr>
            <a:r>
              <a:rPr lang="en-US" dirty="0"/>
              <a:t>or at completion of Services (LS-1).</a:t>
            </a:r>
            <a:br>
              <a:rPr lang="en-US" dirty="0"/>
            </a:br>
            <a:endParaRPr lang="en-US" sz="600" dirty="0"/>
          </a:p>
          <a:p>
            <a:pPr>
              <a:defRPr/>
            </a:pPr>
            <a:r>
              <a:rPr lang="en-US" dirty="0"/>
              <a:t>Schedule always calculates against </a:t>
            </a:r>
          </a:p>
          <a:p>
            <a:pPr marL="0" indent="0">
              <a:buNone/>
              <a:defRPr/>
            </a:pPr>
            <a:r>
              <a:rPr lang="en-US" dirty="0"/>
              <a:t>current expense limit.</a:t>
            </a:r>
            <a:br>
              <a:rPr lang="en-US" dirty="0"/>
            </a:br>
            <a:endParaRPr lang="en-US" sz="600" dirty="0"/>
          </a:p>
          <a:p>
            <a:pPr>
              <a:defRPr/>
            </a:pPr>
            <a:r>
              <a:rPr lang="en-US" dirty="0"/>
              <a:t>“FINAL” does not automatically</a:t>
            </a:r>
          </a:p>
          <a:p>
            <a:pPr marL="0" indent="0">
              <a:buNone/>
              <a:defRPr/>
            </a:pPr>
            <a:r>
              <a:rPr lang="en-US" dirty="0"/>
              <a:t>pay remaining balance.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3CA703-B371-47F9-8C68-DF71CE03E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D-1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06D6B-E89E-48BC-A8FD-25778B7A1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804" y="511195"/>
            <a:ext cx="4983866" cy="558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48772E-F58C-4C75-8C87-03C8CFB3C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394069"/>
            <a:ext cx="10566400" cy="4724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Most versatile of all schedules</a:t>
            </a:r>
          </a:p>
          <a:p>
            <a:pPr>
              <a:lnSpc>
                <a:spcPct val="90000"/>
              </a:lnSpc>
              <a:defRPr/>
            </a:pPr>
            <a:endParaRPr lang="en-US" sz="600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Automatically calculates when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accessed - requires no input</a:t>
            </a:r>
          </a:p>
          <a:p>
            <a:pPr>
              <a:lnSpc>
                <a:spcPct val="90000"/>
              </a:lnSpc>
              <a:defRPr/>
            </a:pPr>
            <a:endParaRPr lang="en-US" sz="600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Must be accessed after each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time Schedule A-1 is adjusted</a:t>
            </a:r>
          </a:p>
          <a:p>
            <a:pPr>
              <a:lnSpc>
                <a:spcPct val="90000"/>
              </a:lnSpc>
              <a:defRPr/>
            </a:pPr>
            <a:endParaRPr lang="en-US" sz="600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Pays remaining schedule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balance on “FINAL” invoice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188D5F-0650-4DE2-9D7F-6A19B674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E-1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DB173-E077-4D42-80A8-9660041C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843369"/>
            <a:ext cx="5562600" cy="517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B091F5-1728-45A2-90EB-D5B67AD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/>
              <a:t>Means of calculation include: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/>
              <a:t>Total amount as a single initial payment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/>
              <a:t>Total amount spread over first two invoices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/>
              <a:t>Proportional to salaries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/>
              <a:t>Percentage of total salary dollars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/>
              <a:t>Percentage of raw salary dollars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/>
              <a:t>Uses rates from Table 4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9A7F84-E4E3-4DB3-B6C0-241B39DD5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E-1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9E10F-38F1-467A-9418-50876CD16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370" y="1219200"/>
            <a:ext cx="4688230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8F9CD8-1424-4054-B210-FDA3B3671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Calculates based upon multiplying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percentages in Table 5A and unloaded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salary rates (actual rates) in Table 5B</a:t>
            </a:r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The consultant simply selects the position,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enters the appropriate hours, and CITS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performs all necessary calculations</a:t>
            </a:r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The “NAME” field must be populated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for each entry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AA4983-F211-4CCC-9F90-1DE93328D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A-1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E0B09-8F43-4252-96E5-C85D622D1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497" y="682283"/>
            <a:ext cx="4139503" cy="608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0A54DB-38DB-46F0-9349-8E2B96476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Calculates based upon rates in </a:t>
            </a:r>
          </a:p>
          <a:p>
            <a:pPr marL="0" indent="0">
              <a:buNone/>
              <a:defRPr/>
            </a:pPr>
            <a:r>
              <a:rPr lang="en-US" dirty="0"/>
              <a:t>contract Table 6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dirty="0"/>
              <a:t>No multiplying percentages will be </a:t>
            </a:r>
          </a:p>
          <a:p>
            <a:pPr marL="0" indent="0">
              <a:buNone/>
              <a:defRPr/>
            </a:pPr>
            <a:r>
              <a:rPr lang="en-US" dirty="0"/>
              <a:t>applied to these rates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dirty="0"/>
              <a:t>“Name/Description” field is not systematically</a:t>
            </a:r>
          </a:p>
          <a:p>
            <a:pPr marL="0" indent="0">
              <a:buNone/>
              <a:defRPr/>
            </a:pPr>
            <a:r>
              <a:rPr lang="en-US" dirty="0"/>
              <a:t>required but must be input, or financial services </a:t>
            </a:r>
          </a:p>
          <a:p>
            <a:pPr marL="0" indent="0">
              <a:buNone/>
              <a:defRPr/>
            </a:pPr>
            <a:r>
              <a:rPr lang="en-US" dirty="0"/>
              <a:t>may reject the invoice</a:t>
            </a:r>
          </a:p>
          <a:p>
            <a:pPr marL="0" indent="0"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89203B-5A25-48DF-9B71-59F7B143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A-3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BB203-2F2D-47D6-9ABC-14F3ACD11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882371"/>
            <a:ext cx="4881260" cy="521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EFA2AC-33FA-4CB2-A6A0-717EFB600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Used to invoice for </a:t>
            </a:r>
            <a:r>
              <a:rPr lang="en-US" i="1" dirty="0"/>
              <a:t>approved</a:t>
            </a:r>
            <a:r>
              <a:rPr lang="en-US" dirty="0"/>
              <a:t> direct expenses</a:t>
            </a:r>
          </a:p>
          <a:p>
            <a:pPr>
              <a:lnSpc>
                <a:spcPct val="90000"/>
              </a:lnSpc>
              <a:defRPr/>
            </a:pPr>
            <a:endParaRPr lang="en-US" sz="800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Description and amount are only required fields</a:t>
            </a:r>
          </a:p>
          <a:p>
            <a:pPr>
              <a:lnSpc>
                <a:spcPct val="90000"/>
              </a:lnSpc>
              <a:defRPr/>
            </a:pPr>
            <a:endParaRPr lang="en-US" sz="800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Every item invoiced in this schedule must be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accompanied by proper documentation</a:t>
            </a:r>
          </a:p>
          <a:p>
            <a:pPr>
              <a:lnSpc>
                <a:spcPct val="90000"/>
              </a:lnSpc>
              <a:defRPr/>
            </a:pPr>
            <a:endParaRPr lang="en-US" sz="800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Travel expenses should not be invoiced using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this schedule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696928-8F9E-4B22-8F2F-312F2A64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E-2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CF4973-6FFB-4694-A41D-0F94CBA37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447800"/>
            <a:ext cx="5172986" cy="441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18E46F-B1DA-4FEE-B14F-A729EDFDD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371601"/>
            <a:ext cx="10566400" cy="4724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Used to invoice for authorized travel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expenses</a:t>
            </a:r>
          </a:p>
          <a:p>
            <a:pPr>
              <a:lnSpc>
                <a:spcPct val="90000"/>
              </a:lnSpc>
              <a:defRPr/>
            </a:pPr>
            <a:endParaRPr lang="en-US" sz="600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“Name”, “Consultant”, “Start Date”,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and “End Date” are all required fields</a:t>
            </a:r>
          </a:p>
          <a:p>
            <a:pPr>
              <a:lnSpc>
                <a:spcPct val="90000"/>
              </a:lnSpc>
              <a:defRPr/>
            </a:pPr>
            <a:endParaRPr lang="en-US" sz="600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For each individual listed in Schedule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E-3 a corresponding Contractor Travel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form 300-000-06 must be submitted prior to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payment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5E2DE3-6CCC-45E6-A13C-342721A86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E-3</a:t>
            </a:r>
            <a:endParaRPr lang="en-US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6BFA5A-BB35-4D74-9D9C-C7036C2C7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516" y="493761"/>
            <a:ext cx="4726683" cy="56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0BD6EF-C300-4660-A887-4AA33824F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295400"/>
            <a:ext cx="10566400" cy="47244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dirty="0"/>
              <a:t>Enter the Contract Number under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/>
              <a:t>the Search Criteria with no dashes</a:t>
            </a:r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>
              <a:lnSpc>
                <a:spcPct val="80000"/>
              </a:lnSpc>
              <a:defRPr/>
            </a:pPr>
            <a:r>
              <a:rPr lang="en-US" dirty="0"/>
              <a:t>Click “Search”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59F3DD-AFB9-4472-B4FF-A4DA8526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CITS Contracts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8FFA1-5266-4B4E-9180-BF5AB489E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911134"/>
            <a:ext cx="4712616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7714E4-3773-45A5-B777-B95269FE9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445181"/>
            <a:ext cx="10566400" cy="4724400"/>
          </a:xfrm>
        </p:spPr>
        <p:txBody>
          <a:bodyPr/>
          <a:lstStyle/>
          <a:p>
            <a:pPr>
              <a:defRPr/>
            </a:pPr>
            <a:r>
              <a:rPr lang="en-US" dirty="0"/>
              <a:t>Highlight the desired contract </a:t>
            </a:r>
          </a:p>
          <a:p>
            <a:pPr marL="0" indent="0">
              <a:buNone/>
              <a:defRPr/>
            </a:pPr>
            <a:r>
              <a:rPr lang="en-US" dirty="0"/>
              <a:t>and click “Display Contract”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If the contract is closed, </a:t>
            </a:r>
          </a:p>
          <a:p>
            <a:pPr marL="0" indent="0">
              <a:buNone/>
              <a:defRPr/>
            </a:pPr>
            <a:r>
              <a:rPr lang="en-US" dirty="0"/>
              <a:t>check the “Include Archived Contracts” box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3119EB-8B75-4272-B7BD-4D890A760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CITS Contracts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E7DDD-B4D6-403C-AE87-D847DDD29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838200"/>
            <a:ext cx="43942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20898A-EB62-435D-A892-7A878BF5C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All users of the CITS system must have a Mainframe RACF Account and Password and System User Authorization (note attached link)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600" dirty="0">
                <a:hlinkClick r:id="rId2"/>
              </a:rPr>
              <a:t>https://www.fdot.gov/procurement/Welcome-to-CITS.shtm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915C99-CD2C-457D-86B2-43600853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5070F-A93D-4044-963A-DF1B95ABD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383280"/>
            <a:ext cx="10276560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95A6FD-1839-44C9-9B07-6146C0D3B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All general Contract information may </a:t>
            </a:r>
          </a:p>
          <a:p>
            <a:pPr marL="0" indent="0">
              <a:buNone/>
              <a:defRPr/>
            </a:pPr>
            <a:r>
              <a:rPr lang="en-US" dirty="0"/>
              <a:t>be viewed on the Contract Display Page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Note: Please be sure to pay attention to </a:t>
            </a:r>
          </a:p>
          <a:p>
            <a:pPr marL="0" indent="0">
              <a:buNone/>
              <a:defRPr/>
            </a:pPr>
            <a:r>
              <a:rPr lang="en-US" dirty="0"/>
              <a:t>how many days you have to approve an</a:t>
            </a:r>
          </a:p>
          <a:p>
            <a:pPr marL="0" indent="0">
              <a:buNone/>
              <a:defRPr/>
            </a:pPr>
            <a:r>
              <a:rPr lang="en-US" dirty="0"/>
              <a:t>invoice per contract language [Refer to </a:t>
            </a:r>
          </a:p>
          <a:p>
            <a:pPr marL="0" indent="0">
              <a:buNone/>
              <a:defRPr/>
            </a:pPr>
            <a:r>
              <a:rPr lang="en-US" dirty="0"/>
              <a:t>Exhibit B, Method of Compensation, </a:t>
            </a:r>
          </a:p>
          <a:p>
            <a:pPr marL="0" indent="0">
              <a:buNone/>
              <a:defRPr/>
            </a:pPr>
            <a:r>
              <a:rPr lang="en-US" dirty="0"/>
              <a:t>Section 3.0]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9D11D6-8304-49CB-952C-55F4AF56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 Display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B039C-1E71-455D-9AA9-006DBF874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400" y="457200"/>
            <a:ext cx="4165600" cy="557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8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84B70C-EA55-4B0D-A407-7ABE44F34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Displays all Financial Projects and their </a:t>
            </a:r>
          </a:p>
          <a:p>
            <a:pPr marL="0" indent="0">
              <a:buNone/>
            </a:pPr>
            <a:r>
              <a:rPr lang="en-US" dirty="0"/>
              <a:t>encumbered amount associated to the contract.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0FE2C5-1D6A-48DA-8657-C1B4E564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F10EA-2D4F-4B1A-9902-29FEC259E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690880"/>
            <a:ext cx="4191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86BE80-11C5-4AEC-9C88-4068D6E28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371600"/>
            <a:ext cx="4419600" cy="4724400"/>
          </a:xfrm>
        </p:spPr>
        <p:txBody>
          <a:bodyPr/>
          <a:lstStyle/>
          <a:p>
            <a:pPr>
              <a:defRPr/>
            </a:pPr>
            <a:r>
              <a:rPr lang="en-US" dirty="0"/>
              <a:t>Displays all Encumbrance lines that </a:t>
            </a:r>
          </a:p>
          <a:p>
            <a:pPr marL="0" indent="0">
              <a:buNone/>
              <a:defRPr/>
            </a:pPr>
            <a:r>
              <a:rPr lang="en-US" dirty="0"/>
              <a:t>are associated to both the Financial Projects and Contract. It will only display encumbrance lines that still have funds available.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1656FA-FB62-4311-BF3A-14B1C52DB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Encumbrance Page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BFA8F-A74E-4812-B5C8-D8B80E752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112" y="978185"/>
            <a:ext cx="589877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45D0CA-64DE-4F37-9353-3C0305D18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Displays the Prime and sub consultants</a:t>
            </a:r>
          </a:p>
          <a:p>
            <a:pPr marL="0" indent="0">
              <a:buNone/>
              <a:defRPr/>
            </a:pPr>
            <a:r>
              <a:rPr lang="en-US" dirty="0"/>
              <a:t>that are associated to the Contract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Shows if they were on original contract </a:t>
            </a:r>
          </a:p>
          <a:p>
            <a:pPr marL="0" indent="0">
              <a:buNone/>
              <a:defRPr/>
            </a:pPr>
            <a:r>
              <a:rPr lang="en-US" dirty="0"/>
              <a:t>or added by amendment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Also shows whether the firm is eligible to </a:t>
            </a:r>
          </a:p>
          <a:p>
            <a:pPr marL="0" indent="0">
              <a:buNone/>
              <a:defRPr/>
            </a:pPr>
            <a:r>
              <a:rPr lang="en-US" dirty="0"/>
              <a:t>be reimbursed for actual direct expenses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67325D-1DE9-4413-B081-C35FACDF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Consultant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79985-C8D9-4ED7-B5A3-2531CD636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799" y="1219200"/>
            <a:ext cx="5420683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B0E2E0-4EA5-4C11-A78B-4AF591586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Displays all amendments that have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been associated to the selected contract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To view the details of the amendment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click the underlined hyperlinked number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DBA44E-7696-40B5-828C-1F1B3287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All Amendments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BA93A-99D6-4693-A6A5-38F40D5C2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762000"/>
            <a:ext cx="4699000" cy="521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7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6C7BEA-29A1-4869-8181-F6DFCC016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Gives an overview of the purpose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of the amendment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Displays all actions that were taken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on the selected amendment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740D9B-C342-4DC6-832E-2776051DE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Amendment Main Menu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9B247-CC23-49EA-A34E-BD92D1B0F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609600"/>
            <a:ext cx="43524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6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1B2A6E-1D73-4101-ADFA-25FAE107F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Allows the user to view specific </a:t>
            </a:r>
          </a:p>
          <a:p>
            <a:pPr marL="0" indent="0">
              <a:buNone/>
              <a:defRPr/>
            </a:pPr>
            <a:r>
              <a:rPr lang="en-US" dirty="0"/>
              <a:t>Contract Tables or Compensation detail</a:t>
            </a:r>
          </a:p>
          <a:p>
            <a:pPr>
              <a:defRPr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4769EB-55D3-4D08-BCEC-01B05FE4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of Compensation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614DB-2106-4275-BD5A-1E862AB07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746760"/>
            <a:ext cx="4699000" cy="548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9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9B869B-8D0B-4797-8CE1-1FECB823B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440" y="1371600"/>
            <a:ext cx="10566400" cy="4724400"/>
          </a:xfrm>
        </p:spPr>
        <p:txBody>
          <a:bodyPr/>
          <a:lstStyle/>
          <a:p>
            <a:pPr>
              <a:defRPr/>
            </a:pPr>
            <a:r>
              <a:rPr lang="en-US" dirty="0"/>
              <a:t>Allows the user to view specific contract rate tables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Click on Underlined Table Link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470390-F55F-463F-93A5-581E3DF8E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Rate Tables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1AEBA-8BF5-40EA-AE95-BAD1EAE20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676400"/>
            <a:ext cx="5425910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DDC22B-2E93-4EB9-8884-DE4FA321F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42142"/>
            <a:ext cx="10566400" cy="4724400"/>
          </a:xfrm>
        </p:spPr>
        <p:txBody>
          <a:bodyPr/>
          <a:lstStyle/>
          <a:p>
            <a:r>
              <a:rPr lang="en-US" dirty="0"/>
              <a:t>Each Rate Table consist of: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  <a:defRPr/>
            </a:pPr>
            <a:r>
              <a:rPr lang="en-US" sz="2200" dirty="0"/>
              <a:t>Description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  <a:defRPr/>
            </a:pPr>
            <a:r>
              <a:rPr lang="en-US" sz="2200" dirty="0"/>
              <a:t>Amount </a:t>
            </a:r>
          </a:p>
          <a:p>
            <a:pPr marL="1238250" lvl="2" indent="-381000">
              <a:lnSpc>
                <a:spcPct val="90000"/>
              </a:lnSpc>
              <a:buNone/>
              <a:defRPr/>
            </a:pPr>
            <a:r>
              <a:rPr lang="en-US" sz="2200" dirty="0"/>
              <a:t>(% in Table 4)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  <a:defRPr/>
            </a:pPr>
            <a:r>
              <a:rPr lang="en-US" sz="2200" dirty="0"/>
              <a:t>Consultant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  <a:defRPr/>
            </a:pPr>
            <a:r>
              <a:rPr lang="en-US" sz="2200" dirty="0"/>
              <a:t>Effective Dates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  <a:defRPr/>
            </a:pPr>
            <a:r>
              <a:rPr lang="en-US" sz="2200" dirty="0"/>
              <a:t>Amendment or Contract Number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E24262-11D4-4309-9AA1-895693A72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 Rate Tables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688CE-6E25-402D-B9B0-B13F2B3C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024" y="650697"/>
            <a:ext cx="5660086" cy="511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9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E59D56-686E-4477-ACD9-5345A5A59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Consist of Independent Multipliers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Rates are applied to Table 5 rates through </a:t>
            </a:r>
          </a:p>
          <a:p>
            <a:pPr marL="0" indent="0">
              <a:buNone/>
              <a:defRPr/>
            </a:pPr>
            <a:r>
              <a:rPr lang="en-US" dirty="0"/>
              <a:t>Schedule E-1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F8BC0A-7351-455F-9B62-D492E0381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50EC77-7F66-4A98-BF6D-CC50CC3EF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685800"/>
            <a:ext cx="60960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298D47-F63A-4BE8-93F9-832129E07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286000"/>
            <a:ext cx="10566400" cy="1143000"/>
          </a:xfrm>
        </p:spPr>
        <p:txBody>
          <a:bodyPr/>
          <a:lstStyle/>
          <a:p>
            <a:r>
              <a:rPr lang="en-US" sz="3600" dirty="0"/>
              <a:t>CITS Access – Consultants who need to invoice</a:t>
            </a:r>
          </a:p>
        </p:txBody>
      </p:sp>
    </p:spTree>
    <p:extLst>
      <p:ext uri="{BB962C8B-B14F-4D97-AF65-F5344CB8AC3E}">
        <p14:creationId xmlns:p14="http://schemas.microsoft.com/office/powerpoint/2010/main" val="24877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B8F471-B00D-4CF8-BE99-E5B4DAB99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Percentages to be applied to Unloaded Salary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rates (Table 5B)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Calculated through Schedule A-1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82C5B-B3F5-4AAF-B2E4-CAFCA4245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5A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7BD830-FA26-4049-B232-7727E5B80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324" y="455540"/>
            <a:ext cx="4123076" cy="61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5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1DBF12-E51C-47AE-B4F1-46319DFB1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Unloaded, unburdened Salary Rates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Burdened with Percentages </a:t>
            </a:r>
          </a:p>
          <a:p>
            <a:pPr marL="0" indent="0">
              <a:buNone/>
              <a:defRPr/>
            </a:pPr>
            <a:r>
              <a:rPr lang="en-US" dirty="0"/>
              <a:t>in Table 5A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/>
              <a:t>Calculated on Schedule A-1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D0353-D48F-41D1-97F8-A89D426C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5B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C307B-28B8-4C73-8FED-4F9F45F83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685800"/>
            <a:ext cx="4114800" cy="533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182ED9-01F8-472F-A891-8D738726B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359841"/>
            <a:ext cx="10566400" cy="4724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Defined, loaded, fully burdened rates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for salaries, items or units</a:t>
            </a:r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Calculated on Schedule A-3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75395D-0BBB-40B4-B184-B9DF3B728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1A54B-D463-4AEA-A7BF-8CF9B9AF7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887" b="44481"/>
          <a:stretch/>
        </p:blipFill>
        <p:spPr>
          <a:xfrm>
            <a:off x="6019800" y="1519430"/>
            <a:ext cx="5125106" cy="38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0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E98DF5-BAE0-46AA-BE8A-58A258419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through the Compensation Summary Button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EC5C8E-D51F-4BCE-8556-A769695ED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 Compensation 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B7C00-124D-40D8-A9C6-8F911DC50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914400"/>
            <a:ext cx="4712651" cy="54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9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9EEE76-CC25-4C7E-8D35-0C03FCD47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Displays what is in the contract Method of </a:t>
            </a:r>
          </a:p>
          <a:p>
            <a:pPr marL="0" indent="0">
              <a:buNone/>
              <a:defRPr/>
            </a:pPr>
            <a:r>
              <a:rPr lang="en-US" dirty="0"/>
              <a:t>Compensation</a:t>
            </a:r>
          </a:p>
          <a:p>
            <a:pPr>
              <a:defRPr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997190-22C2-48D7-9080-1BE71F7F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 Compensation 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26F90-7DE5-4463-A98C-B01C9DAAC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0" y="452121"/>
            <a:ext cx="45720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4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3352FF-120E-4E6C-9466-44E9E331F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Displays all Task Work Orders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Associated to the contract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Displays FP#, Service Periods,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Amount and Status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n-US" dirty="0"/>
              <a:t>Use “View by Project” to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/>
              <a:t>Displays specific FP#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76960B-6048-4212-85CE-7695D201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 TWO’s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0A0550-E10F-4EA0-8C84-7FBAF2950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" t="-22254" r="231" b="25040"/>
          <a:stretch/>
        </p:blipFill>
        <p:spPr>
          <a:xfrm>
            <a:off x="5715000" y="76200"/>
            <a:ext cx="5407621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6A882F-02A5-44D0-A152-A5917B482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Displays TWO Amounts, history, </a:t>
            </a:r>
          </a:p>
          <a:p>
            <a:pPr marL="0" indent="0">
              <a:buNone/>
            </a:pPr>
            <a:r>
              <a:rPr lang="en-US" dirty="0"/>
              <a:t>and vital dates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16F780-5737-4F1B-A577-373B3B9D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Display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6F564-59E8-47E1-9C73-E74AD4534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797560"/>
            <a:ext cx="4986960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0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EB22C4-5D0B-43F5-86A4-031913B44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371600"/>
            <a:ext cx="6172200" cy="4724400"/>
          </a:xfrm>
        </p:spPr>
        <p:txBody>
          <a:bodyPr/>
          <a:lstStyle/>
          <a:p>
            <a:pPr>
              <a:defRPr/>
            </a:pPr>
            <a:r>
              <a:rPr lang="en-US" dirty="0"/>
              <a:t>CITS Logon</a:t>
            </a:r>
          </a:p>
          <a:p>
            <a:pPr>
              <a:buNone/>
              <a:defRPr/>
            </a:pPr>
            <a:r>
              <a:rPr lang="en-US" dirty="0"/>
              <a:t>	</a:t>
            </a:r>
            <a:r>
              <a:rPr lang="en-US" dirty="0">
                <a:hlinkClick r:id="rId3"/>
              </a:rPr>
              <a:t>https://www.fdot.gov/procurement/Welcome-to-CITS.shtm</a:t>
            </a:r>
            <a:endParaRPr lang="en-US" dirty="0"/>
          </a:p>
          <a:p>
            <a:pPr>
              <a:defRPr/>
            </a:pPr>
            <a:r>
              <a:rPr lang="en-US" dirty="0"/>
              <a:t>Information Security</a:t>
            </a:r>
          </a:p>
          <a:p>
            <a:pPr marL="0" indent="0">
              <a:buNone/>
              <a:defRPr/>
            </a:pPr>
            <a:r>
              <a:rPr lang="en-US" dirty="0"/>
              <a:t>  </a:t>
            </a:r>
            <a:r>
              <a:rPr lang="en-US" dirty="0">
                <a:hlinkClick r:id="rId4"/>
              </a:rPr>
              <a:t>https://www.fdot.gov/cybersecurity/types-of-access</a:t>
            </a:r>
            <a:endParaRPr lang="en-US" dirty="0"/>
          </a:p>
          <a:p>
            <a:pPr>
              <a:defRPr/>
            </a:pPr>
            <a:r>
              <a:rPr lang="en-US" dirty="0"/>
              <a:t>FDOT Procurement</a:t>
            </a:r>
          </a:p>
          <a:p>
            <a:pPr>
              <a:buNone/>
              <a:defRPr/>
            </a:pPr>
            <a:r>
              <a:rPr lang="en-US" dirty="0"/>
              <a:t>	</a:t>
            </a:r>
            <a:r>
              <a:rPr lang="en-US" dirty="0">
                <a:hlinkClick r:id="rId5"/>
              </a:rPr>
              <a:t>http://www.fdot.gov/procurement/</a:t>
            </a:r>
            <a:endParaRPr lang="en-US" dirty="0"/>
          </a:p>
          <a:p>
            <a:pPr>
              <a:defRPr/>
            </a:pPr>
            <a:r>
              <a:rPr lang="en-US" dirty="0"/>
              <a:t>FDOT Professional Services Intranet Site</a:t>
            </a:r>
          </a:p>
          <a:p>
            <a:pPr>
              <a:buNone/>
              <a:defRPr/>
            </a:pPr>
            <a:r>
              <a:rPr lang="en-US" dirty="0"/>
              <a:t>	</a:t>
            </a:r>
            <a:r>
              <a:rPr lang="en-US" dirty="0">
                <a:hlinkClick r:id="rId6"/>
              </a:rPr>
              <a:t>http://infonet.dot.state.fl.us/procurement/</a:t>
            </a:r>
            <a:endParaRPr lang="en-US" dirty="0"/>
          </a:p>
          <a:p>
            <a:pPr>
              <a:defRPr/>
            </a:pPr>
            <a:r>
              <a:rPr lang="en-US" dirty="0"/>
              <a:t>Equal Opportunity Office</a:t>
            </a:r>
          </a:p>
          <a:p>
            <a:pPr>
              <a:buNone/>
              <a:defRPr/>
            </a:pPr>
            <a:r>
              <a:rPr lang="en-US" dirty="0"/>
              <a:t>	</a:t>
            </a:r>
            <a:r>
              <a:rPr lang="en-US" dirty="0">
                <a:hlinkClick r:id="rId7"/>
              </a:rPr>
              <a:t>http://www.fdot.gov/equalopportunity</a:t>
            </a:r>
            <a:endParaRPr lang="en-US" dirty="0"/>
          </a:p>
          <a:p>
            <a:pPr>
              <a:buNone/>
              <a:defRPr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6C4660-5FE0-49EF-8FB3-7A06D5129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B751FC-5B18-43B4-A212-27C9754F8BC0}"/>
              </a:ext>
            </a:extLst>
          </p:cNvPr>
          <p:cNvSpPr txBox="1"/>
          <p:nvPr/>
        </p:nvSpPr>
        <p:spPr>
          <a:xfrm>
            <a:off x="7696200" y="1752600"/>
            <a:ext cx="408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Michelle Turek</a:t>
            </a:r>
          </a:p>
          <a:p>
            <a:r>
              <a:rPr lang="en-US" sz="2000" dirty="0"/>
              <a:t>CITS Statewide Coordinator</a:t>
            </a:r>
          </a:p>
          <a:p>
            <a:r>
              <a:rPr lang="en-US" sz="2000" dirty="0">
                <a:hlinkClick r:id="rId8"/>
              </a:rPr>
              <a:t>Michelle.Turek@dot.state.fl.us</a:t>
            </a:r>
            <a:endParaRPr lang="en-US" sz="2000" dirty="0"/>
          </a:p>
          <a:p>
            <a:r>
              <a:rPr lang="en-US" sz="2000" dirty="0"/>
              <a:t>850-414-4476</a:t>
            </a:r>
          </a:p>
        </p:txBody>
      </p:sp>
    </p:spTree>
    <p:extLst>
      <p:ext uri="{BB962C8B-B14F-4D97-AF65-F5344CB8AC3E}">
        <p14:creationId xmlns:p14="http://schemas.microsoft.com/office/powerpoint/2010/main" val="47034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24D63D-57CC-499F-A367-BB129E56D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Gaining Access to CITS</a:t>
            </a:r>
          </a:p>
          <a:p>
            <a:pPr>
              <a:defRPr/>
            </a:pPr>
            <a:r>
              <a:rPr lang="en-US" sz="2400" dirty="0"/>
              <a:t>Proper Invoice processing</a:t>
            </a:r>
          </a:p>
          <a:p>
            <a:pPr>
              <a:defRPr/>
            </a:pPr>
            <a:r>
              <a:rPr lang="en-US" sz="2400" dirty="0"/>
              <a:t>How CITS relates to Consultant Contracting</a:t>
            </a:r>
          </a:p>
          <a:p>
            <a:r>
              <a:rPr lang="en-US" sz="2400" dirty="0"/>
              <a:t>Contract Navigation</a:t>
            </a:r>
          </a:p>
          <a:p>
            <a:r>
              <a:rPr lang="en-US" sz="2400" dirty="0"/>
              <a:t>Scheduling and Tables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32A872-4C40-4EAE-9BA0-C16D393C5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have learned:</a:t>
            </a:r>
          </a:p>
        </p:txBody>
      </p:sp>
    </p:spTree>
    <p:extLst>
      <p:ext uri="{BB962C8B-B14F-4D97-AF65-F5344CB8AC3E}">
        <p14:creationId xmlns:p14="http://schemas.microsoft.com/office/powerpoint/2010/main" val="65698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C9E222-51F7-4BBB-8A8E-FA62B38F5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590800"/>
            <a:ext cx="10566400" cy="533400"/>
          </a:xfrm>
        </p:spPr>
        <p:txBody>
          <a:bodyPr/>
          <a:lstStyle/>
          <a:p>
            <a:r>
              <a:rPr lang="en-US" dirty="0"/>
              <a:t>Quick References </a:t>
            </a:r>
          </a:p>
        </p:txBody>
      </p:sp>
    </p:spTree>
    <p:extLst>
      <p:ext uri="{BB962C8B-B14F-4D97-AF65-F5344CB8AC3E}">
        <p14:creationId xmlns:p14="http://schemas.microsoft.com/office/powerpoint/2010/main" val="207154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97CE49-58CE-427B-9DE1-9329C5D3F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295400"/>
            <a:ext cx="4443969" cy="5334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5A75EC-5EF3-461D-95EF-C6C009FF3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Access Agreement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95AB1-E072-4295-9BF9-13E152827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234440"/>
            <a:ext cx="4572000" cy="41830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DF20D-7BEC-4AC6-8C16-9FD4D801F1C7}"/>
              </a:ext>
            </a:extLst>
          </p:cNvPr>
          <p:cNvSpPr txBox="1"/>
          <p:nvPr/>
        </p:nvSpPr>
        <p:spPr>
          <a:xfrm>
            <a:off x="8382000" y="4267200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order for the firm to gain access to CITS, they will need to complete the Corporate Access Agreement. </a:t>
            </a:r>
          </a:p>
          <a:p>
            <a:r>
              <a:rPr lang="en-US" b="1" dirty="0">
                <a:solidFill>
                  <a:srgbClr val="32557C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https://na2.docusign.net/Member/PowerFormSigning.aspx?PowerFormId=bb72f079-728c-4e10-b3d0-f8606f2d311c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EFAD5B0-A0D8-4D80-B867-886CC201FF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122036"/>
              </p:ext>
            </p:extLst>
          </p:nvPr>
        </p:nvGraphicFramePr>
        <p:xfrm>
          <a:off x="2819400" y="457200"/>
          <a:ext cx="7106031" cy="5603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6860">
                  <a:extLst>
                    <a:ext uri="{9D8B030D-6E8A-4147-A177-3AD203B41FA5}">
                      <a16:colId xmlns:a16="http://schemas.microsoft.com/office/drawing/2014/main" val="393121031"/>
                    </a:ext>
                  </a:extLst>
                </a:gridCol>
                <a:gridCol w="4150161">
                  <a:extLst>
                    <a:ext uri="{9D8B030D-6E8A-4147-A177-3AD203B41FA5}">
                      <a16:colId xmlns:a16="http://schemas.microsoft.com/office/drawing/2014/main" val="3725158278"/>
                    </a:ext>
                  </a:extLst>
                </a:gridCol>
                <a:gridCol w="1373435">
                  <a:extLst>
                    <a:ext uri="{9D8B030D-6E8A-4147-A177-3AD203B41FA5}">
                      <a16:colId xmlns:a16="http://schemas.microsoft.com/office/drawing/2014/main" val="3931556381"/>
                    </a:ext>
                  </a:extLst>
                </a:gridCol>
                <a:gridCol w="925575">
                  <a:extLst>
                    <a:ext uri="{9D8B030D-6E8A-4147-A177-3AD203B41FA5}">
                      <a16:colId xmlns:a16="http://schemas.microsoft.com/office/drawing/2014/main" val="1829755994"/>
                    </a:ext>
                  </a:extLst>
                </a:gridCol>
              </a:tblGrid>
              <a:tr h="210652">
                <a:tc gridSpan="4"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METHODS OF PAYMENT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673072"/>
                  </a:ext>
                </a:extLst>
              </a:tr>
              <a:tr h="309984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LS/LA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	Method of Compensation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Method of Comp Table(s)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Invoice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Schedule(s)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994419019"/>
                  </a:ext>
                </a:extLst>
              </a:tr>
              <a:tr h="210652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LS-1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at completion of all services/at completion of task 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N/A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D-1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2963233822"/>
                  </a:ext>
                </a:extLst>
              </a:tr>
              <a:tr h="210652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LS-2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% of completion of all services 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N/A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D-1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1647993758"/>
                  </a:ext>
                </a:extLst>
              </a:tr>
              <a:tr h="25832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LS-3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at completion of defined tasks or mileposts 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NOT AVAILABLE FOR CONTRACTS EXECUTED AFTER 7/1/2004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D-3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1143256331"/>
                  </a:ext>
                </a:extLst>
              </a:tr>
              <a:tr h="25832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LS-4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% of completion of defined tasks or mileposts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NOT AVAILABLE FOR CONTRACTS EXECUTED AFTER 7/1/2004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D-3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705673431"/>
                  </a:ext>
                </a:extLst>
              </a:tr>
              <a:tr h="25832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LS-5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at completion of mileposts within defined tasks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NOT AVAILABLE FOR CONTRACTS EXECUTED AFTER 7/1/2004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 dirty="0">
                          <a:effectLst/>
                        </a:rPr>
                        <a:t>3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D-2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3569521586"/>
                  </a:ext>
                </a:extLst>
              </a:tr>
              <a:tr h="210652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LS-6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bill at defined unit rate, balance at end 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A-3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2061856158"/>
                  </a:ext>
                </a:extLst>
              </a:tr>
              <a:tr h="25832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LS-7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at beginning of contract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NOT AVAILABLE FOR CONTRACTS EXECUTED AFTER 7/1/2004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N/A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E-1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901520977"/>
                  </a:ext>
                </a:extLst>
              </a:tr>
              <a:tr h="25832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LS-8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at beginning of contract, spread over 1st 2 invoices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NOT AVAILABLE FOR CONTRACTS EXECUTED AFTER 7/1/2004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N/A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E-1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3666078447"/>
                  </a:ext>
                </a:extLst>
              </a:tr>
              <a:tr h="413312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LS-9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proportional to salary related costs, balance at end (expenses)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strike="sngStrike">
                          <a:effectLst/>
                        </a:rPr>
                        <a:t>NOT RECOMMENDED; PROBLEMS ENCOUNTERED WHEN SUPPLEMENTING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5A/5B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E-1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3558291051"/>
                  </a:ext>
                </a:extLst>
              </a:tr>
              <a:tr h="25832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LS-10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% of salary related costs, balance at end (operating margin)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NOT AVAILABLE FOR CONTRACTS EXECUTED AFTER 10/2003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 4 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E-1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1346843500"/>
                  </a:ext>
                </a:extLst>
              </a:tr>
              <a:tr h="25832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LS-11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% if salary related costs, balance at end (fccm%)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NOT AVAILABLE FOR CONTRACTS EXECUTED AFTER 7/1/2004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E-1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1464802658"/>
                  </a:ext>
                </a:extLst>
              </a:tr>
              <a:tr h="309984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LS-12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% of direct salary costs, balance at end (operating margin/operating margin plus CDAF %  or expense %)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E-1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751060095"/>
                  </a:ext>
                </a:extLst>
              </a:tr>
              <a:tr h="361648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LA-1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actual salary rates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CURRENT POLICY IS NOT TO COMPENSATE BASED ON ACTUAL RATES ALLOWING INCREASES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5A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A-1/A-2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4079699884"/>
                  </a:ext>
                </a:extLst>
              </a:tr>
              <a:tr h="25832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LA-2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actual salary rates subject to class limits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NOT ALLOWABLE FOR CONTRACTS EXECUTED AFTER 10/2003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5A/5B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A-1/A-2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2796876610"/>
                  </a:ext>
                </a:extLst>
              </a:tr>
              <a:tr h="210652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LA-3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defined salary rates per each class/person (contract rates)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5A/5B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A-1/A-2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2468337924"/>
                  </a:ext>
                </a:extLst>
              </a:tr>
              <a:tr h="210652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LA-4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defined loaded rates for each class/person/unit of work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A-3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3893409037"/>
                  </a:ext>
                </a:extLst>
              </a:tr>
              <a:tr h="361648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LA-5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actual expenditures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 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cap="all">
                          <a:effectLst/>
                        </a:rPr>
                        <a:t>Must have Table 6 in CITS in order to bill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E-2/E-3, A-3 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1143810293"/>
                  </a:ext>
                </a:extLst>
              </a:tr>
              <a:tr h="25832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LA-6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% of salary related costs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NOT AVAILABLE FOR CONTRACTS EXECUTED AFTER 10/2003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4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E-1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3752903535"/>
                  </a:ext>
                </a:extLst>
              </a:tr>
              <a:tr h="258320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LA-7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rate per hour/day/month</a:t>
                      </a:r>
                      <a:endParaRPr lang="en-US" sz="700">
                        <a:effectLst/>
                      </a:endParaRPr>
                    </a:p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NO  LONGER AVAILABLE. SAME AS LA-4.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>
                          <a:effectLst/>
                        </a:rPr>
                        <a:t>6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trike="sngStrike" dirty="0">
                          <a:effectLst/>
                        </a:rPr>
                        <a:t>A-3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517" marR="44517" marT="0" marB="0"/>
                </a:tc>
                <a:extLst>
                  <a:ext uri="{0D108BD9-81ED-4DB2-BD59-A6C34878D82A}">
                    <a16:rowId xmlns:a16="http://schemas.microsoft.com/office/drawing/2014/main" val="4190087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52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4B9ECB-CAA4-48B4-B17E-7D3FF5BF6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203960"/>
            <a:ext cx="4292124" cy="54254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28B9F4-2F7B-46C7-912B-716E4DB3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Access Agreement (For Consultants who invoice)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5734CC-9D04-41C4-B5FD-C551DADAD8EB}"/>
              </a:ext>
            </a:extLst>
          </p:cNvPr>
          <p:cNvSpPr txBox="1"/>
          <p:nvPr/>
        </p:nvSpPr>
        <p:spPr>
          <a:xfrm>
            <a:off x="5791200" y="1066800"/>
            <a:ext cx="5994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An individual can gain access to CITS through completing the Security Access form.</a:t>
            </a:r>
          </a:p>
          <a:p>
            <a:r>
              <a:rPr lang="en-US" sz="1400" b="1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https://na2.docusign.net/Member/PowerFormSigning.aspx?PowerFormId=c41e2a43-545b-4694-a1d5-8fc22339d2d3</a:t>
            </a:r>
            <a:endParaRPr lang="en-US" sz="1400" b="1" dirty="0">
              <a:solidFill>
                <a:schemeClr val="accent6"/>
              </a:solidFill>
            </a:endParaRPr>
          </a:p>
          <a:p>
            <a:endParaRPr lang="en-US" sz="1600" b="1" dirty="0">
              <a:solidFill>
                <a:srgbClr val="32557C"/>
              </a:solidFill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Each user must read the policies and procedures found at the following link: </a:t>
            </a:r>
            <a:r>
              <a:rPr lang="en-US" sz="1600" dirty="0">
                <a:solidFill>
                  <a:schemeClr val="accent6"/>
                </a:solidFill>
              </a:rPr>
              <a:t> </a:t>
            </a:r>
            <a:r>
              <a:rPr lang="en-US" sz="1400" b="1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https://www.fdot.gov/cybersecurity/ITPoliciesandStatutes.shtm</a:t>
            </a:r>
            <a:endParaRPr lang="en-US" sz="1400" b="1" dirty="0">
              <a:solidFill>
                <a:schemeClr val="accent6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 Each user must take the “Technology Resource Awareness Certification Kit” course referenced on the Computer Security website located at the following web address:</a:t>
            </a:r>
            <a:r>
              <a:rPr lang="en-US" sz="1600" dirty="0">
                <a:solidFill>
                  <a:schemeClr val="accent6"/>
                </a:solidFill>
              </a:rPr>
              <a:t> </a:t>
            </a:r>
            <a:r>
              <a:rPr lang="en-US" sz="1400" b="1" dirty="0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http://wbt.dot.state.fl.us/ois/CSATRACKWBT/TRACKcbt.htm</a:t>
            </a:r>
            <a:endParaRPr lang="en-US" sz="1400" dirty="0">
              <a:solidFill>
                <a:schemeClr val="accent6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Transmit a pdf copy of the signed Computer Security Awareness Certification form to the following e-mail address and indicate in the e-mail that it is for requesting access to CITS: </a:t>
            </a:r>
          </a:p>
          <a:p>
            <a:r>
              <a:rPr lang="en-US" sz="1400" b="1" dirty="0">
                <a:solidFill>
                  <a:schemeClr val="accent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FDOT.Security@dot.state.fl.us</a:t>
            </a:r>
            <a:r>
              <a:rPr lang="en-US" sz="1400" dirty="0">
                <a:solidFill>
                  <a:schemeClr val="accent6"/>
                </a:solidFill>
              </a:rPr>
              <a:t> 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826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42654C-6289-4F5E-9D5A-AA511D02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590800"/>
            <a:ext cx="10566400" cy="1066800"/>
          </a:xfrm>
        </p:spPr>
        <p:txBody>
          <a:bodyPr/>
          <a:lstStyle/>
          <a:p>
            <a:r>
              <a:rPr lang="en-US" sz="3200" dirty="0"/>
              <a:t>CITS Access – FDOT users</a:t>
            </a:r>
          </a:p>
        </p:txBody>
      </p:sp>
    </p:spTree>
    <p:extLst>
      <p:ext uri="{BB962C8B-B14F-4D97-AF65-F5344CB8AC3E}">
        <p14:creationId xmlns:p14="http://schemas.microsoft.com/office/powerpoint/2010/main" val="23081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5ABBF0-0C69-495B-9894-3F5A3354D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371600"/>
            <a:ext cx="9982200" cy="4724400"/>
          </a:xfrm>
        </p:spPr>
        <p:txBody>
          <a:bodyPr/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FDOT Project Managers will need to complete an AARF Request once for their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userID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CITS Authorization Form, Form No. 350-030-10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is required per each project that the Project Manager is anticipated to be an invoice reviewer.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Helpful tip:</a:t>
            </a:r>
          </a:p>
          <a:p>
            <a:pPr marL="0" indent="0">
              <a:buNone/>
            </a:pPr>
            <a:r>
              <a:rPr lang="en-US" sz="1600" dirty="0"/>
              <a:t>http://infonet.dot.state.fl.us/procurement/professional/forms.htm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A8A588-B33A-4855-8F84-C53813E5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FDOT Project Manager’s Access</a:t>
            </a:r>
          </a:p>
        </p:txBody>
      </p:sp>
    </p:spTree>
    <p:extLst>
      <p:ext uri="{BB962C8B-B14F-4D97-AF65-F5344CB8AC3E}">
        <p14:creationId xmlns:p14="http://schemas.microsoft.com/office/powerpoint/2010/main" val="115904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DOT Theme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rgbClr val="153879"/>
        </a:solidFill>
        <a:ln>
          <a:noFill/>
        </a:ln>
        <a:effectLst/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C_theme" id="{A7175390-DF83-466A-9C83-B62EBF498C1C}" vid="{52629A61-70AC-4558-8F2F-BD381EA541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7B0C9171DC34990EB49D1908ED2AB" ma:contentTypeVersion="" ma:contentTypeDescription="Create a new document." ma:contentTypeScope="" ma:versionID="4a44dc10245e6c870f71c5a1f6bb1f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384c6cc0088fcedbaf6edaf557de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11A2C68-923F-489D-87F1-4A320178E3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6E77DBF-0183-45D2-A685-5D1A40D99B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661391-B2DE-4B91-950E-811BC4E9298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4609</TotalTime>
  <Words>2495</Words>
  <Application>Microsoft Office PowerPoint</Application>
  <PresentationFormat>Widescreen</PresentationFormat>
  <Paragraphs>487</Paragraphs>
  <Slides>60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Gill Sans MT</vt:lpstr>
      <vt:lpstr>Times New Roman</vt:lpstr>
      <vt:lpstr>Wingdings 2</vt:lpstr>
      <vt:lpstr>FDOT Theme</vt:lpstr>
      <vt:lpstr>Consultant Invoice Transmittal System (CITS)</vt:lpstr>
      <vt:lpstr>What you will learn:</vt:lpstr>
      <vt:lpstr>CITS Statistics</vt:lpstr>
      <vt:lpstr>Getting Started</vt:lpstr>
      <vt:lpstr>CITS Access – Consultants who need to invoice</vt:lpstr>
      <vt:lpstr>Corporate Access Agreement</vt:lpstr>
      <vt:lpstr>Individual Access Agreement (For Consultants who invoice)</vt:lpstr>
      <vt:lpstr>CITS Access – FDOT users</vt:lpstr>
      <vt:lpstr>FDOT Project Manager’s Access</vt:lpstr>
      <vt:lpstr>PowerPoint Presentation</vt:lpstr>
      <vt:lpstr>PowerPoint Presentation</vt:lpstr>
      <vt:lpstr>PowerPoint Presentation</vt:lpstr>
      <vt:lpstr>PowerPoint Presentation</vt:lpstr>
      <vt:lpstr>Logging Into CITS</vt:lpstr>
      <vt:lpstr>Welcome Page</vt:lpstr>
      <vt:lpstr>Reviewing Invoices in CITS</vt:lpstr>
      <vt:lpstr>Invoice Reviewer Home Page</vt:lpstr>
      <vt:lpstr>Invoice Review Form</vt:lpstr>
      <vt:lpstr>Main Invoice Page</vt:lpstr>
      <vt:lpstr>Invoice Summary Page</vt:lpstr>
      <vt:lpstr>Invoice Schedules</vt:lpstr>
      <vt:lpstr>Invoice Review Form</vt:lpstr>
      <vt:lpstr>Cost Distribution Work Form </vt:lpstr>
      <vt:lpstr>Cost Distribution Work Form </vt:lpstr>
      <vt:lpstr>Cost Object Codes </vt:lpstr>
      <vt:lpstr>B/CB Billing Indicator </vt:lpstr>
      <vt:lpstr>Splitting CIT Lines</vt:lpstr>
      <vt:lpstr>Cost Distribution Work Form </vt:lpstr>
      <vt:lpstr>Cost Distribution Work Form </vt:lpstr>
      <vt:lpstr>Invoice Schedule Detail</vt:lpstr>
      <vt:lpstr>Schedule D-1</vt:lpstr>
      <vt:lpstr>Schedule E-1</vt:lpstr>
      <vt:lpstr>Schedule E-1</vt:lpstr>
      <vt:lpstr>Schedule A-1</vt:lpstr>
      <vt:lpstr>Schedule A-3</vt:lpstr>
      <vt:lpstr>Schedule E-2</vt:lpstr>
      <vt:lpstr>Schedule E-3</vt:lpstr>
      <vt:lpstr>Viewing CITS Contracts</vt:lpstr>
      <vt:lpstr>Viewing CITS Contracts</vt:lpstr>
      <vt:lpstr>Contract Display</vt:lpstr>
      <vt:lpstr>Projects Page</vt:lpstr>
      <vt:lpstr>Encumbrance Page</vt:lpstr>
      <vt:lpstr>Consultant Page</vt:lpstr>
      <vt:lpstr>View All Amendments Page</vt:lpstr>
      <vt:lpstr>Amendment Main Menu</vt:lpstr>
      <vt:lpstr>Method of Compensation Page</vt:lpstr>
      <vt:lpstr>View Rate Tables</vt:lpstr>
      <vt:lpstr>Contract Rate Tables</vt:lpstr>
      <vt:lpstr>Table 4</vt:lpstr>
      <vt:lpstr>Table 5A</vt:lpstr>
      <vt:lpstr>Table 5B</vt:lpstr>
      <vt:lpstr>Table 6</vt:lpstr>
      <vt:lpstr>Contract Compensation Summary</vt:lpstr>
      <vt:lpstr>Contract Compensation Summary</vt:lpstr>
      <vt:lpstr>Contract TWO’s Page</vt:lpstr>
      <vt:lpstr>TWO Display Page</vt:lpstr>
      <vt:lpstr>Important Information</vt:lpstr>
      <vt:lpstr>What you have learned:</vt:lpstr>
      <vt:lpstr>Quick References </vt:lpstr>
      <vt:lpstr>PowerPoint Presentation</vt:lpstr>
    </vt:vector>
  </TitlesOfParts>
  <Company>FDOT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FDOT Presentation Template - Option 1</dc:title>
  <dc:creator>rt826cm</dc:creator>
  <cp:lastModifiedBy>Matiyow, Angela</cp:lastModifiedBy>
  <cp:revision>204</cp:revision>
  <dcterms:created xsi:type="dcterms:W3CDTF">2013-02-15T23:23:43Z</dcterms:created>
  <dcterms:modified xsi:type="dcterms:W3CDTF">2020-11-02T20:36:38Z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0x0101001D87B0C9171DC34990EB49D1908ED2AB</vt:lpwstr>
  </property>
</Properties>
</file>