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57" r:id="rId5"/>
    <p:sldId id="265" r:id="rId6"/>
    <p:sldId id="275" r:id="rId7"/>
    <p:sldId id="264" r:id="rId8"/>
    <p:sldId id="268" r:id="rId9"/>
    <p:sldId id="259" r:id="rId10"/>
    <p:sldId id="274" r:id="rId11"/>
    <p:sldId id="266" r:id="rId12"/>
    <p:sldId id="258" r:id="rId13"/>
    <p:sldId id="273" r:id="rId14"/>
    <p:sldId id="270" r:id="rId15"/>
    <p:sldId id="271" r:id="rId16"/>
    <p:sldId id="260" r:id="rId17"/>
    <p:sldId id="263" r:id="rId18"/>
    <p:sldId id="267" r:id="rId19"/>
    <p:sldId id="262" r:id="rId20"/>
    <p:sldId id="261"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879"/>
    <a:srgbClr val="D7181F"/>
    <a:srgbClr val="1F4284"/>
    <a:srgbClr val="1F4283"/>
    <a:srgbClr val="0054A8"/>
    <a:srgbClr val="1B1464"/>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99" autoAdjust="0"/>
    <p:restoredTop sz="94643" autoAdjust="0"/>
  </p:normalViewPr>
  <p:slideViewPr>
    <p:cSldViewPr>
      <p:cViewPr varScale="1">
        <p:scale>
          <a:sx n="105" d="100"/>
          <a:sy n="105" d="100"/>
        </p:scale>
        <p:origin x="16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8FD38-B002-4CAD-9D99-1F0D41176737}" type="datetimeFigureOut">
              <a:rPr lang="en-US" smtClean="0"/>
              <a:t>5/18/2026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EC9AAC-B1C4-4D2C-91D0-85CFAF83A1B3}" type="slidenum">
              <a:rPr lang="en-US" smtClean="0"/>
              <a:t>‹#›</a:t>
            </a:fld>
            <a:endParaRPr lang="en-US"/>
          </a:p>
        </p:txBody>
      </p:sp>
    </p:spTree>
    <p:extLst>
      <p:ext uri="{BB962C8B-B14F-4D97-AF65-F5344CB8AC3E}">
        <p14:creationId xmlns:p14="http://schemas.microsoft.com/office/powerpoint/2010/main" val="1767996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 Option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514600"/>
            <a:ext cx="7315200" cy="914400"/>
          </a:xfrm>
          <a:prstGeom prst="rect">
            <a:avLst/>
          </a:prstGeom>
          <a:effectLst/>
        </p:spPr>
        <p:txBody>
          <a:bodyPr anchor="b">
            <a:normAutofit/>
          </a:bodyPr>
          <a:lstStyle>
            <a:lvl1pPr algn="ctr">
              <a:defRPr sz="2800">
                <a:solidFill>
                  <a:srgbClr val="1F4283"/>
                </a:solidFill>
              </a:defRPr>
            </a:lvl1pPr>
          </a:lstStyle>
          <a:p>
            <a:r>
              <a:rPr lang="en-US" dirty="0"/>
              <a:t>Click To Edit Master Title Style</a:t>
            </a:r>
          </a:p>
        </p:txBody>
      </p:sp>
      <p:sp>
        <p:nvSpPr>
          <p:cNvPr id="3" name="Subtitle 2"/>
          <p:cNvSpPr>
            <a:spLocks noGrp="1"/>
          </p:cNvSpPr>
          <p:nvPr>
            <p:ph type="subTitle" idx="1" hasCustomPrompt="1"/>
          </p:nvPr>
        </p:nvSpPr>
        <p:spPr>
          <a:xfrm>
            <a:off x="914400" y="3429000"/>
            <a:ext cx="7315200" cy="914399"/>
          </a:xfrm>
          <a:prstGeom prst="rect">
            <a:avLst/>
          </a:prstGeom>
        </p:spPr>
        <p:txBody>
          <a:bodyPr anchor="t">
            <a:normAutofit/>
          </a:bodyPr>
          <a:lstStyle>
            <a:lvl1pPr marL="0" indent="0" algn="ctr">
              <a:buNone/>
              <a:defRPr sz="1800" cap="none">
                <a:solidFill>
                  <a:srgbClr val="D72E2A"/>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70959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econdary Slide - Option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4" y="990600"/>
            <a:ext cx="8272212" cy="609600"/>
          </a:xfrm>
          <a:prstGeom prst="rect">
            <a:avLst/>
          </a:prstGeom>
        </p:spPr>
        <p:txBody>
          <a:bodyPr anchor="t">
            <a:normAutofit/>
          </a:bodyPr>
          <a:lstStyle>
            <a:lvl1pPr>
              <a:defRPr sz="2400" b="1">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435897" y="1600200"/>
            <a:ext cx="8272211" cy="4572000"/>
          </a:xfrm>
          <a:prstGeom prst="rect">
            <a:avLst/>
          </a:prstGeom>
        </p:spPr>
        <p:txBody>
          <a:bodyPr>
            <a:normAutofit/>
          </a:bodyPr>
          <a:lstStyle>
            <a:lvl1pPr>
              <a:buClr>
                <a:srgbClr val="1F4283"/>
              </a:buClr>
              <a:defRPr sz="1800">
                <a:latin typeface="Arial" panose="020B0604020202020204" pitchFamily="34" charset="0"/>
                <a:cs typeface="Arial" panose="020B0604020202020204" pitchFamily="34" charset="0"/>
              </a:defRPr>
            </a:lvl1pPr>
            <a:lvl2pPr>
              <a:buClr>
                <a:srgbClr val="1F4283"/>
              </a:buClr>
              <a:defRPr sz="1500">
                <a:latin typeface="Arial" panose="020B0604020202020204" pitchFamily="34" charset="0"/>
                <a:cs typeface="Arial" panose="020B0604020202020204" pitchFamily="34" charset="0"/>
              </a:defRPr>
            </a:lvl2pPr>
            <a:lvl3pPr>
              <a:buClr>
                <a:srgbClr val="1F4283"/>
              </a:buClr>
              <a:defRPr sz="1500">
                <a:latin typeface="Arial" panose="020B0604020202020204" pitchFamily="34" charset="0"/>
                <a:cs typeface="Arial" panose="020B0604020202020204" pitchFamily="34" charset="0"/>
              </a:defRPr>
            </a:lvl3pPr>
            <a:lvl4pPr>
              <a:buClr>
                <a:srgbClr val="1F4283"/>
              </a:buClr>
              <a:defRPr sz="1200">
                <a:latin typeface="Arial" panose="020B0604020202020204" pitchFamily="34" charset="0"/>
                <a:cs typeface="Arial" panose="020B0604020202020204" pitchFamily="34" charset="0"/>
              </a:defRPr>
            </a:lvl4pPr>
            <a:lvl5pPr>
              <a:buClr>
                <a:srgbClr val="1F4283"/>
              </a:buClr>
              <a:defRPr sz="12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p:cNvSpPr>
            <a:spLocks noGrp="1"/>
          </p:cNvSpPr>
          <p:nvPr>
            <p:ph type="sldNum" sz="quarter" idx="10"/>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1762716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econdary Slide -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hasCustomPrompt="1"/>
          </p:nvPr>
        </p:nvSpPr>
        <p:spPr>
          <a:xfrm>
            <a:off x="435897" y="1600200"/>
            <a:ext cx="4066793"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1313" y="1591733"/>
            <a:ext cx="4066794"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0"/>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2679491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ondary Slide - Media">
    <p:spTree>
      <p:nvGrpSpPr>
        <p:cNvPr id="1" name=""/>
        <p:cNvGrpSpPr/>
        <p:nvPr/>
      </p:nvGrpSpPr>
      <p:grpSpPr>
        <a:xfrm>
          <a:off x="0" y="0"/>
          <a:ext cx="0" cy="0"/>
          <a:chOff x="0" y="0"/>
          <a:chExt cx="0" cy="0"/>
        </a:xfrm>
      </p:grpSpPr>
      <p:sp>
        <p:nvSpPr>
          <p:cNvPr id="5" name="Media Placeholder 4"/>
          <p:cNvSpPr>
            <a:spLocks noGrp="1"/>
          </p:cNvSpPr>
          <p:nvPr>
            <p:ph type="media" sz="quarter" idx="10"/>
          </p:nvPr>
        </p:nvSpPr>
        <p:spPr>
          <a:xfrm>
            <a:off x="435894" y="1600200"/>
            <a:ext cx="8245161"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2" name="Slide Number Placeholder 1"/>
          <p:cNvSpPr>
            <a:spLocks noGrp="1"/>
          </p:cNvSpPr>
          <p:nvPr>
            <p:ph type="sldNum" sz="quarter" idx="11"/>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129611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ondary Slide - Chart">
    <p:spTree>
      <p:nvGrpSpPr>
        <p:cNvPr id="1" name=""/>
        <p:cNvGrpSpPr/>
        <p:nvPr/>
      </p:nvGrpSpPr>
      <p:grpSpPr>
        <a:xfrm>
          <a:off x="0" y="0"/>
          <a:ext cx="0" cy="0"/>
          <a:chOff x="0" y="0"/>
          <a:chExt cx="0" cy="0"/>
        </a:xfrm>
      </p:grpSpPr>
      <p:sp>
        <p:nvSpPr>
          <p:cNvPr id="3" name="Chart Placeholder 2"/>
          <p:cNvSpPr>
            <a:spLocks noGrp="1"/>
          </p:cNvSpPr>
          <p:nvPr>
            <p:ph type="chart" sz="quarter" idx="10"/>
          </p:nvPr>
        </p:nvSpPr>
        <p:spPr>
          <a:xfrm>
            <a:off x="435894" y="1600200"/>
            <a:ext cx="8245162"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2" name="Slide Number Placeholder 1"/>
          <p:cNvSpPr>
            <a:spLocks noGrp="1"/>
          </p:cNvSpPr>
          <p:nvPr>
            <p:ph type="sldNum" sz="quarter" idx="11"/>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299045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334901" y="457200"/>
            <a:ext cx="2777490" cy="94997"/>
          </a:xfrm>
          <a:prstGeom prst="rect">
            <a:avLst/>
          </a:prstGeom>
          <a:solidFill>
            <a:srgbClr val="1F4283">
              <a:alpha val="94902"/>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6031610" y="453643"/>
            <a:ext cx="2777490" cy="98554"/>
          </a:xfrm>
          <a:prstGeom prst="rect">
            <a:avLst/>
          </a:prstGeom>
          <a:solidFill>
            <a:srgbClr val="5174B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181373" y="457200"/>
            <a:ext cx="2777490" cy="91440"/>
          </a:xfrm>
          <a:prstGeom prst="rect">
            <a:avLst/>
          </a:prstGeom>
          <a:solidFill>
            <a:srgbClr val="3D60A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17"/>
          <p:cNvSpPr/>
          <p:nvPr userDrawn="1"/>
        </p:nvSpPr>
        <p:spPr>
          <a:xfrm>
            <a:off x="0" y="6316936"/>
            <a:ext cx="9144000" cy="541064"/>
          </a:xfrm>
          <a:prstGeom prst="rect">
            <a:avLst/>
          </a:prstGeom>
          <a:solidFill>
            <a:srgbClr val="15387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2" name="Pictur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86200" y="209550"/>
            <a:ext cx="1371600" cy="628650"/>
          </a:xfrm>
          <a:prstGeom prst="rect">
            <a:avLst/>
          </a:prstGeom>
        </p:spPr>
      </p:pic>
      <p:sp>
        <p:nvSpPr>
          <p:cNvPr id="4" name="TextBox 3"/>
          <p:cNvSpPr txBox="1"/>
          <p:nvPr userDrawn="1"/>
        </p:nvSpPr>
        <p:spPr>
          <a:xfrm>
            <a:off x="1828800" y="6428601"/>
            <a:ext cx="5486400" cy="276999"/>
          </a:xfrm>
          <a:prstGeom prst="rect">
            <a:avLst/>
          </a:prstGeom>
          <a:noFill/>
        </p:spPr>
        <p:txBody>
          <a:bodyPr wrap="square" rtlCol="0">
            <a:spAutoFit/>
          </a:bodyPr>
          <a:lstStyle/>
          <a:p>
            <a:pPr algn="ctr"/>
            <a:r>
              <a:rPr lang="en-US" sz="1200" b="1" dirty="0">
                <a:solidFill>
                  <a:schemeClr val="bg1"/>
                </a:solidFill>
                <a:latin typeface="Arial" panose="020B0604020202020204" pitchFamily="34" charset="0"/>
                <a:cs typeface="Arial" panose="020B0604020202020204" pitchFamily="34" charset="0"/>
              </a:rPr>
              <a:t>Florida Department of Transportation</a:t>
            </a:r>
          </a:p>
        </p:txBody>
      </p:sp>
      <p:sp>
        <p:nvSpPr>
          <p:cNvPr id="3" name="Slide Number Placeholder 2"/>
          <p:cNvSpPr>
            <a:spLocks noGrp="1"/>
          </p:cNvSpPr>
          <p:nvPr>
            <p:ph type="sldNum" sz="quarter" idx="4"/>
          </p:nvPr>
        </p:nvSpPr>
        <p:spPr>
          <a:xfrm>
            <a:off x="8448947" y="6354375"/>
            <a:ext cx="666750" cy="425450"/>
          </a:xfrm>
          <a:prstGeom prst="rect">
            <a:avLst/>
          </a:prstGeom>
        </p:spPr>
        <p:txBody>
          <a:bodyPr vert="horz" lIns="91440" tIns="45720" rIns="91440" bIns="45720" rtlCol="0" anchor="ctr"/>
          <a:lstStyle>
            <a:lvl1pPr algn="r">
              <a:defRPr lang="en-US" sz="1200" b="1" kern="1200" smtClean="0">
                <a:solidFill>
                  <a:schemeClr val="bg1"/>
                </a:solidFill>
                <a:latin typeface="Arial" panose="020B0604020202020204" pitchFamily="34" charset="0"/>
                <a:ea typeface="+mn-ea"/>
                <a:cs typeface="Arial" panose="020B0604020202020204" pitchFamily="34" charset="0"/>
              </a:defRPr>
            </a:lvl1p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42346054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5" r:id="rId4"/>
    <p:sldLayoutId id="2147483685"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257175" rtl="0" eaLnBrk="1" latinLnBrk="0" hangingPunct="1">
        <a:spcBef>
          <a:spcPct val="0"/>
        </a:spcBef>
        <a:buNone/>
        <a:defRPr sz="2400" b="1" kern="1200" cap="none">
          <a:solidFill>
            <a:srgbClr val="335697"/>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212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fldot.sharepoint.com/sites/FDOT-OOC-DOO/SitePages/Travel-System-Access.aspx" TargetMode="External"/><Relationship Id="rId2" Type="http://schemas.openxmlformats.org/officeDocument/2006/relationships/hyperlink" Target="https://fldot.sharepoint.com/sites/FDOT-OOC-DOO/HBDocuments/Forms/AllItems.aspx?id=%2Fsites%2FFDOT%2DOOC%2DDOO%2FHBDocuments%2FDisbursement%20Handbook%20for%20Employees%20and%20Managers%2Epdf&amp;parent=%2Fsites%2FFDOT%2DOOC%2DDOO%2FHBDocuments" TargetMode="External"/><Relationship Id="rId1" Type="http://schemas.openxmlformats.org/officeDocument/2006/relationships/slideLayout" Target="../slideLayouts/slideLayout2.xml"/><Relationship Id="rId5" Type="http://schemas.openxmlformats.org/officeDocument/2006/relationships/hyperlink" Target="https://pdl.fdot.gov/api/form/downloadAttachment/10980349" TargetMode="External"/><Relationship Id="rId4" Type="http://schemas.openxmlformats.org/officeDocument/2006/relationships/hyperlink" Target="https://www.leg.state.fl.us/STATUTES/index.cfm?App_mode=Display_Statute&amp;Search_String=&amp;URL=0100-0199/0112/Sections/0112.061.html"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gcc02.safelinks.protection.outlook.com/?url=https%3A%2F%2Fwww.myfloridacfo.com%2Fdivision%2Faa%2Fmemo&amp;data=05%7C02%7Cangela.matiyow%40dot.state.fl.us%7Ccacc608f853a4f6d3f3908ddc07c00c2%7Cdb21de5dbc9c420c8f3f8f08f85b5ada%7C0%7C0%7C638878361118969746%7CUnknown%7CTWFpbGZsb3d8eyJFbXB0eU1hcGkiOnRydWUsIlYiOiIwLjAuMDAwMCIsIlAiOiJXaW4zMiIsIkFOIjoiTWFpbCIsIldUIjoyfQ%3D%3D%7C0%7C%7C%7C&amp;sdata=eGTstpJarMcAo0VVvDKpSZKg1EHLGxsAKt%2FsVCuSgWk%3D&amp;reserved=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owpb.fdot.gov/itemsegmentsearch/Search.aspx"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Fdot.cits@dot.state.fl.us" TargetMode="External"/><Relationship Id="rId2" Type="http://schemas.openxmlformats.org/officeDocument/2006/relationships/hyperlink" Target="mailto:Angela.matiyow@dot.state.fl.us" TargetMode="External"/><Relationship Id="rId1" Type="http://schemas.openxmlformats.org/officeDocument/2006/relationships/slideLayout" Target="../slideLayouts/slideLayout2.xml"/><Relationship Id="rId6" Type="http://schemas.openxmlformats.org/officeDocument/2006/relationships/hyperlink" Target="mailto:Dooqas@dot.state.fl.us" TargetMode="External"/><Relationship Id="rId5" Type="http://schemas.openxmlformats.org/officeDocument/2006/relationships/hyperlink" Target="mailto:Dewayne.Baxley@dot.state.fl.us" TargetMode="External"/><Relationship Id="rId4" Type="http://schemas.openxmlformats.org/officeDocument/2006/relationships/hyperlink" Target="mailto:Ryan.Buck@dot.state.fl.u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Invoice Training for Project Managers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91037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pic>
        <p:nvPicPr>
          <p:cNvPr id="6" name="Content Placeholder 5"/>
          <p:cNvPicPr>
            <a:picLocks noGrp="1" noChangeAspect="1"/>
          </p:cNvPicPr>
          <p:nvPr>
            <p:ph idx="1"/>
          </p:nvPr>
        </p:nvPicPr>
        <p:blipFill>
          <a:blip r:embed="rId2"/>
          <a:stretch>
            <a:fillRect/>
          </a:stretch>
        </p:blipFill>
        <p:spPr>
          <a:xfrm>
            <a:off x="1905000" y="1828800"/>
            <a:ext cx="6009029" cy="3798701"/>
          </a:xfrm>
          <a:prstGeom prst="rect">
            <a:avLst/>
          </a:prstGeom>
        </p:spPr>
      </p:pic>
      <p:sp>
        <p:nvSpPr>
          <p:cNvPr id="5" name="Slide Number Placeholder 4"/>
          <p:cNvSpPr>
            <a:spLocks noGrp="1"/>
          </p:cNvSpPr>
          <p:nvPr>
            <p:ph type="sldNum" sz="quarter" idx="10"/>
          </p:nvPr>
        </p:nvSpPr>
        <p:spPr/>
        <p:txBody>
          <a:bodyPr/>
          <a:lstStyle/>
          <a:p>
            <a:fld id="{7363B87F-96C6-4B3D-8E0F-DBA7BF370493}" type="slidenum">
              <a:rPr lang="en-US" smtClean="0"/>
              <a:pPr/>
              <a:t>10</a:t>
            </a:fld>
            <a:endParaRPr lang="en-US" dirty="0"/>
          </a:p>
        </p:txBody>
      </p:sp>
    </p:spTree>
    <p:extLst>
      <p:ext uri="{BB962C8B-B14F-4D97-AF65-F5344CB8AC3E}">
        <p14:creationId xmlns:p14="http://schemas.microsoft.com/office/powerpoint/2010/main" val="4021087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p:txBody>
          <a:bodyPr>
            <a:normAutofit fontScale="92500" lnSpcReduction="10000"/>
          </a:bodyPr>
          <a:lstStyle/>
          <a:p>
            <a:r>
              <a:rPr lang="en-US" b="0" dirty="0">
                <a:solidFill>
                  <a:schemeClr val="tx1"/>
                </a:solidFill>
              </a:rPr>
              <a:t>If the firm does not have a direct expense rate and are eligible for direct expenses on the contract they can bill for travel expenses that have been approved by the Project Manager and that meet the following criteria.</a:t>
            </a:r>
          </a:p>
          <a:p>
            <a:pPr lvl="1"/>
            <a:r>
              <a:rPr lang="en-US" b="0" dirty="0">
                <a:solidFill>
                  <a:schemeClr val="tx1"/>
                </a:solidFill>
              </a:rPr>
              <a:t>Unit rates used to compute travel costs may not exceed those authorized for State employee travel in accordance with </a:t>
            </a:r>
            <a:r>
              <a:rPr lang="en-US" i="1" dirty="0">
                <a:solidFill>
                  <a:schemeClr val="tx1"/>
                </a:solidFill>
              </a:rPr>
              <a:t>Section 112.061, F.S</a:t>
            </a:r>
            <a:r>
              <a:rPr lang="en-US" b="0" dirty="0">
                <a:solidFill>
                  <a:schemeClr val="tx1"/>
                </a:solidFill>
              </a:rPr>
              <a:t>. Air fare must be based on coach rates with reasonable advance purchase and costs for rental cars must be based on the use of compact cars, unless otherwise justified and approved by the Department. Mileage for private vehicles must be at the state rate. </a:t>
            </a:r>
            <a:r>
              <a:rPr lang="en-US" i="1" dirty="0">
                <a:solidFill>
                  <a:schemeClr val="tx1"/>
                </a:solidFill>
                <a:hlinkClick r:id="rId2"/>
              </a:rPr>
              <a:t>The Disbursement Operations Handbook</a:t>
            </a:r>
            <a:r>
              <a:rPr lang="en-US" b="0" dirty="0">
                <a:solidFill>
                  <a:schemeClr val="tx1"/>
                </a:solidFill>
              </a:rPr>
              <a:t>, is available on the Department’s Office of Comptroller (OOC) Sharepoint site.</a:t>
            </a:r>
          </a:p>
          <a:p>
            <a:pPr lvl="1"/>
            <a:r>
              <a:rPr lang="en-US" dirty="0">
                <a:solidFill>
                  <a:srgbClr val="FF0000"/>
                </a:solidFill>
                <a:hlinkClick r:id="rId3"/>
              </a:rPr>
              <a:t>https://fldot.sharepoint.com/sites/FDOT-OOC-DOO/SitePages/Travel-System-Access.aspx</a:t>
            </a:r>
            <a:endParaRPr lang="en-US" dirty="0">
              <a:solidFill>
                <a:srgbClr val="FF0000"/>
              </a:solidFill>
            </a:endParaRPr>
          </a:p>
          <a:p>
            <a:pPr lvl="1"/>
            <a:r>
              <a:rPr lang="en-US" sz="1000" dirty="0">
                <a:solidFill>
                  <a:srgbClr val="FF0000"/>
                </a:solidFill>
              </a:rPr>
              <a:t>*Training is geared towards FDOT Employees but rates and allowability rules still apply</a:t>
            </a:r>
          </a:p>
          <a:p>
            <a:pPr lvl="1"/>
            <a:r>
              <a:rPr lang="en-US" dirty="0">
                <a:solidFill>
                  <a:schemeClr val="tx1"/>
                </a:solidFill>
                <a:hlinkClick r:id="rId2"/>
              </a:rPr>
              <a:t>https://fldot.sharepoint.com/sites/FDOT-OOC-DOO/HBDocuments/Forms/AllItems.aspx?id=%2Fsites%2FFDOT%2DOOC%2DDOO%2FHBDocuments%2FDisbursement%20Handbook%20for%20Employees%20and%20Managers%2Epdf&amp;parent=%2Fsites%2FFDOT%2DOOC%2DDOO%2FHBDocuments</a:t>
            </a:r>
            <a:endParaRPr lang="en-US" dirty="0">
              <a:solidFill>
                <a:schemeClr val="tx1"/>
              </a:solidFill>
            </a:endParaRPr>
          </a:p>
          <a:p>
            <a:pPr lvl="1"/>
            <a:r>
              <a:rPr lang="en-US" dirty="0">
                <a:solidFill>
                  <a:schemeClr val="tx1"/>
                </a:solidFill>
                <a:hlinkClick r:id="rId4"/>
              </a:rPr>
              <a:t>https://www.leg.state.fl.us/STATUTES/index.cfm?App_mode=Display_Statute&amp;Search_String=&amp;URL=0100-0199/0112/Sections/0112.061.html</a:t>
            </a:r>
            <a:endParaRPr lang="en-US" dirty="0">
              <a:solidFill>
                <a:schemeClr val="tx1"/>
              </a:solidFill>
            </a:endParaRPr>
          </a:p>
          <a:p>
            <a:pPr lvl="1"/>
            <a:r>
              <a:rPr lang="en-US" dirty="0">
                <a:solidFill>
                  <a:schemeClr val="tx1"/>
                </a:solidFill>
              </a:rPr>
              <a:t>For travel expenses, state travel forms must be submitted.</a:t>
            </a:r>
          </a:p>
          <a:p>
            <a:pPr lvl="2"/>
            <a:r>
              <a:rPr lang="en-US" dirty="0">
                <a:solidFill>
                  <a:schemeClr val="tx1"/>
                </a:solidFill>
              </a:rPr>
              <a:t>Contractor Travel Form, 300-000-06</a:t>
            </a:r>
          </a:p>
          <a:p>
            <a:pPr lvl="3"/>
            <a:r>
              <a:rPr lang="en-US" dirty="0">
                <a:solidFill>
                  <a:schemeClr val="tx1"/>
                </a:solidFill>
                <a:hlinkClick r:id="rId5"/>
              </a:rPr>
              <a:t>https://pdl.fdot.gov/api/form/downloadAttachment/10980349</a:t>
            </a:r>
            <a:r>
              <a:rPr lang="en-US" dirty="0">
                <a:solidFill>
                  <a:schemeClr val="tx1"/>
                </a:solidFill>
              </a:rPr>
              <a:t> </a:t>
            </a:r>
          </a:p>
        </p:txBody>
      </p:sp>
      <p:sp>
        <p:nvSpPr>
          <p:cNvPr id="4" name="Slide Number Placeholder 3"/>
          <p:cNvSpPr>
            <a:spLocks noGrp="1"/>
          </p:cNvSpPr>
          <p:nvPr>
            <p:ph type="sldNum" sz="quarter" idx="10"/>
          </p:nvPr>
        </p:nvSpPr>
        <p:spPr/>
        <p:txBody>
          <a:bodyPr/>
          <a:lstStyle/>
          <a:p>
            <a:fld id="{7363B87F-96C6-4B3D-8E0F-DBA7BF370493}" type="slidenum">
              <a:rPr lang="en-US" smtClean="0"/>
              <a:pPr/>
              <a:t>11</a:t>
            </a:fld>
            <a:endParaRPr lang="en-US" dirty="0"/>
          </a:p>
        </p:txBody>
      </p:sp>
    </p:spTree>
    <p:extLst>
      <p:ext uri="{BB962C8B-B14F-4D97-AF65-F5344CB8AC3E}">
        <p14:creationId xmlns:p14="http://schemas.microsoft.com/office/powerpoint/2010/main" val="1532364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p:txBody>
          <a:bodyPr>
            <a:normAutofit/>
          </a:bodyPr>
          <a:lstStyle/>
          <a:p>
            <a:pPr marL="182250" lvl="1" indent="0">
              <a:buNone/>
            </a:pPr>
            <a:r>
              <a:rPr lang="en-US" sz="1900" dirty="0">
                <a:solidFill>
                  <a:schemeClr val="tx1"/>
                </a:solidFill>
                <a:sym typeface="Wingdings" panose="05000000000000000000" pitchFamily="2" charset="2"/>
              </a:rPr>
              <a:t>If firm does not have direct expense rate and is eligible to be reimbursed directly on the contract - </a:t>
            </a:r>
            <a:endParaRPr lang="en-US" sz="1900" dirty="0">
              <a:solidFill>
                <a:schemeClr val="tx1"/>
              </a:solidFill>
            </a:endParaRPr>
          </a:p>
          <a:p>
            <a:r>
              <a:rPr lang="en-US" dirty="0">
                <a:solidFill>
                  <a:schemeClr val="tx1"/>
                </a:solidFill>
              </a:rPr>
              <a:t>Example of allowable: Commercial Coach Flights, Hotel Rooms up to $225/night (not including taxes – refer to below CFO memo as rate may change), Meals/Per Diem </a:t>
            </a:r>
            <a:r>
              <a:rPr lang="en-US" u="sng" dirty="0">
                <a:hlinkClick r:id="rId2"/>
              </a:rPr>
              <a:t>https://www.myfloridacfo.com/division/aa/memo</a:t>
            </a:r>
            <a:r>
              <a:rPr lang="en-US" dirty="0"/>
              <a:t> </a:t>
            </a:r>
            <a:endParaRPr lang="en-US" dirty="0">
              <a:solidFill>
                <a:schemeClr val="tx1"/>
              </a:solidFill>
            </a:endParaRPr>
          </a:p>
          <a:p>
            <a:r>
              <a:rPr lang="en-US" dirty="0">
                <a:solidFill>
                  <a:schemeClr val="tx1"/>
                </a:solidFill>
              </a:rPr>
              <a:t>Examples of disallowed: Food for Conference, First Class Flights, rental car upgrades without business justification.</a:t>
            </a:r>
          </a:p>
        </p:txBody>
      </p:sp>
      <p:sp>
        <p:nvSpPr>
          <p:cNvPr id="4" name="Slide Number Placeholder 3"/>
          <p:cNvSpPr>
            <a:spLocks noGrp="1"/>
          </p:cNvSpPr>
          <p:nvPr>
            <p:ph type="sldNum" sz="quarter" idx="10"/>
          </p:nvPr>
        </p:nvSpPr>
        <p:spPr/>
        <p:txBody>
          <a:bodyPr/>
          <a:lstStyle/>
          <a:p>
            <a:fld id="{7363B87F-96C6-4B3D-8E0F-DBA7BF370493}" type="slidenum">
              <a:rPr lang="en-US" smtClean="0"/>
              <a:pPr/>
              <a:t>12</a:t>
            </a:fld>
            <a:endParaRPr lang="en-US" dirty="0"/>
          </a:p>
        </p:txBody>
      </p:sp>
    </p:spTree>
    <p:extLst>
      <p:ext uri="{BB962C8B-B14F-4D97-AF65-F5344CB8AC3E}">
        <p14:creationId xmlns:p14="http://schemas.microsoft.com/office/powerpoint/2010/main" val="269517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documentation</a:t>
            </a:r>
          </a:p>
        </p:txBody>
      </p:sp>
      <p:sp>
        <p:nvSpPr>
          <p:cNvPr id="3" name="Content Placeholder 2"/>
          <p:cNvSpPr>
            <a:spLocks noGrp="1"/>
          </p:cNvSpPr>
          <p:nvPr>
            <p:ph idx="1"/>
          </p:nvPr>
        </p:nvSpPr>
        <p:spPr/>
        <p:txBody>
          <a:bodyPr/>
          <a:lstStyle/>
          <a:p>
            <a:r>
              <a:rPr lang="en-US" dirty="0">
                <a:solidFill>
                  <a:schemeClr val="tx1"/>
                </a:solidFill>
              </a:rPr>
              <a:t>Documents to substantiate payments and keep in your file</a:t>
            </a:r>
          </a:p>
          <a:p>
            <a:pPr lvl="1"/>
            <a:r>
              <a:rPr lang="en-US" dirty="0">
                <a:solidFill>
                  <a:schemeClr val="tx1"/>
                </a:solidFill>
              </a:rPr>
              <a:t>Receipts for utility costs such as electricity, water, natural gas, sewer, internet connection (e.g., non-mobile DSL or cable lines), trash pick-up, and hook-up fees associated with the aforementioned utilities.</a:t>
            </a:r>
          </a:p>
          <a:p>
            <a:pPr lvl="1"/>
            <a:r>
              <a:rPr lang="en-US" dirty="0">
                <a:solidFill>
                  <a:schemeClr val="tx1"/>
                </a:solidFill>
              </a:rPr>
              <a:t>Receipts for field office set-up/mobilization and de-mobilization charges involved with transporting the trailer to and from the job site.</a:t>
            </a:r>
          </a:p>
          <a:p>
            <a:pPr lvl="1"/>
            <a:r>
              <a:rPr lang="en-US" dirty="0">
                <a:solidFill>
                  <a:schemeClr val="tx1"/>
                </a:solidFill>
              </a:rPr>
              <a:t>Receipts for the field office trailer or field office building lease.</a:t>
            </a:r>
          </a:p>
          <a:p>
            <a:pPr lvl="1"/>
            <a:r>
              <a:rPr lang="en-US" dirty="0">
                <a:solidFill>
                  <a:schemeClr val="tx1"/>
                </a:solidFill>
              </a:rPr>
              <a:t>Receipts for any “extraordinary” expenses, “extraordinary” expenses in the contract must first be approved by Central Office Audit Administrator; Jon Cook.</a:t>
            </a:r>
          </a:p>
          <a:p>
            <a:pPr lvl="1"/>
            <a:r>
              <a:rPr lang="en-US" dirty="0">
                <a:solidFill>
                  <a:schemeClr val="tx1"/>
                </a:solidFill>
              </a:rPr>
              <a:t>Travel forms for reimbursable preapproved travel (when no direct expense rate). </a:t>
            </a:r>
          </a:p>
          <a:p>
            <a:pPr marL="182250" lvl="1" indent="0">
              <a:buNone/>
            </a:pPr>
            <a:r>
              <a:rPr lang="en-US" dirty="0">
                <a:solidFill>
                  <a:schemeClr val="tx1"/>
                </a:solidFill>
              </a:rPr>
              <a:t>If quotes are received in advance during negotiation to support the costs, such as monthly utility fees, and field office monthly lease, these costs can be added in Table 6 as monthly unit rates, and won’t require submittal of backup documentation to support the charges for the expenses with the invoices each month.</a:t>
            </a:r>
          </a:p>
          <a:p>
            <a:pPr marL="182250" lvl="1"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fld id="{7363B87F-96C6-4B3D-8E0F-DBA7BF370493}" type="slidenum">
              <a:rPr lang="en-US" smtClean="0"/>
              <a:pPr/>
              <a:t>13</a:t>
            </a:fld>
            <a:endParaRPr lang="en-US" dirty="0"/>
          </a:p>
        </p:txBody>
      </p:sp>
    </p:spTree>
    <p:extLst>
      <p:ext uri="{BB962C8B-B14F-4D97-AF65-F5344CB8AC3E}">
        <p14:creationId xmlns:p14="http://schemas.microsoft.com/office/powerpoint/2010/main" val="261723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Invoice timing required for payment of invoice per contract</a:t>
            </a:r>
          </a:p>
        </p:txBody>
      </p:sp>
      <p:sp>
        <p:nvSpPr>
          <p:cNvPr id="3" name="Content Placeholder 2"/>
          <p:cNvSpPr>
            <a:spLocks noGrp="1"/>
          </p:cNvSpPr>
          <p:nvPr>
            <p:ph idx="1"/>
          </p:nvPr>
        </p:nvSpPr>
        <p:spPr/>
        <p:txBody>
          <a:bodyPr/>
          <a:lstStyle/>
          <a:p>
            <a:r>
              <a:rPr lang="en-US" dirty="0"/>
              <a:t>Based on contract language found in the method of compensation section 3.0 Invoice Procedure : “The Department will render a decision on the acceptability of services within ____ working days of receipt of either the services, invoice, or progress report, whichever is later.”</a:t>
            </a:r>
          </a:p>
          <a:p>
            <a:pPr lvl="1"/>
            <a:r>
              <a:rPr lang="en-US" dirty="0"/>
              <a:t>The number of working days will be specified in the contract. Typically 5 or 10 days.</a:t>
            </a:r>
          </a:p>
          <a:p>
            <a:pPr lvl="1"/>
            <a:r>
              <a:rPr lang="en-US" dirty="0"/>
              <a:t>The invoice must be approved or rejected by the Project Manager. </a:t>
            </a:r>
          </a:p>
          <a:p>
            <a:r>
              <a:rPr lang="en-US" dirty="0">
                <a:solidFill>
                  <a:schemeClr val="tx1"/>
                </a:solidFill>
              </a:rPr>
              <a:t>If approved, the invoice will then go to Financial Services where it has an additional 5 days to be approved.</a:t>
            </a:r>
          </a:p>
          <a:p>
            <a:r>
              <a:rPr lang="en-US" dirty="0">
                <a:solidFill>
                  <a:schemeClr val="tx1"/>
                </a:solidFill>
              </a:rPr>
              <a:t>Once Financial Services approval is met, the invoice is submitted electronically and is processed through Electronic Estimates Disbursement (EED).</a:t>
            </a:r>
          </a:p>
          <a:p>
            <a:r>
              <a:rPr lang="en-US" dirty="0">
                <a:solidFill>
                  <a:schemeClr val="tx1"/>
                </a:solidFill>
              </a:rPr>
              <a:t>Lastly, the invoice is approved by the Department of Financial Services (10 days to approve) and funds are disbursed to the consultant.</a:t>
            </a:r>
          </a:p>
          <a:p>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14</a:t>
            </a:fld>
            <a:endParaRPr lang="en-US" dirty="0"/>
          </a:p>
        </p:txBody>
      </p:sp>
    </p:spTree>
    <p:extLst>
      <p:ext uri="{BB962C8B-B14F-4D97-AF65-F5344CB8AC3E}">
        <p14:creationId xmlns:p14="http://schemas.microsoft.com/office/powerpoint/2010/main" val="592175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Participating Indicator</a:t>
            </a:r>
          </a:p>
        </p:txBody>
      </p:sp>
      <p:sp>
        <p:nvSpPr>
          <p:cNvPr id="3" name="Content Placeholder 2"/>
          <p:cNvSpPr>
            <a:spLocks noGrp="1"/>
          </p:cNvSpPr>
          <p:nvPr>
            <p:ph idx="1"/>
          </p:nvPr>
        </p:nvSpPr>
        <p:spPr/>
        <p:txBody>
          <a:bodyPr/>
          <a:lstStyle/>
          <a:p>
            <a:pPr marL="0" indent="0">
              <a:buNone/>
            </a:pPr>
            <a:r>
              <a:rPr lang="en-US" dirty="0">
                <a:solidFill>
                  <a:schemeClr val="tx1"/>
                </a:solidFill>
              </a:rPr>
              <a:t>In CITS, a B/CB (Current Billing) indicator of “0” indicates federal participating, and “1” non-participating.</a:t>
            </a:r>
          </a:p>
          <a:p>
            <a:pPr marL="0" indent="0">
              <a:buNone/>
            </a:pPr>
            <a:endParaRPr lang="en-US" dirty="0">
              <a:solidFill>
                <a:srgbClr val="7030A0"/>
              </a:solidFill>
            </a:endParaRPr>
          </a:p>
          <a:p>
            <a:pPr marL="0" indent="0">
              <a:buNone/>
            </a:pPr>
            <a:endParaRPr lang="en-US" dirty="0">
              <a:solidFill>
                <a:srgbClr val="7030A0"/>
              </a:solidFill>
            </a:endParaRPr>
          </a:p>
        </p:txBody>
      </p:sp>
      <p:pic>
        <p:nvPicPr>
          <p:cNvPr id="4" name="Picture 3"/>
          <p:cNvPicPr>
            <a:picLocks noChangeAspect="1"/>
          </p:cNvPicPr>
          <p:nvPr/>
        </p:nvPicPr>
        <p:blipFill>
          <a:blip r:embed="rId2"/>
          <a:stretch>
            <a:fillRect/>
          </a:stretch>
        </p:blipFill>
        <p:spPr>
          <a:xfrm>
            <a:off x="1181524" y="2843285"/>
            <a:ext cx="6780952" cy="1171429"/>
          </a:xfrm>
          <a:prstGeom prst="rect">
            <a:avLst/>
          </a:prstGeom>
        </p:spPr>
      </p:pic>
      <p:sp>
        <p:nvSpPr>
          <p:cNvPr id="5" name="Slide Number Placeholder 4"/>
          <p:cNvSpPr>
            <a:spLocks noGrp="1"/>
          </p:cNvSpPr>
          <p:nvPr>
            <p:ph type="sldNum" sz="quarter" idx="10"/>
          </p:nvPr>
        </p:nvSpPr>
        <p:spPr/>
        <p:txBody>
          <a:bodyPr/>
          <a:lstStyle/>
          <a:p>
            <a:fld id="{7363B87F-96C6-4B3D-8E0F-DBA7BF370493}" type="slidenum">
              <a:rPr lang="en-US" smtClean="0"/>
              <a:pPr/>
              <a:t>15</a:t>
            </a:fld>
            <a:endParaRPr lang="en-US" dirty="0"/>
          </a:p>
        </p:txBody>
      </p:sp>
    </p:spTree>
    <p:extLst>
      <p:ext uri="{BB962C8B-B14F-4D97-AF65-F5344CB8AC3E}">
        <p14:creationId xmlns:p14="http://schemas.microsoft.com/office/powerpoint/2010/main" val="333799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participating vs non-participating on invoices</a:t>
            </a:r>
          </a:p>
        </p:txBody>
      </p:sp>
      <p:sp>
        <p:nvSpPr>
          <p:cNvPr id="3" name="Content Placeholder 2"/>
          <p:cNvSpPr>
            <a:spLocks noGrp="1"/>
          </p:cNvSpPr>
          <p:nvPr>
            <p:ph idx="1"/>
          </p:nvPr>
        </p:nvSpPr>
        <p:spPr/>
        <p:txBody>
          <a:bodyPr/>
          <a:lstStyle/>
          <a:p>
            <a:r>
              <a:rPr lang="en-US" dirty="0"/>
              <a:t>To check for financial project correlation to federal participating – the </a:t>
            </a:r>
            <a:r>
              <a:rPr lang="en-US" dirty="0">
                <a:hlinkClick r:id="rId2"/>
              </a:rPr>
              <a:t>work program SharePoint site </a:t>
            </a:r>
            <a:r>
              <a:rPr lang="en-US" dirty="0"/>
              <a:t>for project search.</a:t>
            </a:r>
          </a:p>
          <a:p>
            <a:endParaRPr lang="en-US" dirty="0"/>
          </a:p>
        </p:txBody>
      </p:sp>
      <p:pic>
        <p:nvPicPr>
          <p:cNvPr id="5" name="Picture 4"/>
          <p:cNvPicPr>
            <a:picLocks noChangeAspect="1"/>
          </p:cNvPicPr>
          <p:nvPr/>
        </p:nvPicPr>
        <p:blipFill>
          <a:blip r:embed="rId3"/>
          <a:stretch>
            <a:fillRect/>
          </a:stretch>
        </p:blipFill>
        <p:spPr>
          <a:xfrm>
            <a:off x="1066800" y="4387685"/>
            <a:ext cx="7010400" cy="1680178"/>
          </a:xfrm>
          <a:prstGeom prst="rect">
            <a:avLst/>
          </a:prstGeom>
        </p:spPr>
      </p:pic>
      <p:sp>
        <p:nvSpPr>
          <p:cNvPr id="6" name="Slide Number Placeholder 5"/>
          <p:cNvSpPr>
            <a:spLocks noGrp="1"/>
          </p:cNvSpPr>
          <p:nvPr>
            <p:ph type="sldNum" sz="quarter" idx="10"/>
          </p:nvPr>
        </p:nvSpPr>
        <p:spPr/>
        <p:txBody>
          <a:bodyPr/>
          <a:lstStyle/>
          <a:p>
            <a:fld id="{7363B87F-96C6-4B3D-8E0F-DBA7BF370493}" type="slidenum">
              <a:rPr lang="en-US" smtClean="0"/>
              <a:pPr/>
              <a:t>16</a:t>
            </a:fld>
            <a:endParaRPr lang="en-US" dirty="0"/>
          </a:p>
        </p:txBody>
      </p:sp>
      <p:pic>
        <p:nvPicPr>
          <p:cNvPr id="8" name="Picture 7">
            <a:extLst>
              <a:ext uri="{FF2B5EF4-FFF2-40B4-BE49-F238E27FC236}">
                <a16:creationId xmlns:a16="http://schemas.microsoft.com/office/drawing/2014/main" id="{96DFB339-7A71-56ED-8031-ADDD1B5F108E}"/>
              </a:ext>
            </a:extLst>
          </p:cNvPr>
          <p:cNvPicPr>
            <a:picLocks noChangeAspect="1"/>
          </p:cNvPicPr>
          <p:nvPr/>
        </p:nvPicPr>
        <p:blipFill>
          <a:blip r:embed="rId4"/>
          <a:stretch>
            <a:fillRect/>
          </a:stretch>
        </p:blipFill>
        <p:spPr>
          <a:xfrm>
            <a:off x="1719780" y="2289726"/>
            <a:ext cx="5704440" cy="1993622"/>
          </a:xfrm>
          <a:prstGeom prst="rect">
            <a:avLst/>
          </a:prstGeom>
        </p:spPr>
      </p:pic>
    </p:spTree>
    <p:extLst>
      <p:ext uri="{BB962C8B-B14F-4D97-AF65-F5344CB8AC3E}">
        <p14:creationId xmlns:p14="http://schemas.microsoft.com/office/powerpoint/2010/main" val="347676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dates in invoices</a:t>
            </a:r>
          </a:p>
        </p:txBody>
      </p:sp>
      <p:sp>
        <p:nvSpPr>
          <p:cNvPr id="3" name="Content Placeholder 2"/>
          <p:cNvSpPr>
            <a:spLocks noGrp="1"/>
          </p:cNvSpPr>
          <p:nvPr>
            <p:ph idx="1"/>
          </p:nvPr>
        </p:nvSpPr>
        <p:spPr/>
        <p:txBody>
          <a:bodyPr/>
          <a:lstStyle/>
          <a:p>
            <a:r>
              <a:rPr lang="en-US" dirty="0"/>
              <a:t>The Consultant will be eligible for progress payments under this agreement at monthly intervals or when individual tasks or mileposts defined in this agreement are completed or reached.</a:t>
            </a:r>
          </a:p>
          <a:p>
            <a:r>
              <a:rPr lang="en-US" dirty="0"/>
              <a:t>Date invoice and/or any required documentation received should reflect the last date all required documents are received.</a:t>
            </a:r>
          </a:p>
        </p:txBody>
      </p:sp>
      <p:sp>
        <p:nvSpPr>
          <p:cNvPr id="4" name="Slide Number Placeholder 3"/>
          <p:cNvSpPr>
            <a:spLocks noGrp="1"/>
          </p:cNvSpPr>
          <p:nvPr>
            <p:ph type="sldNum" sz="quarter" idx="10"/>
          </p:nvPr>
        </p:nvSpPr>
        <p:spPr/>
        <p:txBody>
          <a:bodyPr/>
          <a:lstStyle/>
          <a:p>
            <a:fld id="{7363B87F-96C6-4B3D-8E0F-DBA7BF370493}" type="slidenum">
              <a:rPr lang="en-US" smtClean="0"/>
              <a:pPr/>
              <a:t>17</a:t>
            </a:fld>
            <a:endParaRPr lang="en-US" dirty="0"/>
          </a:p>
        </p:txBody>
      </p:sp>
    </p:spTree>
    <p:extLst>
      <p:ext uri="{BB962C8B-B14F-4D97-AF65-F5344CB8AC3E}">
        <p14:creationId xmlns:p14="http://schemas.microsoft.com/office/powerpoint/2010/main" val="1663888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participating</a:t>
            </a:r>
          </a:p>
        </p:txBody>
      </p:sp>
      <p:sp>
        <p:nvSpPr>
          <p:cNvPr id="3" name="Content Placeholder 2"/>
          <p:cNvSpPr>
            <a:spLocks noGrp="1"/>
          </p:cNvSpPr>
          <p:nvPr>
            <p:ph idx="1"/>
          </p:nvPr>
        </p:nvSpPr>
        <p:spPr/>
        <p:txBody>
          <a:bodyPr>
            <a:normAutofit fontScale="92500"/>
          </a:bodyPr>
          <a:lstStyle/>
          <a:p>
            <a:r>
              <a:rPr lang="en-US" dirty="0"/>
              <a:t>If you have any questions, please contact us by phone or e-mail.</a:t>
            </a:r>
          </a:p>
          <a:p>
            <a:pPr marL="182250" lvl="1" indent="0">
              <a:buNone/>
            </a:pPr>
            <a:r>
              <a:rPr lang="en-US" dirty="0"/>
              <a:t>Procurement Office</a:t>
            </a:r>
          </a:p>
          <a:p>
            <a:pPr lvl="2"/>
            <a:r>
              <a:rPr lang="en-US" dirty="0"/>
              <a:t>Angela Matiyow for contract questions</a:t>
            </a:r>
          </a:p>
          <a:p>
            <a:pPr lvl="3"/>
            <a:r>
              <a:rPr lang="en-US" dirty="0">
                <a:hlinkClick r:id="rId2"/>
              </a:rPr>
              <a:t>Angela.matiyow@dot.state.fl.us</a:t>
            </a:r>
            <a:endParaRPr lang="en-US" dirty="0"/>
          </a:p>
          <a:p>
            <a:pPr lvl="2"/>
            <a:r>
              <a:rPr lang="en-US" dirty="0"/>
              <a:t>Annita Varela for CITS questions</a:t>
            </a:r>
          </a:p>
          <a:p>
            <a:pPr lvl="3"/>
            <a:r>
              <a:rPr lang="en-US" dirty="0">
                <a:hlinkClick r:id="rId3"/>
              </a:rPr>
              <a:t>Fdot.cits@dot.state.fl.us</a:t>
            </a:r>
            <a:endParaRPr lang="en-US" dirty="0"/>
          </a:p>
          <a:p>
            <a:pPr marL="567000" lvl="3" indent="0">
              <a:buNone/>
            </a:pPr>
            <a:endParaRPr lang="en-US" dirty="0"/>
          </a:p>
          <a:p>
            <a:pPr marL="182250" lvl="1" indent="0">
              <a:buNone/>
            </a:pPr>
            <a:r>
              <a:rPr lang="en-US" dirty="0"/>
              <a:t>Construction Office</a:t>
            </a:r>
          </a:p>
          <a:p>
            <a:pPr lvl="1"/>
            <a:r>
              <a:rPr lang="en-US" dirty="0"/>
              <a:t>	Ryan Buck</a:t>
            </a:r>
          </a:p>
          <a:p>
            <a:pPr lvl="2"/>
            <a:r>
              <a:rPr lang="en-US" sz="1200" dirty="0">
                <a:hlinkClick r:id="rId4"/>
              </a:rPr>
              <a:t>Ryan.Buck@dot.state.fl.us</a:t>
            </a:r>
            <a:r>
              <a:rPr lang="en-US" sz="1200" dirty="0"/>
              <a:t> </a:t>
            </a:r>
          </a:p>
          <a:p>
            <a:pPr marL="182250" lvl="1" indent="0">
              <a:buNone/>
            </a:pPr>
            <a:endParaRPr lang="en-US" dirty="0"/>
          </a:p>
          <a:p>
            <a:pPr marL="182250" lvl="1" indent="0">
              <a:buNone/>
            </a:pPr>
            <a:r>
              <a:rPr lang="en-US" dirty="0"/>
              <a:t>Office of Comptroller</a:t>
            </a:r>
          </a:p>
          <a:p>
            <a:pPr lvl="2"/>
            <a:r>
              <a:rPr lang="en-US" dirty="0"/>
              <a:t>Dewayne Baxley</a:t>
            </a:r>
          </a:p>
          <a:p>
            <a:pPr lvl="3"/>
            <a:r>
              <a:rPr lang="en-US" dirty="0">
                <a:hlinkClick r:id="rId5"/>
              </a:rPr>
              <a:t>Dewayne.Baxley@dot.state.fl.us</a:t>
            </a:r>
            <a:endParaRPr lang="en-US" dirty="0"/>
          </a:p>
          <a:p>
            <a:pPr marL="567000" lvl="3" indent="0">
              <a:buNone/>
            </a:pPr>
            <a:endParaRPr lang="en-US" dirty="0"/>
          </a:p>
          <a:p>
            <a:pPr marL="374625" lvl="2" indent="0">
              <a:buNone/>
            </a:pPr>
            <a:r>
              <a:rPr lang="en-US" dirty="0"/>
              <a:t>For questions regarding travel expenses and allowable charges contact </a:t>
            </a:r>
            <a:r>
              <a:rPr lang="en-US" dirty="0">
                <a:hlinkClick r:id="rId6"/>
              </a:rPr>
              <a:t>Dooqas@dot.state.fl.us</a:t>
            </a:r>
            <a:endParaRPr lang="en-US" dirty="0"/>
          </a:p>
          <a:p>
            <a:pPr marL="374625" lvl="2" indent="0">
              <a:buNone/>
            </a:pPr>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18</a:t>
            </a:fld>
            <a:endParaRPr lang="en-US" dirty="0"/>
          </a:p>
        </p:txBody>
      </p:sp>
    </p:spTree>
    <p:extLst>
      <p:ext uri="{BB962C8B-B14F-4D97-AF65-F5344CB8AC3E}">
        <p14:creationId xmlns:p14="http://schemas.microsoft.com/office/powerpoint/2010/main" val="1792152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Professional Services Agreement</a:t>
            </a:r>
            <a:br>
              <a:rPr lang="en-US" dirty="0"/>
            </a:br>
            <a:r>
              <a:rPr lang="en-US" dirty="0"/>
              <a:t>Non-Lump Sum CEI</a:t>
            </a:r>
          </a:p>
        </p:txBody>
      </p:sp>
      <p:sp>
        <p:nvSpPr>
          <p:cNvPr id="3" name="Content Placeholder 2"/>
          <p:cNvSpPr>
            <a:spLocks noGrp="1"/>
          </p:cNvSpPr>
          <p:nvPr>
            <p:ph idx="1"/>
          </p:nvPr>
        </p:nvSpPr>
        <p:spPr/>
        <p:txBody>
          <a:bodyPr/>
          <a:lstStyle/>
          <a:p>
            <a:pPr marL="0" indent="0">
              <a:buNone/>
            </a:pPr>
            <a:endParaRPr lang="en-US" dirty="0">
              <a:solidFill>
                <a:srgbClr val="FF0000"/>
              </a:solidFill>
            </a:endParaRPr>
          </a:p>
          <a:p>
            <a:pPr marL="0" indent="0">
              <a:buNone/>
            </a:pPr>
            <a:endParaRPr lang="en-US" dirty="0">
              <a:solidFill>
                <a:srgbClr val="FF0000"/>
              </a:solidFill>
            </a:endParaRPr>
          </a:p>
        </p:txBody>
      </p:sp>
      <p:sp>
        <p:nvSpPr>
          <p:cNvPr id="4" name="Slide Number Placeholder 3"/>
          <p:cNvSpPr>
            <a:spLocks noGrp="1"/>
          </p:cNvSpPr>
          <p:nvPr>
            <p:ph type="sldNum" sz="quarter" idx="10"/>
          </p:nvPr>
        </p:nvSpPr>
        <p:spPr/>
        <p:txBody>
          <a:bodyPr/>
          <a:lstStyle/>
          <a:p>
            <a:fld id="{7363B87F-96C6-4B3D-8E0F-DBA7BF370493}" type="slidenum">
              <a:rPr lang="en-US" smtClean="0"/>
              <a:pPr/>
              <a:t>2</a:t>
            </a:fld>
            <a:endParaRPr lang="en-US" dirty="0"/>
          </a:p>
        </p:txBody>
      </p:sp>
      <p:sp>
        <p:nvSpPr>
          <p:cNvPr id="5" name="Rectangle 4"/>
          <p:cNvSpPr/>
          <p:nvPr/>
        </p:nvSpPr>
        <p:spPr>
          <a:xfrm>
            <a:off x="-228599" y="1721742"/>
            <a:ext cx="8729410" cy="338554"/>
          </a:xfrm>
          <a:prstGeom prst="rect">
            <a:avLst/>
          </a:prstGeom>
        </p:spPr>
        <p:txBody>
          <a:bodyPr wrap="square">
            <a:spAutoFit/>
          </a:bodyPr>
          <a:lstStyle/>
          <a:p>
            <a:pPr lvl="2"/>
            <a:r>
              <a:rPr lang="en-US" sz="1600" dirty="0"/>
              <a:t>Project Managers are advised to look at Exhibit B, Method of Compensation, Section 2.2.</a:t>
            </a:r>
          </a:p>
        </p:txBody>
      </p:sp>
      <p:sp>
        <p:nvSpPr>
          <p:cNvPr id="6" name="TextBox 5">
            <a:extLst>
              <a:ext uri="{FF2B5EF4-FFF2-40B4-BE49-F238E27FC236}">
                <a16:creationId xmlns:a16="http://schemas.microsoft.com/office/drawing/2014/main" id="{F5A05186-996F-3F09-7B6E-A8822D9BC6C3}"/>
              </a:ext>
            </a:extLst>
          </p:cNvPr>
          <p:cNvSpPr txBox="1"/>
          <p:nvPr/>
        </p:nvSpPr>
        <p:spPr>
          <a:xfrm>
            <a:off x="1299405" y="2075635"/>
            <a:ext cx="7162800" cy="4616648"/>
          </a:xfrm>
          <a:prstGeom prst="rect">
            <a:avLst/>
          </a:prstGeom>
          <a:noFill/>
        </p:spPr>
        <p:txBody>
          <a:bodyPr wrap="square" rtlCol="0">
            <a:spAutoFit/>
          </a:bodyPr>
          <a:lstStyle/>
          <a:p>
            <a:r>
              <a:rPr lang="en-US" sz="1400" dirty="0"/>
              <a:t>Loaded Labor Rates</a:t>
            </a:r>
            <a:r>
              <a:rPr lang="en-US" sz="1400" i="1" dirty="0"/>
              <a:t>- </a:t>
            </a:r>
            <a:r>
              <a:rPr lang="en-US" sz="1400" dirty="0"/>
              <a:t>(LA-4)</a:t>
            </a:r>
          </a:p>
          <a:p>
            <a:r>
              <a:rPr lang="en-US" sz="1400" dirty="0"/>
              <a:t> </a:t>
            </a:r>
          </a:p>
          <a:p>
            <a:r>
              <a:rPr lang="en-US" sz="1400" dirty="0"/>
              <a:t>Subject to the established limiting amount, the Consultant will be compensated for these services based on the rates provided in Table 6 of Section 5.0. No additional multipliers will be applied to these rates. For units of work, payment for such services will be based on approved units incurred during the billing period.  For labor rates, payment for such services shall be based on approved time incurred during the billing period.  No additional multipliers shall be applied to these rates.  The following firms loaded labor rates are inclusive of Contract Duration Adjustment Factor: </a:t>
            </a:r>
          </a:p>
          <a:p>
            <a:r>
              <a:rPr lang="en-US" sz="1400" dirty="0"/>
              <a:t> </a:t>
            </a:r>
          </a:p>
          <a:p>
            <a:r>
              <a:rPr lang="en-US" sz="1200" i="1" dirty="0"/>
              <a:t>XYZ Corporation</a:t>
            </a:r>
            <a:endParaRPr lang="en-US" sz="1200" dirty="0"/>
          </a:p>
          <a:p>
            <a:r>
              <a:rPr lang="en-US" sz="1200" i="1" dirty="0"/>
              <a:t>ABC Corp</a:t>
            </a:r>
            <a:endParaRPr lang="en-US" sz="1200" dirty="0"/>
          </a:p>
          <a:p>
            <a:r>
              <a:rPr lang="en-US" sz="1200" dirty="0"/>
              <a:t> </a:t>
            </a:r>
          </a:p>
          <a:p>
            <a:r>
              <a:rPr lang="en-US" sz="1400" dirty="0"/>
              <a:t>Miscellaneous Direct Expenses- LA-5</a:t>
            </a:r>
          </a:p>
          <a:p>
            <a:r>
              <a:rPr lang="en-US" sz="1400" dirty="0"/>
              <a:t> </a:t>
            </a:r>
          </a:p>
          <a:p>
            <a:r>
              <a:rPr lang="en-US" sz="1400" dirty="0"/>
              <a:t>Subject to the established limiting amount, only the following subconsultant firms are approved to receive compensation for itemized miscellaneous direct expenses when authorized and when properly supported by evidence of costs incurred: </a:t>
            </a:r>
            <a:r>
              <a:rPr lang="en-US" sz="1400" i="1" u="sng" dirty="0"/>
              <a:t>ABC LLC </a:t>
            </a:r>
            <a:r>
              <a:rPr lang="en-US" sz="1400" dirty="0"/>
              <a:t>.  For travel expenses, state travel vouchers must be submitted.  For authorized direct expenses with rates established in Table 6 of Section 5.0, compensation will be at those rates without further support</a:t>
            </a:r>
            <a:r>
              <a:rPr lang="en-US" sz="1400" i="1" dirty="0"/>
              <a:t>.</a:t>
            </a:r>
            <a:endParaRPr lang="en-US" sz="1400" dirty="0"/>
          </a:p>
          <a:p>
            <a:endParaRPr lang="en-US" sz="2000" dirty="0"/>
          </a:p>
        </p:txBody>
      </p:sp>
    </p:spTree>
    <p:extLst>
      <p:ext uri="{BB962C8B-B14F-4D97-AF65-F5344CB8AC3E}">
        <p14:creationId xmlns:p14="http://schemas.microsoft.com/office/powerpoint/2010/main" val="3480465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13C0-A732-9F58-3FEB-AD192D537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2F67E5-6B0D-BB47-2003-9D0814DAF6B9}"/>
              </a:ext>
            </a:extLst>
          </p:cNvPr>
          <p:cNvSpPr>
            <a:spLocks noGrp="1"/>
          </p:cNvSpPr>
          <p:nvPr>
            <p:ph type="title"/>
          </p:nvPr>
        </p:nvSpPr>
        <p:spPr/>
        <p:txBody>
          <a:bodyPr>
            <a:normAutofit fontScale="90000"/>
          </a:bodyPr>
          <a:lstStyle/>
          <a:p>
            <a:r>
              <a:rPr lang="en-US" dirty="0"/>
              <a:t>Standard Professional Services Agreement</a:t>
            </a:r>
            <a:br>
              <a:rPr lang="en-US" dirty="0"/>
            </a:br>
            <a:r>
              <a:rPr lang="en-US" dirty="0"/>
              <a:t>Lump Sum CEI</a:t>
            </a:r>
          </a:p>
        </p:txBody>
      </p:sp>
      <p:sp>
        <p:nvSpPr>
          <p:cNvPr id="3" name="Content Placeholder 2">
            <a:extLst>
              <a:ext uri="{FF2B5EF4-FFF2-40B4-BE49-F238E27FC236}">
                <a16:creationId xmlns:a16="http://schemas.microsoft.com/office/drawing/2014/main" id="{769ADE9A-9092-D4D4-8F89-C726FCE8FBCB}"/>
              </a:ext>
            </a:extLst>
          </p:cNvPr>
          <p:cNvSpPr>
            <a:spLocks noGrp="1"/>
          </p:cNvSpPr>
          <p:nvPr>
            <p:ph idx="1"/>
          </p:nvPr>
        </p:nvSpPr>
        <p:spPr/>
        <p:txBody>
          <a:bodyPr/>
          <a:lstStyle/>
          <a:p>
            <a:pPr marL="0" indent="0">
              <a:buNone/>
            </a:pPr>
            <a:endParaRPr lang="en-US" dirty="0">
              <a:solidFill>
                <a:srgbClr val="FF0000"/>
              </a:solidFill>
            </a:endParaRPr>
          </a:p>
          <a:p>
            <a:pPr marL="0" indent="0">
              <a:buNone/>
            </a:pPr>
            <a:endParaRPr lang="en-US" dirty="0">
              <a:solidFill>
                <a:srgbClr val="FF0000"/>
              </a:solidFill>
            </a:endParaRPr>
          </a:p>
        </p:txBody>
      </p:sp>
      <p:sp>
        <p:nvSpPr>
          <p:cNvPr id="4" name="Slide Number Placeholder 3">
            <a:extLst>
              <a:ext uri="{FF2B5EF4-FFF2-40B4-BE49-F238E27FC236}">
                <a16:creationId xmlns:a16="http://schemas.microsoft.com/office/drawing/2014/main" id="{0BAAE717-9A0B-9A8B-57C8-79B86DA2DBD8}"/>
              </a:ext>
            </a:extLst>
          </p:cNvPr>
          <p:cNvSpPr>
            <a:spLocks noGrp="1"/>
          </p:cNvSpPr>
          <p:nvPr>
            <p:ph type="sldNum" sz="quarter" idx="10"/>
          </p:nvPr>
        </p:nvSpPr>
        <p:spPr/>
        <p:txBody>
          <a:bodyPr/>
          <a:lstStyle/>
          <a:p>
            <a:fld id="{7363B87F-96C6-4B3D-8E0F-DBA7BF370493}" type="slidenum">
              <a:rPr lang="en-US" smtClean="0"/>
              <a:pPr/>
              <a:t>3</a:t>
            </a:fld>
            <a:endParaRPr lang="en-US" dirty="0"/>
          </a:p>
        </p:txBody>
      </p:sp>
      <p:sp>
        <p:nvSpPr>
          <p:cNvPr id="5" name="Rectangle 4">
            <a:extLst>
              <a:ext uri="{FF2B5EF4-FFF2-40B4-BE49-F238E27FC236}">
                <a16:creationId xmlns:a16="http://schemas.microsoft.com/office/drawing/2014/main" id="{8E0A114B-0499-E63A-A4DB-2658BDA67DD6}"/>
              </a:ext>
            </a:extLst>
          </p:cNvPr>
          <p:cNvSpPr/>
          <p:nvPr/>
        </p:nvSpPr>
        <p:spPr>
          <a:xfrm>
            <a:off x="-228599" y="1721742"/>
            <a:ext cx="8729410" cy="307777"/>
          </a:xfrm>
          <a:prstGeom prst="rect">
            <a:avLst/>
          </a:prstGeom>
        </p:spPr>
        <p:txBody>
          <a:bodyPr wrap="square">
            <a:spAutoFit/>
          </a:bodyPr>
          <a:lstStyle/>
          <a:p>
            <a:pPr lvl="2"/>
            <a:r>
              <a:rPr lang="en-US" sz="1400" dirty="0"/>
              <a:t>Project Managers are advised to look at Exhibit B, Method of Compensation, Section 2.2.</a:t>
            </a:r>
          </a:p>
        </p:txBody>
      </p:sp>
      <p:sp>
        <p:nvSpPr>
          <p:cNvPr id="6" name="TextBox 5">
            <a:extLst>
              <a:ext uri="{FF2B5EF4-FFF2-40B4-BE49-F238E27FC236}">
                <a16:creationId xmlns:a16="http://schemas.microsoft.com/office/drawing/2014/main" id="{A63C7152-4690-CFBF-26B5-05297C75807F}"/>
              </a:ext>
            </a:extLst>
          </p:cNvPr>
          <p:cNvSpPr txBox="1"/>
          <p:nvPr/>
        </p:nvSpPr>
        <p:spPr>
          <a:xfrm>
            <a:off x="630903" y="1964767"/>
            <a:ext cx="8077200" cy="4878209"/>
          </a:xfrm>
          <a:prstGeom prst="rect">
            <a:avLst/>
          </a:prstGeom>
          <a:noFill/>
        </p:spPr>
        <p:txBody>
          <a:bodyPr wrap="square" rtlCol="0">
            <a:spAutoFit/>
          </a:bodyPr>
          <a:lstStyle/>
          <a:p>
            <a:r>
              <a:rPr lang="en-US" sz="1400" dirty="0"/>
              <a:t>(LS-2)	The Consultant will receive progress payments for services based on the percentage of services that have been completed and accepted by the Department during the billing period.</a:t>
            </a:r>
          </a:p>
          <a:p>
            <a:r>
              <a:rPr lang="en-US" sz="1400" dirty="0"/>
              <a:t> </a:t>
            </a:r>
          </a:p>
          <a:p>
            <a:r>
              <a:rPr lang="en-US" sz="1400" dirty="0"/>
              <a:t>Limiting Amount/Cost Reimbursement Elements</a:t>
            </a:r>
          </a:p>
          <a:p>
            <a:r>
              <a:rPr lang="en-US" sz="1400" dirty="0"/>
              <a:t> </a:t>
            </a:r>
          </a:p>
          <a:p>
            <a:r>
              <a:rPr lang="en-US" sz="1400" dirty="0"/>
              <a:t>For the following elements which are established as reimbursables, the Department will compensate the Consultant, subject to the total established limiting amount, for all reasonable, allocable and allowable costs incurred in the categories defined below. The reasonableness, allocability and allowability of compensation sought under this Agreement is expressly made subject to the terms of this Agreement; Federal Acquisition Regulations; and any pertinent Federal and State Law.</a:t>
            </a:r>
          </a:p>
          <a:p>
            <a:r>
              <a:rPr lang="en-US" sz="1400" dirty="0"/>
              <a:t> </a:t>
            </a:r>
          </a:p>
          <a:p>
            <a:r>
              <a:rPr lang="en-US" sz="1400" dirty="0"/>
              <a:t>Loaded Labor Rates- (LA-4)</a:t>
            </a:r>
          </a:p>
          <a:p>
            <a:r>
              <a:rPr lang="en-US" sz="1400" dirty="0"/>
              <a:t> </a:t>
            </a:r>
          </a:p>
          <a:p>
            <a:r>
              <a:rPr lang="en-US" sz="1400" dirty="0"/>
              <a:t>Rates for Specialty Services and/or Contract Renegotiation</a:t>
            </a:r>
          </a:p>
          <a:p>
            <a:r>
              <a:rPr lang="en-US" sz="1400" dirty="0"/>
              <a:t>Subject to the established limiting amount, the Consultant will be compensated for specialty services or contract renegotiation (when applicable), in accordance with the rates provided in Table 6 of Section 5.0.  For units of work, payment for such services will be based on approved units incurred during the billing period.  For labor rates, payment for such services shall be based on approved time incurred during the billing period.  No additional multipliers shall be applied to these rates.  The following firms loaded labor rates are inclusive of Contract Duration Adjustment Factor: (Reminder: Leave blank if CDAF does not apply on this contract).</a:t>
            </a:r>
          </a:p>
          <a:p>
            <a:endParaRPr lang="en-US" sz="2000" dirty="0"/>
          </a:p>
        </p:txBody>
      </p:sp>
    </p:spTree>
    <p:extLst>
      <p:ext uri="{BB962C8B-B14F-4D97-AF65-F5344CB8AC3E}">
        <p14:creationId xmlns:p14="http://schemas.microsoft.com/office/powerpoint/2010/main" val="4287830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Miscellaneous Direct Expenses</a:t>
            </a:r>
          </a:p>
        </p:txBody>
      </p:sp>
      <p:sp>
        <p:nvSpPr>
          <p:cNvPr id="3" name="Content Placeholder 2"/>
          <p:cNvSpPr>
            <a:spLocks noGrp="1"/>
          </p:cNvSpPr>
          <p:nvPr>
            <p:ph idx="1"/>
          </p:nvPr>
        </p:nvSpPr>
        <p:spPr/>
        <p:txBody>
          <a:bodyPr/>
          <a:lstStyle/>
          <a:p>
            <a:r>
              <a:rPr lang="en-US" dirty="0">
                <a:solidFill>
                  <a:schemeClr val="tx1"/>
                </a:solidFill>
              </a:rPr>
              <a:t>Authorized rates established in Table 6 of the contract.</a:t>
            </a:r>
          </a:p>
          <a:p>
            <a:r>
              <a:rPr lang="en-US" dirty="0">
                <a:solidFill>
                  <a:schemeClr val="tx1"/>
                </a:solidFill>
              </a:rPr>
              <a:t>Firms that can be reimbursed for miscellaneous direct expenses through the contract are listed in the Method of Compensation Section 2.2 Details of Compensation Miscellaneous Direct Expenses LA-5.</a:t>
            </a:r>
          </a:p>
          <a:p>
            <a:pPr lvl="1"/>
            <a:r>
              <a:rPr lang="en-US" dirty="0">
                <a:solidFill>
                  <a:schemeClr val="tx1"/>
                </a:solidFill>
              </a:rPr>
              <a:t>Miscellaneous direct expenses must be authorized and properly supported by evidence of costs incurred.</a:t>
            </a:r>
          </a:p>
          <a:p>
            <a:r>
              <a:rPr lang="en-US" dirty="0">
                <a:solidFill>
                  <a:schemeClr val="tx1"/>
                </a:solidFill>
              </a:rPr>
              <a:t>The Prime Consultant may be compensated for the separate miscellaneous direct expense purchase of the Tangible Personal Property if such expenses are identified under Section 2.1 of the contract, properly supported by evidence of costs incurred.</a:t>
            </a:r>
          </a:p>
          <a:p>
            <a:pPr lvl="1"/>
            <a:r>
              <a:rPr lang="en-US" dirty="0">
                <a:solidFill>
                  <a:schemeClr val="tx1"/>
                </a:solidFill>
              </a:rPr>
              <a:t>Approval must be obtained from Central Office Audit Rate Manager for tangible assets.</a:t>
            </a:r>
          </a:p>
          <a:p>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4</a:t>
            </a:fld>
            <a:endParaRPr lang="en-US" dirty="0"/>
          </a:p>
        </p:txBody>
      </p:sp>
    </p:spTree>
    <p:extLst>
      <p:ext uri="{BB962C8B-B14F-4D97-AF65-F5344CB8AC3E}">
        <p14:creationId xmlns:p14="http://schemas.microsoft.com/office/powerpoint/2010/main" val="388122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Field Office Direct Expenses</a:t>
            </a:r>
          </a:p>
        </p:txBody>
      </p:sp>
      <p:sp>
        <p:nvSpPr>
          <p:cNvPr id="5" name="Content Placeholder 4"/>
          <p:cNvSpPr>
            <a:spLocks noGrp="1"/>
          </p:cNvSpPr>
          <p:nvPr>
            <p:ph idx="1"/>
          </p:nvPr>
        </p:nvSpPr>
        <p:spPr>
          <a:xfrm>
            <a:off x="435897" y="1676400"/>
            <a:ext cx="8272211" cy="4572000"/>
          </a:xfrm>
        </p:spPr>
        <p:txBody>
          <a:bodyPr>
            <a:normAutofit fontScale="92500" lnSpcReduction="10000"/>
          </a:bodyPr>
          <a:lstStyle/>
          <a:p>
            <a:pPr marL="0" indent="0">
              <a:buNone/>
            </a:pPr>
            <a:r>
              <a:rPr lang="en-US" u="sng" dirty="0"/>
              <a:t>Miscellaneous Direct Expenses for Field Office Rent and Utilities - LA-5</a:t>
            </a:r>
          </a:p>
          <a:p>
            <a:pPr marL="0" indent="0">
              <a:buNone/>
            </a:pPr>
            <a:r>
              <a:rPr lang="en-US" b="0" dirty="0"/>
              <a:t>Subject to the established limiting amount, only the following firm(s) is/are approved to receive compensation for itemized direct expenses associated with field office rent, utilities (excluding phone services), field office set-up/mobilization and de-mobilization costs </a:t>
            </a:r>
            <a:r>
              <a:rPr lang="en-US" b="0" u="sng" dirty="0"/>
              <a:t>only</a:t>
            </a:r>
            <a:r>
              <a:rPr lang="en-US" b="0" dirty="0"/>
              <a:t>, when authorized and when properly supported by evidence of costs incurred: </a:t>
            </a:r>
            <a:r>
              <a:rPr lang="en-US" b="0" i="1" u="sng" dirty="0"/>
              <a:t>list firms here                  </a:t>
            </a:r>
            <a:r>
              <a:rPr lang="en-US" b="0" dirty="0"/>
              <a:t>.  Utility costs to be reimbursed as a direct project cost are: electricity, water, natural gas, sewer, internet service, trash pick-up, and hook-up fees associated with the aforementioned utilities.  Field office set-up/mobilization and de-mobilization charges involved with transporting the trailer to and from the job site may also be reimbursed.  Sales tax shall only be reimbursed as allowed in accordance with Florida law.  Other than the allowable expenses listed above; no other LA5 expenses are authorized for reimbursement for the firms.  Utility costs associated with phone services will not be reimbursed as a direct project charge.  Charges for furniture, supplies, insurance, cleaning, and equipment (including fax, copier, computer, and phone equipment), and all phone services are included in the direct expense percentage and are not compensated as an itemized expense directly on the contract.</a:t>
            </a:r>
          </a:p>
        </p:txBody>
      </p:sp>
      <p:sp>
        <p:nvSpPr>
          <p:cNvPr id="6" name="Slide Number Placeholder 5"/>
          <p:cNvSpPr>
            <a:spLocks noGrp="1"/>
          </p:cNvSpPr>
          <p:nvPr>
            <p:ph type="sldNum" sz="quarter" idx="10"/>
          </p:nvPr>
        </p:nvSpPr>
        <p:spPr/>
        <p:txBody>
          <a:bodyPr/>
          <a:lstStyle/>
          <a:p>
            <a:fld id="{7363B87F-96C6-4B3D-8E0F-DBA7BF370493}" type="slidenum">
              <a:rPr lang="en-US" smtClean="0"/>
              <a:pPr/>
              <a:t>5</a:t>
            </a:fld>
            <a:endParaRPr lang="en-US" dirty="0"/>
          </a:p>
        </p:txBody>
      </p:sp>
    </p:spTree>
    <p:extLst>
      <p:ext uri="{BB962C8B-B14F-4D97-AF65-F5344CB8AC3E}">
        <p14:creationId xmlns:p14="http://schemas.microsoft.com/office/powerpoint/2010/main" val="1016412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Field Office Direct Expenses</a:t>
            </a:r>
          </a:p>
        </p:txBody>
      </p:sp>
      <p:sp>
        <p:nvSpPr>
          <p:cNvPr id="5" name="Content Placeholder 4"/>
          <p:cNvSpPr>
            <a:spLocks noGrp="1"/>
          </p:cNvSpPr>
          <p:nvPr>
            <p:ph idx="1"/>
          </p:nvPr>
        </p:nvSpPr>
        <p:spPr/>
        <p:txBody>
          <a:bodyPr>
            <a:normAutofit/>
          </a:bodyPr>
          <a:lstStyle/>
          <a:p>
            <a:pPr marL="0" indent="0">
              <a:buNone/>
            </a:pPr>
            <a:r>
              <a:rPr lang="en-US" dirty="0">
                <a:solidFill>
                  <a:schemeClr val="tx1"/>
                </a:solidFill>
              </a:rPr>
              <a:t>Must be included on the contract and explicitly listed on the contract that the firms are eligible to receive field office direct expenses.</a:t>
            </a:r>
          </a:p>
          <a:p>
            <a:pPr marL="0" indent="0">
              <a:buNone/>
            </a:pPr>
            <a:endParaRPr lang="en-US" dirty="0">
              <a:solidFill>
                <a:schemeClr val="tx1"/>
              </a:solidFill>
            </a:endParaRPr>
          </a:p>
          <a:p>
            <a:pPr marL="0" indent="0">
              <a:buNone/>
            </a:pPr>
            <a:r>
              <a:rPr lang="en-US" dirty="0">
                <a:solidFill>
                  <a:schemeClr val="tx1"/>
                </a:solidFill>
              </a:rPr>
              <a:t>What may be reimbursed?</a:t>
            </a:r>
          </a:p>
          <a:p>
            <a:pPr marL="0" indent="0">
              <a:buNone/>
            </a:pPr>
            <a:r>
              <a:rPr lang="en-US" dirty="0">
                <a:solidFill>
                  <a:schemeClr val="tx1"/>
                </a:solidFill>
              </a:rPr>
              <a:t>Direct expenses associated with field office rent, utilities, field office set-up/mobilization and de-mobilization costs; </a:t>
            </a:r>
            <a:r>
              <a:rPr lang="en-US" u="sng" dirty="0">
                <a:solidFill>
                  <a:schemeClr val="tx1"/>
                </a:solidFill>
              </a:rPr>
              <a:t>only</a:t>
            </a:r>
            <a:r>
              <a:rPr lang="en-US" dirty="0">
                <a:solidFill>
                  <a:schemeClr val="tx1"/>
                </a:solidFill>
              </a:rPr>
              <a:t> when authorized and when properly supported by evidence of costs.</a:t>
            </a:r>
          </a:p>
          <a:p>
            <a:pPr lvl="1"/>
            <a:r>
              <a:rPr lang="en-US" dirty="0">
                <a:solidFill>
                  <a:schemeClr val="tx1"/>
                </a:solidFill>
              </a:rPr>
              <a:t>Utility costs may include electricity, water, natural gas, sewer, internet connection (e.g., non-mobile DSL or cable lines), trash pick-up, and hook-up fees associated with the aforementioned utilities.</a:t>
            </a:r>
          </a:p>
          <a:p>
            <a:pPr lvl="1"/>
            <a:r>
              <a:rPr lang="en-US" dirty="0">
                <a:solidFill>
                  <a:schemeClr val="tx1"/>
                </a:solidFill>
              </a:rPr>
              <a:t>Field office set-up/mobilization and de-mobilization charges involved with transporting the trailer to and from the job site may also be reimbursed. </a:t>
            </a:r>
          </a:p>
          <a:p>
            <a:pPr lvl="1"/>
            <a:r>
              <a:rPr lang="en-US" dirty="0">
                <a:solidFill>
                  <a:schemeClr val="tx1"/>
                </a:solidFill>
              </a:rPr>
              <a:t>Charges for furniture, supplies, insurance, cleaning, and equipment (including fax, copier, computer, and phone equipment) are included in the direct expense percentage and are </a:t>
            </a:r>
            <a:r>
              <a:rPr lang="en-US" b="1" u="sng" dirty="0">
                <a:solidFill>
                  <a:schemeClr val="tx1"/>
                </a:solidFill>
              </a:rPr>
              <a:t>not</a:t>
            </a:r>
            <a:r>
              <a:rPr lang="en-US" dirty="0">
                <a:solidFill>
                  <a:schemeClr val="tx1"/>
                </a:solidFill>
              </a:rPr>
              <a:t> compensated as an itemized expense directly on the contract.</a:t>
            </a:r>
          </a:p>
          <a:p>
            <a:endParaRPr lang="en-US" dirty="0">
              <a:solidFill>
                <a:srgbClr val="00B050"/>
              </a:solidFill>
            </a:endParaRPr>
          </a:p>
        </p:txBody>
      </p:sp>
      <p:sp>
        <p:nvSpPr>
          <p:cNvPr id="2" name="Slide Number Placeholder 1"/>
          <p:cNvSpPr>
            <a:spLocks noGrp="1"/>
          </p:cNvSpPr>
          <p:nvPr>
            <p:ph type="sldNum" sz="quarter" idx="10"/>
          </p:nvPr>
        </p:nvSpPr>
        <p:spPr/>
        <p:txBody>
          <a:bodyPr/>
          <a:lstStyle/>
          <a:p>
            <a:fld id="{7363B87F-96C6-4B3D-8E0F-DBA7BF370493}" type="slidenum">
              <a:rPr lang="en-US" smtClean="0"/>
              <a:pPr/>
              <a:t>6</a:t>
            </a:fld>
            <a:endParaRPr lang="en-US" dirty="0"/>
          </a:p>
        </p:txBody>
      </p:sp>
    </p:spTree>
    <p:extLst>
      <p:ext uri="{BB962C8B-B14F-4D97-AF65-F5344CB8AC3E}">
        <p14:creationId xmlns:p14="http://schemas.microsoft.com/office/powerpoint/2010/main" val="29908028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3FEFF-DB03-B387-AD3C-9E0EEBC155C8}"/>
              </a:ext>
            </a:extLst>
          </p:cNvPr>
          <p:cNvSpPr>
            <a:spLocks noGrp="1"/>
          </p:cNvSpPr>
          <p:nvPr>
            <p:ph type="title"/>
          </p:nvPr>
        </p:nvSpPr>
        <p:spPr/>
        <p:txBody>
          <a:bodyPr/>
          <a:lstStyle/>
          <a:p>
            <a:r>
              <a:rPr lang="en-US" dirty="0"/>
              <a:t>What may be reimbursed (</a:t>
            </a:r>
            <a:r>
              <a:rPr lang="en-US" dirty="0" err="1"/>
              <a:t>cont</a:t>
            </a:r>
            <a:r>
              <a:rPr lang="en-US" dirty="0"/>
              <a:t>’)</a:t>
            </a:r>
          </a:p>
        </p:txBody>
      </p:sp>
      <p:sp>
        <p:nvSpPr>
          <p:cNvPr id="3" name="Content Placeholder 2">
            <a:extLst>
              <a:ext uri="{FF2B5EF4-FFF2-40B4-BE49-F238E27FC236}">
                <a16:creationId xmlns:a16="http://schemas.microsoft.com/office/drawing/2014/main" id="{79E9A6F3-2CD4-F648-21B7-A75E95FCF39C}"/>
              </a:ext>
            </a:extLst>
          </p:cNvPr>
          <p:cNvSpPr>
            <a:spLocks noGrp="1"/>
          </p:cNvSpPr>
          <p:nvPr>
            <p:ph idx="1"/>
          </p:nvPr>
        </p:nvSpPr>
        <p:spPr/>
        <p:txBody>
          <a:bodyPr>
            <a:normAutofit lnSpcReduction="10000"/>
          </a:bodyPr>
          <a:lstStyle/>
          <a:p>
            <a:r>
              <a:rPr lang="en-US" dirty="0"/>
              <a:t>For purposes of reimbursement, field office lease agreement duration must align with the construction contract length provided in the original project schedule by the Department.  In instances of voluntary contract acceleration, when the project is ending prior to the original approved field office lease expiration, the Department may reimburse the lease break/early termination fee or the original lease cost (remaining contract months), whichever is the lesser cost to FDOT.  Documentation of the change in contract time, as approved by the FDOT Project Manager, shall be provided to the Department, including supporting documentation of change of contract terms with the Lessor of the field office.</a:t>
            </a:r>
          </a:p>
          <a:p>
            <a:r>
              <a:rPr lang="en-US" dirty="0"/>
              <a:t>Also, in the event of voluntary contract acceleration, utility costs such as </a:t>
            </a:r>
            <a:r>
              <a:rPr lang="en-US" dirty="0">
                <a:solidFill>
                  <a:schemeClr val="tx1"/>
                </a:solidFill>
              </a:rPr>
              <a:t>electricity, water, natural gas, sewer, internet connection (e.g., non-mobile DSL or cable lines), and trash pick-up should be terminated early, and shall not be compensated by the Department beyond the modified contract time.</a:t>
            </a:r>
            <a:endParaRPr lang="en-US" dirty="0"/>
          </a:p>
        </p:txBody>
      </p:sp>
      <p:sp>
        <p:nvSpPr>
          <p:cNvPr id="4" name="Slide Number Placeholder 3">
            <a:extLst>
              <a:ext uri="{FF2B5EF4-FFF2-40B4-BE49-F238E27FC236}">
                <a16:creationId xmlns:a16="http://schemas.microsoft.com/office/drawing/2014/main" id="{7956033F-426E-5B5A-0F8F-1A4F2F42912C}"/>
              </a:ext>
            </a:extLst>
          </p:cNvPr>
          <p:cNvSpPr>
            <a:spLocks noGrp="1"/>
          </p:cNvSpPr>
          <p:nvPr>
            <p:ph type="sldNum" sz="quarter" idx="10"/>
          </p:nvPr>
        </p:nvSpPr>
        <p:spPr/>
        <p:txBody>
          <a:bodyPr/>
          <a:lstStyle/>
          <a:p>
            <a:fld id="{7363B87F-96C6-4B3D-8E0F-DBA7BF370493}" type="slidenum">
              <a:rPr lang="en-US" smtClean="0"/>
              <a:pPr/>
              <a:t>7</a:t>
            </a:fld>
            <a:endParaRPr lang="en-US" dirty="0"/>
          </a:p>
        </p:txBody>
      </p:sp>
    </p:spTree>
    <p:extLst>
      <p:ext uri="{BB962C8B-B14F-4D97-AF65-F5344CB8AC3E}">
        <p14:creationId xmlns:p14="http://schemas.microsoft.com/office/powerpoint/2010/main" val="4225323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Field Office Direct Expenses FAQ</a:t>
            </a:r>
          </a:p>
        </p:txBody>
      </p:sp>
      <p:sp>
        <p:nvSpPr>
          <p:cNvPr id="3" name="Content Placeholder 2"/>
          <p:cNvSpPr>
            <a:spLocks noGrp="1"/>
          </p:cNvSpPr>
          <p:nvPr>
            <p:ph idx="1"/>
          </p:nvPr>
        </p:nvSpPr>
        <p:spPr/>
        <p:txBody>
          <a:bodyPr>
            <a:normAutofit/>
          </a:bodyPr>
          <a:lstStyle/>
          <a:p>
            <a:pPr marL="182250" lvl="1" indent="0">
              <a:buNone/>
            </a:pPr>
            <a:endParaRPr lang="en-US" u="sng" dirty="0">
              <a:solidFill>
                <a:schemeClr val="tx1"/>
              </a:solidFill>
            </a:endParaRPr>
          </a:p>
          <a:p>
            <a:pPr marL="342900" lvl="0" indent="-342900">
              <a:buFont typeface="+mj-lt"/>
              <a:buAutoNum type="arabicPeriod"/>
            </a:pPr>
            <a:r>
              <a:rPr lang="en-US" dirty="0">
                <a:solidFill>
                  <a:schemeClr val="tx1"/>
                </a:solidFill>
              </a:rPr>
              <a:t>Would paying for a “Moving Company” to move furniture and equipment to the field office be acceptable?</a:t>
            </a:r>
          </a:p>
          <a:p>
            <a:pPr lvl="1"/>
            <a:r>
              <a:rPr lang="en-US" dirty="0">
                <a:solidFill>
                  <a:schemeClr val="tx1"/>
                </a:solidFill>
              </a:rPr>
              <a:t>No, however, the costs should be reimbursed through the direct expense rate.</a:t>
            </a:r>
          </a:p>
          <a:p>
            <a:pPr marL="342900" indent="-342900">
              <a:buFont typeface="+mj-lt"/>
              <a:buAutoNum type="arabicPeriod"/>
            </a:pPr>
            <a:r>
              <a:rPr lang="en-US" dirty="0">
                <a:solidFill>
                  <a:schemeClr val="tx1"/>
                </a:solidFill>
              </a:rPr>
              <a:t>Are deposits allowed to be reimbursed?</a:t>
            </a:r>
          </a:p>
          <a:p>
            <a:pPr lvl="1"/>
            <a:r>
              <a:rPr lang="en-US" dirty="0">
                <a:solidFill>
                  <a:schemeClr val="tx1"/>
                </a:solidFill>
              </a:rPr>
              <a:t>Deposits cannot be reimbursed.  These costs are “pre-paid” costs and generally returned at a specified date.</a:t>
            </a:r>
          </a:p>
          <a:p>
            <a:pPr marL="342900" indent="-342900">
              <a:buFont typeface="+mj-lt"/>
              <a:buAutoNum type="arabicPeriod"/>
            </a:pPr>
            <a:r>
              <a:rPr lang="en-US" dirty="0">
                <a:solidFill>
                  <a:schemeClr val="tx1"/>
                </a:solidFill>
              </a:rPr>
              <a:t>Are security services/costs considered “utility” costs for actual reimbursement?  </a:t>
            </a:r>
          </a:p>
          <a:p>
            <a:pPr lvl="1"/>
            <a:r>
              <a:rPr lang="en-US" dirty="0">
                <a:solidFill>
                  <a:schemeClr val="tx1"/>
                </a:solidFill>
              </a:rPr>
              <a:t>No, the costs for security should be included in the direct expense rate cost pool and will not be reimbursed on the contract as an itemized expense.</a:t>
            </a:r>
          </a:p>
          <a:p>
            <a:pPr marL="342900" indent="-342900">
              <a:buFont typeface="+mj-lt"/>
              <a:buAutoNum type="arabicPeriod"/>
            </a:pPr>
            <a:endParaRPr lang="en-US" dirty="0">
              <a:solidFill>
                <a:srgbClr val="FF0000"/>
              </a:solidFill>
            </a:endParaRPr>
          </a:p>
          <a:p>
            <a:pPr lvl="1"/>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8</a:t>
            </a:fld>
            <a:endParaRPr lang="en-US" dirty="0"/>
          </a:p>
        </p:txBody>
      </p:sp>
    </p:spTree>
    <p:extLst>
      <p:ext uri="{BB962C8B-B14F-4D97-AF65-F5344CB8AC3E}">
        <p14:creationId xmlns:p14="http://schemas.microsoft.com/office/powerpoint/2010/main" val="4215120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a:xfrm>
            <a:off x="435897" y="1600200"/>
            <a:ext cx="8272211" cy="4572000"/>
          </a:xfrm>
        </p:spPr>
        <p:txBody>
          <a:bodyPr>
            <a:normAutofit/>
          </a:bodyPr>
          <a:lstStyle/>
          <a:p>
            <a:r>
              <a:rPr lang="en-US" b="0" dirty="0">
                <a:solidFill>
                  <a:schemeClr val="tx1"/>
                </a:solidFill>
              </a:rPr>
              <a:t>Must be supported by evidence of costs incurred.</a:t>
            </a:r>
          </a:p>
          <a:p>
            <a:endParaRPr lang="en-US" b="0" dirty="0">
              <a:solidFill>
                <a:srgbClr val="FF0000"/>
              </a:solidFill>
            </a:endParaRPr>
          </a:p>
        </p:txBody>
      </p:sp>
      <p:sp>
        <p:nvSpPr>
          <p:cNvPr id="5" name="Slide Number Placeholder 4"/>
          <p:cNvSpPr>
            <a:spLocks noGrp="1"/>
          </p:cNvSpPr>
          <p:nvPr>
            <p:ph type="sldNum" sz="quarter" idx="10"/>
          </p:nvPr>
        </p:nvSpPr>
        <p:spPr/>
        <p:txBody>
          <a:bodyPr/>
          <a:lstStyle/>
          <a:p>
            <a:fld id="{7363B87F-96C6-4B3D-8E0F-DBA7BF370493}" type="slidenum">
              <a:rPr lang="en-US" smtClean="0"/>
              <a:pPr/>
              <a:t>9</a:t>
            </a:fld>
            <a:endParaRPr lang="en-US" dirty="0"/>
          </a:p>
        </p:txBody>
      </p:sp>
      <p:pic>
        <p:nvPicPr>
          <p:cNvPr id="6" name="Picture 5">
            <a:extLst>
              <a:ext uri="{FF2B5EF4-FFF2-40B4-BE49-F238E27FC236}">
                <a16:creationId xmlns:a16="http://schemas.microsoft.com/office/drawing/2014/main" id="{8B41284B-32E2-409A-BE3F-6CA56038F0A8}"/>
              </a:ext>
            </a:extLst>
          </p:cNvPr>
          <p:cNvPicPr>
            <a:picLocks noChangeAspect="1"/>
          </p:cNvPicPr>
          <p:nvPr/>
        </p:nvPicPr>
        <p:blipFill>
          <a:blip r:embed="rId2"/>
          <a:stretch>
            <a:fillRect/>
          </a:stretch>
        </p:blipFill>
        <p:spPr>
          <a:xfrm>
            <a:off x="858799" y="3138571"/>
            <a:ext cx="7590148" cy="2119229"/>
          </a:xfrm>
          <a:prstGeom prst="rect">
            <a:avLst/>
          </a:prstGeom>
        </p:spPr>
      </p:pic>
    </p:spTree>
    <p:extLst>
      <p:ext uri="{BB962C8B-B14F-4D97-AF65-F5344CB8AC3E}">
        <p14:creationId xmlns:p14="http://schemas.microsoft.com/office/powerpoint/2010/main" val="902986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DOT Theme">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solidFill>
          <a:srgbClr val="153879"/>
        </a:solidFill>
        <a:ln>
          <a:noFill/>
        </a:ln>
        <a:effectLst/>
      </a:spPr>
      <a:body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RC_theme" id="{A7175390-DF83-466A-9C83-B62EBF498C1C}" vid="{52629A61-70AC-4558-8F2F-BD381EA541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D87B0C9171DC34990EB49D1908ED2AB" ma:contentTypeVersion="" ma:contentTypeDescription="Create a new document." ma:contentTypeScope="" ma:versionID="4a44dc10245e6c870f71c5a1f6bb1fe0">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661391-B2DE-4B91-950E-811BC4E92986}">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6E77DBF-0183-45D2-A685-5D1A40D99B2C}">
  <ds:schemaRefs>
    <ds:schemaRef ds:uri="http://schemas.microsoft.com/sharepoint/v3/contenttype/forms"/>
  </ds:schemaRefs>
</ds:datastoreItem>
</file>

<file path=customXml/itemProps3.xml><?xml version="1.0" encoding="utf-8"?>
<ds:datastoreItem xmlns:ds="http://schemas.openxmlformats.org/officeDocument/2006/customXml" ds:itemID="{311A2C68-923F-489D-87F1-4A320178E3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5874</TotalTime>
  <Words>2276</Words>
  <Application>Microsoft Office PowerPoint</Application>
  <PresentationFormat>On-screen Show (4:3)</PresentationFormat>
  <Paragraphs>126</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Gill Sans MT</vt:lpstr>
      <vt:lpstr>Wingdings</vt:lpstr>
      <vt:lpstr>Wingdings 2</vt:lpstr>
      <vt:lpstr>FDOT Theme</vt:lpstr>
      <vt:lpstr>Invoice Training for Project Managers</vt:lpstr>
      <vt:lpstr>Standard Professional Services Agreement Non-Lump Sum CEI</vt:lpstr>
      <vt:lpstr>Standard Professional Services Agreement Lump Sum CEI</vt:lpstr>
      <vt:lpstr>Miscellaneous Direct Expenses</vt:lpstr>
      <vt:lpstr>Field Office Direct Expenses</vt:lpstr>
      <vt:lpstr>Field Office Direct Expenses</vt:lpstr>
      <vt:lpstr>What may be reimbursed (cont’)</vt:lpstr>
      <vt:lpstr>Field Office Direct Expenses FAQ</vt:lpstr>
      <vt:lpstr>How to audit travel expenses?</vt:lpstr>
      <vt:lpstr>How to audit travel expenses?</vt:lpstr>
      <vt:lpstr>How to audit travel expenses?</vt:lpstr>
      <vt:lpstr>How to audit travel expenses?</vt:lpstr>
      <vt:lpstr>Required documentation</vt:lpstr>
      <vt:lpstr>Invoice timing required for payment of invoice per contract</vt:lpstr>
      <vt:lpstr>Federal Participating Indicator</vt:lpstr>
      <vt:lpstr>Federal participating vs non-participating on invoices</vt:lpstr>
      <vt:lpstr>Appropriate dates in invoices</vt:lpstr>
      <vt:lpstr>Thank you for participating</vt:lpstr>
    </vt:vector>
  </TitlesOfParts>
  <Company>FDOT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2</dc:title>
  <dc:creator>rt826cm</dc:creator>
  <cp:lastModifiedBy>Matiyow, Angela</cp:lastModifiedBy>
  <cp:revision>181</cp:revision>
  <dcterms:created xsi:type="dcterms:W3CDTF">2013-02-15T23:23:43Z</dcterms:created>
  <dcterms:modified xsi:type="dcterms:W3CDTF">2026-05-18T23:50:25Z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0x0101001D87B0C9171DC34990EB49D1908ED2AB</vt:lpwstr>
  </property>
  <property fmtid="{D5CDD505-2E9C-101B-9397-08002B2CF9AE}" pid="3" name="MSIP_Label_9b1b62f4-cb9b-4766-8dff-64a7ed23e056_Enabled">
    <vt:lpwstr>true</vt:lpwstr>
  </property>
  <property fmtid="{D5CDD505-2E9C-101B-9397-08002B2CF9AE}" pid="4" name="MSIP_Label_9b1b62f4-cb9b-4766-8dff-64a7ed23e056_SetDate">
    <vt:lpwstr>2026-04-16T00:14:50Z</vt:lpwstr>
  </property>
  <property fmtid="{D5CDD505-2E9C-101B-9397-08002B2CF9AE}" pid="5" name="MSIP_Label_9b1b62f4-cb9b-4766-8dff-64a7ed23e056_Method">
    <vt:lpwstr>Standard</vt:lpwstr>
  </property>
  <property fmtid="{D5CDD505-2E9C-101B-9397-08002B2CF9AE}" pid="6" name="MSIP_Label_9b1b62f4-cb9b-4766-8dff-64a7ed23e056_Name">
    <vt:lpwstr>Public</vt:lpwstr>
  </property>
  <property fmtid="{D5CDD505-2E9C-101B-9397-08002B2CF9AE}" pid="7" name="MSIP_Label_9b1b62f4-cb9b-4766-8dff-64a7ed23e056_SiteId">
    <vt:lpwstr>db21de5d-bc9c-420c-8f3f-8f08f85b5ada</vt:lpwstr>
  </property>
  <property fmtid="{D5CDD505-2E9C-101B-9397-08002B2CF9AE}" pid="8" name="MSIP_Label_9b1b62f4-cb9b-4766-8dff-64a7ed23e056_ActionId">
    <vt:lpwstr>94e1f4a2-36dd-4a94-bae6-decd4169faa3</vt:lpwstr>
  </property>
  <property fmtid="{D5CDD505-2E9C-101B-9397-08002B2CF9AE}" pid="9" name="MSIP_Label_9b1b62f4-cb9b-4766-8dff-64a7ed23e056_ContentBits">
    <vt:lpwstr>0</vt:lpwstr>
  </property>
  <property fmtid="{D5CDD505-2E9C-101B-9397-08002B2CF9AE}" pid="10" name="MSIP_Label_9b1b62f4-cb9b-4766-8dff-64a7ed23e056_Tag">
    <vt:lpwstr>10, 3, 0, 1</vt:lpwstr>
  </property>
</Properties>
</file>