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1.xml" ContentType="application/vnd.openxmlformats-officedocument.drawingml.diagramData+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6" r:id="rId5"/>
  </p:sldMasterIdLst>
  <p:notesMasterIdLst>
    <p:notesMasterId r:id="rId21"/>
  </p:notesMasterIdLst>
  <p:sldIdLst>
    <p:sldId id="257" r:id="rId6"/>
    <p:sldId id="258" r:id="rId7"/>
    <p:sldId id="286" r:id="rId8"/>
    <p:sldId id="287" r:id="rId9"/>
    <p:sldId id="265" r:id="rId10"/>
    <p:sldId id="284" r:id="rId11"/>
    <p:sldId id="263" r:id="rId12"/>
    <p:sldId id="278" r:id="rId13"/>
    <p:sldId id="290" r:id="rId14"/>
    <p:sldId id="289" r:id="rId15"/>
    <p:sldId id="293" r:id="rId16"/>
    <p:sldId id="267" r:id="rId17"/>
    <p:sldId id="291" r:id="rId18"/>
    <p:sldId id="292" r:id="rId19"/>
    <p:sldId id="272"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B399C35-90A9-4C56-8AED-CF58FB3B4294}">
          <p14:sldIdLst>
            <p14:sldId id="257"/>
            <p14:sldId id="258"/>
            <p14:sldId id="286"/>
            <p14:sldId id="287"/>
            <p14:sldId id="265"/>
            <p14:sldId id="284"/>
            <p14:sldId id="263"/>
            <p14:sldId id="278"/>
            <p14:sldId id="290"/>
            <p14:sldId id="289"/>
            <p14:sldId id="293"/>
          </p14:sldIdLst>
        </p14:section>
        <p14:section name="Untitled Section" id="{8D21327E-FA00-4128-9BD8-61017E4434F2}">
          <p14:sldIdLst>
            <p14:sldId id="267"/>
            <p14:sldId id="291"/>
            <p14:sldId id="292"/>
            <p14:sldId id="2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1B1464"/>
    <a:srgbClr val="1F4284"/>
    <a:srgbClr val="153879"/>
    <a:srgbClr val="D7181F"/>
    <a:srgbClr val="1F4283"/>
    <a:srgbClr val="0054A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10" autoAdjust="0"/>
    <p:restoredTop sz="94643" autoAdjust="0"/>
  </p:normalViewPr>
  <p:slideViewPr>
    <p:cSldViewPr>
      <p:cViewPr varScale="1">
        <p:scale>
          <a:sx n="101" d="100"/>
          <a:sy n="101" d="100"/>
        </p:scale>
        <p:origin x="150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06F4E1-8F09-401A-A410-42A42354367F}" type="doc">
      <dgm:prSet loTypeId="urn:microsoft.com/office/officeart/2005/8/layout/hierarchy1" loCatId="hierarchy" qsTypeId="urn:microsoft.com/office/officeart/2005/8/quickstyle/simple5" qsCatId="simple" csTypeId="urn:microsoft.com/office/officeart/2005/8/colors/colorful3" csCatId="colorful" phldr="1"/>
      <dgm:spPr/>
      <dgm:t>
        <a:bodyPr/>
        <a:lstStyle/>
        <a:p>
          <a:endParaRPr lang="en-US"/>
        </a:p>
      </dgm:t>
    </dgm:pt>
    <dgm:pt modelId="{DED6AEB1-3BD0-44E9-AC25-56E1BC1B4439}">
      <dgm:prSet custT="1"/>
      <dgm:spPr>
        <a:xfrm>
          <a:off x="268634" y="1300696"/>
          <a:ext cx="2417712" cy="1535247"/>
        </a:xfrm>
        <a:prstGeom prst="roundRect">
          <a:avLst>
            <a:gd name="adj" fmla="val 10000"/>
          </a:avLst>
        </a:prstGeom>
        <a:solidFill>
          <a:sysClr val="window" lastClr="FFFFFF">
            <a:alpha val="90000"/>
            <a:hueOff val="0"/>
            <a:satOff val="0"/>
            <a:lumOff val="0"/>
            <a:alphaOff val="0"/>
          </a:sysClr>
        </a:solidFill>
        <a:ln w="12700" cap="rnd" cmpd="sng" algn="ctr">
          <a:solidFill>
            <a:srgbClr val="2E83C3">
              <a:hueOff val="0"/>
              <a:satOff val="0"/>
              <a:lumOff val="0"/>
              <a:alphaOff val="0"/>
            </a:srgbClr>
          </a:solidFill>
          <a:prstDash val="solid"/>
        </a:ln>
        <a:effectLst>
          <a:outerShdw blurRad="38100" dist="25400" dir="5400000" rotWithShape="0">
            <a:srgbClr val="000000">
              <a:alpha val="35000"/>
            </a:srgbClr>
          </a:outerShdw>
        </a:effectLst>
      </dgm:spPr>
      <dgm:t>
        <a:bodyPr/>
        <a:lstStyle/>
        <a:p>
          <a:pPr>
            <a:buNone/>
          </a:pPr>
          <a:r>
            <a:rPr lang="en-US" sz="28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Wadeana Beveridge</a:t>
          </a:r>
        </a:p>
      </dgm:t>
    </dgm:pt>
    <dgm:pt modelId="{9D6D5174-8A13-4D06-8DEE-76691F635BCC}" type="parTrans" cxnId="{373BEFC4-6E64-47BF-A463-17832A26CDE5}">
      <dgm:prSet/>
      <dgm:spPr/>
      <dgm:t>
        <a:bodyPr/>
        <a:lstStyle/>
        <a:p>
          <a:endParaRPr lang="en-US"/>
        </a:p>
      </dgm:t>
    </dgm:pt>
    <dgm:pt modelId="{3DE17800-B7F2-4E9F-B0AF-162B7BFFA2B8}" type="sibTrans" cxnId="{373BEFC4-6E64-47BF-A463-17832A26CDE5}">
      <dgm:prSet/>
      <dgm:spPr/>
      <dgm:t>
        <a:bodyPr/>
        <a:lstStyle/>
        <a:p>
          <a:endParaRPr lang="en-US"/>
        </a:p>
      </dgm:t>
    </dgm:pt>
    <dgm:pt modelId="{FFFF5CEF-58F8-4A62-8E43-ED38183ECDDF}">
      <dgm:prSet custT="1"/>
      <dgm:spPr>
        <a:xfrm>
          <a:off x="6178599" y="1300696"/>
          <a:ext cx="2417712" cy="1535247"/>
        </a:xfrm>
        <a:prstGeom prst="roundRect">
          <a:avLst>
            <a:gd name="adj" fmla="val 10000"/>
          </a:avLst>
        </a:prstGeom>
        <a:solidFill>
          <a:sysClr val="window" lastClr="FFFFFF">
            <a:alpha val="90000"/>
            <a:hueOff val="0"/>
            <a:satOff val="0"/>
            <a:lumOff val="0"/>
            <a:alphaOff val="0"/>
          </a:sysClr>
        </a:solidFill>
        <a:ln w="12700" cap="rnd" cmpd="sng" algn="ctr">
          <a:solidFill>
            <a:srgbClr val="2E83C3">
              <a:hueOff val="0"/>
              <a:satOff val="0"/>
              <a:lumOff val="0"/>
              <a:alphaOff val="0"/>
            </a:srgbClr>
          </a:solidFill>
          <a:prstDash val="solid"/>
        </a:ln>
        <a:effectLst>
          <a:outerShdw blurRad="38100" dist="25400" dir="5400000" rotWithShape="0">
            <a:srgbClr val="000000">
              <a:alpha val="35000"/>
            </a:srgbClr>
          </a:outerShdw>
        </a:effectLst>
      </dgm:spPr>
      <dgm:t>
        <a:bodyPr/>
        <a:lstStyle/>
        <a:p>
          <a:pPr>
            <a:buNone/>
          </a:pPr>
          <a:r>
            <a:rPr lang="en-US" sz="28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Xiaoxue (Snow) Peng, PE</a:t>
          </a:r>
        </a:p>
      </dgm:t>
    </dgm:pt>
    <dgm:pt modelId="{9640507C-6BDE-4E31-A4D0-1DE2507AF57C}" type="parTrans" cxnId="{4E209E88-552F-48CD-A39F-34787C9A5548}">
      <dgm:prSet/>
      <dgm:spPr/>
      <dgm:t>
        <a:bodyPr/>
        <a:lstStyle/>
        <a:p>
          <a:endParaRPr lang="en-US"/>
        </a:p>
      </dgm:t>
    </dgm:pt>
    <dgm:pt modelId="{B9A0CC2F-037C-4658-A7A9-815A34B790A9}" type="sibTrans" cxnId="{4E209E88-552F-48CD-A39F-34787C9A5548}">
      <dgm:prSet/>
      <dgm:spPr/>
      <dgm:t>
        <a:bodyPr/>
        <a:lstStyle/>
        <a:p>
          <a:endParaRPr lang="en-US"/>
        </a:p>
      </dgm:t>
    </dgm:pt>
    <dgm:pt modelId="{9830EB44-F7EC-46C4-8671-AE6B37160308}">
      <dgm:prSet custT="1"/>
      <dgm:spPr>
        <a:xfrm>
          <a:off x="6178599" y="1300696"/>
          <a:ext cx="2417712" cy="1535247"/>
        </a:xfrm>
        <a:solidFill>
          <a:sysClr val="window" lastClr="FFFFFF">
            <a:alpha val="90000"/>
            <a:hueOff val="0"/>
            <a:satOff val="0"/>
            <a:lumOff val="0"/>
            <a:alphaOff val="0"/>
          </a:sysClr>
        </a:solidFill>
        <a:ln w="12700" cap="rnd" cmpd="sng" algn="ctr">
          <a:solidFill>
            <a:srgbClr val="2E83C3">
              <a:hueOff val="0"/>
              <a:satOff val="0"/>
              <a:lumOff val="0"/>
              <a:alphaOff val="0"/>
            </a:srgbClr>
          </a:solidFill>
          <a:prstDash val="solid"/>
        </a:ln>
        <a:effectLst>
          <a:outerShdw blurRad="38100" dist="25400" dir="5400000" rotWithShape="0">
            <a:srgbClr val="000000">
              <a:alpha val="35000"/>
            </a:srgbClr>
          </a:outerShdw>
        </a:effectLst>
      </dgm:spPr>
      <dgm:t>
        <a:bodyPr/>
        <a:lstStyle/>
        <a:p>
          <a:pPr>
            <a:buNone/>
          </a:pPr>
          <a:r>
            <a:rPr lang="en-US" sz="3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Kim Abate</a:t>
          </a:r>
        </a:p>
      </dgm:t>
    </dgm:pt>
    <dgm:pt modelId="{A76013F5-502B-44FF-8059-D451DF1FDDB4}" type="parTrans" cxnId="{DC108B80-D555-461B-A6E8-214CE1EF3BF7}">
      <dgm:prSet/>
      <dgm:spPr/>
      <dgm:t>
        <a:bodyPr/>
        <a:lstStyle/>
        <a:p>
          <a:endParaRPr lang="en-US"/>
        </a:p>
      </dgm:t>
    </dgm:pt>
    <dgm:pt modelId="{903E22D6-8C8E-4457-BC7D-2A57FD646612}" type="sibTrans" cxnId="{DC108B80-D555-461B-A6E8-214CE1EF3BF7}">
      <dgm:prSet/>
      <dgm:spPr/>
      <dgm:t>
        <a:bodyPr/>
        <a:lstStyle/>
        <a:p>
          <a:endParaRPr lang="en-US"/>
        </a:p>
      </dgm:t>
    </dgm:pt>
    <dgm:pt modelId="{AA866ED1-8063-4BB5-8508-241A9159C511}" type="pres">
      <dgm:prSet presAssocID="{9406F4E1-8F09-401A-A410-42A42354367F}" presName="hierChild1" presStyleCnt="0">
        <dgm:presLayoutVars>
          <dgm:chPref val="1"/>
          <dgm:dir/>
          <dgm:animOne val="branch"/>
          <dgm:animLvl val="lvl"/>
          <dgm:resizeHandles/>
        </dgm:presLayoutVars>
      </dgm:prSet>
      <dgm:spPr/>
    </dgm:pt>
    <dgm:pt modelId="{FA6D8A0E-F085-41D7-B159-863105854358}" type="pres">
      <dgm:prSet presAssocID="{DED6AEB1-3BD0-44E9-AC25-56E1BC1B4439}" presName="hierRoot1" presStyleCnt="0"/>
      <dgm:spPr/>
    </dgm:pt>
    <dgm:pt modelId="{E67E5A69-1FF5-47DC-9CCD-A1930F7A8BEF}" type="pres">
      <dgm:prSet presAssocID="{DED6AEB1-3BD0-44E9-AC25-56E1BC1B4439}" presName="composite" presStyleCnt="0"/>
      <dgm:spPr/>
    </dgm:pt>
    <dgm:pt modelId="{C43CAA60-97CF-4EEB-9C03-8F4ED6E91D95}" type="pres">
      <dgm:prSet presAssocID="{DED6AEB1-3BD0-44E9-AC25-56E1BC1B4439}" presName="background" presStyleLbl="node0" presStyleIdx="0" presStyleCnt="3"/>
      <dgm:spPr>
        <a:xfrm>
          <a:off x="0" y="1045493"/>
          <a:ext cx="2417712" cy="1535247"/>
        </a:xfrm>
        <a:prstGeom prst="roundRect">
          <a:avLst>
            <a:gd name="adj" fmla="val 10000"/>
          </a:avLst>
        </a:prstGeom>
        <a:solidFill>
          <a:srgbClr val="003366"/>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gm:spPr>
    </dgm:pt>
    <dgm:pt modelId="{56B94D3F-ADF6-43B4-A9B3-EC808A9944FD}" type="pres">
      <dgm:prSet presAssocID="{DED6AEB1-3BD0-44E9-AC25-56E1BC1B4439}" presName="text" presStyleLbl="fgAcc0" presStyleIdx="0" presStyleCnt="3" custScaleX="96181" custScaleY="88571">
        <dgm:presLayoutVars>
          <dgm:chPref val="3"/>
        </dgm:presLayoutVars>
      </dgm:prSet>
      <dgm:spPr/>
    </dgm:pt>
    <dgm:pt modelId="{4DF1CEB7-0763-4510-8529-6909FC7BFDE7}" type="pres">
      <dgm:prSet presAssocID="{DED6AEB1-3BD0-44E9-AC25-56E1BC1B4439}" presName="hierChild2" presStyleCnt="0"/>
      <dgm:spPr/>
    </dgm:pt>
    <dgm:pt modelId="{7913983B-787F-4EFF-8944-A5FC50ECB245}" type="pres">
      <dgm:prSet presAssocID="{FFFF5CEF-58F8-4A62-8E43-ED38183ECDDF}" presName="hierRoot1" presStyleCnt="0"/>
      <dgm:spPr/>
    </dgm:pt>
    <dgm:pt modelId="{2AB598FE-9429-404B-B44B-72FFE7F956FE}" type="pres">
      <dgm:prSet presAssocID="{FFFF5CEF-58F8-4A62-8E43-ED38183ECDDF}" presName="composite" presStyleCnt="0"/>
      <dgm:spPr/>
    </dgm:pt>
    <dgm:pt modelId="{0A516C24-0ABC-49C6-8CA5-B52264E4103A}" type="pres">
      <dgm:prSet presAssocID="{FFFF5CEF-58F8-4A62-8E43-ED38183ECDDF}" presName="background" presStyleLbl="node0" presStyleIdx="1" presStyleCnt="3"/>
      <dgm:spPr>
        <a:xfrm>
          <a:off x="5909964" y="1045493"/>
          <a:ext cx="2417712" cy="1535247"/>
        </a:xfrm>
        <a:prstGeom prst="roundRect">
          <a:avLst>
            <a:gd name="adj" fmla="val 10000"/>
          </a:avLst>
        </a:prstGeom>
        <a:solidFill>
          <a:srgbClr val="003366"/>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gm:spPr>
    </dgm:pt>
    <dgm:pt modelId="{6772D4C8-0211-4B9E-A3B0-940D0C5FA7DD}" type="pres">
      <dgm:prSet presAssocID="{FFFF5CEF-58F8-4A62-8E43-ED38183ECDDF}" presName="text" presStyleLbl="fgAcc0" presStyleIdx="1" presStyleCnt="3" custScaleX="103747" custScaleY="93795">
        <dgm:presLayoutVars>
          <dgm:chPref val="3"/>
        </dgm:presLayoutVars>
      </dgm:prSet>
      <dgm:spPr/>
    </dgm:pt>
    <dgm:pt modelId="{52FE3CF0-26E1-42B7-9729-2F61B6BE7165}" type="pres">
      <dgm:prSet presAssocID="{FFFF5CEF-58F8-4A62-8E43-ED38183ECDDF}" presName="hierChild2" presStyleCnt="0"/>
      <dgm:spPr/>
    </dgm:pt>
    <dgm:pt modelId="{9E79018B-5276-4E09-BBAD-90ADE96F195B}" type="pres">
      <dgm:prSet presAssocID="{9830EB44-F7EC-46C4-8671-AE6B37160308}" presName="hierRoot1" presStyleCnt="0"/>
      <dgm:spPr/>
    </dgm:pt>
    <dgm:pt modelId="{D15FB70F-1378-469A-A760-376530322773}" type="pres">
      <dgm:prSet presAssocID="{9830EB44-F7EC-46C4-8671-AE6B37160308}" presName="composite" presStyleCnt="0"/>
      <dgm:spPr/>
    </dgm:pt>
    <dgm:pt modelId="{9E8D029E-5C53-437C-B16D-4FC0F7621EB8}" type="pres">
      <dgm:prSet presAssocID="{9830EB44-F7EC-46C4-8671-AE6B37160308}" presName="background" presStyleLbl="node0" presStyleIdx="2" presStyleCnt="3"/>
      <dgm:spPr>
        <a:solidFill>
          <a:schemeClr val="accent6">
            <a:lumMod val="75000"/>
          </a:schemeClr>
        </a:solidFill>
      </dgm:spPr>
    </dgm:pt>
    <dgm:pt modelId="{46000E13-D31D-4DE9-B678-321CD2C54C89}" type="pres">
      <dgm:prSet presAssocID="{9830EB44-F7EC-46C4-8671-AE6B37160308}" presName="text" presStyleLbl="fgAcc0" presStyleIdx="2" presStyleCnt="3" custScaleY="88853">
        <dgm:presLayoutVars>
          <dgm:chPref val="3"/>
        </dgm:presLayoutVars>
      </dgm:prSet>
      <dgm:spPr>
        <a:prstGeom prst="roundRect">
          <a:avLst>
            <a:gd name="adj" fmla="val 10000"/>
          </a:avLst>
        </a:prstGeom>
      </dgm:spPr>
    </dgm:pt>
    <dgm:pt modelId="{0A076DBF-8C26-4C82-A75A-12DF7872568C}" type="pres">
      <dgm:prSet presAssocID="{9830EB44-F7EC-46C4-8671-AE6B37160308}" presName="hierChild2" presStyleCnt="0"/>
      <dgm:spPr/>
    </dgm:pt>
  </dgm:ptLst>
  <dgm:cxnLst>
    <dgm:cxn modelId="{F4DCF60D-0209-4808-A6C6-D9A099CBAE88}" type="presOf" srcId="{FFFF5CEF-58F8-4A62-8E43-ED38183ECDDF}" destId="{6772D4C8-0211-4B9E-A3B0-940D0C5FA7DD}" srcOrd="0" destOrd="0" presId="urn:microsoft.com/office/officeart/2005/8/layout/hierarchy1"/>
    <dgm:cxn modelId="{DC108B80-D555-461B-A6E8-214CE1EF3BF7}" srcId="{9406F4E1-8F09-401A-A410-42A42354367F}" destId="{9830EB44-F7EC-46C4-8671-AE6B37160308}" srcOrd="2" destOrd="0" parTransId="{A76013F5-502B-44FF-8059-D451DF1FDDB4}" sibTransId="{903E22D6-8C8E-4457-BC7D-2A57FD646612}"/>
    <dgm:cxn modelId="{4E209E88-552F-48CD-A39F-34787C9A5548}" srcId="{9406F4E1-8F09-401A-A410-42A42354367F}" destId="{FFFF5CEF-58F8-4A62-8E43-ED38183ECDDF}" srcOrd="1" destOrd="0" parTransId="{9640507C-6BDE-4E31-A4D0-1DE2507AF57C}" sibTransId="{B9A0CC2F-037C-4658-A7A9-815A34B790A9}"/>
    <dgm:cxn modelId="{96C13FA1-94F1-424D-A9E1-739DC1DB033A}" type="presOf" srcId="{9406F4E1-8F09-401A-A410-42A42354367F}" destId="{AA866ED1-8063-4BB5-8508-241A9159C511}" srcOrd="0" destOrd="0" presId="urn:microsoft.com/office/officeart/2005/8/layout/hierarchy1"/>
    <dgm:cxn modelId="{373BEFC4-6E64-47BF-A463-17832A26CDE5}" srcId="{9406F4E1-8F09-401A-A410-42A42354367F}" destId="{DED6AEB1-3BD0-44E9-AC25-56E1BC1B4439}" srcOrd="0" destOrd="0" parTransId="{9D6D5174-8A13-4D06-8DEE-76691F635BCC}" sibTransId="{3DE17800-B7F2-4E9F-B0AF-162B7BFFA2B8}"/>
    <dgm:cxn modelId="{E93D82CE-70A4-4EE7-A203-1D0617512516}" type="presOf" srcId="{DED6AEB1-3BD0-44E9-AC25-56E1BC1B4439}" destId="{56B94D3F-ADF6-43B4-A9B3-EC808A9944FD}" srcOrd="0" destOrd="0" presId="urn:microsoft.com/office/officeart/2005/8/layout/hierarchy1"/>
    <dgm:cxn modelId="{1790E3D8-7837-4F6F-953B-726312FF1F85}" type="presOf" srcId="{9830EB44-F7EC-46C4-8671-AE6B37160308}" destId="{46000E13-D31D-4DE9-B678-321CD2C54C89}" srcOrd="0" destOrd="0" presId="urn:microsoft.com/office/officeart/2005/8/layout/hierarchy1"/>
    <dgm:cxn modelId="{B6B9383F-4CBB-42FD-8B1D-CB5749FB7E9F}" type="presParOf" srcId="{AA866ED1-8063-4BB5-8508-241A9159C511}" destId="{FA6D8A0E-F085-41D7-B159-863105854358}" srcOrd="0" destOrd="0" presId="urn:microsoft.com/office/officeart/2005/8/layout/hierarchy1"/>
    <dgm:cxn modelId="{4D15C5DE-845A-42A6-99D8-06A1F344207C}" type="presParOf" srcId="{FA6D8A0E-F085-41D7-B159-863105854358}" destId="{E67E5A69-1FF5-47DC-9CCD-A1930F7A8BEF}" srcOrd="0" destOrd="0" presId="urn:microsoft.com/office/officeart/2005/8/layout/hierarchy1"/>
    <dgm:cxn modelId="{809F4189-AD3E-491C-9B46-63DC38503A4C}" type="presParOf" srcId="{E67E5A69-1FF5-47DC-9CCD-A1930F7A8BEF}" destId="{C43CAA60-97CF-4EEB-9C03-8F4ED6E91D95}" srcOrd="0" destOrd="0" presId="urn:microsoft.com/office/officeart/2005/8/layout/hierarchy1"/>
    <dgm:cxn modelId="{127A4749-A050-4E86-80A9-01410DFB64DD}" type="presParOf" srcId="{E67E5A69-1FF5-47DC-9CCD-A1930F7A8BEF}" destId="{56B94D3F-ADF6-43B4-A9B3-EC808A9944FD}" srcOrd="1" destOrd="0" presId="urn:microsoft.com/office/officeart/2005/8/layout/hierarchy1"/>
    <dgm:cxn modelId="{6F2C73A5-BDC3-480C-8C0A-7E4D72D2DD41}" type="presParOf" srcId="{FA6D8A0E-F085-41D7-B159-863105854358}" destId="{4DF1CEB7-0763-4510-8529-6909FC7BFDE7}" srcOrd="1" destOrd="0" presId="urn:microsoft.com/office/officeart/2005/8/layout/hierarchy1"/>
    <dgm:cxn modelId="{CCFE9725-D538-4A79-8D29-586C83607108}" type="presParOf" srcId="{AA866ED1-8063-4BB5-8508-241A9159C511}" destId="{7913983B-787F-4EFF-8944-A5FC50ECB245}" srcOrd="1" destOrd="0" presId="urn:microsoft.com/office/officeart/2005/8/layout/hierarchy1"/>
    <dgm:cxn modelId="{8397E70A-80AC-4312-85BD-9E16878503FB}" type="presParOf" srcId="{7913983B-787F-4EFF-8944-A5FC50ECB245}" destId="{2AB598FE-9429-404B-B44B-72FFE7F956FE}" srcOrd="0" destOrd="0" presId="urn:microsoft.com/office/officeart/2005/8/layout/hierarchy1"/>
    <dgm:cxn modelId="{D1052765-97C6-4911-9820-4BAA12602708}" type="presParOf" srcId="{2AB598FE-9429-404B-B44B-72FFE7F956FE}" destId="{0A516C24-0ABC-49C6-8CA5-B52264E4103A}" srcOrd="0" destOrd="0" presId="urn:microsoft.com/office/officeart/2005/8/layout/hierarchy1"/>
    <dgm:cxn modelId="{737B1F4E-90F9-46C1-9A7B-1C971F26334D}" type="presParOf" srcId="{2AB598FE-9429-404B-B44B-72FFE7F956FE}" destId="{6772D4C8-0211-4B9E-A3B0-940D0C5FA7DD}" srcOrd="1" destOrd="0" presId="urn:microsoft.com/office/officeart/2005/8/layout/hierarchy1"/>
    <dgm:cxn modelId="{777D9AE4-03AA-42B1-AF3C-ECEAA6A0AEBA}" type="presParOf" srcId="{7913983B-787F-4EFF-8944-A5FC50ECB245}" destId="{52FE3CF0-26E1-42B7-9729-2F61B6BE7165}" srcOrd="1" destOrd="0" presId="urn:microsoft.com/office/officeart/2005/8/layout/hierarchy1"/>
    <dgm:cxn modelId="{11FC296A-344C-4416-81D7-25436122314F}" type="presParOf" srcId="{AA866ED1-8063-4BB5-8508-241A9159C511}" destId="{9E79018B-5276-4E09-BBAD-90ADE96F195B}" srcOrd="2" destOrd="0" presId="urn:microsoft.com/office/officeart/2005/8/layout/hierarchy1"/>
    <dgm:cxn modelId="{76AC94A8-31F1-4462-AB31-603B9724BFDB}" type="presParOf" srcId="{9E79018B-5276-4E09-BBAD-90ADE96F195B}" destId="{D15FB70F-1378-469A-A760-376530322773}" srcOrd="0" destOrd="0" presId="urn:microsoft.com/office/officeart/2005/8/layout/hierarchy1"/>
    <dgm:cxn modelId="{FF89B55C-838E-44CA-87F7-E755056A956E}" type="presParOf" srcId="{D15FB70F-1378-469A-A760-376530322773}" destId="{9E8D029E-5C53-437C-B16D-4FC0F7621EB8}" srcOrd="0" destOrd="0" presId="urn:microsoft.com/office/officeart/2005/8/layout/hierarchy1"/>
    <dgm:cxn modelId="{51FEEE1B-182D-420C-B67F-C51A61C10212}" type="presParOf" srcId="{D15FB70F-1378-469A-A760-376530322773}" destId="{46000E13-D31D-4DE9-B678-321CD2C54C89}" srcOrd="1" destOrd="0" presId="urn:microsoft.com/office/officeart/2005/8/layout/hierarchy1"/>
    <dgm:cxn modelId="{7444A99A-656D-42F9-BF40-108C88BA6D12}" type="presParOf" srcId="{9E79018B-5276-4E09-BBAD-90ADE96F195B}" destId="{0A076DBF-8C26-4C82-A75A-12DF7872568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CAA60-97CF-4EEB-9C03-8F4ED6E91D95}">
      <dsp:nvSpPr>
        <dsp:cNvPr id="0" name=""/>
        <dsp:cNvSpPr/>
      </dsp:nvSpPr>
      <dsp:spPr>
        <a:xfrm>
          <a:off x="717" y="913639"/>
          <a:ext cx="1916989" cy="1120974"/>
        </a:xfrm>
        <a:prstGeom prst="roundRect">
          <a:avLst>
            <a:gd name="adj" fmla="val 10000"/>
          </a:avLst>
        </a:prstGeom>
        <a:solidFill>
          <a:srgbClr val="003366"/>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56B94D3F-ADF6-43B4-A9B3-EC808A9944FD}">
      <dsp:nvSpPr>
        <dsp:cNvPr id="0" name=""/>
        <dsp:cNvSpPr/>
      </dsp:nvSpPr>
      <dsp:spPr>
        <a:xfrm>
          <a:off x="222173" y="1124022"/>
          <a:ext cx="1916989" cy="1120974"/>
        </a:xfrm>
        <a:prstGeom prst="roundRect">
          <a:avLst>
            <a:gd name="adj" fmla="val 10000"/>
          </a:avLst>
        </a:prstGeom>
        <a:solidFill>
          <a:sysClr val="window" lastClr="FFFFFF">
            <a:alpha val="90000"/>
            <a:hueOff val="0"/>
            <a:satOff val="0"/>
            <a:lumOff val="0"/>
            <a:alphaOff val="0"/>
          </a:sysClr>
        </a:solidFill>
        <a:ln w="12700" cap="rnd" cmpd="sng" algn="ctr">
          <a:solidFill>
            <a:srgbClr val="2E83C3">
              <a:hueOff val="0"/>
              <a:satOff val="0"/>
              <a:lumOff val="0"/>
              <a:alphaOff val="0"/>
            </a:srgb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Wadeana Beveridge</a:t>
          </a:r>
        </a:p>
      </dsp:txBody>
      <dsp:txXfrm>
        <a:off x="255005" y="1156854"/>
        <a:ext cx="1851325" cy="1055310"/>
      </dsp:txXfrm>
    </dsp:sp>
    <dsp:sp modelId="{0A516C24-0ABC-49C6-8CA5-B52264E4103A}">
      <dsp:nvSpPr>
        <dsp:cNvPr id="0" name=""/>
        <dsp:cNvSpPr/>
      </dsp:nvSpPr>
      <dsp:spPr>
        <a:xfrm>
          <a:off x="2360619" y="913639"/>
          <a:ext cx="2067787" cy="1187090"/>
        </a:xfrm>
        <a:prstGeom prst="roundRect">
          <a:avLst>
            <a:gd name="adj" fmla="val 10000"/>
          </a:avLst>
        </a:prstGeom>
        <a:solidFill>
          <a:srgbClr val="003366"/>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6772D4C8-0211-4B9E-A3B0-940D0C5FA7DD}">
      <dsp:nvSpPr>
        <dsp:cNvPr id="0" name=""/>
        <dsp:cNvSpPr/>
      </dsp:nvSpPr>
      <dsp:spPr>
        <a:xfrm>
          <a:off x="2582075" y="1124022"/>
          <a:ext cx="2067787" cy="1187090"/>
        </a:xfrm>
        <a:prstGeom prst="roundRect">
          <a:avLst>
            <a:gd name="adj" fmla="val 10000"/>
          </a:avLst>
        </a:prstGeom>
        <a:solidFill>
          <a:sysClr val="window" lastClr="FFFFFF">
            <a:alpha val="90000"/>
            <a:hueOff val="0"/>
            <a:satOff val="0"/>
            <a:lumOff val="0"/>
            <a:alphaOff val="0"/>
          </a:sysClr>
        </a:solidFill>
        <a:ln w="12700" cap="rnd" cmpd="sng" algn="ctr">
          <a:solidFill>
            <a:srgbClr val="2E83C3">
              <a:hueOff val="0"/>
              <a:satOff val="0"/>
              <a:lumOff val="0"/>
              <a:alphaOff val="0"/>
            </a:srgb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Xiaoxue (Snow) Peng, PE</a:t>
          </a:r>
        </a:p>
      </dsp:txBody>
      <dsp:txXfrm>
        <a:off x="2616844" y="1158791"/>
        <a:ext cx="1998249" cy="1117552"/>
      </dsp:txXfrm>
    </dsp:sp>
    <dsp:sp modelId="{9E8D029E-5C53-437C-B16D-4FC0F7621EB8}">
      <dsp:nvSpPr>
        <dsp:cNvPr id="0" name=""/>
        <dsp:cNvSpPr/>
      </dsp:nvSpPr>
      <dsp:spPr>
        <a:xfrm>
          <a:off x="4871319" y="913639"/>
          <a:ext cx="1993106" cy="1124543"/>
        </a:xfrm>
        <a:prstGeom prst="roundRect">
          <a:avLst>
            <a:gd name="adj" fmla="val 10000"/>
          </a:avLst>
        </a:prstGeom>
        <a:solidFill>
          <a:schemeClr val="accent6">
            <a:lumMod val="75000"/>
          </a:schemeClr>
        </a:soli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46000E13-D31D-4DE9-B678-321CD2C54C89}">
      <dsp:nvSpPr>
        <dsp:cNvPr id="0" name=""/>
        <dsp:cNvSpPr/>
      </dsp:nvSpPr>
      <dsp:spPr>
        <a:xfrm>
          <a:off x="5092776" y="1124022"/>
          <a:ext cx="1993106" cy="1124543"/>
        </a:xfrm>
        <a:prstGeom prst="roundRect">
          <a:avLst>
            <a:gd name="adj" fmla="val 10000"/>
          </a:avLst>
        </a:prstGeom>
        <a:solidFill>
          <a:sysClr val="window" lastClr="FFFFFF">
            <a:alpha val="90000"/>
            <a:hueOff val="0"/>
            <a:satOff val="0"/>
            <a:lumOff val="0"/>
            <a:alphaOff val="0"/>
          </a:sysClr>
        </a:solidFill>
        <a:ln w="12700" cap="rnd" cmpd="sng" algn="ctr">
          <a:solidFill>
            <a:srgbClr val="2E83C3">
              <a:hueOff val="0"/>
              <a:satOff val="0"/>
              <a:lumOff val="0"/>
              <a:alphaOff val="0"/>
            </a:srgb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Kim Abate</a:t>
          </a:r>
        </a:p>
      </dsp:txBody>
      <dsp:txXfrm>
        <a:off x="5125713" y="1156959"/>
        <a:ext cx="1927232" cy="10586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41A8FD38-B002-4CAD-9D99-1F0D41176737}" type="datetimeFigureOut">
              <a:rPr lang="en-US" smtClean="0"/>
              <a:t>5/14/2026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AEEC9AAC-B1C4-4D2C-91D0-85CFAF83A1B3}" type="slidenum">
              <a:rPr lang="en-US" smtClean="0"/>
              <a:t>‹#›</a:t>
            </a:fld>
            <a:endParaRPr lang="en-US"/>
          </a:p>
        </p:txBody>
      </p:sp>
    </p:spTree>
    <p:extLst>
      <p:ext uri="{BB962C8B-B14F-4D97-AF65-F5344CB8AC3E}">
        <p14:creationId xmlns:p14="http://schemas.microsoft.com/office/powerpoint/2010/main" val="1767996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9</a:t>
            </a:fld>
            <a:endParaRPr lang="en-US"/>
          </a:p>
        </p:txBody>
      </p:sp>
    </p:spTree>
    <p:extLst>
      <p:ext uri="{BB962C8B-B14F-4D97-AF65-F5344CB8AC3E}">
        <p14:creationId xmlns:p14="http://schemas.microsoft.com/office/powerpoint/2010/main" val="669269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C9AAC-B1C4-4D2C-91D0-85CFAF83A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26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C9AAC-B1C4-4D2C-91D0-85CFAF83A1B3}" type="slidenum">
              <a:rPr lang="en-US" smtClean="0"/>
              <a:t>13</a:t>
            </a:fld>
            <a:endParaRPr lang="en-US"/>
          </a:p>
        </p:txBody>
      </p:sp>
    </p:spTree>
    <p:extLst>
      <p:ext uri="{BB962C8B-B14F-4D97-AF65-F5344CB8AC3E}">
        <p14:creationId xmlns:p14="http://schemas.microsoft.com/office/powerpoint/2010/main" val="6560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Option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514600"/>
            <a:ext cx="7315200" cy="914400"/>
          </a:xfrm>
          <a:prstGeom prst="rect">
            <a:avLst/>
          </a:prstGeom>
          <a:effectLst/>
        </p:spPr>
        <p:txBody>
          <a:bodyPr anchor="b">
            <a:normAutofit/>
          </a:bodyPr>
          <a:lstStyle>
            <a:lvl1pPr algn="ctr">
              <a:defRPr sz="2800">
                <a:solidFill>
                  <a:srgbClr val="1F4283"/>
                </a:solidFill>
              </a:defRPr>
            </a:lvl1pPr>
          </a:lstStyle>
          <a:p>
            <a:r>
              <a:rPr lang="en-US" dirty="0"/>
              <a:t>Click To Edit Master Title Style</a:t>
            </a:r>
          </a:p>
        </p:txBody>
      </p:sp>
      <p:sp>
        <p:nvSpPr>
          <p:cNvPr id="3" name="Subtitle 2"/>
          <p:cNvSpPr>
            <a:spLocks noGrp="1"/>
          </p:cNvSpPr>
          <p:nvPr>
            <p:ph type="subTitle" idx="1" hasCustomPrompt="1"/>
          </p:nvPr>
        </p:nvSpPr>
        <p:spPr>
          <a:xfrm>
            <a:off x="914400" y="3429000"/>
            <a:ext cx="7315200" cy="914399"/>
          </a:xfrm>
          <a:prstGeom prst="rect">
            <a:avLst/>
          </a:prstGeom>
        </p:spPr>
        <p:txBody>
          <a:bodyPr anchor="t">
            <a:normAutofit/>
          </a:bodyPr>
          <a:lstStyle>
            <a:lvl1pPr marL="0" indent="0" algn="ctr">
              <a:buNone/>
              <a:defRPr sz="1800" cap="none">
                <a:solidFill>
                  <a:srgbClr val="D72E2A"/>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0959009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ondary Slide -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435894" y="1600200"/>
            <a:ext cx="8245162" cy="4572000"/>
          </a:xfrm>
          <a:prstGeom prst="rect">
            <a:avLst/>
          </a:prstGeom>
        </p:spPr>
        <p:txBody>
          <a:bodyPr/>
          <a:lstStyle/>
          <a:p>
            <a:endParaRPr lang="en-US"/>
          </a:p>
        </p:txBody>
      </p:sp>
      <p:sp>
        <p:nvSpPr>
          <p:cNvPr id="4" name="Title 1"/>
          <p:cNvSpPr>
            <a:spLocks noGrp="1"/>
          </p:cNvSpPr>
          <p:nvPr>
            <p:ph type="title" hasCustomPrompt="1"/>
          </p:nvPr>
        </p:nvSpPr>
        <p:spPr>
          <a:xfrm>
            <a:off x="435895" y="990600"/>
            <a:ext cx="8272212" cy="609600"/>
          </a:xfrm>
          <a:prstGeom prst="rect">
            <a:avLst/>
          </a:prstGeom>
        </p:spPr>
        <p:txBody>
          <a:bodyPr>
            <a:normAutofit/>
          </a:bodyPr>
          <a:lstStyle>
            <a:lvl1pPr>
              <a:defRPr sz="1800">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4217266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ondary Slide -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894" y="990600"/>
            <a:ext cx="8272212" cy="609600"/>
          </a:xfrm>
          <a:prstGeom prst="rect">
            <a:avLst/>
          </a:prstGeom>
        </p:spPr>
        <p:txBody>
          <a:bodyPr anchor="t">
            <a:normAutofit/>
          </a:bodyPr>
          <a:lstStyle>
            <a:lvl1pPr>
              <a:defRPr sz="2400" b="1">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35897" y="1600200"/>
            <a:ext cx="8272211" cy="4572000"/>
          </a:xfrm>
          <a:prstGeom prst="rect">
            <a:avLst/>
          </a:prstGeom>
        </p:spPr>
        <p:txBody>
          <a:bodyPr>
            <a:normAutofit/>
          </a:bodyPr>
          <a:lstStyle>
            <a:lvl1pPr>
              <a:buClr>
                <a:srgbClr val="1F4283"/>
              </a:buClr>
              <a:defRPr sz="1800">
                <a:latin typeface="Arial" panose="020B0604020202020204" pitchFamily="34" charset="0"/>
                <a:cs typeface="Arial" panose="020B0604020202020204" pitchFamily="34" charset="0"/>
              </a:defRPr>
            </a:lvl1pPr>
            <a:lvl2pPr>
              <a:buClr>
                <a:srgbClr val="1F4283"/>
              </a:buClr>
              <a:defRPr sz="1500">
                <a:latin typeface="Arial" panose="020B0604020202020204" pitchFamily="34" charset="0"/>
                <a:cs typeface="Arial" panose="020B0604020202020204" pitchFamily="34" charset="0"/>
              </a:defRPr>
            </a:lvl2pPr>
            <a:lvl3pPr>
              <a:buClr>
                <a:srgbClr val="1F4283"/>
              </a:buClr>
              <a:defRPr sz="1500">
                <a:latin typeface="Arial" panose="020B0604020202020204" pitchFamily="34" charset="0"/>
                <a:cs typeface="Arial" panose="020B0604020202020204" pitchFamily="34" charset="0"/>
              </a:defRPr>
            </a:lvl3pPr>
            <a:lvl4pPr>
              <a:buClr>
                <a:srgbClr val="1F4283"/>
              </a:buClr>
              <a:defRPr sz="1200">
                <a:latin typeface="Arial" panose="020B0604020202020204" pitchFamily="34" charset="0"/>
                <a:cs typeface="Arial" panose="020B0604020202020204" pitchFamily="34" charset="0"/>
              </a:defRPr>
            </a:lvl4pPr>
            <a:lvl5pPr>
              <a:buClr>
                <a:srgbClr val="1F4283"/>
              </a:buCl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271619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Secondary Slide -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895" y="990600"/>
            <a:ext cx="8272212" cy="609600"/>
          </a:xfrm>
          <a:prstGeom prst="rect">
            <a:avLst/>
          </a:prstGeom>
        </p:spPr>
        <p:txBody>
          <a:bodyPr>
            <a:normAutofit/>
          </a:bodyPr>
          <a:lstStyle>
            <a:lvl1pPr>
              <a:defRPr sz="2400">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hasCustomPrompt="1"/>
          </p:nvPr>
        </p:nvSpPr>
        <p:spPr>
          <a:xfrm>
            <a:off x="435897" y="1600200"/>
            <a:ext cx="4066793" cy="45720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1313" y="1591733"/>
            <a:ext cx="4066794" cy="45720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49181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ondary Slide - Media">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435894" y="1600200"/>
            <a:ext cx="8245161" cy="4572000"/>
          </a:xfrm>
          <a:prstGeom prst="rect">
            <a:avLst/>
          </a:prstGeom>
        </p:spPr>
        <p:txBody>
          <a:bodyPr/>
          <a:lstStyle/>
          <a:p>
            <a:endParaRPr lang="en-US"/>
          </a:p>
        </p:txBody>
      </p:sp>
      <p:sp>
        <p:nvSpPr>
          <p:cNvPr id="4" name="Title 1"/>
          <p:cNvSpPr>
            <a:spLocks noGrp="1"/>
          </p:cNvSpPr>
          <p:nvPr>
            <p:ph type="title" hasCustomPrompt="1"/>
          </p:nvPr>
        </p:nvSpPr>
        <p:spPr>
          <a:xfrm>
            <a:off x="435895" y="990600"/>
            <a:ext cx="8272212" cy="609600"/>
          </a:xfrm>
          <a:prstGeom prst="rect">
            <a:avLst/>
          </a:prstGeom>
        </p:spPr>
        <p:txBody>
          <a:bodyPr>
            <a:normAutofit/>
          </a:bodyPr>
          <a:lstStyle>
            <a:lvl1pPr>
              <a:defRPr sz="2400">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9611527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ondary Slide -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435894" y="1600200"/>
            <a:ext cx="8245162" cy="4572000"/>
          </a:xfrm>
          <a:prstGeom prst="rect">
            <a:avLst/>
          </a:prstGeom>
        </p:spPr>
        <p:txBody>
          <a:bodyPr/>
          <a:lstStyle/>
          <a:p>
            <a:endParaRPr lang="en-US"/>
          </a:p>
        </p:txBody>
      </p:sp>
      <p:sp>
        <p:nvSpPr>
          <p:cNvPr id="4" name="Title 1"/>
          <p:cNvSpPr>
            <a:spLocks noGrp="1"/>
          </p:cNvSpPr>
          <p:nvPr>
            <p:ph type="title" hasCustomPrompt="1"/>
          </p:nvPr>
        </p:nvSpPr>
        <p:spPr>
          <a:xfrm>
            <a:off x="435895" y="990600"/>
            <a:ext cx="8272212" cy="609600"/>
          </a:xfrm>
          <a:prstGeom prst="rect">
            <a:avLst/>
          </a:prstGeom>
        </p:spPr>
        <p:txBody>
          <a:bodyPr>
            <a:normAutofit/>
          </a:bodyPr>
          <a:lstStyle>
            <a:lvl1pPr>
              <a:defRPr sz="2400">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9045026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over Slide - Option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514600"/>
            <a:ext cx="7315200" cy="914400"/>
          </a:xfrm>
          <a:prstGeom prst="rect">
            <a:avLst/>
          </a:prstGeom>
          <a:effectLst/>
        </p:spPr>
        <p:txBody>
          <a:bodyPr anchor="b">
            <a:normAutofit/>
          </a:bodyPr>
          <a:lstStyle>
            <a:lvl1pPr algn="ctr">
              <a:defRPr sz="2100">
                <a:solidFill>
                  <a:srgbClr val="1F4283"/>
                </a:solidFill>
              </a:defRPr>
            </a:lvl1pPr>
          </a:lstStyle>
          <a:p>
            <a:r>
              <a:rPr lang="en-US" dirty="0"/>
              <a:t>Click To Edit Master Title Style</a:t>
            </a:r>
          </a:p>
        </p:txBody>
      </p:sp>
      <p:sp>
        <p:nvSpPr>
          <p:cNvPr id="3" name="Subtitle 2"/>
          <p:cNvSpPr>
            <a:spLocks noGrp="1"/>
          </p:cNvSpPr>
          <p:nvPr>
            <p:ph type="subTitle" idx="1" hasCustomPrompt="1"/>
          </p:nvPr>
        </p:nvSpPr>
        <p:spPr>
          <a:xfrm>
            <a:off x="914400" y="3429002"/>
            <a:ext cx="7315200" cy="914399"/>
          </a:xfrm>
          <a:prstGeom prst="rect">
            <a:avLst/>
          </a:prstGeom>
        </p:spPr>
        <p:txBody>
          <a:bodyPr anchor="t">
            <a:normAutofit/>
          </a:bodyPr>
          <a:lstStyle>
            <a:lvl1pPr marL="0" indent="0" algn="ctr">
              <a:buNone/>
              <a:defRPr sz="1350" cap="none">
                <a:solidFill>
                  <a:srgbClr val="D72E2A"/>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2287361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econdary Slide -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894" y="990600"/>
            <a:ext cx="8272212" cy="609600"/>
          </a:xfrm>
          <a:prstGeom prst="rect">
            <a:avLst/>
          </a:prstGeom>
        </p:spPr>
        <p:txBody>
          <a:bodyPr anchor="t">
            <a:normAutofit/>
          </a:bodyPr>
          <a:lstStyle>
            <a:lvl1pPr>
              <a:defRPr sz="1800" b="1">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35898" y="1600200"/>
            <a:ext cx="8272211" cy="4572000"/>
          </a:xfrm>
          <a:prstGeom prst="rect">
            <a:avLst/>
          </a:prstGeom>
        </p:spPr>
        <p:txBody>
          <a:bodyPr>
            <a:normAutofit/>
          </a:bodyPr>
          <a:lstStyle>
            <a:lvl1pPr>
              <a:buClr>
                <a:srgbClr val="1F4283"/>
              </a:buClr>
              <a:defRPr sz="1350">
                <a:latin typeface="Arial" panose="020B0604020202020204" pitchFamily="34" charset="0"/>
                <a:cs typeface="Arial" panose="020B0604020202020204" pitchFamily="34" charset="0"/>
              </a:defRPr>
            </a:lvl1pPr>
            <a:lvl2pPr>
              <a:buClr>
                <a:srgbClr val="1F4283"/>
              </a:buClr>
              <a:defRPr sz="1125">
                <a:latin typeface="Arial" panose="020B0604020202020204" pitchFamily="34" charset="0"/>
                <a:cs typeface="Arial" panose="020B0604020202020204" pitchFamily="34" charset="0"/>
              </a:defRPr>
            </a:lvl2pPr>
            <a:lvl3pPr>
              <a:buClr>
                <a:srgbClr val="1F4283"/>
              </a:buClr>
              <a:defRPr sz="1125">
                <a:latin typeface="Arial" panose="020B0604020202020204" pitchFamily="34" charset="0"/>
                <a:cs typeface="Arial" panose="020B0604020202020204" pitchFamily="34" charset="0"/>
              </a:defRPr>
            </a:lvl3pPr>
            <a:lvl4pPr>
              <a:buClr>
                <a:srgbClr val="1F4283"/>
              </a:buClr>
              <a:defRPr sz="900">
                <a:latin typeface="Arial" panose="020B0604020202020204" pitchFamily="34" charset="0"/>
                <a:cs typeface="Arial" panose="020B0604020202020204" pitchFamily="34" charset="0"/>
              </a:defRPr>
            </a:lvl4pPr>
            <a:lvl5pPr>
              <a:buClr>
                <a:srgbClr val="1F4283"/>
              </a:buClr>
              <a:defRPr sz="9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01327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Secondary Slide -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5895" y="990600"/>
            <a:ext cx="8272212" cy="609600"/>
          </a:xfrm>
          <a:prstGeom prst="rect">
            <a:avLst/>
          </a:prstGeom>
        </p:spPr>
        <p:txBody>
          <a:bodyPr>
            <a:normAutofit/>
          </a:bodyPr>
          <a:lstStyle>
            <a:lvl1pPr>
              <a:defRPr sz="1800">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hasCustomPrompt="1"/>
          </p:nvPr>
        </p:nvSpPr>
        <p:spPr>
          <a:xfrm>
            <a:off x="435898" y="1600200"/>
            <a:ext cx="4066793" cy="45720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1313" y="1591733"/>
            <a:ext cx="4066794" cy="45720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360282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ondary Slide - Media">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435895" y="1600200"/>
            <a:ext cx="8245161" cy="4572000"/>
          </a:xfrm>
          <a:prstGeom prst="rect">
            <a:avLst/>
          </a:prstGeom>
        </p:spPr>
        <p:txBody>
          <a:bodyPr/>
          <a:lstStyle/>
          <a:p>
            <a:endParaRPr lang="en-US"/>
          </a:p>
        </p:txBody>
      </p:sp>
      <p:sp>
        <p:nvSpPr>
          <p:cNvPr id="4" name="Title 1"/>
          <p:cNvSpPr>
            <a:spLocks noGrp="1"/>
          </p:cNvSpPr>
          <p:nvPr>
            <p:ph type="title" hasCustomPrompt="1"/>
          </p:nvPr>
        </p:nvSpPr>
        <p:spPr>
          <a:xfrm>
            <a:off x="435895" y="990600"/>
            <a:ext cx="8272212" cy="609600"/>
          </a:xfrm>
          <a:prstGeom prst="rect">
            <a:avLst/>
          </a:prstGeom>
        </p:spPr>
        <p:txBody>
          <a:bodyPr>
            <a:normAutofit/>
          </a:bodyPr>
          <a:lstStyle>
            <a:lvl1pPr>
              <a:defRPr sz="1800">
                <a:solidFill>
                  <a:srgbClr val="153879"/>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2414939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334901" y="457200"/>
            <a:ext cx="2777490" cy="94997"/>
          </a:xfrm>
          <a:prstGeom prst="rect">
            <a:avLst/>
          </a:prstGeom>
          <a:solidFill>
            <a:srgbClr val="1F4283">
              <a:alpha val="94902"/>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6031610" y="453643"/>
            <a:ext cx="2777490" cy="98554"/>
          </a:xfrm>
          <a:prstGeom prst="rect">
            <a:avLst/>
          </a:prstGeom>
          <a:solidFill>
            <a:srgbClr val="5174B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3181373" y="457200"/>
            <a:ext cx="2777490" cy="91440"/>
          </a:xfrm>
          <a:prstGeom prst="rect">
            <a:avLst/>
          </a:prstGeom>
          <a:solidFill>
            <a:srgbClr val="3D60A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p:cNvSpPr/>
          <p:nvPr userDrawn="1"/>
        </p:nvSpPr>
        <p:spPr>
          <a:xfrm>
            <a:off x="0" y="6316936"/>
            <a:ext cx="9144000" cy="541064"/>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3886200" y="209550"/>
            <a:ext cx="1371600" cy="628650"/>
          </a:xfrm>
          <a:prstGeom prst="rect">
            <a:avLst/>
          </a:prstGeom>
        </p:spPr>
      </p:pic>
      <p:sp>
        <p:nvSpPr>
          <p:cNvPr id="4" name="TextBox 3"/>
          <p:cNvSpPr txBox="1"/>
          <p:nvPr userDrawn="1"/>
        </p:nvSpPr>
        <p:spPr>
          <a:xfrm>
            <a:off x="1828800" y="6428601"/>
            <a:ext cx="54864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cs typeface="Arial" panose="020B0604020202020204" pitchFamily="34" charset="0"/>
              </a:rPr>
              <a:t>Florida Department of Transportation</a:t>
            </a:r>
          </a:p>
        </p:txBody>
      </p:sp>
    </p:spTree>
    <p:extLst>
      <p:ext uri="{BB962C8B-B14F-4D97-AF65-F5344CB8AC3E}">
        <p14:creationId xmlns:p14="http://schemas.microsoft.com/office/powerpoint/2010/main" val="4234605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85" r:id="rId5"/>
  </p:sldLayoutIdLst>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hf sldNum="0" hdr="0" ftr="0" dt="0"/>
  <p:txStyles>
    <p:titleStyle>
      <a:lvl1pPr algn="l" defTabSz="257175" rtl="0" eaLnBrk="1" latinLnBrk="0" hangingPunct="1">
        <a:spcBef>
          <a:spcPct val="0"/>
        </a:spcBef>
        <a:buNone/>
        <a:defRPr sz="2400" b="1" kern="1200" cap="none">
          <a:solidFill>
            <a:srgbClr val="335697"/>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212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53879"/>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334901" y="457200"/>
            <a:ext cx="2777490" cy="94997"/>
          </a:xfrm>
          <a:prstGeom prst="rect">
            <a:avLst/>
          </a:prstGeom>
          <a:solidFill>
            <a:srgbClr val="1F4283">
              <a:alpha val="94902"/>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p>
        </p:txBody>
      </p:sp>
      <p:sp>
        <p:nvSpPr>
          <p:cNvPr id="10" name="Rectangle 9"/>
          <p:cNvSpPr/>
          <p:nvPr/>
        </p:nvSpPr>
        <p:spPr>
          <a:xfrm>
            <a:off x="6031610" y="453643"/>
            <a:ext cx="2777490" cy="98554"/>
          </a:xfrm>
          <a:prstGeom prst="rect">
            <a:avLst/>
          </a:prstGeom>
          <a:solidFill>
            <a:srgbClr val="5174B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p>
        </p:txBody>
      </p:sp>
      <p:sp>
        <p:nvSpPr>
          <p:cNvPr id="11" name="Rectangle 10"/>
          <p:cNvSpPr/>
          <p:nvPr/>
        </p:nvSpPr>
        <p:spPr>
          <a:xfrm>
            <a:off x="3181373" y="457200"/>
            <a:ext cx="2777490" cy="91440"/>
          </a:xfrm>
          <a:prstGeom prst="rect">
            <a:avLst/>
          </a:prstGeom>
          <a:solidFill>
            <a:srgbClr val="3D60A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p>
        </p:txBody>
      </p:sp>
      <p:sp>
        <p:nvSpPr>
          <p:cNvPr id="18" name="Rectangle 17"/>
          <p:cNvSpPr/>
          <p:nvPr userDrawn="1"/>
        </p:nvSpPr>
        <p:spPr>
          <a:xfrm>
            <a:off x="0" y="6316936"/>
            <a:ext cx="9144000" cy="541064"/>
          </a:xfrm>
          <a:prstGeom prst="rect">
            <a:avLst/>
          </a:prstGeom>
          <a:solidFill>
            <a:srgbClr val="15387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p>
        </p:txBody>
      </p:sp>
      <p:pic>
        <p:nvPicPr>
          <p:cNvPr id="12" name="Picture 11"/>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3886200" y="209550"/>
            <a:ext cx="1371600" cy="628650"/>
          </a:xfrm>
          <a:prstGeom prst="rect">
            <a:avLst/>
          </a:prstGeom>
        </p:spPr>
      </p:pic>
      <p:sp>
        <p:nvSpPr>
          <p:cNvPr id="4" name="TextBox 3"/>
          <p:cNvSpPr txBox="1"/>
          <p:nvPr userDrawn="1"/>
        </p:nvSpPr>
        <p:spPr>
          <a:xfrm>
            <a:off x="1828800" y="6428602"/>
            <a:ext cx="5486400" cy="230832"/>
          </a:xfrm>
          <a:prstGeom prst="rect">
            <a:avLst/>
          </a:prstGeom>
          <a:noFill/>
        </p:spPr>
        <p:txBody>
          <a:bodyPr wrap="square" rtlCol="0">
            <a:spAutoFit/>
          </a:bodyPr>
          <a:lstStyle/>
          <a:p>
            <a:pPr algn="ctr"/>
            <a:r>
              <a:rPr lang="en-US" sz="900" b="1" dirty="0">
                <a:solidFill>
                  <a:schemeClr val="bg1"/>
                </a:solidFill>
                <a:latin typeface="Arial" panose="020B0604020202020204" pitchFamily="34" charset="0"/>
                <a:cs typeface="Arial" panose="020B0604020202020204" pitchFamily="34" charset="0"/>
              </a:rPr>
              <a:t>Florida Department of Transportation</a:t>
            </a:r>
          </a:p>
        </p:txBody>
      </p:sp>
    </p:spTree>
    <p:extLst>
      <p:ext uri="{BB962C8B-B14F-4D97-AF65-F5344CB8AC3E}">
        <p14:creationId xmlns:p14="http://schemas.microsoft.com/office/powerpoint/2010/main" val="29233177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hf sldNum="0" hdr="0" ftr="0" dt="0"/>
  <p:txStyles>
    <p:titleStyle>
      <a:lvl1pPr algn="l" defTabSz="192881" rtl="0" eaLnBrk="1" latinLnBrk="0" hangingPunct="1">
        <a:spcBef>
          <a:spcPct val="0"/>
        </a:spcBef>
        <a:buNone/>
        <a:defRPr sz="1800" b="1" kern="1200" cap="none">
          <a:solidFill>
            <a:srgbClr val="335697"/>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9094" indent="-129094" algn="l" defTabSz="192881" rtl="0" eaLnBrk="1" latinLnBrk="0" hangingPunct="1">
        <a:spcBef>
          <a:spcPct val="20000"/>
        </a:spcBef>
        <a:spcAft>
          <a:spcPts val="254"/>
        </a:spcAft>
        <a:buClr>
          <a:srgbClr val="153879"/>
        </a:buClr>
        <a:buSzPct val="92000"/>
        <a:buFont typeface="Wingdings 2" panose="05020102010507070707" pitchFamily="18" charset="2"/>
        <a:buChar char=""/>
        <a:defRPr sz="1350" b="1" kern="1200">
          <a:solidFill>
            <a:schemeClr val="tx2"/>
          </a:solidFill>
          <a:latin typeface="Arial" panose="020B0604020202020204" pitchFamily="34" charset="0"/>
          <a:ea typeface="+mn-ea"/>
          <a:cs typeface="Arial" panose="020B0604020202020204" pitchFamily="34" charset="0"/>
        </a:defRPr>
      </a:lvl1pPr>
      <a:lvl2pPr marL="265781" indent="-129094" algn="l" defTabSz="192881" rtl="0" eaLnBrk="1" latinLnBrk="0" hangingPunct="1">
        <a:spcBef>
          <a:spcPct val="20000"/>
        </a:spcBef>
        <a:spcAft>
          <a:spcPts val="254"/>
        </a:spcAft>
        <a:buClr>
          <a:srgbClr val="153879"/>
        </a:buClr>
        <a:buSzPct val="92000"/>
        <a:buFont typeface="Wingdings 2" panose="05020102010507070707" pitchFamily="18" charset="2"/>
        <a:buChar char=""/>
        <a:defRPr sz="1125" kern="1200">
          <a:solidFill>
            <a:schemeClr val="tx2"/>
          </a:solidFill>
          <a:latin typeface="Arial" panose="020B0604020202020204" pitchFamily="34" charset="0"/>
          <a:ea typeface="+mn-ea"/>
          <a:cs typeface="Arial" panose="020B0604020202020204" pitchFamily="34" charset="0"/>
        </a:defRPr>
      </a:lvl2pPr>
      <a:lvl3pPr marL="379688" indent="-113906" algn="l" defTabSz="192881" rtl="0" eaLnBrk="1" latinLnBrk="0" hangingPunct="1">
        <a:spcBef>
          <a:spcPct val="20000"/>
        </a:spcBef>
        <a:spcAft>
          <a:spcPts val="254"/>
        </a:spcAft>
        <a:buClr>
          <a:srgbClr val="153879"/>
        </a:buClr>
        <a:buSzPct val="92000"/>
        <a:buFont typeface="Wingdings 2" panose="05020102010507070707" pitchFamily="18" charset="2"/>
        <a:buChar char=""/>
        <a:defRPr sz="1125" kern="1200">
          <a:solidFill>
            <a:schemeClr val="tx2"/>
          </a:solidFill>
          <a:latin typeface="Arial" panose="020B0604020202020204" pitchFamily="34" charset="0"/>
          <a:ea typeface="+mn-ea"/>
          <a:cs typeface="Arial" panose="020B0604020202020204" pitchFamily="34" charset="0"/>
        </a:defRPr>
      </a:lvl3pPr>
      <a:lvl4pPr marL="523969" indent="-98719" algn="l" defTabSz="192881" rtl="0" eaLnBrk="1" latinLnBrk="0" hangingPunct="1">
        <a:spcBef>
          <a:spcPct val="20000"/>
        </a:spcBef>
        <a:spcAft>
          <a:spcPts val="254"/>
        </a:spcAft>
        <a:buClr>
          <a:srgbClr val="153879"/>
        </a:buClr>
        <a:buSzPct val="92000"/>
        <a:buFont typeface="Wingdings 2" panose="05020102010507070707" pitchFamily="18" charset="2"/>
        <a:buChar char=""/>
        <a:defRPr sz="900" kern="1200">
          <a:solidFill>
            <a:schemeClr val="tx2"/>
          </a:solidFill>
          <a:latin typeface="Arial" panose="020B0604020202020204" pitchFamily="34" charset="0"/>
          <a:ea typeface="+mn-ea"/>
          <a:cs typeface="Arial" panose="020B0604020202020204" pitchFamily="34" charset="0"/>
        </a:defRPr>
      </a:lvl4pPr>
      <a:lvl5pPr marL="675844" indent="-98719" algn="l" defTabSz="192881" rtl="0" eaLnBrk="1" latinLnBrk="0" hangingPunct="1">
        <a:spcBef>
          <a:spcPct val="20000"/>
        </a:spcBef>
        <a:spcAft>
          <a:spcPts val="254"/>
        </a:spcAft>
        <a:buClr>
          <a:srgbClr val="153879"/>
        </a:buClr>
        <a:buSzPct val="92000"/>
        <a:buFont typeface="Wingdings 2" panose="05020102010507070707" pitchFamily="18" charset="2"/>
        <a:buChar char=""/>
        <a:defRPr sz="900" kern="1200">
          <a:solidFill>
            <a:schemeClr val="tx2"/>
          </a:solidFill>
          <a:latin typeface="Arial" panose="020B0604020202020204" pitchFamily="34" charset="0"/>
          <a:ea typeface="+mn-ea"/>
          <a:cs typeface="Arial" panose="020B0604020202020204" pitchFamily="34" charset="0"/>
        </a:defRPr>
      </a:lvl5pPr>
      <a:lvl6pPr marL="801563" indent="-96441" algn="l" defTabSz="192881" rtl="0" eaLnBrk="1" latinLnBrk="0" hangingPunct="1">
        <a:spcBef>
          <a:spcPct val="20000"/>
        </a:spcBef>
        <a:spcAft>
          <a:spcPts val="254"/>
        </a:spcAft>
        <a:buClr>
          <a:schemeClr val="accent2"/>
        </a:buClr>
        <a:buSzPct val="92000"/>
        <a:buFont typeface="Wingdings 2" panose="05020102010507070707" pitchFamily="18" charset="2"/>
        <a:buChar char=""/>
        <a:defRPr sz="506" kern="1200">
          <a:solidFill>
            <a:schemeClr val="tx2"/>
          </a:solidFill>
          <a:latin typeface="+mn-lt"/>
          <a:ea typeface="+mn-ea"/>
          <a:cs typeface="+mn-cs"/>
        </a:defRPr>
      </a:lvl6pPr>
      <a:lvl7pPr marL="928125" indent="-96441" algn="l" defTabSz="192881" rtl="0" eaLnBrk="1" latinLnBrk="0" hangingPunct="1">
        <a:spcBef>
          <a:spcPct val="20000"/>
        </a:spcBef>
        <a:spcAft>
          <a:spcPts val="254"/>
        </a:spcAft>
        <a:buClr>
          <a:schemeClr val="accent2"/>
        </a:buClr>
        <a:buSzPct val="92000"/>
        <a:buFont typeface="Wingdings 2" panose="05020102010507070707" pitchFamily="18" charset="2"/>
        <a:buChar char=""/>
        <a:defRPr sz="506" kern="1200">
          <a:solidFill>
            <a:schemeClr val="tx2"/>
          </a:solidFill>
          <a:latin typeface="+mn-lt"/>
          <a:ea typeface="+mn-ea"/>
          <a:cs typeface="+mn-cs"/>
        </a:defRPr>
      </a:lvl7pPr>
      <a:lvl8pPr marL="1054688" indent="-96441" algn="l" defTabSz="192881" rtl="0" eaLnBrk="1" latinLnBrk="0" hangingPunct="1">
        <a:spcBef>
          <a:spcPct val="20000"/>
        </a:spcBef>
        <a:spcAft>
          <a:spcPts val="254"/>
        </a:spcAft>
        <a:buClr>
          <a:schemeClr val="accent2"/>
        </a:buClr>
        <a:buSzPct val="92000"/>
        <a:buFont typeface="Wingdings 2" panose="05020102010507070707" pitchFamily="18" charset="2"/>
        <a:buChar char=""/>
        <a:defRPr sz="506" kern="1200">
          <a:solidFill>
            <a:schemeClr val="tx2"/>
          </a:solidFill>
          <a:latin typeface="+mn-lt"/>
          <a:ea typeface="+mn-ea"/>
          <a:cs typeface="+mn-cs"/>
        </a:defRPr>
      </a:lvl8pPr>
      <a:lvl9pPr marL="1181250" indent="-96441" algn="l" defTabSz="192881" rtl="0" eaLnBrk="1" latinLnBrk="0" hangingPunct="1">
        <a:spcBef>
          <a:spcPct val="20000"/>
        </a:spcBef>
        <a:spcAft>
          <a:spcPts val="254"/>
        </a:spcAft>
        <a:buClr>
          <a:schemeClr val="accent2"/>
        </a:buClr>
        <a:buSzPct val="92000"/>
        <a:buFont typeface="Wingdings 2" panose="05020102010507070707" pitchFamily="18" charset="2"/>
        <a:buChar char=""/>
        <a:defRPr sz="506" kern="1200">
          <a:solidFill>
            <a:schemeClr val="tx2"/>
          </a:solidFill>
          <a:latin typeface="+mn-lt"/>
          <a:ea typeface="+mn-ea"/>
          <a:cs typeface="+mn-cs"/>
        </a:defRPr>
      </a:lvl9pPr>
    </p:bodyStyle>
    <p:otherStyle>
      <a:defPPr>
        <a:defRPr lang="en-US"/>
      </a:defPPr>
      <a:lvl1pPr marL="0" algn="l" defTabSz="192881" rtl="0" eaLnBrk="1" latinLnBrk="0" hangingPunct="1">
        <a:defRPr sz="760" kern="1200">
          <a:solidFill>
            <a:schemeClr val="tx1"/>
          </a:solidFill>
          <a:latin typeface="+mn-lt"/>
          <a:ea typeface="+mn-ea"/>
          <a:cs typeface="+mn-cs"/>
        </a:defRPr>
      </a:lvl1pPr>
      <a:lvl2pPr marL="192881" algn="l" defTabSz="192881" rtl="0" eaLnBrk="1" latinLnBrk="0" hangingPunct="1">
        <a:defRPr sz="760" kern="1200">
          <a:solidFill>
            <a:schemeClr val="tx1"/>
          </a:solidFill>
          <a:latin typeface="+mn-lt"/>
          <a:ea typeface="+mn-ea"/>
          <a:cs typeface="+mn-cs"/>
        </a:defRPr>
      </a:lvl2pPr>
      <a:lvl3pPr marL="385763" algn="l" defTabSz="192881" rtl="0" eaLnBrk="1" latinLnBrk="0" hangingPunct="1">
        <a:defRPr sz="760" kern="1200">
          <a:solidFill>
            <a:schemeClr val="tx1"/>
          </a:solidFill>
          <a:latin typeface="+mn-lt"/>
          <a:ea typeface="+mn-ea"/>
          <a:cs typeface="+mn-cs"/>
        </a:defRPr>
      </a:lvl3pPr>
      <a:lvl4pPr marL="578644" algn="l" defTabSz="192881" rtl="0" eaLnBrk="1" latinLnBrk="0" hangingPunct="1">
        <a:defRPr sz="760" kern="1200">
          <a:solidFill>
            <a:schemeClr val="tx1"/>
          </a:solidFill>
          <a:latin typeface="+mn-lt"/>
          <a:ea typeface="+mn-ea"/>
          <a:cs typeface="+mn-cs"/>
        </a:defRPr>
      </a:lvl4pPr>
      <a:lvl5pPr marL="771525" algn="l" defTabSz="192881" rtl="0" eaLnBrk="1" latinLnBrk="0" hangingPunct="1">
        <a:defRPr sz="760" kern="1200">
          <a:solidFill>
            <a:schemeClr val="tx1"/>
          </a:solidFill>
          <a:latin typeface="+mn-lt"/>
          <a:ea typeface="+mn-ea"/>
          <a:cs typeface="+mn-cs"/>
        </a:defRPr>
      </a:lvl5pPr>
      <a:lvl6pPr marL="964406" algn="l" defTabSz="192881" rtl="0" eaLnBrk="1" latinLnBrk="0" hangingPunct="1">
        <a:defRPr sz="760" kern="1200">
          <a:solidFill>
            <a:schemeClr val="tx1"/>
          </a:solidFill>
          <a:latin typeface="+mn-lt"/>
          <a:ea typeface="+mn-ea"/>
          <a:cs typeface="+mn-cs"/>
        </a:defRPr>
      </a:lvl6pPr>
      <a:lvl7pPr marL="1157288" algn="l" defTabSz="192881" rtl="0" eaLnBrk="1" latinLnBrk="0" hangingPunct="1">
        <a:defRPr sz="760" kern="1200">
          <a:solidFill>
            <a:schemeClr val="tx1"/>
          </a:solidFill>
          <a:latin typeface="+mn-lt"/>
          <a:ea typeface="+mn-ea"/>
          <a:cs typeface="+mn-cs"/>
        </a:defRPr>
      </a:lvl7pPr>
      <a:lvl8pPr marL="1350169" algn="l" defTabSz="192881" rtl="0" eaLnBrk="1" latinLnBrk="0" hangingPunct="1">
        <a:defRPr sz="760" kern="1200">
          <a:solidFill>
            <a:schemeClr val="tx1"/>
          </a:solidFill>
          <a:latin typeface="+mn-lt"/>
          <a:ea typeface="+mn-ea"/>
          <a:cs typeface="+mn-cs"/>
        </a:defRPr>
      </a:lvl8pPr>
      <a:lvl9pPr marL="1543050" algn="l" defTabSz="192881" rtl="0" eaLnBrk="1" latinLnBrk="0" hangingPunct="1">
        <a:defRPr sz="7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xiaoxue.peng@dot.state.fl.u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Kimberly.Abate@dot.state.fl.u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outlook.office365.com/book/D1TRCMarketingMeetings@fldot.onmicrosoft.com/s/IxRSovLpD0yZUvlDj5l68Q2?ismsaljsauthenabled"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ftp.fdot.gov/logi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28800"/>
            <a:ext cx="8229600" cy="2057400"/>
          </a:xfrm>
        </p:spPr>
        <p:txBody>
          <a:bodyPr>
            <a:noAutofit/>
          </a:bodyPr>
          <a:lstStyle/>
          <a:p>
            <a:br>
              <a:rPr lang="en-US" sz="3200" dirty="0"/>
            </a:br>
            <a:br>
              <a:rPr lang="en-US" sz="3200" dirty="0"/>
            </a:br>
            <a:br>
              <a:rPr lang="en-US" sz="3200" dirty="0"/>
            </a:br>
            <a:r>
              <a:rPr lang="en-US" sz="3200" dirty="0"/>
              <a:t>FPID 456242-1-32-01</a:t>
            </a:r>
            <a:br>
              <a:rPr lang="en-US" sz="3200" dirty="0"/>
            </a:br>
            <a:r>
              <a:rPr lang="en-US" sz="3200" dirty="0"/>
              <a:t>Ad # 27124</a:t>
            </a:r>
            <a:br>
              <a:rPr lang="en-US" sz="2400" dirty="0"/>
            </a:br>
            <a:r>
              <a:rPr lang="en-US" sz="2400" dirty="0"/>
              <a:t>RRR and Safety</a:t>
            </a:r>
            <a:br>
              <a:rPr lang="en-US" sz="2400" dirty="0"/>
            </a:br>
            <a:br>
              <a:rPr lang="en-US" sz="2400" dirty="0"/>
            </a:br>
            <a:r>
              <a:rPr lang="en-US" dirty="0"/>
              <a:t>SR 70 FROM EAST OF SR 45 (US 41) TO WEST OF TARA BOULEVARD</a:t>
            </a:r>
            <a:endParaRPr lang="en-US" sz="2400" dirty="0"/>
          </a:p>
        </p:txBody>
      </p:sp>
      <p:sp>
        <p:nvSpPr>
          <p:cNvPr id="3" name="Subtitle 2"/>
          <p:cNvSpPr>
            <a:spLocks noGrp="1"/>
          </p:cNvSpPr>
          <p:nvPr>
            <p:ph type="subTitle" idx="1"/>
          </p:nvPr>
        </p:nvSpPr>
        <p:spPr>
          <a:xfrm>
            <a:off x="914400" y="4343401"/>
            <a:ext cx="7315200" cy="1523999"/>
          </a:xfrm>
        </p:spPr>
        <p:txBody>
          <a:bodyPr>
            <a:normAutofit/>
          </a:bodyPr>
          <a:lstStyle/>
          <a:p>
            <a:r>
              <a:rPr lang="en-US" dirty="0">
                <a:solidFill>
                  <a:srgbClr val="1F4284"/>
                </a:solidFill>
              </a:rPr>
              <a:t>Procuring Project Manager</a:t>
            </a:r>
          </a:p>
          <a:p>
            <a:r>
              <a:rPr lang="en-US" dirty="0">
                <a:solidFill>
                  <a:srgbClr val="1F4284"/>
                </a:solidFill>
              </a:rPr>
              <a:t>Wadeana Beveridge, Phone No. 863-519-2482</a:t>
            </a:r>
          </a:p>
          <a:p>
            <a:r>
              <a:rPr lang="en-US" dirty="0">
                <a:solidFill>
                  <a:srgbClr val="1F4284"/>
                </a:solidFill>
              </a:rPr>
              <a:t>Design Project Manager</a:t>
            </a:r>
          </a:p>
          <a:p>
            <a:r>
              <a:rPr lang="en-US" dirty="0">
                <a:solidFill>
                  <a:srgbClr val="1F4284"/>
                </a:solidFill>
              </a:rPr>
              <a:t>Richard (Mose) Howard, PE, Phone No. 863-519-2374</a:t>
            </a:r>
          </a:p>
        </p:txBody>
      </p:sp>
    </p:spTree>
    <p:extLst>
      <p:ext uri="{BB962C8B-B14F-4D97-AF65-F5344CB8AC3E}">
        <p14:creationId xmlns:p14="http://schemas.microsoft.com/office/powerpoint/2010/main" val="791037810"/>
      </p:ext>
    </p:extLst>
  </p:cSld>
  <p:clrMapOvr>
    <a:masterClrMapping/>
  </p:clrMapOvr>
  <mc:AlternateContent xmlns:mc="http://schemas.openxmlformats.org/markup-compatibility/2006" xmlns:p14="http://schemas.microsoft.com/office/powerpoint/2010/main">
    <mc:Choice Requires="p14">
      <p:transition p14:dur="10" advTm="28746"/>
    </mc:Choice>
    <mc:Fallback xmlns="">
      <p:transition advTm="2874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6204159" cy="514350"/>
          </a:xfrm>
        </p:spPr>
        <p:txBody>
          <a:bodyPr>
            <a:normAutofit fontScale="90000"/>
          </a:bodyPr>
          <a:lstStyle/>
          <a:p>
            <a:r>
              <a:rPr lang="en-US" dirty="0"/>
              <a:t>TRC: Xiaoxue (Snow) Peng, P.E.,</a:t>
            </a:r>
            <a:br>
              <a:rPr lang="en-US" dirty="0"/>
            </a:br>
            <a:r>
              <a:rPr lang="en-US" dirty="0"/>
              <a:t>         Traffic Design Engineer II</a:t>
            </a:r>
          </a:p>
        </p:txBody>
      </p:sp>
      <p:sp>
        <p:nvSpPr>
          <p:cNvPr id="3" name="Content Placeholder 2"/>
          <p:cNvSpPr>
            <a:spLocks noGrp="1"/>
          </p:cNvSpPr>
          <p:nvPr>
            <p:ph idx="1"/>
          </p:nvPr>
        </p:nvSpPr>
        <p:spPr>
          <a:xfrm>
            <a:off x="609600" y="1800224"/>
            <a:ext cx="4800600" cy="4143375"/>
          </a:xfrm>
        </p:spPr>
        <p:txBody>
          <a:bodyPr>
            <a:normAutofit fontScale="32500" lnSpcReduction="20000"/>
          </a:bodyPr>
          <a:lstStyle/>
          <a:p>
            <a:endParaRPr lang="en-US" sz="4600" b="0" dirty="0"/>
          </a:p>
          <a:p>
            <a:pPr marL="172085" marR="0" lvl="0" indent="-172085" algn="l" defTabSz="257175" rtl="0" eaLnBrk="1" fontAlgn="auto" latinLnBrk="0" hangingPunct="1">
              <a:lnSpc>
                <a:spcPct val="100000"/>
              </a:lnSpc>
              <a:spcBef>
                <a:spcPct val="20000"/>
              </a:spcBef>
              <a:spcAft>
                <a:spcPts val="338"/>
              </a:spcAft>
              <a:buClr>
                <a:srgbClr val="1F4283"/>
              </a:buClr>
              <a:buSzPct val="92000"/>
              <a:buFont typeface="Wingdings 2" panose="05020102010507070707" pitchFamily="18" charset="2"/>
              <a:buChar char=""/>
              <a:tabLst/>
              <a:defRPr/>
            </a:pPr>
            <a:r>
              <a:rPr kumimoji="0" lang="en-US" sz="5500" b="1" i="0" u="none" strike="noStrike" kern="1200" cap="none" spc="0" normalizeH="0" baseline="0" noProof="0" dirty="0">
                <a:ln>
                  <a:noFill/>
                </a:ln>
                <a:solidFill>
                  <a:srgbClr val="3D3D3D"/>
                </a:solidFill>
                <a:effectLst/>
                <a:uLnTx/>
                <a:uFillTx/>
              </a:rPr>
              <a:t>Florida Dept. of Transportation (FDOT)</a:t>
            </a:r>
          </a:p>
          <a:p>
            <a:pPr lvl="1">
              <a:defRPr/>
            </a:pPr>
            <a:r>
              <a:rPr lang="en-US" sz="4000" dirty="0"/>
              <a:t>3+ years</a:t>
            </a:r>
          </a:p>
          <a:p>
            <a:r>
              <a:rPr lang="en-US" sz="5500" dirty="0"/>
              <a:t>Previous Work: 8.5 years with CTDOT</a:t>
            </a:r>
          </a:p>
          <a:p>
            <a:pPr lvl="1"/>
            <a:r>
              <a:rPr lang="en-US" sz="4000" dirty="0"/>
              <a:t>5.5 years Traffic Engineer</a:t>
            </a:r>
          </a:p>
          <a:p>
            <a:pPr lvl="1"/>
            <a:r>
              <a:rPr lang="en-US" sz="4000" dirty="0"/>
              <a:t>0.5 years of Bridge Design</a:t>
            </a:r>
          </a:p>
          <a:p>
            <a:pPr lvl="1"/>
            <a:r>
              <a:rPr lang="en-US" sz="4000" dirty="0"/>
              <a:t>2 Years of Project Administration/ADA Engineer</a:t>
            </a:r>
            <a:endParaRPr lang="en-US" sz="4000" b="0" dirty="0"/>
          </a:p>
          <a:p>
            <a:r>
              <a:rPr lang="en-US" sz="5500" dirty="0"/>
              <a:t>Contact Information:</a:t>
            </a:r>
          </a:p>
          <a:p>
            <a:pPr lvl="1"/>
            <a:r>
              <a:rPr lang="en-US" sz="4000" dirty="0"/>
              <a:t>(863) 519-2528</a:t>
            </a:r>
          </a:p>
          <a:p>
            <a:pPr lvl="1"/>
            <a:r>
              <a:rPr lang="en-US" sz="4000" dirty="0">
                <a:hlinkClick r:id="rId2"/>
              </a:rPr>
              <a:t>xiaoxue.peng@dot.state.fl.us</a:t>
            </a:r>
            <a:endParaRPr lang="en-US" sz="4000" dirty="0"/>
          </a:p>
          <a:p>
            <a:pPr marL="172085" indent="-172085"/>
            <a:endParaRPr lang="en-US" sz="4000" dirty="0"/>
          </a:p>
          <a:p>
            <a:pPr marL="0" indent="0">
              <a:buNone/>
            </a:pPr>
            <a:r>
              <a:rPr lang="en-US" sz="4600" dirty="0">
                <a:solidFill>
                  <a:srgbClr val="FF0000"/>
                </a:solidFill>
              </a:rPr>
              <a:t>Concerns: </a:t>
            </a:r>
            <a:r>
              <a:rPr lang="en-US" sz="3600" dirty="0">
                <a:effectLst/>
                <a:ea typeface="Calibri" panose="020F0502020204030204" pitchFamily="34" charset="0"/>
              </a:rPr>
              <a:t>Attention to detail, use engineering judgment and knowledge to maximize transportation safety improvements, and ensure all designs comply with the latest standard.</a:t>
            </a:r>
          </a:p>
          <a:p>
            <a:pPr marL="0" indent="0">
              <a:buNone/>
            </a:pPr>
            <a:r>
              <a:rPr lang="en-US" sz="4600" dirty="0">
                <a:solidFill>
                  <a:srgbClr val="FF0000"/>
                </a:solidFill>
              </a:rPr>
              <a:t>What I am looking for: </a:t>
            </a:r>
            <a:r>
              <a:rPr lang="en-US" sz="3600" dirty="0">
                <a:effectLst/>
                <a:ea typeface="Calibri" panose="020F0502020204030204" pitchFamily="34" charset="0"/>
              </a:rPr>
              <a:t>For the firm to show their Problem-solving skills.</a:t>
            </a:r>
          </a:p>
          <a:p>
            <a:pPr marL="0" indent="0">
              <a:buNone/>
            </a:pPr>
            <a:endParaRPr lang="en-US" sz="4000" dirty="0"/>
          </a:p>
        </p:txBody>
      </p:sp>
      <p:pic>
        <p:nvPicPr>
          <p:cNvPr id="1026" name="Picture 2">
            <a:extLst>
              <a:ext uri="{FF2B5EF4-FFF2-40B4-BE49-F238E27FC236}">
                <a16:creationId xmlns:a16="http://schemas.microsoft.com/office/drawing/2014/main" id="{BE4B02F1-6491-9349-5FA7-B10A7D6FD1A7}"/>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5334000" y="1371600"/>
            <a:ext cx="3505200" cy="421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390271"/>
      </p:ext>
    </p:extLst>
  </p:cSld>
  <p:clrMapOvr>
    <a:masterClrMapping/>
  </p:clrMapOvr>
  <mc:AlternateContent xmlns:mc="http://schemas.openxmlformats.org/markup-compatibility/2006" xmlns:p14="http://schemas.microsoft.com/office/powerpoint/2010/main">
    <mc:Choice Requires="p14">
      <p:transition p14:dur="0" advTm="34008"/>
    </mc:Choice>
    <mc:Fallback xmlns="">
      <p:transition advTm="3400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202" y="1071291"/>
            <a:ext cx="7140680" cy="514350"/>
          </a:xfrm>
        </p:spPr>
        <p:txBody>
          <a:bodyPr lIns="68580" tIns="34290" rIns="68580" bIns="34290" anchor="t">
            <a:noAutofit/>
          </a:bodyPr>
          <a:lstStyle/>
          <a:p>
            <a:r>
              <a:rPr lang="en-US" sz="2200" dirty="0">
                <a:latin typeface="Arial"/>
                <a:cs typeface="Arial"/>
              </a:rPr>
              <a:t>TRC: Kimberly Abate </a:t>
            </a:r>
            <a:br>
              <a:rPr lang="en-US" sz="2200" dirty="0"/>
            </a:br>
            <a:r>
              <a:rPr lang="en-US" sz="2200" dirty="0">
                <a:latin typeface="Arial"/>
                <a:cs typeface="Arial"/>
              </a:rPr>
              <a:t>Roadway Designer IV</a:t>
            </a:r>
          </a:p>
        </p:txBody>
      </p:sp>
      <p:sp>
        <p:nvSpPr>
          <p:cNvPr id="3" name="Content Placeholder 2"/>
          <p:cNvSpPr>
            <a:spLocks noGrp="1"/>
          </p:cNvSpPr>
          <p:nvPr>
            <p:ph idx="1"/>
          </p:nvPr>
        </p:nvSpPr>
        <p:spPr>
          <a:xfrm>
            <a:off x="586202" y="1905000"/>
            <a:ext cx="4595398" cy="3810000"/>
          </a:xfrm>
        </p:spPr>
        <p:txBody>
          <a:bodyPr lIns="68580" tIns="34290" rIns="68580" bIns="34290" anchor="t">
            <a:normAutofit fontScale="92500" lnSpcReduction="20000"/>
          </a:bodyPr>
          <a:lstStyle/>
          <a:p>
            <a:pPr marL="129064" indent="-129064"/>
            <a:r>
              <a:rPr lang="en-US" dirty="0"/>
              <a:t> </a:t>
            </a:r>
            <a:r>
              <a:rPr lang="en-US" sz="1900" dirty="0"/>
              <a:t>Florida Dept. of Transportation (FDOT)</a:t>
            </a:r>
          </a:p>
          <a:p>
            <a:pPr marL="265748" lvl="1" indent="-129064"/>
            <a:r>
              <a:rPr lang="en-US" sz="1400" dirty="0"/>
              <a:t>7 years</a:t>
            </a:r>
          </a:p>
          <a:p>
            <a:pPr marL="129064" indent="-129064"/>
            <a:r>
              <a:rPr lang="en-US" sz="1900" dirty="0"/>
              <a:t>Previous Work: FDOT</a:t>
            </a:r>
          </a:p>
          <a:p>
            <a:pPr marL="265748" lvl="1" indent="-129064"/>
            <a:r>
              <a:rPr lang="en-US" sz="1400" dirty="0"/>
              <a:t>Roadway Design</a:t>
            </a:r>
          </a:p>
          <a:p>
            <a:pPr marL="350996" lvl="1" indent="-214313"/>
            <a:r>
              <a:rPr lang="en-US" sz="1400" dirty="0"/>
              <a:t>Corridors Program Office </a:t>
            </a:r>
          </a:p>
          <a:p>
            <a:pPr marL="136684" lvl="1" indent="0">
              <a:buNone/>
            </a:pPr>
            <a:r>
              <a:rPr lang="en-US" sz="1400" dirty="0"/>
              <a:t>      (Project Manager – Design/PD&amp;E)</a:t>
            </a:r>
          </a:p>
          <a:p>
            <a:pPr marL="136684" lvl="1" indent="0">
              <a:buNone/>
            </a:pPr>
            <a:r>
              <a:rPr lang="en-US" dirty="0"/>
              <a:t>  </a:t>
            </a:r>
          </a:p>
          <a:p>
            <a:pPr marL="129064" indent="-129064"/>
            <a:r>
              <a:rPr lang="en-US" sz="1900" dirty="0"/>
              <a:t>Contact Information:</a:t>
            </a:r>
          </a:p>
          <a:p>
            <a:pPr marL="265748" lvl="1" indent="-129064"/>
            <a:r>
              <a:rPr lang="en-US" sz="1400" dirty="0"/>
              <a:t>(863) 519-2424</a:t>
            </a:r>
          </a:p>
          <a:p>
            <a:pPr marL="265748" lvl="1" indent="-129064"/>
            <a:r>
              <a:rPr lang="en-US" sz="1400" dirty="0">
                <a:hlinkClick r:id="rId3"/>
              </a:rPr>
              <a:t>Kimberly.Abate@dot.state.fl.us</a:t>
            </a:r>
            <a:r>
              <a:rPr lang="en-US" sz="1400" dirty="0"/>
              <a:t> </a:t>
            </a:r>
          </a:p>
          <a:p>
            <a:pPr marL="129064" indent="-129064"/>
            <a:endParaRPr lang="en-US" dirty="0"/>
          </a:p>
          <a:p>
            <a:pPr marL="0" indent="0">
              <a:buNone/>
            </a:pPr>
            <a:r>
              <a:rPr lang="en-US" sz="1600" dirty="0">
                <a:solidFill>
                  <a:srgbClr val="FF0000"/>
                </a:solidFill>
              </a:rPr>
              <a:t>Concerns: </a:t>
            </a:r>
            <a:r>
              <a:rPr lang="en-US" dirty="0">
                <a:solidFill>
                  <a:schemeClr val="tx1"/>
                </a:solidFill>
              </a:rPr>
              <a:t>Communication and Safety</a:t>
            </a:r>
            <a:endParaRPr lang="en-US" dirty="0">
              <a:ea typeface="Calibri" panose="020F0502020204030204" pitchFamily="34" charset="0"/>
            </a:endParaRPr>
          </a:p>
          <a:p>
            <a:pPr marL="0" indent="0">
              <a:buNone/>
            </a:pPr>
            <a:r>
              <a:rPr lang="en-US" sz="1600" dirty="0">
                <a:solidFill>
                  <a:srgbClr val="FF0000"/>
                </a:solidFill>
              </a:rPr>
              <a:t>What I am looking for: </a:t>
            </a:r>
            <a:r>
              <a:rPr lang="en-US" sz="1300" dirty="0">
                <a:solidFill>
                  <a:schemeClr val="tx1"/>
                </a:solidFill>
                <a:ea typeface="Calibri" panose="020F0502020204030204" pitchFamily="34" charset="0"/>
              </a:rPr>
              <a:t>Demonstration of good </a:t>
            </a:r>
            <a:r>
              <a:rPr lang="en-US" sz="1300" dirty="0">
                <a:ea typeface="Calibri" panose="020F0502020204030204" pitchFamily="34" charset="0"/>
              </a:rPr>
              <a:t>engineering judgment to provide innovative solutions to design issues</a:t>
            </a:r>
            <a:endParaRPr lang="en-US" sz="1300" dirty="0"/>
          </a:p>
        </p:txBody>
      </p:sp>
      <p:pic>
        <p:nvPicPr>
          <p:cNvPr id="6" name="Picture 5">
            <a:extLst>
              <a:ext uri="{FF2B5EF4-FFF2-40B4-BE49-F238E27FC236}">
                <a16:creationId xmlns:a16="http://schemas.microsoft.com/office/drawing/2014/main" id="{5CAB4D39-1205-1EB6-8E69-1D5F16E4CC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196959"/>
            <a:ext cx="4106887" cy="3226082"/>
          </a:xfrm>
          <a:prstGeom prst="rect">
            <a:avLst/>
          </a:prstGeom>
        </p:spPr>
      </p:pic>
    </p:spTree>
    <p:extLst>
      <p:ext uri="{BB962C8B-B14F-4D97-AF65-F5344CB8AC3E}">
        <p14:creationId xmlns:p14="http://schemas.microsoft.com/office/powerpoint/2010/main" val="2470522401"/>
      </p:ext>
    </p:extLst>
  </p:cSld>
  <p:clrMapOvr>
    <a:masterClrMapping/>
  </p:clrMapOvr>
  <mc:AlternateContent xmlns:mc="http://schemas.openxmlformats.org/markup-compatibility/2006" xmlns:p14="http://schemas.microsoft.com/office/powerpoint/2010/main">
    <mc:Choice Requires="p14">
      <p:transition spd="med" p14:dur="700" advTm="78122">
        <p:fade/>
      </p:transition>
    </mc:Choice>
    <mc:Fallback xmlns="">
      <p:transition spd="med" advTm="78122">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79E6-ECF8-4FC4-915B-4FF7C6CD19DD}"/>
              </a:ext>
            </a:extLst>
          </p:cNvPr>
          <p:cNvSpPr>
            <a:spLocks noGrp="1"/>
          </p:cNvSpPr>
          <p:nvPr>
            <p:ph type="title"/>
          </p:nvPr>
        </p:nvSpPr>
        <p:spPr>
          <a:xfrm>
            <a:off x="435897" y="1221509"/>
            <a:ext cx="8272212" cy="609600"/>
          </a:xfrm>
        </p:spPr>
        <p:txBody>
          <a:bodyPr>
            <a:normAutofit/>
          </a:bodyPr>
          <a:lstStyle/>
          <a:p>
            <a:r>
              <a:rPr lang="en-US" dirty="0"/>
              <a:t>Suggestions for the Letter of Interest</a:t>
            </a:r>
          </a:p>
        </p:txBody>
      </p:sp>
      <p:sp>
        <p:nvSpPr>
          <p:cNvPr id="3" name="Content Placeholder 2">
            <a:extLst>
              <a:ext uri="{FF2B5EF4-FFF2-40B4-BE49-F238E27FC236}">
                <a16:creationId xmlns:a16="http://schemas.microsoft.com/office/drawing/2014/main" id="{18CB5F3B-9CB7-4A18-8301-514715FC178A}"/>
              </a:ext>
            </a:extLst>
          </p:cNvPr>
          <p:cNvSpPr>
            <a:spLocks noGrp="1"/>
          </p:cNvSpPr>
          <p:nvPr>
            <p:ph idx="1"/>
          </p:nvPr>
        </p:nvSpPr>
        <p:spPr>
          <a:xfrm>
            <a:off x="435898" y="1905000"/>
            <a:ext cx="8272211" cy="2743200"/>
          </a:xfrm>
        </p:spPr>
        <p:txBody>
          <a:bodyPr>
            <a:normAutofit/>
          </a:bodyPr>
          <a:lstStyle/>
          <a:p>
            <a:pPr lvl="1"/>
            <a:r>
              <a:rPr lang="en-US" sz="1800" dirty="0"/>
              <a:t>Listen to the TRC.</a:t>
            </a:r>
          </a:p>
          <a:p>
            <a:pPr lvl="1"/>
            <a:r>
              <a:rPr lang="en-US" sz="1800" dirty="0"/>
              <a:t>Use of graphics should add value to the letter.</a:t>
            </a:r>
          </a:p>
          <a:p>
            <a:pPr lvl="1"/>
            <a:r>
              <a:rPr lang="en-US" sz="1800" dirty="0"/>
              <a:t>TRC prints in black and white, so colors may not be correctly represented. </a:t>
            </a:r>
          </a:p>
          <a:p>
            <a:pPr lvl="1"/>
            <a:r>
              <a:rPr lang="en-US" sz="1800" dirty="0"/>
              <a:t>This TRC prefers a two-column format.</a:t>
            </a:r>
          </a:p>
          <a:p>
            <a:pPr lvl="1"/>
            <a:r>
              <a:rPr lang="en-US" sz="1800" dirty="0"/>
              <a:t>If you reference a specific project, please include contact information.</a:t>
            </a:r>
          </a:p>
          <a:p>
            <a:pPr lvl="1"/>
            <a:r>
              <a:rPr lang="en-US" sz="1800" dirty="0"/>
              <a:t>Check for grammatical errors and accuracy of information. It is a direct reflection on your QC abilities.</a:t>
            </a:r>
          </a:p>
        </p:txBody>
      </p:sp>
    </p:spTree>
    <p:extLst>
      <p:ext uri="{BB962C8B-B14F-4D97-AF65-F5344CB8AC3E}">
        <p14:creationId xmlns:p14="http://schemas.microsoft.com/office/powerpoint/2010/main" val="320214062"/>
      </p:ext>
    </p:extLst>
  </p:cSld>
  <p:clrMapOvr>
    <a:masterClrMapping/>
  </p:clrMapOvr>
  <mc:AlternateContent xmlns:mc="http://schemas.openxmlformats.org/markup-compatibility/2006" xmlns:p14="http://schemas.microsoft.com/office/powerpoint/2010/main">
    <mc:Choice Requires="p14">
      <p:transition p14:dur="0" advTm="54186"/>
    </mc:Choice>
    <mc:Fallback xmlns="">
      <p:transition advTm="5418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79E6-ECF8-4FC4-915B-4FF7C6CD19DD}"/>
              </a:ext>
            </a:extLst>
          </p:cNvPr>
          <p:cNvSpPr>
            <a:spLocks noGrp="1"/>
          </p:cNvSpPr>
          <p:nvPr>
            <p:ph type="title"/>
          </p:nvPr>
        </p:nvSpPr>
        <p:spPr>
          <a:xfrm>
            <a:off x="435894" y="838200"/>
            <a:ext cx="8272212" cy="609600"/>
          </a:xfrm>
        </p:spPr>
        <p:txBody>
          <a:bodyPr>
            <a:normAutofit/>
          </a:bodyPr>
          <a:lstStyle/>
          <a:p>
            <a:pPr algn="ctr"/>
            <a:r>
              <a:rPr lang="en-US" sz="3200" dirty="0"/>
              <a:t>TRC Considerations for LOR</a:t>
            </a:r>
          </a:p>
        </p:txBody>
      </p:sp>
      <p:sp>
        <p:nvSpPr>
          <p:cNvPr id="3" name="Content Placeholder 2">
            <a:extLst>
              <a:ext uri="{FF2B5EF4-FFF2-40B4-BE49-F238E27FC236}">
                <a16:creationId xmlns:a16="http://schemas.microsoft.com/office/drawing/2014/main" id="{18CB5F3B-9CB7-4A18-8301-514715FC178A}"/>
              </a:ext>
            </a:extLst>
          </p:cNvPr>
          <p:cNvSpPr>
            <a:spLocks noGrp="1"/>
          </p:cNvSpPr>
          <p:nvPr>
            <p:ph idx="1"/>
          </p:nvPr>
        </p:nvSpPr>
        <p:spPr>
          <a:xfrm>
            <a:off x="435897" y="1447800"/>
            <a:ext cx="8272211" cy="4724400"/>
          </a:xfrm>
        </p:spPr>
        <p:txBody>
          <a:bodyPr>
            <a:normAutofit/>
          </a:bodyPr>
          <a:lstStyle/>
          <a:p>
            <a:pPr marL="0" indent="0" algn="ctr">
              <a:buNone/>
            </a:pPr>
            <a:r>
              <a:rPr lang="en-US" sz="2000" dirty="0"/>
              <a:t>Please address the following topics in your letter:</a:t>
            </a:r>
          </a:p>
          <a:p>
            <a:pPr marL="354375" lvl="2" indent="0">
              <a:buNone/>
            </a:pPr>
            <a:endParaRPr lang="en-US" sz="1800" dirty="0"/>
          </a:p>
          <a:p>
            <a:pPr marL="627975" marR="0" indent="-342900">
              <a:lnSpc>
                <a:spcPct val="105000"/>
              </a:lnSpc>
              <a:spcBef>
                <a:spcPts val="0"/>
              </a:spcBef>
              <a:spcAft>
                <a:spcPts val="0"/>
              </a:spcAft>
              <a:buFont typeface="+mj-lt"/>
              <a:buAutoNum type="arabicPeriod"/>
            </a:pPr>
            <a:r>
              <a:rPr lang="en-US" b="0" dirty="0"/>
              <a:t>Please share your team's experience with a similar suburban context classification setting. Discuss one challenge you faced and how you overcame it.</a:t>
            </a:r>
          </a:p>
          <a:p>
            <a:pPr marL="627975" marR="0" indent="-342900">
              <a:lnSpc>
                <a:spcPct val="105000"/>
              </a:lnSpc>
              <a:spcBef>
                <a:spcPts val="0"/>
              </a:spcBef>
              <a:spcAft>
                <a:spcPts val="0"/>
              </a:spcAft>
              <a:buFont typeface="+mj-lt"/>
              <a:buAutoNum type="arabicPeriod"/>
            </a:pPr>
            <a:endParaRPr lang="en-US" b="0" dirty="0"/>
          </a:p>
          <a:p>
            <a:pPr marL="627975" marR="0" indent="-342900">
              <a:lnSpc>
                <a:spcPct val="105000"/>
              </a:lnSpc>
              <a:spcBef>
                <a:spcPts val="0"/>
              </a:spcBef>
              <a:spcAft>
                <a:spcPts val="0"/>
              </a:spcAft>
              <a:buFont typeface="+mj-lt"/>
              <a:buAutoNum type="arabicPeriod"/>
            </a:pPr>
            <a:r>
              <a:rPr lang="en-US" b="0" dirty="0"/>
              <a:t>List 3 specific items in the scope that you would recommend be improved and why?</a:t>
            </a:r>
          </a:p>
          <a:p>
            <a:pPr marL="627975" marR="0" indent="-342900">
              <a:lnSpc>
                <a:spcPct val="105000"/>
              </a:lnSpc>
              <a:spcBef>
                <a:spcPts val="0"/>
              </a:spcBef>
              <a:spcAft>
                <a:spcPts val="0"/>
              </a:spcAft>
              <a:buFont typeface="+mj-lt"/>
              <a:buAutoNum type="arabicPeriod"/>
            </a:pPr>
            <a:endParaRPr lang="en-US" b="0" dirty="0"/>
          </a:p>
          <a:p>
            <a:pPr marL="627975" marR="0" indent="-342900">
              <a:lnSpc>
                <a:spcPct val="105000"/>
              </a:lnSpc>
              <a:spcBef>
                <a:spcPts val="0"/>
              </a:spcBef>
              <a:spcAft>
                <a:spcPts val="0"/>
              </a:spcAft>
              <a:buFont typeface="+mj-lt"/>
              <a:buAutoNum type="arabicPeriod"/>
            </a:pPr>
            <a:r>
              <a:rPr lang="en-US" sz="1800" b="0" dirty="0">
                <a:effectLst/>
                <a:ea typeface="Calibri" panose="020F0502020204030204" pitchFamily="34" charset="0"/>
              </a:rPr>
              <a:t>Discuss your approach to MOT along this corridor.</a:t>
            </a:r>
          </a:p>
          <a:p>
            <a:pPr marL="627975" marR="0" indent="-342900">
              <a:lnSpc>
                <a:spcPct val="105000"/>
              </a:lnSpc>
              <a:spcBef>
                <a:spcPts val="0"/>
              </a:spcBef>
              <a:spcAft>
                <a:spcPts val="0"/>
              </a:spcAft>
              <a:buFont typeface="+mj-lt"/>
              <a:buAutoNum type="arabicPeriod"/>
            </a:pPr>
            <a:endParaRPr lang="en-US" b="0" dirty="0">
              <a:latin typeface="Calibri" panose="020F0502020204030204" pitchFamily="34" charset="0"/>
              <a:ea typeface="Calibri" panose="020F0502020204030204" pitchFamily="34" charset="0"/>
            </a:endParaRPr>
          </a:p>
          <a:p>
            <a:pPr marL="627975" marR="0" indent="-342900">
              <a:lnSpc>
                <a:spcPct val="105000"/>
              </a:lnSpc>
              <a:spcBef>
                <a:spcPts val="0"/>
              </a:spcBef>
              <a:spcAft>
                <a:spcPts val="0"/>
              </a:spcAft>
              <a:buFont typeface="+mj-lt"/>
              <a:buAutoNum type="arabicPeriod"/>
            </a:pPr>
            <a:r>
              <a:rPr lang="en-US" sz="1800" b="0" dirty="0">
                <a:effectLst/>
                <a:ea typeface="Calibri" panose="020F0502020204030204" pitchFamily="34" charset="0"/>
              </a:rPr>
              <a:t>Discuss your approach to PIO.</a:t>
            </a:r>
            <a:br>
              <a:rPr lang="en-US" sz="1800" b="0" dirty="0">
                <a:effectLst/>
                <a:latin typeface="Calibri" panose="020F0502020204030204" pitchFamily="34" charset="0"/>
                <a:ea typeface="Calibri" panose="020F0502020204030204" pitchFamily="34" charset="0"/>
              </a:rPr>
            </a:br>
            <a:endParaRPr lang="en-US" sz="1800" b="0" dirty="0">
              <a:effectLst/>
              <a:latin typeface="Calibri" panose="020F0502020204030204" pitchFamily="34" charset="0"/>
              <a:ea typeface="Calibri" panose="020F0502020204030204" pitchFamily="34" charset="0"/>
            </a:endParaRPr>
          </a:p>
          <a:p>
            <a:pPr marL="627975" marR="0" indent="-342900">
              <a:lnSpc>
                <a:spcPct val="105000"/>
              </a:lnSpc>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3896078846"/>
      </p:ext>
    </p:extLst>
  </p:cSld>
  <p:clrMapOvr>
    <a:masterClrMapping/>
  </p:clrMapOvr>
  <mc:AlternateContent xmlns:mc="http://schemas.openxmlformats.org/markup-compatibility/2006" xmlns:p14="http://schemas.microsoft.com/office/powerpoint/2010/main">
    <mc:Choice Requires="p14">
      <p:transition spd="med" p14:dur="700" advTm="40370">
        <p:fade/>
      </p:transition>
    </mc:Choice>
    <mc:Fallback xmlns="">
      <p:transition spd="med" advTm="4037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79E6-ECF8-4FC4-915B-4FF7C6CD19DD}"/>
              </a:ext>
            </a:extLst>
          </p:cNvPr>
          <p:cNvSpPr>
            <a:spLocks noGrp="1"/>
          </p:cNvSpPr>
          <p:nvPr>
            <p:ph type="title"/>
          </p:nvPr>
        </p:nvSpPr>
        <p:spPr>
          <a:xfrm>
            <a:off x="435897" y="840509"/>
            <a:ext cx="8272212" cy="609600"/>
          </a:xfrm>
        </p:spPr>
        <p:txBody>
          <a:bodyPr>
            <a:normAutofit/>
          </a:bodyPr>
          <a:lstStyle/>
          <a:p>
            <a:pPr algn="ctr"/>
            <a:r>
              <a:rPr lang="en-US" sz="3200" dirty="0"/>
              <a:t>The Letter</a:t>
            </a:r>
          </a:p>
        </p:txBody>
      </p:sp>
      <p:sp>
        <p:nvSpPr>
          <p:cNvPr id="3" name="Content Placeholder 2">
            <a:extLst>
              <a:ext uri="{FF2B5EF4-FFF2-40B4-BE49-F238E27FC236}">
                <a16:creationId xmlns:a16="http://schemas.microsoft.com/office/drawing/2014/main" id="{18CB5F3B-9CB7-4A18-8301-514715FC178A}"/>
              </a:ext>
            </a:extLst>
          </p:cNvPr>
          <p:cNvSpPr>
            <a:spLocks noGrp="1"/>
          </p:cNvSpPr>
          <p:nvPr>
            <p:ph idx="1"/>
          </p:nvPr>
        </p:nvSpPr>
        <p:spPr>
          <a:xfrm>
            <a:off x="435897" y="1676400"/>
            <a:ext cx="8272211" cy="4495800"/>
          </a:xfrm>
        </p:spPr>
        <p:txBody>
          <a:bodyPr>
            <a:normAutofit/>
          </a:bodyPr>
          <a:lstStyle/>
          <a:p>
            <a:r>
              <a:rPr lang="en-US" sz="1900" dirty="0"/>
              <a:t>Do:</a:t>
            </a:r>
          </a:p>
          <a:p>
            <a:pPr lvl="1"/>
            <a:r>
              <a:rPr lang="en-US" sz="1700" dirty="0"/>
              <a:t>Listen to the TRC. </a:t>
            </a:r>
          </a:p>
          <a:p>
            <a:pPr lvl="1"/>
            <a:r>
              <a:rPr lang="en-US" sz="1700" dirty="0"/>
              <a:t>Use a two-column format.</a:t>
            </a:r>
          </a:p>
          <a:p>
            <a:pPr lvl="1"/>
            <a:r>
              <a:rPr lang="en-US" sz="1700" dirty="0"/>
              <a:t>Check for grammatical errors. It is a direct reflection on your QC abilities.</a:t>
            </a:r>
          </a:p>
          <a:p>
            <a:pPr lvl="1"/>
            <a:endParaRPr lang="en-US" sz="1700" dirty="0"/>
          </a:p>
          <a:p>
            <a:pPr lvl="1"/>
            <a:endParaRPr lang="en-US" sz="1700" dirty="0"/>
          </a:p>
          <a:p>
            <a:r>
              <a:rPr lang="en-US" sz="1400" dirty="0"/>
              <a:t> </a:t>
            </a:r>
            <a:r>
              <a:rPr lang="en-US" sz="1900" dirty="0"/>
              <a:t>Don’t:</a:t>
            </a:r>
          </a:p>
          <a:p>
            <a:pPr lvl="1"/>
            <a:r>
              <a:rPr lang="en-US" sz="1700" dirty="0"/>
              <a:t>Don’t use excessive graphics and pictures.</a:t>
            </a:r>
          </a:p>
          <a:p>
            <a:pPr lvl="1"/>
            <a:r>
              <a:rPr lang="en-US" sz="1700" dirty="0"/>
              <a:t>Don’t use multiple colors throughout the text.  We print black and white. </a:t>
            </a:r>
          </a:p>
          <a:p>
            <a:pPr lvl="1"/>
            <a:r>
              <a:rPr lang="en-US" sz="1700" dirty="0"/>
              <a:t>Don’t assume just because the TRC has worked with you in the past that we will take your past work into consideration. The only way to be fair is to read every letter like we’ve never met you. If it’s not in the letter, it won’t be taken into consideration when shortlisting. </a:t>
            </a:r>
          </a:p>
          <a:p>
            <a:pPr marL="182250" lvl="1" indent="0">
              <a:buNone/>
            </a:pPr>
            <a:endParaRPr lang="en-US" sz="1400" dirty="0"/>
          </a:p>
        </p:txBody>
      </p:sp>
    </p:spTree>
    <p:extLst>
      <p:ext uri="{BB962C8B-B14F-4D97-AF65-F5344CB8AC3E}">
        <p14:creationId xmlns:p14="http://schemas.microsoft.com/office/powerpoint/2010/main" val="1882459942"/>
      </p:ext>
    </p:extLst>
  </p:cSld>
  <p:clrMapOvr>
    <a:masterClrMapping/>
  </p:clrMapOvr>
  <mc:AlternateContent xmlns:mc="http://schemas.openxmlformats.org/markup-compatibility/2006" xmlns:p14="http://schemas.microsoft.com/office/powerpoint/2010/main">
    <mc:Choice Requires="p14">
      <p:transition spd="med" p14:dur="700" advTm="43847">
        <p:fade/>
      </p:transition>
    </mc:Choice>
    <mc:Fallback xmlns="">
      <p:transition spd="med" advTm="43847">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429000"/>
            <a:ext cx="8229600" cy="2514600"/>
          </a:xfrm>
        </p:spPr>
        <p:txBody>
          <a:bodyPr>
            <a:normAutofit fontScale="90000"/>
          </a:bodyPr>
          <a:lstStyle/>
          <a:p>
            <a:br>
              <a:rPr lang="en-US" sz="3100" dirty="0"/>
            </a:br>
            <a:br>
              <a:rPr lang="en-US" sz="3100" dirty="0"/>
            </a:br>
            <a:br>
              <a:rPr lang="en-US" sz="3100" dirty="0"/>
            </a:br>
            <a:br>
              <a:rPr lang="en-US" sz="3100" dirty="0"/>
            </a:br>
            <a:r>
              <a:rPr lang="en-US" sz="2200" dirty="0">
                <a:solidFill>
                  <a:schemeClr val="tx2"/>
                </a:solidFill>
              </a:rPr>
              <a:t>Meetings are being held on: </a:t>
            </a:r>
            <a:br>
              <a:rPr lang="en-US" sz="2200" dirty="0">
                <a:solidFill>
                  <a:schemeClr val="tx2"/>
                </a:solidFill>
              </a:rPr>
            </a:br>
            <a:r>
              <a:rPr lang="en-US" sz="2200" dirty="0">
                <a:solidFill>
                  <a:schemeClr val="tx2"/>
                </a:solidFill>
              </a:rPr>
              <a:t>May 18, 2026</a:t>
            </a:r>
            <a:br>
              <a:rPr lang="en-US" sz="2200" dirty="0">
                <a:solidFill>
                  <a:schemeClr val="tx2"/>
                </a:solidFill>
              </a:rPr>
            </a:br>
            <a:r>
              <a:rPr lang="en-US" sz="2200" dirty="0">
                <a:solidFill>
                  <a:schemeClr val="tx2"/>
                </a:solidFill>
              </a:rPr>
              <a:t>June 24</a:t>
            </a:r>
            <a:r>
              <a:rPr lang="en-US" sz="2200">
                <a:solidFill>
                  <a:schemeClr val="tx2"/>
                </a:solidFill>
              </a:rPr>
              <a:t>, 2026</a:t>
            </a:r>
            <a:br>
              <a:rPr lang="en-US" sz="2200" dirty="0">
                <a:solidFill>
                  <a:schemeClr val="tx2"/>
                </a:solidFill>
              </a:rPr>
            </a:br>
            <a:r>
              <a:rPr lang="en-US" sz="2200" dirty="0">
                <a:solidFill>
                  <a:schemeClr val="tx2"/>
                </a:solidFill>
              </a:rPr>
              <a:t>June 25</a:t>
            </a:r>
            <a:r>
              <a:rPr lang="en-US" sz="2200">
                <a:solidFill>
                  <a:schemeClr val="tx2"/>
                </a:solidFill>
              </a:rPr>
              <a:t>, 2026</a:t>
            </a:r>
            <a:br>
              <a:rPr lang="en-US" sz="2200" dirty="0">
                <a:solidFill>
                  <a:schemeClr val="tx2"/>
                </a:solidFill>
              </a:rPr>
            </a:br>
            <a:br>
              <a:rPr lang="en-US" sz="2200" dirty="0">
                <a:solidFill>
                  <a:schemeClr val="tx2"/>
                </a:solidFill>
              </a:rPr>
            </a:br>
            <a:r>
              <a:rPr lang="en-US" sz="2200" dirty="0">
                <a:solidFill>
                  <a:schemeClr val="tx2"/>
                </a:solidFill>
              </a:rPr>
              <a:t>This is your time to ask questions and gain clarification, </a:t>
            </a:r>
            <a:br>
              <a:rPr lang="en-US" sz="2200" dirty="0">
                <a:solidFill>
                  <a:schemeClr val="tx2"/>
                </a:solidFill>
              </a:rPr>
            </a:br>
            <a:r>
              <a:rPr lang="en-US" sz="2200" dirty="0">
                <a:solidFill>
                  <a:schemeClr val="tx2"/>
                </a:solidFill>
              </a:rPr>
              <a:t>so please be prepared to ask the TRC questions.</a:t>
            </a:r>
            <a:br>
              <a:rPr lang="en-US" sz="3100" dirty="0"/>
            </a:br>
            <a:endParaRPr lang="en-US" dirty="0"/>
          </a:p>
        </p:txBody>
      </p:sp>
      <p:sp>
        <p:nvSpPr>
          <p:cNvPr id="3" name="TextBox 2">
            <a:extLst>
              <a:ext uri="{FF2B5EF4-FFF2-40B4-BE49-F238E27FC236}">
                <a16:creationId xmlns:a16="http://schemas.microsoft.com/office/drawing/2014/main" id="{E59F1DE2-BFAC-410D-A47B-E07D757DA70B}"/>
              </a:ext>
            </a:extLst>
          </p:cNvPr>
          <p:cNvSpPr txBox="1"/>
          <p:nvPr/>
        </p:nvSpPr>
        <p:spPr>
          <a:xfrm>
            <a:off x="609600" y="1219200"/>
            <a:ext cx="7924800" cy="1785104"/>
          </a:xfrm>
          <a:prstGeom prst="rect">
            <a:avLst/>
          </a:prstGeom>
          <a:noFill/>
        </p:spPr>
        <p:txBody>
          <a:bodyPr wrap="square" rtlCol="0">
            <a:spAutoFit/>
          </a:bodyPr>
          <a:lstStyle/>
          <a:p>
            <a:pPr algn="ctr" defTabSz="257175">
              <a:spcBef>
                <a:spcPct val="0"/>
              </a:spcBef>
            </a:pPr>
            <a:r>
              <a:rPr lang="en-US" sz="2200" b="1" dirty="0">
                <a:solidFill>
                  <a:srgbClr val="153879"/>
                </a:solidFill>
                <a:latin typeface="Arial" panose="020B0604020202020204" pitchFamily="34" charset="0"/>
                <a:ea typeface="+mj-ea"/>
                <a:cs typeface="Arial" panose="020B0604020202020204" pitchFamily="34" charset="0"/>
              </a:rPr>
              <a:t>If you would like to schedule your 20-minute marketing meeting, please use the following link:</a:t>
            </a:r>
          </a:p>
          <a:p>
            <a:pPr algn="ctr" defTabSz="257175">
              <a:spcBef>
                <a:spcPct val="0"/>
              </a:spcBef>
            </a:pPr>
            <a:r>
              <a:rPr lang="en-US" sz="2200" b="1" dirty="0">
                <a:solidFill>
                  <a:srgbClr val="153879"/>
                </a:solidFill>
                <a:latin typeface="Arial" panose="020B0604020202020204" pitchFamily="34" charset="0"/>
                <a:ea typeface="+mj-ea"/>
                <a:cs typeface="Arial" panose="020B0604020202020204" pitchFamily="34" charset="0"/>
                <a:hlinkClick r:id="rId2"/>
              </a:rPr>
              <a:t>https://outlook.office365.com/book/D1TRCMarketingMeetings@fldot.onmicrosoft.com/s/IxRSovLpD0yZUvlDj5l68Q2?ismsaljsauthenabled</a:t>
            </a:r>
            <a:r>
              <a:rPr lang="en-US" sz="2200" b="1" dirty="0">
                <a:solidFill>
                  <a:srgbClr val="153879"/>
                </a:solidFill>
                <a:latin typeface="Arial" panose="020B0604020202020204" pitchFamily="34" charset="0"/>
                <a:ea typeface="+mj-ea"/>
                <a:cs typeface="Arial" panose="020B0604020202020204" pitchFamily="34" charset="0"/>
              </a:rPr>
              <a:t> </a:t>
            </a:r>
          </a:p>
        </p:txBody>
      </p:sp>
    </p:spTree>
    <p:extLst>
      <p:ext uri="{BB962C8B-B14F-4D97-AF65-F5344CB8AC3E}">
        <p14:creationId xmlns:p14="http://schemas.microsoft.com/office/powerpoint/2010/main" val="252312164"/>
      </p:ext>
    </p:extLst>
  </p:cSld>
  <p:clrMapOvr>
    <a:masterClrMapping/>
  </p:clrMapOvr>
  <mc:AlternateContent xmlns:mc="http://schemas.openxmlformats.org/markup-compatibility/2006" xmlns:p14="http://schemas.microsoft.com/office/powerpoint/2010/main">
    <mc:Choice Requires="p14">
      <p:transition p14:dur="0" advTm="48772"/>
    </mc:Choice>
    <mc:Fallback xmlns="">
      <p:transition advTm="4877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CAP Dates</a:t>
            </a:r>
          </a:p>
        </p:txBody>
      </p:sp>
      <p:sp>
        <p:nvSpPr>
          <p:cNvPr id="3" name="Content Placeholder 2"/>
          <p:cNvSpPr>
            <a:spLocks noGrp="1"/>
          </p:cNvSpPr>
          <p:nvPr>
            <p:ph idx="1"/>
          </p:nvPr>
        </p:nvSpPr>
        <p:spPr/>
        <p:txBody>
          <a:bodyPr>
            <a:normAutofit/>
          </a:bodyPr>
          <a:lstStyle/>
          <a:p>
            <a:r>
              <a:rPr lang="en-US" sz="2400" dirty="0"/>
              <a:t>Advertisement: July 3, 2026</a:t>
            </a:r>
          </a:p>
          <a:p>
            <a:pPr lvl="1"/>
            <a:r>
              <a:rPr lang="en-US" sz="2100" dirty="0"/>
              <a:t>Contact ceases with all FDOT staff (except PSU) </a:t>
            </a:r>
          </a:p>
          <a:p>
            <a:r>
              <a:rPr lang="en-US" sz="2400" dirty="0"/>
              <a:t>Procurement Method: Presentations</a:t>
            </a:r>
          </a:p>
          <a:p>
            <a:pPr lvl="1"/>
            <a:r>
              <a:rPr lang="en-US" sz="2100" dirty="0"/>
              <a:t>Response Deadline: August 3, 2026</a:t>
            </a:r>
          </a:p>
          <a:p>
            <a:pPr lvl="1"/>
            <a:r>
              <a:rPr lang="en-US" sz="2100" dirty="0"/>
              <a:t>Shortlist Selection:		August 25, 2026</a:t>
            </a:r>
          </a:p>
          <a:p>
            <a:pPr lvl="1"/>
            <a:r>
              <a:rPr lang="en-US" sz="2100" dirty="0"/>
              <a:t>Presentations: 			September 10, 2026</a:t>
            </a:r>
            <a:endParaRPr lang="en-US" dirty="0"/>
          </a:p>
          <a:p>
            <a:pPr lvl="1"/>
            <a:r>
              <a:rPr lang="en-US" sz="2100" dirty="0"/>
              <a:t>Final Selection:  		September 22, 2026</a:t>
            </a:r>
          </a:p>
          <a:p>
            <a:r>
              <a:rPr lang="en-US" sz="2400" dirty="0"/>
              <a:t>No contact until 72 hours after final selection</a:t>
            </a:r>
          </a:p>
        </p:txBody>
      </p:sp>
    </p:spTree>
    <p:extLst>
      <p:ext uri="{BB962C8B-B14F-4D97-AF65-F5344CB8AC3E}">
        <p14:creationId xmlns:p14="http://schemas.microsoft.com/office/powerpoint/2010/main" val="902986976"/>
      </p:ext>
    </p:extLst>
  </p:cSld>
  <p:clrMapOvr>
    <a:masterClrMapping/>
  </p:clrMapOvr>
  <mc:AlternateContent xmlns:mc="http://schemas.openxmlformats.org/markup-compatibility/2006" xmlns:p14="http://schemas.microsoft.com/office/powerpoint/2010/main">
    <mc:Choice Requires="p14">
      <p:transition p14:dur="10" advTm="60417"/>
    </mc:Choice>
    <mc:Fallback xmlns="">
      <p:transition advTm="6041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72212" cy="838200"/>
          </a:xfrm>
        </p:spPr>
        <p:txBody>
          <a:bodyPr>
            <a:normAutofit fontScale="90000"/>
          </a:bodyPr>
          <a:lstStyle/>
          <a:p>
            <a:r>
              <a:rPr lang="en-US" sz="2700" dirty="0"/>
              <a:t>FPID:456242-1 is the RRR and Safety project that ties in with lighting project FPID 455188-1.</a:t>
            </a:r>
            <a:br>
              <a:rPr lang="en-US" dirty="0"/>
            </a:br>
            <a:endParaRPr lang="en-US" dirty="0"/>
          </a:p>
        </p:txBody>
      </p:sp>
      <p:pic>
        <p:nvPicPr>
          <p:cNvPr id="4" name="Picture 3">
            <a:extLst>
              <a:ext uri="{FF2B5EF4-FFF2-40B4-BE49-F238E27FC236}">
                <a16:creationId xmlns:a16="http://schemas.microsoft.com/office/drawing/2014/main" id="{78AB5523-2787-B411-4574-05EBA7491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047" y="1537676"/>
            <a:ext cx="6171571" cy="4786924"/>
          </a:xfrm>
          <a:prstGeom prst="rect">
            <a:avLst/>
          </a:prstGeom>
        </p:spPr>
      </p:pic>
    </p:spTree>
    <p:extLst>
      <p:ext uri="{BB962C8B-B14F-4D97-AF65-F5344CB8AC3E}">
        <p14:creationId xmlns:p14="http://schemas.microsoft.com/office/powerpoint/2010/main" val="3015297511"/>
      </p:ext>
    </p:extLst>
  </p:cSld>
  <p:clrMapOvr>
    <a:masterClrMapping/>
  </p:clrMapOvr>
  <mc:AlternateContent xmlns:mc="http://schemas.openxmlformats.org/markup-compatibility/2006" xmlns:p14="http://schemas.microsoft.com/office/powerpoint/2010/main">
    <mc:Choice Requires="p14">
      <p:transition p14:dur="0" advTm="53429"/>
    </mc:Choice>
    <mc:Fallback xmlns="">
      <p:transition advTm="5342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94" y="1257886"/>
            <a:ext cx="8272212" cy="609600"/>
          </a:xfrm>
        </p:spPr>
        <p:txBody>
          <a:bodyPr>
            <a:normAutofit/>
          </a:bodyPr>
          <a:lstStyle/>
          <a:p>
            <a:r>
              <a:rPr lang="en-US" dirty="0"/>
              <a:t>Project Overview</a:t>
            </a:r>
          </a:p>
        </p:txBody>
      </p:sp>
      <p:sp>
        <p:nvSpPr>
          <p:cNvPr id="5" name="Content Placeholder 4">
            <a:extLst>
              <a:ext uri="{FF2B5EF4-FFF2-40B4-BE49-F238E27FC236}">
                <a16:creationId xmlns:a16="http://schemas.microsoft.com/office/drawing/2014/main" id="{4945B92C-0A4C-46BC-B4B1-B8B656FF2420}"/>
              </a:ext>
            </a:extLst>
          </p:cNvPr>
          <p:cNvSpPr>
            <a:spLocks noGrp="1"/>
          </p:cNvSpPr>
          <p:nvPr>
            <p:ph idx="1"/>
          </p:nvPr>
        </p:nvSpPr>
        <p:spPr>
          <a:xfrm>
            <a:off x="435894" y="1828800"/>
            <a:ext cx="8272214" cy="4267200"/>
          </a:xfrm>
        </p:spPr>
        <p:txBody>
          <a:bodyPr/>
          <a:lstStyle/>
          <a:p>
            <a:r>
              <a:rPr lang="en-US" dirty="0"/>
              <a:t>Scope is still under FDOT review and the below is subject to change</a:t>
            </a:r>
          </a:p>
          <a:p>
            <a:pPr lvl="1"/>
            <a:r>
              <a:rPr lang="en-US" dirty="0"/>
              <a:t>RRR</a:t>
            </a:r>
          </a:p>
          <a:p>
            <a:pPr lvl="2"/>
            <a:r>
              <a:rPr lang="en-US" dirty="0"/>
              <a:t>Milling and Resurfacing</a:t>
            </a:r>
          </a:p>
          <a:p>
            <a:pPr lvl="2"/>
            <a:r>
              <a:rPr lang="en-US" dirty="0"/>
              <a:t>Reduction of Turning Radii at Side Streets (see ASR)</a:t>
            </a:r>
          </a:p>
          <a:p>
            <a:pPr lvl="2"/>
            <a:r>
              <a:rPr lang="en-US" dirty="0"/>
              <a:t>Hardened Centerlines with Ramp Reconstruction (where needed)</a:t>
            </a:r>
          </a:p>
          <a:p>
            <a:pPr lvl="2"/>
            <a:r>
              <a:rPr lang="en-US" dirty="0"/>
              <a:t>Sidewalk Cracking</a:t>
            </a:r>
          </a:p>
          <a:p>
            <a:pPr lvl="2"/>
            <a:r>
              <a:rPr lang="en-US" dirty="0"/>
              <a:t>Separation of Shared Ramps</a:t>
            </a:r>
          </a:p>
          <a:p>
            <a:pPr lvl="2"/>
            <a:r>
              <a:rPr lang="en-US" dirty="0"/>
              <a:t>Providing three (3) PHBs with Speed Tables (SR45(US41) to 9</a:t>
            </a:r>
            <a:r>
              <a:rPr lang="en-US" baseline="30000" dirty="0"/>
              <a:t>th</a:t>
            </a:r>
            <a:r>
              <a:rPr lang="en-US" dirty="0"/>
              <a:t> St E)</a:t>
            </a:r>
          </a:p>
          <a:p>
            <a:pPr lvl="2"/>
            <a:r>
              <a:rPr lang="en-US" dirty="0"/>
              <a:t>Other Minor Improvements</a:t>
            </a:r>
          </a:p>
          <a:p>
            <a:pPr lvl="3"/>
            <a:endParaRPr lang="en-US" dirty="0"/>
          </a:p>
        </p:txBody>
      </p:sp>
    </p:spTree>
    <p:extLst>
      <p:ext uri="{BB962C8B-B14F-4D97-AF65-F5344CB8AC3E}">
        <p14:creationId xmlns:p14="http://schemas.microsoft.com/office/powerpoint/2010/main" val="2375566273"/>
      </p:ext>
    </p:extLst>
  </p:cSld>
  <p:clrMapOvr>
    <a:masterClrMapping/>
  </p:clrMapOvr>
  <mc:AlternateContent xmlns:mc="http://schemas.openxmlformats.org/markup-compatibility/2006" xmlns:p14="http://schemas.microsoft.com/office/powerpoint/2010/main">
    <mc:Choice Requires="p14">
      <p:transition p14:dur="0" advTm="35501"/>
    </mc:Choice>
    <mc:Fallback xmlns="">
      <p:transition advTm="3550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96" y="1159164"/>
            <a:ext cx="8272212" cy="609600"/>
          </a:xfrm>
        </p:spPr>
        <p:txBody>
          <a:bodyPr>
            <a:normAutofit/>
          </a:bodyPr>
          <a:lstStyle/>
          <a:p>
            <a:r>
              <a:rPr lang="en-US" dirty="0"/>
              <a:t>Anticipated Work Groups</a:t>
            </a:r>
          </a:p>
        </p:txBody>
      </p:sp>
      <p:sp>
        <p:nvSpPr>
          <p:cNvPr id="3" name="Content Placeholder 2">
            <a:extLst>
              <a:ext uri="{FF2B5EF4-FFF2-40B4-BE49-F238E27FC236}">
                <a16:creationId xmlns:a16="http://schemas.microsoft.com/office/drawing/2014/main" id="{44C927A9-2FE4-4891-81D7-59AFF66F09CD}"/>
              </a:ext>
            </a:extLst>
          </p:cNvPr>
          <p:cNvSpPr>
            <a:spLocks noGrp="1"/>
          </p:cNvSpPr>
          <p:nvPr>
            <p:ph idx="1"/>
          </p:nvPr>
        </p:nvSpPr>
        <p:spPr>
          <a:xfrm>
            <a:off x="435894" y="1768764"/>
            <a:ext cx="8272211" cy="4022436"/>
          </a:xfrm>
        </p:spPr>
        <p:txBody>
          <a:bodyPr>
            <a:normAutofit/>
          </a:bodyPr>
          <a:lstStyle/>
          <a:p>
            <a:r>
              <a:rPr lang="en-US" dirty="0"/>
              <a:t>Major Work Type: 3.1 Minor Highway Design</a:t>
            </a:r>
          </a:p>
          <a:p>
            <a:pPr lvl="1"/>
            <a:r>
              <a:rPr lang="en-US" dirty="0"/>
              <a:t>4.1.1 Miscellaneous Structures</a:t>
            </a:r>
          </a:p>
          <a:p>
            <a:pPr lvl="1"/>
            <a:r>
              <a:rPr lang="en-US" dirty="0"/>
              <a:t>6.2 Traffic Signal Timing</a:t>
            </a:r>
          </a:p>
          <a:p>
            <a:pPr lvl="1"/>
            <a:r>
              <a:rPr lang="en-US" dirty="0"/>
              <a:t>6.3.1 ITS Analysis and Design</a:t>
            </a:r>
          </a:p>
          <a:p>
            <a:pPr lvl="1"/>
            <a:r>
              <a:rPr lang="en-US" dirty="0"/>
              <a:t>7.1 Signing, Pavement Marking, and Channelization</a:t>
            </a:r>
          </a:p>
          <a:p>
            <a:pPr lvl="1"/>
            <a:r>
              <a:rPr lang="en-US" dirty="0"/>
              <a:t>7.3 Signalization</a:t>
            </a:r>
          </a:p>
        </p:txBody>
      </p:sp>
      <p:sp>
        <p:nvSpPr>
          <p:cNvPr id="4" name="Content Placeholder 2">
            <a:extLst>
              <a:ext uri="{FF2B5EF4-FFF2-40B4-BE49-F238E27FC236}">
                <a16:creationId xmlns:a16="http://schemas.microsoft.com/office/drawing/2014/main" id="{0875B649-C686-4792-95C5-F92B88D9FF2F}"/>
              </a:ext>
            </a:extLst>
          </p:cNvPr>
          <p:cNvSpPr txBox="1">
            <a:spLocks/>
          </p:cNvSpPr>
          <p:nvPr/>
        </p:nvSpPr>
        <p:spPr>
          <a:xfrm>
            <a:off x="4419600" y="1736436"/>
            <a:ext cx="3831303" cy="3505200"/>
          </a:xfrm>
          <a:prstGeom prst="rect">
            <a:avLst/>
          </a:prstGeom>
        </p:spPr>
        <p:txBody>
          <a:bodyPr>
            <a:normAutofit/>
          </a:bodyPr>
          <a:lstStyle>
            <a:lvl1pPr marL="17212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pPr marL="182250" lvl="1" indent="0">
              <a:buNone/>
            </a:pPr>
            <a:endParaRPr lang="en-US" dirty="0"/>
          </a:p>
        </p:txBody>
      </p:sp>
    </p:spTree>
    <p:extLst>
      <p:ext uri="{BB962C8B-B14F-4D97-AF65-F5344CB8AC3E}">
        <p14:creationId xmlns:p14="http://schemas.microsoft.com/office/powerpoint/2010/main" val="4176963921"/>
      </p:ext>
    </p:extLst>
  </p:cSld>
  <p:clrMapOvr>
    <a:masterClrMapping/>
  </p:clrMapOvr>
  <mc:AlternateContent xmlns:mc="http://schemas.openxmlformats.org/markup-compatibility/2006" xmlns:p14="http://schemas.microsoft.com/office/powerpoint/2010/main">
    <mc:Choice Requires="p14">
      <p:transition p14:dur="0" advTm="54510"/>
    </mc:Choice>
    <mc:Fallback xmlns="">
      <p:transition advTm="5451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09" y="1295400"/>
            <a:ext cx="8272212" cy="609600"/>
          </a:xfrm>
        </p:spPr>
        <p:txBody>
          <a:bodyPr>
            <a:normAutofit/>
          </a:bodyPr>
          <a:lstStyle/>
          <a:p>
            <a:r>
              <a:rPr lang="en-US" dirty="0"/>
              <a:t>Funding</a:t>
            </a:r>
          </a:p>
        </p:txBody>
      </p:sp>
      <p:sp>
        <p:nvSpPr>
          <p:cNvPr id="3" name="Content Placeholder 2"/>
          <p:cNvSpPr>
            <a:spLocks noGrp="1"/>
          </p:cNvSpPr>
          <p:nvPr>
            <p:ph idx="1"/>
          </p:nvPr>
        </p:nvSpPr>
        <p:spPr>
          <a:xfrm>
            <a:off x="435897" y="1828800"/>
            <a:ext cx="8272211" cy="3429000"/>
          </a:xfrm>
        </p:spPr>
        <p:txBody>
          <a:bodyPr>
            <a:normAutofit/>
          </a:bodyPr>
          <a:lstStyle/>
          <a:p>
            <a:r>
              <a:rPr lang="en-US" sz="2000" dirty="0"/>
              <a:t>Design</a:t>
            </a:r>
          </a:p>
          <a:p>
            <a:pPr lvl="1"/>
            <a:r>
              <a:rPr lang="en-US" sz="1700" dirty="0"/>
              <a:t>$2.51M</a:t>
            </a:r>
          </a:p>
          <a:p>
            <a:pPr lvl="1"/>
            <a:r>
              <a:rPr lang="en-US" sz="1700" dirty="0"/>
              <a:t>FY 2027</a:t>
            </a:r>
          </a:p>
          <a:p>
            <a:r>
              <a:rPr lang="en-US" sz="2000" dirty="0"/>
              <a:t>Construction</a:t>
            </a:r>
          </a:p>
          <a:p>
            <a:pPr lvl="1"/>
            <a:r>
              <a:rPr lang="en-US" sz="1700" dirty="0"/>
              <a:t>$32.15M</a:t>
            </a:r>
          </a:p>
          <a:p>
            <a:pPr lvl="1"/>
            <a:r>
              <a:rPr lang="en-US" sz="1700" dirty="0"/>
              <a:t>FY 2029</a:t>
            </a:r>
          </a:p>
        </p:txBody>
      </p:sp>
    </p:spTree>
    <p:extLst>
      <p:ext uri="{BB962C8B-B14F-4D97-AF65-F5344CB8AC3E}">
        <p14:creationId xmlns:p14="http://schemas.microsoft.com/office/powerpoint/2010/main" val="3810511946"/>
      </p:ext>
    </p:extLst>
  </p:cSld>
  <p:clrMapOvr>
    <a:masterClrMapping/>
  </p:clrMapOvr>
  <mc:AlternateContent xmlns:mc="http://schemas.openxmlformats.org/markup-compatibility/2006" xmlns:p14="http://schemas.microsoft.com/office/powerpoint/2010/main">
    <mc:Choice Requires="p14">
      <p:transition p14:dur="0" advTm="16317"/>
    </mc:Choice>
    <mc:Fallback xmlns="">
      <p:transition advTm="1631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94" y="990600"/>
            <a:ext cx="8272212" cy="457200"/>
          </a:xfrm>
        </p:spPr>
        <p:txBody>
          <a:bodyPr>
            <a:normAutofit fontScale="90000"/>
          </a:bodyPr>
          <a:lstStyle/>
          <a:p>
            <a:br>
              <a:rPr lang="en-US" dirty="0"/>
            </a:br>
            <a:endParaRPr lang="en-US" dirty="0"/>
          </a:p>
        </p:txBody>
      </p:sp>
      <p:sp>
        <p:nvSpPr>
          <p:cNvPr id="5" name="Content Placeholder 2">
            <a:extLst>
              <a:ext uri="{FF2B5EF4-FFF2-40B4-BE49-F238E27FC236}">
                <a16:creationId xmlns:a16="http://schemas.microsoft.com/office/drawing/2014/main" id="{7DD87413-039F-4CFA-9AF6-64486F5D4422}"/>
              </a:ext>
            </a:extLst>
          </p:cNvPr>
          <p:cNvSpPr txBox="1">
            <a:spLocks/>
          </p:cNvSpPr>
          <p:nvPr/>
        </p:nvSpPr>
        <p:spPr>
          <a:xfrm>
            <a:off x="435894" y="2133600"/>
            <a:ext cx="7869906" cy="3733800"/>
          </a:xfrm>
          <a:prstGeom prst="rect">
            <a:avLst/>
          </a:prstGeom>
        </p:spPr>
        <p:txBody>
          <a:bodyPr>
            <a:normAutofit/>
          </a:bodyPr>
          <a:lstStyle>
            <a:lvl1pPr marL="17212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800" b="1" kern="1200">
                <a:solidFill>
                  <a:schemeClr val="tx2"/>
                </a:solidFill>
                <a:latin typeface="Arial" panose="020B0604020202020204" pitchFamily="34" charset="0"/>
                <a:ea typeface="+mn-ea"/>
                <a:cs typeface="Arial" panose="020B0604020202020204" pitchFamily="34" charset="0"/>
              </a:defRPr>
            </a:lvl1pPr>
            <a:lvl2pPr marL="354375" indent="-1721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2pPr>
            <a:lvl3pPr marL="506250" indent="-15187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500" kern="1200">
                <a:solidFill>
                  <a:schemeClr val="tx2"/>
                </a:solidFill>
                <a:latin typeface="Arial" panose="020B0604020202020204" pitchFamily="34" charset="0"/>
                <a:ea typeface="+mn-ea"/>
                <a:cs typeface="Arial" panose="020B0604020202020204" pitchFamily="34" charset="0"/>
              </a:defRPr>
            </a:lvl3pPr>
            <a:lvl4pPr marL="6986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901125" indent="-131625" algn="l" defTabSz="257175" rtl="0" eaLnBrk="1" latinLnBrk="0" hangingPunct="1">
              <a:spcBef>
                <a:spcPct val="20000"/>
              </a:spcBef>
              <a:spcAft>
                <a:spcPts val="338"/>
              </a:spcAft>
              <a:buClr>
                <a:srgbClr val="1F4283"/>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a:lstStyle>
          <a:p>
            <a:r>
              <a:rPr lang="en-US" dirty="0"/>
              <a:t>Located on PSU’s </a:t>
            </a:r>
            <a:r>
              <a:rPr lang="en-US" dirty="0">
                <a:hlinkClick r:id="rId2"/>
              </a:rPr>
              <a:t>FTP</a:t>
            </a:r>
            <a:r>
              <a:rPr lang="en-US" dirty="0"/>
              <a:t> site</a:t>
            </a:r>
          </a:p>
          <a:p>
            <a:pPr lvl="1"/>
            <a:r>
              <a:rPr lang="en-US" dirty="0"/>
              <a:t>Draft 4P Technical Scope</a:t>
            </a:r>
          </a:p>
          <a:p>
            <a:pPr lvl="3"/>
            <a:r>
              <a:rPr lang="en-US" dirty="0"/>
              <a:t>Not yet finalized</a:t>
            </a:r>
          </a:p>
          <a:p>
            <a:pPr lvl="1"/>
            <a:r>
              <a:rPr lang="en-US" dirty="0"/>
              <a:t>Approved Typical Section Package</a:t>
            </a:r>
          </a:p>
          <a:p>
            <a:pPr lvl="3"/>
            <a:r>
              <a:rPr lang="en-US" dirty="0"/>
              <a:t>Not yet finalized </a:t>
            </a:r>
          </a:p>
          <a:p>
            <a:pPr lvl="1"/>
            <a:r>
              <a:rPr lang="en-US" dirty="0"/>
              <a:t>Safety Study</a:t>
            </a:r>
          </a:p>
          <a:p>
            <a:pPr lvl="1"/>
            <a:r>
              <a:rPr lang="en-US" dirty="0"/>
              <a:t>When available </a:t>
            </a:r>
          </a:p>
          <a:p>
            <a:pPr lvl="3"/>
            <a:r>
              <a:rPr lang="en-US" dirty="0"/>
              <a:t>Final 4P Scope</a:t>
            </a:r>
          </a:p>
          <a:p>
            <a:pPr lvl="3"/>
            <a:r>
              <a:rPr lang="en-US" dirty="0"/>
              <a:t>Scope of Services</a:t>
            </a:r>
          </a:p>
          <a:p>
            <a:pPr lvl="3"/>
            <a:r>
              <a:rPr lang="en-US" dirty="0"/>
              <a:t>Final TSP</a:t>
            </a:r>
          </a:p>
          <a:p>
            <a:pPr lvl="2"/>
            <a:endParaRPr lang="en-US" dirty="0"/>
          </a:p>
        </p:txBody>
      </p:sp>
      <p:sp>
        <p:nvSpPr>
          <p:cNvPr id="6" name="TextBox 5">
            <a:extLst>
              <a:ext uri="{FF2B5EF4-FFF2-40B4-BE49-F238E27FC236}">
                <a16:creationId xmlns:a16="http://schemas.microsoft.com/office/drawing/2014/main" id="{50C16576-3283-4527-B4FF-57BD5172EBEC}"/>
              </a:ext>
            </a:extLst>
          </p:cNvPr>
          <p:cNvSpPr txBox="1"/>
          <p:nvPr/>
        </p:nvSpPr>
        <p:spPr>
          <a:xfrm>
            <a:off x="440379" y="1519535"/>
            <a:ext cx="4572000" cy="461665"/>
          </a:xfrm>
          <a:prstGeom prst="rect">
            <a:avLst/>
          </a:prstGeom>
          <a:noFill/>
        </p:spPr>
        <p:txBody>
          <a:bodyPr wrap="square">
            <a:spAutoFit/>
          </a:bodyPr>
          <a:lstStyle/>
          <a:p>
            <a:pPr marL="0" indent="0">
              <a:buNone/>
            </a:pPr>
            <a:r>
              <a:rPr lang="en-US" sz="2400" b="1" dirty="0">
                <a:solidFill>
                  <a:srgbClr val="003366"/>
                </a:solidFill>
                <a:latin typeface="Arial" panose="020B0604020202020204" pitchFamily="34" charset="0"/>
                <a:cs typeface="Arial" panose="020B0604020202020204" pitchFamily="34" charset="0"/>
              </a:rPr>
              <a:t>Documents</a:t>
            </a:r>
          </a:p>
        </p:txBody>
      </p:sp>
    </p:spTree>
    <p:extLst>
      <p:ext uri="{BB962C8B-B14F-4D97-AF65-F5344CB8AC3E}">
        <p14:creationId xmlns:p14="http://schemas.microsoft.com/office/powerpoint/2010/main" val="1624055822"/>
      </p:ext>
    </p:extLst>
  </p:cSld>
  <p:clrMapOvr>
    <a:masterClrMapping/>
  </p:clrMapOvr>
  <mc:AlternateContent xmlns:mc="http://schemas.openxmlformats.org/markup-compatibility/2006" xmlns:p14="http://schemas.microsoft.com/office/powerpoint/2010/main">
    <mc:Choice Requires="p14">
      <p:transition p14:dur="0" advTm="35506"/>
    </mc:Choice>
    <mc:Fallback xmlns="">
      <p:transition advTm="3550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0F75-764B-4626-B208-A416FF249AF5}"/>
              </a:ext>
            </a:extLst>
          </p:cNvPr>
          <p:cNvSpPr>
            <a:spLocks noGrp="1"/>
          </p:cNvSpPr>
          <p:nvPr>
            <p:ph type="title"/>
          </p:nvPr>
        </p:nvSpPr>
        <p:spPr>
          <a:xfrm>
            <a:off x="435894" y="1295400"/>
            <a:ext cx="8272212" cy="609600"/>
          </a:xfrm>
        </p:spPr>
        <p:txBody>
          <a:bodyPr/>
          <a:lstStyle/>
          <a:p>
            <a:r>
              <a:rPr lang="en-US" dirty="0"/>
              <a:t>Technical Review Committee (TRC)</a:t>
            </a:r>
          </a:p>
        </p:txBody>
      </p:sp>
      <p:graphicFrame>
        <p:nvGraphicFramePr>
          <p:cNvPr id="4" name="Content Placeholder 2">
            <a:extLst>
              <a:ext uri="{FF2B5EF4-FFF2-40B4-BE49-F238E27FC236}">
                <a16:creationId xmlns:a16="http://schemas.microsoft.com/office/drawing/2014/main" id="{EC8BD000-A313-4886-AB9A-3C5C9CA12126}"/>
              </a:ext>
            </a:extLst>
          </p:cNvPr>
          <p:cNvGraphicFramePr>
            <a:graphicFrameLocks/>
          </p:cNvGraphicFramePr>
          <p:nvPr>
            <p:extLst>
              <p:ext uri="{D42A27DB-BD31-4B8C-83A1-F6EECF244321}">
                <p14:modId xmlns:p14="http://schemas.microsoft.com/office/powerpoint/2010/main" val="2530282707"/>
              </p:ext>
            </p:extLst>
          </p:nvPr>
        </p:nvGraphicFramePr>
        <p:xfrm>
          <a:off x="1028700" y="1600200"/>
          <a:ext cx="7086600" cy="3224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3985301"/>
      </p:ext>
    </p:extLst>
  </p:cSld>
  <p:clrMapOvr>
    <a:masterClrMapping/>
  </p:clrMapOvr>
  <mc:AlternateContent xmlns:mc="http://schemas.openxmlformats.org/markup-compatibility/2006" xmlns:p14="http://schemas.microsoft.com/office/powerpoint/2010/main">
    <mc:Choice Requires="p14">
      <p:transition p14:dur="0" advTm="10758"/>
    </mc:Choice>
    <mc:Fallback xmlns="">
      <p:transition advTm="1075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94" y="914400"/>
            <a:ext cx="8272212" cy="685800"/>
          </a:xfrm>
        </p:spPr>
        <p:txBody>
          <a:bodyPr lIns="91440" tIns="45720" rIns="91440" bIns="45720" anchor="t">
            <a:normAutofit fontScale="90000"/>
          </a:bodyPr>
          <a:lstStyle/>
          <a:p>
            <a:r>
              <a:rPr lang="en-US" dirty="0">
                <a:latin typeface="Arial"/>
                <a:cs typeface="Arial"/>
              </a:rPr>
              <a:t>TRC:  Wadeana Beveridge</a:t>
            </a:r>
            <a:br>
              <a:rPr lang="en-US" dirty="0"/>
            </a:br>
            <a:r>
              <a:rPr lang="en-US" dirty="0">
                <a:latin typeface="Arial"/>
                <a:cs typeface="Arial"/>
              </a:rPr>
              <a:t>Project Manager III</a:t>
            </a:r>
          </a:p>
        </p:txBody>
      </p:sp>
      <p:sp>
        <p:nvSpPr>
          <p:cNvPr id="3" name="Content Placeholder 2"/>
          <p:cNvSpPr>
            <a:spLocks noGrp="1"/>
          </p:cNvSpPr>
          <p:nvPr>
            <p:ph idx="1"/>
          </p:nvPr>
        </p:nvSpPr>
        <p:spPr>
          <a:xfrm>
            <a:off x="435897" y="2000250"/>
            <a:ext cx="4745703" cy="4343400"/>
          </a:xfrm>
        </p:spPr>
        <p:txBody>
          <a:bodyPr lIns="91440" tIns="45720" rIns="91440" bIns="45720" anchor="t">
            <a:normAutofit/>
          </a:bodyPr>
          <a:lstStyle/>
          <a:p>
            <a:pPr marL="172085" indent="-172085"/>
            <a:r>
              <a:rPr lang="en-US" dirty="0"/>
              <a:t> Florida Dept. of Transportation (FDOT)</a:t>
            </a:r>
          </a:p>
          <a:p>
            <a:pPr marL="354330" lvl="1" indent="-172085"/>
            <a:r>
              <a:rPr lang="en-US" dirty="0"/>
              <a:t>Project Management </a:t>
            </a:r>
          </a:p>
          <a:p>
            <a:pPr marL="172085" indent="-172085"/>
            <a:r>
              <a:rPr lang="en-US" dirty="0"/>
              <a:t>Previous Work: FDOH</a:t>
            </a:r>
          </a:p>
          <a:p>
            <a:pPr marL="354330" lvl="1" indent="-172085"/>
            <a:r>
              <a:rPr lang="en-US" dirty="0"/>
              <a:t>3.5 years </a:t>
            </a:r>
          </a:p>
          <a:p>
            <a:pPr marL="172085" indent="-172085"/>
            <a:r>
              <a:rPr lang="en-US" dirty="0"/>
              <a:t>Contact Information:</a:t>
            </a:r>
          </a:p>
          <a:p>
            <a:pPr marL="354330" lvl="1" indent="-172085"/>
            <a:r>
              <a:rPr lang="en-US" dirty="0"/>
              <a:t>(863) 519-2482</a:t>
            </a:r>
          </a:p>
          <a:p>
            <a:pPr marL="354330" lvl="1" indent="-172085"/>
            <a:r>
              <a:rPr lang="en-US" dirty="0"/>
              <a:t>Wadeana.Beveridge@dot.state.fl.us</a:t>
            </a:r>
          </a:p>
          <a:p>
            <a:pPr marL="172085" indent="-172085"/>
            <a:endParaRPr lang="en-US" dirty="0"/>
          </a:p>
          <a:p>
            <a:pPr marL="0" indent="0">
              <a:buNone/>
            </a:pPr>
            <a:r>
              <a:rPr lang="en-US" dirty="0">
                <a:solidFill>
                  <a:srgbClr val="FF0000"/>
                </a:solidFill>
              </a:rPr>
              <a:t>Concerns: </a:t>
            </a:r>
            <a:r>
              <a:rPr lang="en-US" sz="1200" dirty="0">
                <a:solidFill>
                  <a:schemeClr val="tx1"/>
                </a:solidFill>
              </a:rPr>
              <a:t>Attention to detail, Exceptional Communication, Innovation in Design</a:t>
            </a:r>
          </a:p>
          <a:p>
            <a:pPr marL="0" indent="0">
              <a:buNone/>
            </a:pPr>
            <a:r>
              <a:rPr lang="en-US" dirty="0">
                <a:solidFill>
                  <a:srgbClr val="FF0000"/>
                </a:solidFill>
              </a:rPr>
              <a:t>What I am looking for: </a:t>
            </a:r>
            <a:r>
              <a:rPr lang="en-US" sz="1200" dirty="0"/>
              <a:t>A concise and logical approach that will produce a final product which will benefit all stakeholders.</a:t>
            </a:r>
          </a:p>
        </p:txBody>
      </p:sp>
      <p:pic>
        <p:nvPicPr>
          <p:cNvPr id="6" name="Picture 5">
            <a:extLst>
              <a:ext uri="{FF2B5EF4-FFF2-40B4-BE49-F238E27FC236}">
                <a16:creationId xmlns:a16="http://schemas.microsoft.com/office/drawing/2014/main" id="{7A6EEB7F-E4D0-7313-CD26-94DF1FE6A6C7}"/>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5029200" y="1181100"/>
            <a:ext cx="3758702" cy="4495800"/>
          </a:xfrm>
          <a:prstGeom prst="rect">
            <a:avLst/>
          </a:prstGeom>
        </p:spPr>
      </p:pic>
    </p:spTree>
    <p:extLst>
      <p:ext uri="{BB962C8B-B14F-4D97-AF65-F5344CB8AC3E}">
        <p14:creationId xmlns:p14="http://schemas.microsoft.com/office/powerpoint/2010/main" val="4029796922"/>
      </p:ext>
    </p:extLst>
  </p:cSld>
  <p:clrMapOvr>
    <a:masterClrMapping/>
  </p:clrMapOvr>
  <mc:AlternateContent xmlns:mc="http://schemas.openxmlformats.org/markup-compatibility/2006" xmlns:p14="http://schemas.microsoft.com/office/powerpoint/2010/main">
    <mc:Choice Requires="p14">
      <p:transition spd="med" p14:dur="700" advTm="78122">
        <p:fade/>
      </p:transition>
    </mc:Choice>
    <mc:Fallback xmlns="">
      <p:transition spd="med" advTm="78122">
        <p:fade/>
      </p:transition>
    </mc:Fallback>
  </mc:AlternateContent>
</p:sld>
</file>

<file path=ppt/theme/theme1.xml><?xml version="1.0" encoding="utf-8"?>
<a:theme xmlns:a="http://schemas.openxmlformats.org/drawingml/2006/main" name="FDOT Theme">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solidFill>
          <a:srgbClr val="153879"/>
        </a:solidFill>
        <a:ln>
          <a:noFill/>
        </a:ln>
        <a:effectLst/>
      </a:spPr>
      <a:body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RC_theme" id="{A7175390-DF83-466A-9C83-B62EBF498C1C}" vid="{52629A61-70AC-4558-8F2F-BD381EA541BE}"/>
    </a:ext>
  </a:extLst>
</a:theme>
</file>

<file path=ppt/theme/theme2.xml><?xml version="1.0" encoding="utf-8"?>
<a:theme xmlns:a="http://schemas.openxmlformats.org/drawingml/2006/main" name="1_FDOT Theme">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solidFill>
          <a:srgbClr val="153879"/>
        </a:solidFill>
        <a:ln>
          <a:noFill/>
        </a:ln>
        <a:effectLst/>
      </a:spPr>
      <a:body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RC_theme" id="{A7175390-DF83-466A-9C83-B62EBF498C1C}" vid="{52629A61-70AC-4558-8F2F-BD381EA541B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A30524487405FA49AF21F630B6566F49" ma:contentTypeVersion="25" ma:contentTypeDescription="Create a new document." ma:contentTypeScope="" ma:versionID="5e82539171a84c7f55bd066239205387">
  <xsd:schema xmlns:xsd="http://www.w3.org/2001/XMLSchema" xmlns:xs="http://www.w3.org/2001/XMLSchema" xmlns:p="http://schemas.microsoft.com/office/2006/metadata/properties" xmlns:ns2="0de4c1cb-6212-43c6-a125-169e1529f546" xmlns:ns3="c9a4f355-94af-4b2d-8380-7f9b9fdda5c3" targetNamespace="http://schemas.microsoft.com/office/2006/metadata/properties" ma:root="true" ma:fieldsID="b4c6e1219877372d6e03aac7ff6fa15b" ns2:_="" ns3:_="">
    <xsd:import namespace="0de4c1cb-6212-43c6-a125-169e1529f546"/>
    <xsd:import namespace="c9a4f355-94af-4b2d-8380-7f9b9fdda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e4c1cb-6212-43c6-a125-169e1529f5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0d9232b-3ef6-462c-bf90-a33a2db08d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a4f355-94af-4b2d-8380-7f9b9fdda5c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3dbd678-86fc-46ab-ac26-aecf753c6081}" ma:internalName="TaxCatchAll" ma:showField="CatchAllData" ma:web="c9a4f355-94af-4b2d-8380-7f9b9fdda5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e4c1cb-6212-43c6-a125-169e1529f546">
      <Terms xmlns="http://schemas.microsoft.com/office/infopath/2007/PartnerControls"/>
    </lcf76f155ced4ddcb4097134ff3c332f>
    <TaxCatchAll xmlns="c9a4f355-94af-4b2d-8380-7f9b9fdda5c3" xsi:nil="true"/>
  </documentManagement>
</p:properties>
</file>

<file path=customXml/item4.xml><?xml version="1.0" encoding="utf-8"?>
<?mso-contentType ?>
<SharedContentType xmlns="Microsoft.SharePoint.Taxonomy.ContentTypeSync" SourceId="90d9232b-3ef6-462c-bf90-a33a2db08da6" ContentTypeId="0x01" PreviousValue="false"/>
</file>

<file path=customXml/itemProps1.xml><?xml version="1.0" encoding="utf-8"?>
<ds:datastoreItem xmlns:ds="http://schemas.openxmlformats.org/officeDocument/2006/customXml" ds:itemID="{93A59AFA-21CE-4DA8-B713-063D403F5E64}"/>
</file>

<file path=customXml/itemProps2.xml><?xml version="1.0" encoding="utf-8"?>
<ds:datastoreItem xmlns:ds="http://schemas.openxmlformats.org/officeDocument/2006/customXml" ds:itemID="{B816F51E-0653-41B7-ADD1-301FCDA06DB9}"/>
</file>

<file path=customXml/itemProps3.xml><?xml version="1.0" encoding="utf-8"?>
<ds:datastoreItem xmlns:ds="http://schemas.openxmlformats.org/officeDocument/2006/customXml" ds:itemID="{31661391-B2DE-4B91-950E-811BC4E9298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A102CA13-8E32-47FE-8B6C-AB0C85A84491}"/>
</file>

<file path=docProps/app.xml><?xml version="1.0" encoding="utf-8"?>
<Properties xmlns="http://schemas.openxmlformats.org/officeDocument/2006/extended-properties" xmlns:vt="http://schemas.openxmlformats.org/officeDocument/2006/docPropsVTypes">
  <Template/>
  <TotalTime>24087</TotalTime>
  <Words>919</Words>
  <Application>Microsoft Office PowerPoint</Application>
  <PresentationFormat>On-screen Show (4:3)</PresentationFormat>
  <Paragraphs>131</Paragraphs>
  <Slides>15</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Gill Sans MT</vt:lpstr>
      <vt:lpstr>Wingdings 2</vt:lpstr>
      <vt:lpstr>FDOT Theme</vt:lpstr>
      <vt:lpstr>1_FDOT Theme</vt:lpstr>
      <vt:lpstr>   FPID 456242-1-32-01 Ad # 27124 RRR and Safety  SR 70 FROM EAST OF SR 45 (US 41) TO WEST OF TARA BOULEVARD</vt:lpstr>
      <vt:lpstr>Important CAP Dates</vt:lpstr>
      <vt:lpstr>FPID:456242-1 is the RRR and Safety project that ties in with lighting project FPID 455188-1. </vt:lpstr>
      <vt:lpstr>Project Overview</vt:lpstr>
      <vt:lpstr>Anticipated Work Groups</vt:lpstr>
      <vt:lpstr>Funding</vt:lpstr>
      <vt:lpstr> </vt:lpstr>
      <vt:lpstr>Technical Review Committee (TRC)</vt:lpstr>
      <vt:lpstr>TRC:  Wadeana Beveridge Project Manager III</vt:lpstr>
      <vt:lpstr>TRC: Xiaoxue (Snow) Peng, P.E.,          Traffic Design Engineer II</vt:lpstr>
      <vt:lpstr>TRC: Kimberly Abate  Roadway Designer IV</vt:lpstr>
      <vt:lpstr>Suggestions for the Letter of Interest</vt:lpstr>
      <vt:lpstr>TRC Considerations for LOR</vt:lpstr>
      <vt:lpstr>The Letter</vt:lpstr>
      <vt:lpstr>    Meetings are being held on:  May 18, 2026 June 24, 2026 June 25, 2026  This is your time to ask questions and gain clarification,  so please be prepared to ask the TRC questions. </vt:lpstr>
    </vt:vector>
  </TitlesOfParts>
  <Company>FDOT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2</dc:title>
  <dc:creator>rt826cm</dc:creator>
  <cp:lastModifiedBy>Beveridge, Wadeana</cp:lastModifiedBy>
  <cp:revision>284</cp:revision>
  <cp:lastPrinted>2019-05-30T12:21:32Z</cp:lastPrinted>
  <dcterms:created xsi:type="dcterms:W3CDTF">2013-02-15T23:23:43Z</dcterms:created>
  <dcterms:modified xsi:type="dcterms:W3CDTF">2026-05-14T13:09:05Z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0x010100A30524487405FA49AF21F630B6566F49</vt:lpwstr>
  </property>
  <property fmtid="{D5CDD505-2E9C-101B-9397-08002B2CF9AE}" pid="3" name="MSIP_Label_9b1b62f4-cb9b-4766-8dff-64a7ed23e056_Enabled">
    <vt:lpwstr>true</vt:lpwstr>
  </property>
  <property fmtid="{D5CDD505-2E9C-101B-9397-08002B2CF9AE}" pid="4" name="MSIP_Label_9b1b62f4-cb9b-4766-8dff-64a7ed23e056_SetDate">
    <vt:lpwstr>2026-05-05T18:13:18Z</vt:lpwstr>
  </property>
  <property fmtid="{D5CDD505-2E9C-101B-9397-08002B2CF9AE}" pid="5" name="MSIP_Label_9b1b62f4-cb9b-4766-8dff-64a7ed23e056_Method">
    <vt:lpwstr>Standard</vt:lpwstr>
  </property>
  <property fmtid="{D5CDD505-2E9C-101B-9397-08002B2CF9AE}" pid="6" name="MSIP_Label_9b1b62f4-cb9b-4766-8dff-64a7ed23e056_Name">
    <vt:lpwstr>Public</vt:lpwstr>
  </property>
  <property fmtid="{D5CDD505-2E9C-101B-9397-08002B2CF9AE}" pid="7" name="MSIP_Label_9b1b62f4-cb9b-4766-8dff-64a7ed23e056_SiteId">
    <vt:lpwstr>db21de5d-bc9c-420c-8f3f-8f08f85b5ada</vt:lpwstr>
  </property>
  <property fmtid="{D5CDD505-2E9C-101B-9397-08002B2CF9AE}" pid="8" name="MSIP_Label_9b1b62f4-cb9b-4766-8dff-64a7ed23e056_ActionId">
    <vt:lpwstr>3295db15-a90b-4e0e-b672-e0b8496a9bca</vt:lpwstr>
  </property>
  <property fmtid="{D5CDD505-2E9C-101B-9397-08002B2CF9AE}" pid="9" name="MSIP_Label_9b1b62f4-cb9b-4766-8dff-64a7ed23e056_ContentBits">
    <vt:lpwstr>0</vt:lpwstr>
  </property>
  <property fmtid="{D5CDD505-2E9C-101B-9397-08002B2CF9AE}" pid="10" name="MSIP_Label_9b1b62f4-cb9b-4766-8dff-64a7ed23e056_Tag">
    <vt:lpwstr>10, 3, 0, 1</vt:lpwstr>
  </property>
</Properties>
</file>