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57" r:id="rId5"/>
    <p:sldId id="258" r:id="rId6"/>
    <p:sldId id="288" r:id="rId7"/>
    <p:sldId id="262" r:id="rId8"/>
    <p:sldId id="287" r:id="rId9"/>
    <p:sldId id="279" r:id="rId10"/>
    <p:sldId id="265" r:id="rId11"/>
    <p:sldId id="268" r:id="rId12"/>
    <p:sldId id="267" r:id="rId13"/>
    <p:sldId id="272"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83"/>
    <a:srgbClr val="003366"/>
    <a:srgbClr val="1F4284"/>
    <a:srgbClr val="153879"/>
    <a:srgbClr val="D7181F"/>
    <a:srgbClr val="0054A8"/>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7296" autoAdjust="0"/>
  </p:normalViewPr>
  <p:slideViewPr>
    <p:cSldViewPr>
      <p:cViewPr varScale="1">
        <p:scale>
          <a:sx n="82" d="100"/>
          <a:sy n="82" d="100"/>
        </p:scale>
        <p:origin x="15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ritton, Amber" userId="S::amber.albritton@dot.state.fl.us::9dcdec82-df84-47af-98d7-97e78f43a8ac" providerId="AD" clId="Web-{A593FFB5-81FC-F50F-1888-CE5968BF0B6B}"/>
    <pc:docChg chg="mod">
      <pc:chgData name="Albritton, Amber" userId="S::amber.albritton@dot.state.fl.us::9dcdec82-df84-47af-98d7-97e78f43a8ac" providerId="AD" clId="Web-{A593FFB5-81FC-F50F-1888-CE5968BF0B6B}" dt="2026-02-02T22:23:35.346"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41A8FD38-B002-4CAD-9D99-1F0D41176737}" type="datetimeFigureOut">
              <a:rPr lang="en-US" smtClean="0"/>
              <a:t>2/2/2026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AEEC9AAC-B1C4-4D2C-91D0-85CFAF83A1B3}" type="slidenum">
              <a:rPr lang="en-US" smtClean="0"/>
              <a:t>‹#›</a:t>
            </a:fld>
            <a:endParaRPr lang="en-US"/>
          </a:p>
        </p:txBody>
      </p:sp>
    </p:spTree>
    <p:extLst>
      <p:ext uri="{BB962C8B-B14F-4D97-AF65-F5344CB8AC3E}">
        <p14:creationId xmlns:p14="http://schemas.microsoft.com/office/powerpoint/2010/main" val="176799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226DB-081B-C65F-9E1C-EDEECDB17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BA03F-C77B-5AFD-DA0C-51B428C9D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78D5A-AB02-26B4-1C59-63AABAC76A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2201A9-05D7-C945-A71F-F872062F817F}"/>
              </a:ext>
            </a:extLst>
          </p:cNvPr>
          <p:cNvSpPr>
            <a:spLocks noGrp="1"/>
          </p:cNvSpPr>
          <p:nvPr>
            <p:ph type="sldNum" sz="quarter" idx="5"/>
          </p:nvPr>
        </p:nvSpPr>
        <p:spPr/>
        <p:txBody>
          <a:bodyPr/>
          <a:lstStyle/>
          <a:p>
            <a:fld id="{AEEC9AAC-B1C4-4D2C-91D0-85CFAF83A1B3}" type="slidenum">
              <a:rPr lang="en-US" smtClean="0"/>
              <a:t>3</a:t>
            </a:fld>
            <a:endParaRPr lang="en-US"/>
          </a:p>
        </p:txBody>
      </p:sp>
    </p:spTree>
    <p:extLst>
      <p:ext uri="{BB962C8B-B14F-4D97-AF65-F5344CB8AC3E}">
        <p14:creationId xmlns:p14="http://schemas.microsoft.com/office/powerpoint/2010/main" val="102697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4</a:t>
            </a:fld>
            <a:endParaRPr lang="en-US"/>
          </a:p>
        </p:txBody>
      </p:sp>
    </p:spTree>
    <p:extLst>
      <p:ext uri="{BB962C8B-B14F-4D97-AF65-F5344CB8AC3E}">
        <p14:creationId xmlns:p14="http://schemas.microsoft.com/office/powerpoint/2010/main" val="25679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9CD31-D4A9-56E6-5CB0-150050CAB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2267B-3C30-75A9-ACD8-A8FE1067D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12D0C-1F5E-344D-42DC-F827D48D26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F6CB88-D105-3A4D-E215-861818D8A31D}"/>
              </a:ext>
            </a:extLst>
          </p:cNvPr>
          <p:cNvSpPr>
            <a:spLocks noGrp="1"/>
          </p:cNvSpPr>
          <p:nvPr>
            <p:ph type="sldNum" sz="quarter" idx="5"/>
          </p:nvPr>
        </p:nvSpPr>
        <p:spPr/>
        <p:txBody>
          <a:bodyPr/>
          <a:lstStyle/>
          <a:p>
            <a:fld id="{AEEC9AAC-B1C4-4D2C-91D0-85CFAF83A1B3}" type="slidenum">
              <a:rPr lang="en-US" smtClean="0"/>
              <a:t>5</a:t>
            </a:fld>
            <a:endParaRPr lang="en-US"/>
          </a:p>
        </p:txBody>
      </p:sp>
    </p:spTree>
    <p:extLst>
      <p:ext uri="{BB962C8B-B14F-4D97-AF65-F5344CB8AC3E}">
        <p14:creationId xmlns:p14="http://schemas.microsoft.com/office/powerpoint/2010/main" val="278009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8</a:t>
            </a:fld>
            <a:endParaRPr lang="en-US"/>
          </a:p>
        </p:txBody>
      </p:sp>
    </p:spTree>
    <p:extLst>
      <p:ext uri="{BB962C8B-B14F-4D97-AF65-F5344CB8AC3E}">
        <p14:creationId xmlns:p14="http://schemas.microsoft.com/office/powerpoint/2010/main" val="6560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10</a:t>
            </a:fld>
            <a:endParaRPr lang="en-US"/>
          </a:p>
        </p:txBody>
      </p:sp>
    </p:spTree>
    <p:extLst>
      <p:ext uri="{BB962C8B-B14F-4D97-AF65-F5344CB8AC3E}">
        <p14:creationId xmlns:p14="http://schemas.microsoft.com/office/powerpoint/2010/main" val="400907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Op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514600"/>
            <a:ext cx="7315200" cy="914400"/>
          </a:xfrm>
          <a:prstGeom prst="rect">
            <a:avLst/>
          </a:prstGeom>
          <a:effectLst/>
        </p:spPr>
        <p:txBody>
          <a:bodyPr anchor="b">
            <a:normAutofit/>
          </a:bodyPr>
          <a:lstStyle>
            <a:lvl1pPr algn="ctr">
              <a:defRPr sz="2800">
                <a:solidFill>
                  <a:srgbClr val="1F4283"/>
                </a:solidFill>
              </a:defRPr>
            </a:lvl1pPr>
          </a:lstStyle>
          <a:p>
            <a:r>
              <a:rPr lang="en-US" dirty="0"/>
              <a:t>Click To Edit Master Title Style</a:t>
            </a:r>
          </a:p>
        </p:txBody>
      </p:sp>
      <p:sp>
        <p:nvSpPr>
          <p:cNvPr id="3" name="Subtitle 2"/>
          <p:cNvSpPr>
            <a:spLocks noGrp="1"/>
          </p:cNvSpPr>
          <p:nvPr>
            <p:ph type="subTitle" idx="1" hasCustomPrompt="1"/>
          </p:nvPr>
        </p:nvSpPr>
        <p:spPr>
          <a:xfrm>
            <a:off x="914400" y="3429000"/>
            <a:ext cx="7315200" cy="914399"/>
          </a:xfrm>
          <a:prstGeom prst="rect">
            <a:avLst/>
          </a:prstGeom>
        </p:spPr>
        <p:txBody>
          <a:bodyPr anchor="t">
            <a:normAutofit/>
          </a:bodyPr>
          <a:lstStyle>
            <a:lvl1pPr marL="0" indent="0" algn="ctr">
              <a:buNone/>
              <a:defRPr sz="1800" cap="none">
                <a:solidFill>
                  <a:srgbClr val="D72E2A"/>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0959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 -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894" y="990600"/>
            <a:ext cx="8272212" cy="609600"/>
          </a:xfrm>
          <a:prstGeom prst="rect">
            <a:avLst/>
          </a:prstGeom>
        </p:spPr>
        <p:txBody>
          <a:bodyPr anchor="t">
            <a:normAutofit/>
          </a:bodyPr>
          <a:lstStyle>
            <a:lvl1pPr>
              <a:defRPr sz="2400" b="1">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35897" y="1600200"/>
            <a:ext cx="8272211" cy="4572000"/>
          </a:xfrm>
          <a:prstGeom prst="rect">
            <a:avLst/>
          </a:prstGeom>
        </p:spPr>
        <p:txBody>
          <a:bodyPr>
            <a:normAutofit/>
          </a:bodyPr>
          <a:lstStyle>
            <a:lvl1pPr>
              <a:buClr>
                <a:srgbClr val="1F4283"/>
              </a:buClr>
              <a:defRPr sz="1800">
                <a:latin typeface="Arial" panose="020B0604020202020204" pitchFamily="34" charset="0"/>
                <a:cs typeface="Arial" panose="020B0604020202020204" pitchFamily="34" charset="0"/>
              </a:defRPr>
            </a:lvl1pPr>
            <a:lvl2pPr>
              <a:buClr>
                <a:srgbClr val="1F4283"/>
              </a:buClr>
              <a:defRPr sz="1500">
                <a:latin typeface="Arial" panose="020B0604020202020204" pitchFamily="34" charset="0"/>
                <a:cs typeface="Arial" panose="020B0604020202020204" pitchFamily="34" charset="0"/>
              </a:defRPr>
            </a:lvl2pPr>
            <a:lvl3pPr>
              <a:buClr>
                <a:srgbClr val="1F4283"/>
              </a:buClr>
              <a:defRPr sz="1500">
                <a:latin typeface="Arial" panose="020B0604020202020204" pitchFamily="34" charset="0"/>
                <a:cs typeface="Arial" panose="020B0604020202020204" pitchFamily="34" charset="0"/>
              </a:defRPr>
            </a:lvl3pPr>
            <a:lvl4pPr>
              <a:buClr>
                <a:srgbClr val="1F4283"/>
              </a:buClr>
              <a:defRPr sz="1200">
                <a:latin typeface="Arial" panose="020B0604020202020204" pitchFamily="34" charset="0"/>
                <a:cs typeface="Arial" panose="020B0604020202020204" pitchFamily="34" charset="0"/>
              </a:defRPr>
            </a:lvl4pPr>
            <a:lvl5pPr>
              <a:buClr>
                <a:srgbClr val="1F4283"/>
              </a:buCl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71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econdary Slide -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hasCustomPrompt="1"/>
          </p:nvPr>
        </p:nvSpPr>
        <p:spPr>
          <a:xfrm>
            <a:off x="435897" y="1600200"/>
            <a:ext cx="4066793"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1313" y="1591733"/>
            <a:ext cx="4066794"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49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Slide - Media">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435894" y="1600200"/>
            <a:ext cx="8245161" cy="4572000"/>
          </a:xfrm>
          <a:prstGeom prst="rect">
            <a:avLst/>
          </a:prstGeom>
        </p:spPr>
        <p:txBody>
          <a:bodyPr/>
          <a:lstStyle/>
          <a:p>
            <a:endParaRPr lang="en-US"/>
          </a:p>
        </p:txBody>
      </p:sp>
      <p:sp>
        <p:nvSpPr>
          <p:cNvPr id="4"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961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Slide -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435894" y="1600200"/>
            <a:ext cx="8245162" cy="4572000"/>
          </a:xfrm>
          <a:prstGeom prst="rect">
            <a:avLst/>
          </a:prstGeom>
        </p:spPr>
        <p:txBody>
          <a:bodyPr/>
          <a:lstStyle/>
          <a:p>
            <a:endParaRPr lang="en-US"/>
          </a:p>
        </p:txBody>
      </p:sp>
      <p:sp>
        <p:nvSpPr>
          <p:cNvPr id="4"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9045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334901" y="457200"/>
            <a:ext cx="2777490" cy="94997"/>
          </a:xfrm>
          <a:prstGeom prst="rect">
            <a:avLst/>
          </a:prstGeom>
          <a:solidFill>
            <a:srgbClr val="1F4283">
              <a:alpha val="94902"/>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6031610" y="453643"/>
            <a:ext cx="2777490" cy="98554"/>
          </a:xfrm>
          <a:prstGeom prst="rect">
            <a:avLst/>
          </a:prstGeom>
          <a:solidFill>
            <a:srgbClr val="5174B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3181373" y="457200"/>
            <a:ext cx="2777490" cy="91440"/>
          </a:xfrm>
          <a:prstGeom prst="rect">
            <a:avLst/>
          </a:prstGeom>
          <a:solidFill>
            <a:srgbClr val="3D60A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p:cNvSpPr/>
          <p:nvPr userDrawn="1"/>
        </p:nvSpPr>
        <p:spPr>
          <a:xfrm>
            <a:off x="0" y="6316936"/>
            <a:ext cx="9144000" cy="541064"/>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86200" y="209550"/>
            <a:ext cx="1371600" cy="628650"/>
          </a:xfrm>
          <a:prstGeom prst="rect">
            <a:avLst/>
          </a:prstGeom>
        </p:spPr>
      </p:pic>
      <p:sp>
        <p:nvSpPr>
          <p:cNvPr id="4" name="TextBox 3"/>
          <p:cNvSpPr txBox="1"/>
          <p:nvPr userDrawn="1"/>
        </p:nvSpPr>
        <p:spPr>
          <a:xfrm>
            <a:off x="1828800" y="6428601"/>
            <a:ext cx="54864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Florida Department of Transportation</a:t>
            </a:r>
          </a:p>
        </p:txBody>
      </p:sp>
    </p:spTree>
    <p:extLst>
      <p:ext uri="{BB962C8B-B14F-4D97-AF65-F5344CB8AC3E}">
        <p14:creationId xmlns:p14="http://schemas.microsoft.com/office/powerpoint/2010/main" val="4234605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257175" rtl="0" eaLnBrk="1" latinLnBrk="0" hangingPunct="1">
        <a:spcBef>
          <a:spcPct val="0"/>
        </a:spcBef>
        <a:buNone/>
        <a:defRPr sz="2400" b="1" kern="1200" cap="none">
          <a:solidFill>
            <a:srgbClr val="335697"/>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212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mber.albritton@dot.state.fl.u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outlook.office365.com/book/D1TRCMarketingMeetings@fldot.onmicrosoft.com/s/piIX3VH_Skij6TgiZ-OJMg2?ismsaljsauthenabl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1"/>
            <a:ext cx="8229600" cy="3505200"/>
          </a:xfrm>
        </p:spPr>
        <p:txBody>
          <a:bodyPr>
            <a:noAutofit/>
          </a:bodyPr>
          <a:lstStyle/>
          <a:p>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2400" dirty="0"/>
            </a:br>
            <a:r>
              <a:rPr lang="en-US" sz="3200" dirty="0"/>
              <a:t>444634-3-32-01</a:t>
            </a:r>
            <a:br>
              <a:rPr lang="en-US" sz="3200" dirty="0"/>
            </a:br>
            <a:r>
              <a:rPr lang="en-US" sz="3200" dirty="0"/>
              <a:t>Ad # 27123</a:t>
            </a:r>
            <a:br>
              <a:rPr lang="en-US" sz="2800" dirty="0"/>
            </a:br>
            <a:br>
              <a:rPr lang="en-US" sz="2800" dirty="0"/>
            </a:br>
            <a:r>
              <a:rPr lang="en-US" dirty="0"/>
              <a:t>Widening Project: </a:t>
            </a:r>
            <a:br>
              <a:rPr lang="en-US" dirty="0"/>
            </a:br>
            <a:r>
              <a:rPr lang="en-US" dirty="0"/>
              <a:t>SR 72 from E of Proctor Rd to E of Lorraine Rd</a:t>
            </a:r>
            <a:br>
              <a:rPr lang="en-US" dirty="0"/>
            </a:br>
            <a:br>
              <a:rPr lang="en-US" dirty="0"/>
            </a:br>
            <a:r>
              <a:rPr lang="en-US" dirty="0"/>
              <a:t>Sarasota County</a:t>
            </a:r>
            <a:endParaRPr lang="en-US" sz="2400" dirty="0"/>
          </a:p>
        </p:txBody>
      </p:sp>
      <p:sp>
        <p:nvSpPr>
          <p:cNvPr id="3" name="Subtitle 2"/>
          <p:cNvSpPr>
            <a:spLocks noGrp="1"/>
          </p:cNvSpPr>
          <p:nvPr>
            <p:ph type="subTitle" idx="1"/>
          </p:nvPr>
        </p:nvSpPr>
        <p:spPr>
          <a:xfrm>
            <a:off x="914400" y="5029200"/>
            <a:ext cx="7315200" cy="914399"/>
          </a:xfrm>
        </p:spPr>
        <p:txBody>
          <a:bodyPr>
            <a:normAutofit fontScale="92500" lnSpcReduction="20000"/>
          </a:bodyPr>
          <a:lstStyle/>
          <a:p>
            <a:r>
              <a:rPr lang="en-US" dirty="0">
                <a:solidFill>
                  <a:srgbClr val="1F4284"/>
                </a:solidFill>
              </a:rPr>
              <a:t>Project Manager:</a:t>
            </a:r>
          </a:p>
          <a:p>
            <a:r>
              <a:rPr lang="en-US" dirty="0">
                <a:solidFill>
                  <a:srgbClr val="1F4284"/>
                </a:solidFill>
              </a:rPr>
              <a:t>Amber Albritton</a:t>
            </a:r>
          </a:p>
          <a:p>
            <a:r>
              <a:rPr lang="en-US" dirty="0">
                <a:solidFill>
                  <a:srgbClr val="1F4284"/>
                </a:solidFill>
              </a:rPr>
              <a:t>863-519-2668</a:t>
            </a:r>
          </a:p>
        </p:txBody>
      </p:sp>
    </p:spTree>
    <p:extLst>
      <p:ext uri="{BB962C8B-B14F-4D97-AF65-F5344CB8AC3E}">
        <p14:creationId xmlns:p14="http://schemas.microsoft.com/office/powerpoint/2010/main" val="791037810"/>
      </p:ext>
    </p:extLst>
  </p:cSld>
  <p:clrMapOvr>
    <a:masterClrMapping/>
  </p:clrMapOvr>
  <mc:AlternateContent xmlns:mc="http://schemas.openxmlformats.org/markup-compatibility/2006" xmlns:p14="http://schemas.microsoft.com/office/powerpoint/2010/main">
    <mc:Choice Requires="p14">
      <p:transition spd="med" p14:dur="700" advTm="23455">
        <p:fade/>
      </p:transition>
    </mc:Choice>
    <mc:Fallback xmlns="">
      <p:transition spd="med" advTm="23455">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2971800"/>
            <a:ext cx="8610600" cy="3429000"/>
          </a:xfrm>
        </p:spPr>
        <p:txBody>
          <a:bodyPr>
            <a:normAutofit fontScale="90000"/>
          </a:bodyPr>
          <a:lstStyle/>
          <a:p>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r>
              <a:rPr lang="en-US" sz="2700" dirty="0">
                <a:solidFill>
                  <a:srgbClr val="153879"/>
                </a:solidFill>
              </a:rPr>
              <a:t>Meetings are being held on: </a:t>
            </a:r>
            <a:br>
              <a:rPr lang="en-US" sz="2700" dirty="0">
                <a:solidFill>
                  <a:srgbClr val="153879"/>
                </a:solidFill>
              </a:rPr>
            </a:br>
            <a:r>
              <a:rPr lang="en-US" sz="2700" dirty="0">
                <a:solidFill>
                  <a:srgbClr val="153879"/>
                </a:solidFill>
              </a:rPr>
              <a:t>Friday, January 30 10:00 AM – 3:00 PM</a:t>
            </a:r>
            <a:br>
              <a:rPr lang="en-US" sz="2700" dirty="0">
                <a:solidFill>
                  <a:srgbClr val="153879"/>
                </a:solidFill>
              </a:rPr>
            </a:br>
            <a:r>
              <a:rPr lang="en-US" sz="2700" dirty="0">
                <a:solidFill>
                  <a:srgbClr val="153879"/>
                </a:solidFill>
              </a:rPr>
              <a:t>Wednesday, February 4 from 8:00 AM – 3:00 PM</a:t>
            </a:r>
            <a:br>
              <a:rPr lang="en-US" sz="2700" dirty="0">
                <a:solidFill>
                  <a:srgbClr val="153879"/>
                </a:solidFill>
              </a:rPr>
            </a:br>
            <a:r>
              <a:rPr lang="en-US" sz="2700" dirty="0">
                <a:solidFill>
                  <a:srgbClr val="153879"/>
                </a:solidFill>
              </a:rPr>
              <a:t>Wednesday, February 11 from 1:00 PM – 3:00 PM</a:t>
            </a:r>
            <a:br>
              <a:rPr lang="en-US" sz="2700" dirty="0">
                <a:solidFill>
                  <a:srgbClr val="153879"/>
                </a:solidFill>
              </a:rPr>
            </a:br>
            <a:r>
              <a:rPr lang="en-US" sz="2700" dirty="0">
                <a:solidFill>
                  <a:srgbClr val="153879"/>
                </a:solidFill>
              </a:rPr>
              <a:t>Thursday, February 12 from 9:00 AM – 2:30 PM</a:t>
            </a:r>
            <a:br>
              <a:rPr lang="en-US" sz="2700" dirty="0">
                <a:solidFill>
                  <a:srgbClr val="153879"/>
                </a:solidFill>
              </a:rPr>
            </a:br>
            <a:br>
              <a:rPr lang="en-US" sz="2000" dirty="0">
                <a:solidFill>
                  <a:schemeClr val="tx2"/>
                </a:solidFill>
              </a:rPr>
            </a:br>
            <a:r>
              <a:rPr lang="en-US" sz="2000" dirty="0">
                <a:solidFill>
                  <a:srgbClr val="FF0000"/>
                </a:solidFill>
              </a:rPr>
              <a:t>***This time is for YOU to ask questions and get clarification. Information contained in this PowerPoint will not be repeated by the TRC.*** </a:t>
            </a:r>
            <a:br>
              <a:rPr lang="en-US" sz="2000" dirty="0">
                <a:solidFill>
                  <a:srgbClr val="FF0000"/>
                </a:solidFill>
              </a:rPr>
            </a:br>
            <a:br>
              <a:rPr lang="en-US" sz="2000" dirty="0">
                <a:solidFill>
                  <a:srgbClr val="FF0000"/>
                </a:solidFill>
              </a:rPr>
            </a:br>
            <a:r>
              <a:rPr lang="en-US" sz="2000" dirty="0">
                <a:solidFill>
                  <a:schemeClr val="tx1"/>
                </a:solidFill>
              </a:rPr>
              <a:t>Please contact Amber Albritton at </a:t>
            </a:r>
            <a:r>
              <a:rPr lang="en-US" sz="2000" u="sng" dirty="0">
                <a:solidFill>
                  <a:schemeClr val="tx1"/>
                </a:solidFill>
                <a:hlinkClick r:id="rId3"/>
              </a:rPr>
              <a:t>amber.albritton@dot.state.fl.us</a:t>
            </a:r>
            <a:r>
              <a:rPr lang="en-US" sz="2000" u="sng" dirty="0">
                <a:solidFill>
                  <a:schemeClr val="tx1"/>
                </a:solidFill>
              </a:rPr>
              <a:t> </a:t>
            </a:r>
            <a:r>
              <a:rPr lang="en-US" sz="2000" dirty="0">
                <a:solidFill>
                  <a:schemeClr val="tx1"/>
                </a:solidFill>
              </a:rPr>
              <a:t>if you have any additional questions.</a:t>
            </a:r>
            <a:br>
              <a:rPr lang="en-US" sz="2000" dirty="0"/>
            </a:br>
            <a:endParaRPr lang="en-US" sz="2000" dirty="0"/>
          </a:p>
        </p:txBody>
      </p:sp>
      <p:sp>
        <p:nvSpPr>
          <p:cNvPr id="3" name="TextBox 2">
            <a:extLst>
              <a:ext uri="{FF2B5EF4-FFF2-40B4-BE49-F238E27FC236}">
                <a16:creationId xmlns:a16="http://schemas.microsoft.com/office/drawing/2014/main" id="{E59F1DE2-BFAC-410D-A47B-E07D757DA70B}"/>
              </a:ext>
            </a:extLst>
          </p:cNvPr>
          <p:cNvSpPr txBox="1"/>
          <p:nvPr/>
        </p:nvSpPr>
        <p:spPr>
          <a:xfrm>
            <a:off x="609600" y="914400"/>
            <a:ext cx="7924800" cy="1938992"/>
          </a:xfrm>
          <a:prstGeom prst="rect">
            <a:avLst/>
          </a:prstGeom>
          <a:noFill/>
        </p:spPr>
        <p:txBody>
          <a:bodyPr wrap="square" rtlCol="0">
            <a:spAutoFit/>
          </a:bodyPr>
          <a:lstStyle/>
          <a:p>
            <a:pPr algn="ctr" defTabSz="257175">
              <a:spcBef>
                <a:spcPct val="0"/>
              </a:spcBef>
            </a:pPr>
            <a:r>
              <a:rPr lang="en-US" sz="2000" b="1" dirty="0">
                <a:solidFill>
                  <a:srgbClr val="153879"/>
                </a:solidFill>
                <a:latin typeface="Arial" panose="020B0604020202020204" pitchFamily="34" charset="0"/>
                <a:ea typeface="+mj-ea"/>
                <a:cs typeface="Arial" panose="020B0604020202020204" pitchFamily="34" charset="0"/>
              </a:rPr>
              <a:t>We invite you to schedule a 20-minute marketing meeting via the following link:</a:t>
            </a:r>
          </a:p>
          <a:p>
            <a:pPr algn="ctr" defTabSz="257175">
              <a:spcBef>
                <a:spcPct val="0"/>
              </a:spcBef>
            </a:pPr>
            <a:r>
              <a:rPr lang="en-US" sz="2000" b="1" dirty="0">
                <a:solidFill>
                  <a:srgbClr val="153879"/>
                </a:solidFill>
                <a:latin typeface="Arial" panose="020B0604020202020204" pitchFamily="34" charset="0"/>
                <a:ea typeface="+mj-ea"/>
                <a:cs typeface="Arial" panose="020B0604020202020204" pitchFamily="34" charset="0"/>
                <a:hlinkClick r:id="rId4"/>
              </a:rPr>
              <a:t>https://outlook.office365.com/book/D1TRCMarketingMeetings@fldot.onmicrosoft.com/s/piIX3VH_Skij6TgiZ-OJMg2?ismsaljsauthenabled</a:t>
            </a:r>
            <a:endParaRPr lang="en-US" sz="2000" b="1" dirty="0">
              <a:solidFill>
                <a:srgbClr val="153879"/>
              </a:solidFill>
              <a:latin typeface="Arial" panose="020B0604020202020204" pitchFamily="34" charset="0"/>
              <a:ea typeface="+mj-ea"/>
              <a:cs typeface="Arial" panose="020B0604020202020204" pitchFamily="34" charset="0"/>
            </a:endParaRPr>
          </a:p>
          <a:p>
            <a:pPr algn="ctr" defTabSz="257175">
              <a:spcBef>
                <a:spcPct val="0"/>
              </a:spcBef>
            </a:pPr>
            <a:endParaRPr lang="en-US" sz="2000" b="1" dirty="0">
              <a:solidFill>
                <a:srgbClr val="153879"/>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2312164"/>
      </p:ext>
    </p:extLst>
  </p:cSld>
  <p:clrMapOvr>
    <a:masterClrMapping/>
  </p:clrMapOvr>
  <mc:AlternateContent xmlns:mc="http://schemas.openxmlformats.org/markup-compatibility/2006" xmlns:p14="http://schemas.microsoft.com/office/powerpoint/2010/main">
    <mc:Choice Requires="p14">
      <p:transition spd="med" p14:dur="700" advTm="20202">
        <p:fade/>
      </p:transition>
    </mc:Choice>
    <mc:Fallback xmlns="">
      <p:transition spd="med" advTm="20202">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CAP Dates:</a:t>
            </a:r>
          </a:p>
        </p:txBody>
      </p:sp>
      <p:sp>
        <p:nvSpPr>
          <p:cNvPr id="3" name="Content Placeholder 2"/>
          <p:cNvSpPr>
            <a:spLocks noGrp="1"/>
          </p:cNvSpPr>
          <p:nvPr>
            <p:ph idx="1"/>
          </p:nvPr>
        </p:nvSpPr>
        <p:spPr/>
        <p:txBody>
          <a:bodyPr>
            <a:normAutofit/>
          </a:bodyPr>
          <a:lstStyle/>
          <a:p>
            <a:r>
              <a:rPr lang="en-US" sz="2400" dirty="0"/>
              <a:t>Advertisement: February 13, 2026</a:t>
            </a:r>
          </a:p>
          <a:p>
            <a:pPr lvl="3"/>
            <a:r>
              <a:rPr lang="en-US" sz="2000" b="1" dirty="0"/>
              <a:t>Contact shall cease with all FDOT staff (except PSU)</a:t>
            </a:r>
          </a:p>
          <a:p>
            <a:r>
              <a:rPr lang="en-US" sz="2400" dirty="0"/>
              <a:t>Presentations:	 April 9, 2026</a:t>
            </a:r>
          </a:p>
          <a:p>
            <a:r>
              <a:rPr lang="en-US" sz="2400" dirty="0"/>
              <a:t>Final Selection: April 28, 2026</a:t>
            </a:r>
          </a:p>
        </p:txBody>
      </p:sp>
    </p:spTree>
    <p:extLst>
      <p:ext uri="{BB962C8B-B14F-4D97-AF65-F5344CB8AC3E}">
        <p14:creationId xmlns:p14="http://schemas.microsoft.com/office/powerpoint/2010/main" val="902986976"/>
      </p:ext>
    </p:extLst>
  </p:cSld>
  <p:clrMapOvr>
    <a:masterClrMapping/>
  </p:clrMapOvr>
  <mc:AlternateContent xmlns:mc="http://schemas.openxmlformats.org/markup-compatibility/2006" xmlns:p14="http://schemas.microsoft.com/office/powerpoint/2010/main">
    <mc:Choice Requires="p14">
      <p:transition spd="med" p14:dur="700" advTm="13863">
        <p:fade/>
      </p:transition>
    </mc:Choice>
    <mc:Fallback xmlns="">
      <p:transition spd="med" advTm="13863">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EEC91-65E1-7257-FDF8-387B2E88B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BA4D9-C486-F489-0D5D-8A48057895D9}"/>
              </a:ext>
            </a:extLst>
          </p:cNvPr>
          <p:cNvSpPr>
            <a:spLocks noGrp="1"/>
          </p:cNvSpPr>
          <p:nvPr>
            <p:ph type="title"/>
          </p:nvPr>
        </p:nvSpPr>
        <p:spPr>
          <a:xfrm>
            <a:off x="228600" y="990600"/>
            <a:ext cx="8479506" cy="609600"/>
          </a:xfrm>
        </p:spPr>
        <p:txBody>
          <a:bodyPr>
            <a:normAutofit fontScale="90000"/>
          </a:bodyPr>
          <a:lstStyle/>
          <a:p>
            <a:r>
              <a:rPr lang="en-US" dirty="0"/>
              <a:t>	TRC: Amber Albritton</a:t>
            </a:r>
            <a:br>
              <a:rPr lang="en-US" dirty="0"/>
            </a:br>
            <a:r>
              <a:rPr lang="en-US" dirty="0"/>
              <a:t>	Project Manager III</a:t>
            </a:r>
          </a:p>
        </p:txBody>
      </p:sp>
      <p:sp>
        <p:nvSpPr>
          <p:cNvPr id="3" name="Content Placeholder 2">
            <a:extLst>
              <a:ext uri="{FF2B5EF4-FFF2-40B4-BE49-F238E27FC236}">
                <a16:creationId xmlns:a16="http://schemas.microsoft.com/office/drawing/2014/main" id="{92B25C2E-7BD0-B539-B269-2AA2E1928B79}"/>
              </a:ext>
            </a:extLst>
          </p:cNvPr>
          <p:cNvSpPr>
            <a:spLocks noGrp="1"/>
          </p:cNvSpPr>
          <p:nvPr>
            <p:ph idx="1"/>
          </p:nvPr>
        </p:nvSpPr>
        <p:spPr>
          <a:xfrm>
            <a:off x="457200" y="2286000"/>
            <a:ext cx="5050503" cy="3690868"/>
          </a:xfrm>
        </p:spPr>
        <p:txBody>
          <a:bodyPr>
            <a:normAutofit/>
          </a:bodyPr>
          <a:lstStyle/>
          <a:p>
            <a:r>
              <a:rPr lang="en-US" sz="2400" dirty="0"/>
              <a:t>2 Years with FDOT</a:t>
            </a:r>
          </a:p>
          <a:p>
            <a:pPr lvl="1"/>
            <a:r>
              <a:rPr lang="en-US" sz="1800" dirty="0"/>
              <a:t>Project Management</a:t>
            </a:r>
          </a:p>
          <a:p>
            <a:pPr marL="0" indent="0">
              <a:buNone/>
            </a:pPr>
            <a:endParaRPr lang="en-US" sz="2400" dirty="0"/>
          </a:p>
          <a:p>
            <a:r>
              <a:rPr lang="en-US" sz="2400" dirty="0"/>
              <a:t>Contact Information:</a:t>
            </a:r>
          </a:p>
          <a:p>
            <a:pPr lvl="1"/>
            <a:r>
              <a:rPr lang="en-US" sz="1800" dirty="0"/>
              <a:t>863-519-2668</a:t>
            </a:r>
          </a:p>
          <a:p>
            <a:pPr lvl="1"/>
            <a:r>
              <a:rPr lang="en-US" sz="1800" dirty="0"/>
              <a:t>Amber.Albritton@dot.state.fl.us</a:t>
            </a:r>
          </a:p>
          <a:p>
            <a:pPr marL="0" indent="0">
              <a:buNone/>
            </a:pPr>
            <a:endParaRPr lang="en-US" dirty="0"/>
          </a:p>
        </p:txBody>
      </p:sp>
      <p:pic>
        <p:nvPicPr>
          <p:cNvPr id="4" name="Picture 3">
            <a:extLst>
              <a:ext uri="{FF2B5EF4-FFF2-40B4-BE49-F238E27FC236}">
                <a16:creationId xmlns:a16="http://schemas.microsoft.com/office/drawing/2014/main" id="{E02745BE-8505-28EC-E689-3F9AFF57D1D7}"/>
              </a:ext>
            </a:extLst>
          </p:cNvPr>
          <p:cNvPicPr>
            <a:picLocks noChangeAspect="1"/>
          </p:cNvPicPr>
          <p:nvPr/>
        </p:nvPicPr>
        <p:blipFill>
          <a:blip r:embed="rId3"/>
          <a:stretch>
            <a:fillRect/>
          </a:stretch>
        </p:blipFill>
        <p:spPr>
          <a:xfrm>
            <a:off x="5334000" y="1585983"/>
            <a:ext cx="2631270" cy="3686034"/>
          </a:xfrm>
          <a:prstGeom prst="rect">
            <a:avLst/>
          </a:prstGeom>
          <a:ln>
            <a:noFill/>
          </a:ln>
          <a:effectLst>
            <a:softEdge rad="112500"/>
          </a:effectLst>
        </p:spPr>
      </p:pic>
    </p:spTree>
    <p:extLst>
      <p:ext uri="{BB962C8B-B14F-4D97-AF65-F5344CB8AC3E}">
        <p14:creationId xmlns:p14="http://schemas.microsoft.com/office/powerpoint/2010/main" val="959407958"/>
      </p:ext>
    </p:extLst>
  </p:cSld>
  <p:clrMapOvr>
    <a:masterClrMapping/>
  </p:clrMapOvr>
  <mc:AlternateContent xmlns:mc="http://schemas.openxmlformats.org/markup-compatibility/2006" xmlns:p14="http://schemas.microsoft.com/office/powerpoint/2010/main">
    <mc:Choice Requires="p14">
      <p:transition spd="med" p14:dur="700" advTm="6985">
        <p:fade/>
      </p:transition>
    </mc:Choice>
    <mc:Fallback xmlns="">
      <p:transition spd="med" advTm="6985">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479506" cy="609600"/>
          </a:xfrm>
        </p:spPr>
        <p:txBody>
          <a:bodyPr>
            <a:normAutofit fontScale="90000"/>
          </a:bodyPr>
          <a:lstStyle/>
          <a:p>
            <a:r>
              <a:rPr lang="en-US" dirty="0"/>
              <a:t>	TRC: Joel Hobbs, PE</a:t>
            </a:r>
            <a:br>
              <a:rPr lang="en-US" dirty="0"/>
            </a:br>
            <a:r>
              <a:rPr lang="en-US" dirty="0"/>
              <a:t>   Project Management Engineer Supervisor III</a:t>
            </a:r>
          </a:p>
        </p:txBody>
      </p:sp>
      <p:sp>
        <p:nvSpPr>
          <p:cNvPr id="3" name="Content Placeholder 2"/>
          <p:cNvSpPr>
            <a:spLocks noGrp="1"/>
          </p:cNvSpPr>
          <p:nvPr>
            <p:ph idx="1"/>
          </p:nvPr>
        </p:nvSpPr>
        <p:spPr>
          <a:xfrm>
            <a:off x="435897" y="1871732"/>
            <a:ext cx="5050503" cy="3690868"/>
          </a:xfrm>
        </p:spPr>
        <p:txBody>
          <a:bodyPr>
            <a:normAutofit fontScale="92500" lnSpcReduction="10000"/>
          </a:bodyPr>
          <a:lstStyle/>
          <a:p>
            <a:r>
              <a:rPr lang="en-US" sz="2400" dirty="0"/>
              <a:t>13 Years with FDOT</a:t>
            </a:r>
          </a:p>
          <a:p>
            <a:pPr lvl="1"/>
            <a:r>
              <a:rPr lang="en-US" sz="1800" dirty="0"/>
              <a:t>PE Training Program</a:t>
            </a:r>
          </a:p>
          <a:p>
            <a:pPr lvl="1"/>
            <a:r>
              <a:rPr lang="en-US" sz="1800" dirty="0"/>
              <a:t>Construction</a:t>
            </a:r>
          </a:p>
          <a:p>
            <a:pPr lvl="1"/>
            <a:r>
              <a:rPr lang="en-US" sz="1800" dirty="0"/>
              <a:t>Maintenance</a:t>
            </a:r>
          </a:p>
          <a:p>
            <a:pPr lvl="1"/>
            <a:r>
              <a:rPr lang="en-US" sz="1800" dirty="0"/>
              <a:t>In-House Roadway Design</a:t>
            </a:r>
          </a:p>
          <a:p>
            <a:pPr lvl="1"/>
            <a:r>
              <a:rPr lang="en-US" sz="1800" dirty="0"/>
              <a:t>Project Management</a:t>
            </a:r>
          </a:p>
          <a:p>
            <a:pPr marL="0" indent="0">
              <a:buNone/>
            </a:pPr>
            <a:endParaRPr lang="en-US" sz="2400" dirty="0"/>
          </a:p>
          <a:p>
            <a:r>
              <a:rPr lang="en-US" sz="2400" dirty="0"/>
              <a:t>Contact Information:</a:t>
            </a:r>
          </a:p>
          <a:p>
            <a:pPr lvl="1"/>
            <a:r>
              <a:rPr lang="en-US" sz="1800" dirty="0"/>
              <a:t>863-519-2376</a:t>
            </a:r>
          </a:p>
          <a:p>
            <a:pPr lvl="1"/>
            <a:r>
              <a:rPr lang="en-US" sz="1800" dirty="0"/>
              <a:t>Joel.Hobbs@dot.state.fl.us</a:t>
            </a:r>
          </a:p>
          <a:p>
            <a:pPr marL="0" indent="0">
              <a:buNone/>
            </a:pPr>
            <a:endParaRPr lang="en-US" dirty="0"/>
          </a:p>
        </p:txBody>
      </p:sp>
      <p:pic>
        <p:nvPicPr>
          <p:cNvPr id="6" name="Picture 5">
            <a:extLst>
              <a:ext uri="{FF2B5EF4-FFF2-40B4-BE49-F238E27FC236}">
                <a16:creationId xmlns:a16="http://schemas.microsoft.com/office/drawing/2014/main" id="{B4ADCD52-3407-E5FA-8F7E-9D4C53566142}"/>
              </a:ext>
            </a:extLst>
          </p:cNvPr>
          <p:cNvPicPr>
            <a:picLocks noChangeAspect="1"/>
          </p:cNvPicPr>
          <p:nvPr/>
        </p:nvPicPr>
        <p:blipFill>
          <a:blip r:embed="rId3"/>
          <a:stretch>
            <a:fillRect/>
          </a:stretch>
        </p:blipFill>
        <p:spPr>
          <a:xfrm>
            <a:off x="5105400" y="1877594"/>
            <a:ext cx="3029330" cy="3389461"/>
          </a:xfrm>
          <a:prstGeom prst="rect">
            <a:avLst/>
          </a:prstGeom>
        </p:spPr>
      </p:pic>
    </p:spTree>
    <p:extLst>
      <p:ext uri="{BB962C8B-B14F-4D97-AF65-F5344CB8AC3E}">
        <p14:creationId xmlns:p14="http://schemas.microsoft.com/office/powerpoint/2010/main" val="1731182368"/>
      </p:ext>
    </p:extLst>
  </p:cSld>
  <p:clrMapOvr>
    <a:masterClrMapping/>
  </p:clrMapOvr>
  <mc:AlternateContent xmlns:mc="http://schemas.openxmlformats.org/markup-compatibility/2006" xmlns:p14="http://schemas.microsoft.com/office/powerpoint/2010/main">
    <mc:Choice Requires="p14">
      <p:transition spd="med" p14:dur="700" advTm="6985">
        <p:fade/>
      </p:transition>
    </mc:Choice>
    <mc:Fallback xmlns="">
      <p:transition spd="med" advTm="698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50E87-C341-3890-5892-7EEF766FA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024FAE-C9A0-A1D2-0BED-9A8B696671BB}"/>
              </a:ext>
            </a:extLst>
          </p:cNvPr>
          <p:cNvSpPr>
            <a:spLocks noGrp="1"/>
          </p:cNvSpPr>
          <p:nvPr>
            <p:ph type="title"/>
          </p:nvPr>
        </p:nvSpPr>
        <p:spPr>
          <a:xfrm>
            <a:off x="228600" y="990600"/>
            <a:ext cx="8479506" cy="609600"/>
          </a:xfrm>
        </p:spPr>
        <p:txBody>
          <a:bodyPr>
            <a:normAutofit fontScale="90000"/>
          </a:bodyPr>
          <a:lstStyle/>
          <a:p>
            <a:r>
              <a:rPr lang="en-US" dirty="0"/>
              <a:t>	TRC: Jimmy </a:t>
            </a:r>
            <a:r>
              <a:rPr lang="en-US" dirty="0" err="1"/>
              <a:t>Vilc</a:t>
            </a:r>
            <a:r>
              <a:rPr lang="en-US" sz="2400" dirty="0" err="1">
                <a:effectLst/>
                <a:latin typeface="Aptos" panose="020B0004020202020204" pitchFamily="34" charset="0"/>
                <a:ea typeface="Aptos" panose="020B0004020202020204" pitchFamily="34" charset="0"/>
                <a:cs typeface="Aptos" panose="020B0004020202020204" pitchFamily="34" charset="0"/>
              </a:rPr>
              <a:t>é</a:t>
            </a:r>
            <a:r>
              <a:rPr lang="en-US" sz="2400" dirty="0">
                <a:effectLst/>
                <a:latin typeface="Aptos" panose="020B0004020202020204" pitchFamily="34" charset="0"/>
                <a:ea typeface="Aptos" panose="020B0004020202020204" pitchFamily="34" charset="0"/>
                <a:cs typeface="Aptos" panose="020B0004020202020204" pitchFamily="34" charset="0"/>
              </a:rPr>
              <a:t> </a:t>
            </a:r>
            <a:r>
              <a:rPr lang="en-US" dirty="0"/>
              <a:t>, PE</a:t>
            </a:r>
            <a:br>
              <a:rPr lang="en-US" dirty="0"/>
            </a:br>
            <a:r>
              <a:rPr lang="en-US" dirty="0"/>
              <a:t>   Project Development Manager</a:t>
            </a:r>
          </a:p>
        </p:txBody>
      </p:sp>
      <p:sp>
        <p:nvSpPr>
          <p:cNvPr id="3" name="Content Placeholder 2">
            <a:extLst>
              <a:ext uri="{FF2B5EF4-FFF2-40B4-BE49-F238E27FC236}">
                <a16:creationId xmlns:a16="http://schemas.microsoft.com/office/drawing/2014/main" id="{31B58A00-DCFB-1C3D-D93B-8215337AEE37}"/>
              </a:ext>
            </a:extLst>
          </p:cNvPr>
          <p:cNvSpPr>
            <a:spLocks noGrp="1"/>
          </p:cNvSpPr>
          <p:nvPr>
            <p:ph idx="1"/>
          </p:nvPr>
        </p:nvSpPr>
        <p:spPr>
          <a:xfrm>
            <a:off x="435897" y="1871732"/>
            <a:ext cx="5050503" cy="3690868"/>
          </a:xfrm>
        </p:spPr>
        <p:txBody>
          <a:bodyPr>
            <a:normAutofit fontScale="92500" lnSpcReduction="10000"/>
          </a:bodyPr>
          <a:lstStyle/>
          <a:p>
            <a:r>
              <a:rPr lang="en-US" sz="2400" dirty="0"/>
              <a:t>10 Years with FDOT</a:t>
            </a:r>
          </a:p>
          <a:p>
            <a:pPr lvl="1"/>
            <a:r>
              <a:rPr lang="en-US" sz="1800" dirty="0"/>
              <a:t>Project Management</a:t>
            </a:r>
          </a:p>
          <a:p>
            <a:pPr lvl="1"/>
            <a:r>
              <a:rPr lang="en-US" sz="1800" dirty="0"/>
              <a:t>Maintenance</a:t>
            </a:r>
          </a:p>
          <a:p>
            <a:pPr lvl="1"/>
            <a:r>
              <a:rPr lang="en-US" sz="1800" dirty="0"/>
              <a:t>Permits</a:t>
            </a:r>
          </a:p>
          <a:p>
            <a:pPr lvl="1"/>
            <a:r>
              <a:rPr lang="en-US" sz="1800" dirty="0"/>
              <a:t>Traffic Design</a:t>
            </a:r>
          </a:p>
          <a:p>
            <a:pPr lvl="1"/>
            <a:r>
              <a:rPr lang="en-US" sz="1800" dirty="0"/>
              <a:t>Project Development &amp; Environment</a:t>
            </a:r>
          </a:p>
          <a:p>
            <a:pPr marL="0" indent="0">
              <a:buNone/>
            </a:pPr>
            <a:endParaRPr lang="en-US" sz="2400" dirty="0"/>
          </a:p>
          <a:p>
            <a:r>
              <a:rPr lang="en-US" sz="2400" dirty="0"/>
              <a:t>Contact Information:</a:t>
            </a:r>
          </a:p>
          <a:p>
            <a:pPr lvl="1"/>
            <a:r>
              <a:rPr lang="en-US" sz="1800" dirty="0"/>
              <a:t>863-519-2293</a:t>
            </a:r>
          </a:p>
          <a:p>
            <a:pPr lvl="1"/>
            <a:r>
              <a:rPr lang="en-US" sz="1800" dirty="0"/>
              <a:t>Jimmy.Vilce@dot.state.fl.us</a:t>
            </a:r>
          </a:p>
          <a:p>
            <a:pPr marL="0" indent="0">
              <a:buNone/>
            </a:pPr>
            <a:endParaRPr lang="en-US" dirty="0"/>
          </a:p>
        </p:txBody>
      </p:sp>
      <p:pic>
        <p:nvPicPr>
          <p:cNvPr id="2050" name="Picture 2">
            <a:extLst>
              <a:ext uri="{FF2B5EF4-FFF2-40B4-BE49-F238E27FC236}">
                <a16:creationId xmlns:a16="http://schemas.microsoft.com/office/drawing/2014/main" id="{4B79B0AD-EB20-BAE6-5C4A-F20479CC77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841252"/>
            <a:ext cx="3268662" cy="342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51979"/>
      </p:ext>
    </p:extLst>
  </p:cSld>
  <p:clrMapOvr>
    <a:masterClrMapping/>
  </p:clrMapOvr>
  <mc:AlternateContent xmlns:mc="http://schemas.openxmlformats.org/markup-compatibility/2006" xmlns:p14="http://schemas.microsoft.com/office/powerpoint/2010/main">
    <mc:Choice Requires="p14">
      <p:transition spd="med" p14:dur="700" advTm="6985">
        <p:fade/>
      </p:transition>
    </mc:Choice>
    <mc:Fallback xmlns="">
      <p:transition spd="med" advTm="698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a:t>
            </a:r>
          </a:p>
        </p:txBody>
      </p:sp>
      <p:sp>
        <p:nvSpPr>
          <p:cNvPr id="3" name="Content Placeholder 2"/>
          <p:cNvSpPr>
            <a:spLocks noGrp="1"/>
          </p:cNvSpPr>
          <p:nvPr>
            <p:ph idx="1"/>
          </p:nvPr>
        </p:nvSpPr>
        <p:spPr>
          <a:xfrm>
            <a:off x="435897" y="1828800"/>
            <a:ext cx="8272211" cy="4343400"/>
          </a:xfrm>
        </p:spPr>
        <p:txBody>
          <a:bodyPr>
            <a:normAutofit/>
          </a:bodyPr>
          <a:lstStyle/>
          <a:p>
            <a:r>
              <a:rPr lang="en-US" sz="2800" dirty="0"/>
              <a:t>Design:</a:t>
            </a:r>
          </a:p>
          <a:p>
            <a:pPr lvl="1"/>
            <a:r>
              <a:rPr lang="en-US" sz="2000" dirty="0"/>
              <a:t>$3,590,000 funded in FY2027</a:t>
            </a:r>
          </a:p>
          <a:p>
            <a:pPr marL="172125" lvl="1"/>
            <a:r>
              <a:rPr lang="en-US" sz="2800" b="1" dirty="0"/>
              <a:t>ROW:</a:t>
            </a:r>
          </a:p>
          <a:p>
            <a:pPr lvl="1"/>
            <a:r>
              <a:rPr lang="en-US" sz="2000" dirty="0"/>
              <a:t>$11,000,000 funded in FY2029</a:t>
            </a:r>
          </a:p>
          <a:p>
            <a:r>
              <a:rPr lang="en-US" sz="2800" dirty="0"/>
              <a:t>Construction:</a:t>
            </a:r>
          </a:p>
          <a:p>
            <a:pPr lvl="1"/>
            <a:r>
              <a:rPr lang="en-US" sz="2000" dirty="0"/>
              <a:t>$42,000,000 funded in FY2099</a:t>
            </a:r>
          </a:p>
        </p:txBody>
      </p:sp>
    </p:spTree>
    <p:extLst>
      <p:ext uri="{BB962C8B-B14F-4D97-AF65-F5344CB8AC3E}">
        <p14:creationId xmlns:p14="http://schemas.microsoft.com/office/powerpoint/2010/main" val="1067833699"/>
      </p:ext>
    </p:extLst>
  </p:cSld>
  <p:clrMapOvr>
    <a:masterClrMapping/>
  </p:clrMapOvr>
  <mc:AlternateContent xmlns:mc="http://schemas.openxmlformats.org/markup-compatibility/2006" xmlns:p14="http://schemas.microsoft.com/office/powerpoint/2010/main">
    <mc:Choice Requires="p14">
      <p:transition spd="med" p14:dur="700" advTm="14468">
        <p:fade/>
      </p:transition>
    </mc:Choice>
    <mc:Fallback xmlns="">
      <p:transition spd="med" advTm="14468">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Project Work Types</a:t>
            </a:r>
          </a:p>
        </p:txBody>
      </p:sp>
      <p:sp>
        <p:nvSpPr>
          <p:cNvPr id="5" name="Content Placeholder 2">
            <a:extLst>
              <a:ext uri="{FF2B5EF4-FFF2-40B4-BE49-F238E27FC236}">
                <a16:creationId xmlns:a16="http://schemas.microsoft.com/office/drawing/2014/main" id="{7DD87413-039F-4CFA-9AF6-64486F5D4422}"/>
              </a:ext>
            </a:extLst>
          </p:cNvPr>
          <p:cNvSpPr txBox="1">
            <a:spLocks/>
          </p:cNvSpPr>
          <p:nvPr/>
        </p:nvSpPr>
        <p:spPr>
          <a:xfrm>
            <a:off x="609600" y="1752600"/>
            <a:ext cx="7924800" cy="4648200"/>
          </a:xfrm>
          <a:prstGeom prst="rect">
            <a:avLst/>
          </a:prstGeom>
        </p:spPr>
        <p:txBody>
          <a:bodyPr numCol="2">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r>
              <a:rPr lang="en-US" sz="2200" dirty="0"/>
              <a:t>Major Work Type: </a:t>
            </a:r>
          </a:p>
          <a:p>
            <a:pPr marL="324000" lvl="2"/>
            <a:r>
              <a:rPr lang="en-US" sz="1800" b="1" i="1" dirty="0"/>
              <a:t>3.2 Major Highway Design</a:t>
            </a:r>
          </a:p>
          <a:p>
            <a:r>
              <a:rPr lang="en-US" sz="2200" dirty="0"/>
              <a:t>Minor Work Type:</a:t>
            </a:r>
          </a:p>
          <a:p>
            <a:pPr lvl="1"/>
            <a:r>
              <a:rPr lang="en-US" i="1" dirty="0"/>
              <a:t>2.0 - PD&amp;E Studies</a:t>
            </a:r>
          </a:p>
          <a:p>
            <a:pPr lvl="1"/>
            <a:r>
              <a:rPr lang="en-US" i="1" dirty="0"/>
              <a:t>3.1 Minor Highway Design</a:t>
            </a:r>
            <a:endParaRPr lang="en-US" dirty="0"/>
          </a:p>
          <a:p>
            <a:pPr lvl="1"/>
            <a:r>
              <a:rPr lang="en-US" i="1" dirty="0"/>
              <a:t>6.1 - Traffic Engineering Studies</a:t>
            </a:r>
            <a:endParaRPr lang="en-US" dirty="0"/>
          </a:p>
          <a:p>
            <a:pPr lvl="1"/>
            <a:r>
              <a:rPr lang="en-US" i="1" dirty="0"/>
              <a:t>7.1 - Signing, Pavement Marking and Channelization</a:t>
            </a:r>
            <a:endParaRPr lang="en-US" dirty="0"/>
          </a:p>
          <a:p>
            <a:pPr lvl="1"/>
            <a:r>
              <a:rPr lang="en-US" i="1" dirty="0"/>
              <a:t>7.2 - Lighting</a:t>
            </a:r>
            <a:endParaRPr lang="en-US" dirty="0"/>
          </a:p>
          <a:p>
            <a:pPr lvl="1"/>
            <a:r>
              <a:rPr lang="en-US" i="1" dirty="0"/>
              <a:t>7.3 - Signalization</a:t>
            </a:r>
            <a:endParaRPr lang="en-US" dirty="0"/>
          </a:p>
          <a:p>
            <a:pPr lvl="1"/>
            <a:r>
              <a:rPr lang="en-US" i="1" dirty="0"/>
              <a:t>8.1 - Control Surveying</a:t>
            </a:r>
            <a:endParaRPr lang="en-US" dirty="0"/>
          </a:p>
          <a:p>
            <a:pPr lvl="1"/>
            <a:r>
              <a:rPr lang="en-US" i="1" dirty="0"/>
              <a:t>8.2 - Design, Right of Way &amp; Construction Surveying</a:t>
            </a:r>
            <a:br>
              <a:rPr lang="en-US" i="1" dirty="0"/>
            </a:br>
            <a:br>
              <a:rPr lang="en-US" i="1" dirty="0"/>
            </a:br>
            <a:br>
              <a:rPr lang="en-US" i="1" dirty="0"/>
            </a:br>
            <a:br>
              <a:rPr lang="en-US" i="1" dirty="0"/>
            </a:br>
            <a:br>
              <a:rPr lang="en-US" i="1" dirty="0"/>
            </a:br>
            <a:br>
              <a:rPr lang="en-US" i="1" dirty="0"/>
            </a:br>
            <a:br>
              <a:rPr lang="en-US" i="1" dirty="0"/>
            </a:br>
            <a:br>
              <a:rPr lang="en-US" i="1" dirty="0"/>
            </a:br>
            <a:endParaRPr lang="en-US" dirty="0"/>
          </a:p>
          <a:p>
            <a:pPr lvl="1"/>
            <a:r>
              <a:rPr lang="en-US" i="1" dirty="0"/>
              <a:t>8.3 - Photogrammetric Mapping</a:t>
            </a:r>
            <a:endParaRPr lang="en-US" dirty="0"/>
          </a:p>
          <a:p>
            <a:pPr lvl="1"/>
            <a:r>
              <a:rPr lang="en-US" i="1" dirty="0"/>
              <a:t>8.4 - Right of Way Mapping</a:t>
            </a:r>
            <a:endParaRPr lang="en-US" dirty="0"/>
          </a:p>
          <a:p>
            <a:pPr lvl="1"/>
            <a:r>
              <a:rPr lang="en-US" i="1" dirty="0"/>
              <a:t>9.1 - Soil Exploration</a:t>
            </a:r>
            <a:endParaRPr lang="en-US" dirty="0"/>
          </a:p>
          <a:p>
            <a:pPr lvl="1"/>
            <a:r>
              <a:rPr lang="en-US" i="1" dirty="0"/>
              <a:t>9.2 - Geotechnical Classification Laboratory Testing</a:t>
            </a:r>
            <a:endParaRPr lang="en-US" dirty="0"/>
          </a:p>
          <a:p>
            <a:pPr lvl="1"/>
            <a:r>
              <a:rPr lang="en-US" i="1" dirty="0"/>
              <a:t>9.3 - Highway Materials Testing</a:t>
            </a:r>
            <a:endParaRPr lang="en-US" dirty="0"/>
          </a:p>
          <a:p>
            <a:pPr lvl="1"/>
            <a:r>
              <a:rPr lang="en-US" i="1" dirty="0"/>
              <a:t>9.4.1 - Standard Foundation Studies</a:t>
            </a:r>
            <a:endParaRPr lang="en-US" dirty="0"/>
          </a:p>
          <a:p>
            <a:pPr lvl="1"/>
            <a:r>
              <a:rPr lang="en-US" i="1" dirty="0"/>
              <a:t>15.0 - Landscape Architect</a:t>
            </a:r>
            <a:endParaRPr lang="en-US" dirty="0"/>
          </a:p>
        </p:txBody>
      </p:sp>
      <p:sp>
        <p:nvSpPr>
          <p:cNvPr id="4" name="Content Placeholder 2">
            <a:extLst>
              <a:ext uri="{FF2B5EF4-FFF2-40B4-BE49-F238E27FC236}">
                <a16:creationId xmlns:a16="http://schemas.microsoft.com/office/drawing/2014/main" id="{0875B649-C686-4792-95C5-F92B88D9FF2F}"/>
              </a:ext>
            </a:extLst>
          </p:cNvPr>
          <p:cNvSpPr txBox="1">
            <a:spLocks/>
          </p:cNvSpPr>
          <p:nvPr/>
        </p:nvSpPr>
        <p:spPr>
          <a:xfrm>
            <a:off x="4419600" y="1736436"/>
            <a:ext cx="3831303" cy="3505200"/>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marL="182250" lvl="1" indent="0">
              <a:buNone/>
            </a:pPr>
            <a:endParaRPr lang="en-US" dirty="0"/>
          </a:p>
        </p:txBody>
      </p:sp>
      <p:sp>
        <p:nvSpPr>
          <p:cNvPr id="6" name="Content Placeholder 2">
            <a:extLst>
              <a:ext uri="{FF2B5EF4-FFF2-40B4-BE49-F238E27FC236}">
                <a16:creationId xmlns:a16="http://schemas.microsoft.com/office/drawing/2014/main" id="{2E899BD7-FB50-47BB-9F1C-51A3234F1EDD}"/>
              </a:ext>
            </a:extLst>
          </p:cNvPr>
          <p:cNvSpPr txBox="1">
            <a:spLocks/>
          </p:cNvSpPr>
          <p:nvPr/>
        </p:nvSpPr>
        <p:spPr>
          <a:xfrm>
            <a:off x="4267200" y="1752600"/>
            <a:ext cx="3810000" cy="3505200"/>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lvl="1"/>
            <a:endParaRPr lang="en-US" dirty="0"/>
          </a:p>
          <a:p>
            <a:pPr lvl="1"/>
            <a:endParaRPr lang="en-US" dirty="0"/>
          </a:p>
        </p:txBody>
      </p:sp>
    </p:spTree>
    <p:extLst>
      <p:ext uri="{BB962C8B-B14F-4D97-AF65-F5344CB8AC3E}">
        <p14:creationId xmlns:p14="http://schemas.microsoft.com/office/powerpoint/2010/main" val="4176963921"/>
      </p:ext>
    </p:extLst>
  </p:cSld>
  <p:clrMapOvr>
    <a:masterClrMapping/>
  </p:clrMapOvr>
  <mc:AlternateContent xmlns:mc="http://schemas.openxmlformats.org/markup-compatibility/2006" xmlns:p14="http://schemas.microsoft.com/office/powerpoint/2010/main">
    <mc:Choice Requires="p14">
      <p:transition spd="med" p14:dur="700" advTm="18728">
        <p:fade/>
      </p:transition>
    </mc:Choice>
    <mc:Fallback xmlns="">
      <p:transition spd="med" advTm="1872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79E6-ECF8-4FC4-915B-4FF7C6CD19DD}"/>
              </a:ext>
            </a:extLst>
          </p:cNvPr>
          <p:cNvSpPr>
            <a:spLocks noGrp="1"/>
          </p:cNvSpPr>
          <p:nvPr>
            <p:ph type="title"/>
          </p:nvPr>
        </p:nvSpPr>
        <p:spPr>
          <a:xfrm>
            <a:off x="435894" y="838200"/>
            <a:ext cx="8272212" cy="609600"/>
          </a:xfrm>
        </p:spPr>
        <p:txBody>
          <a:bodyPr>
            <a:normAutofit/>
          </a:bodyPr>
          <a:lstStyle/>
          <a:p>
            <a:pPr algn="ctr"/>
            <a:r>
              <a:rPr lang="en-US" sz="3200" dirty="0"/>
              <a:t>Discussion Points for LOR</a:t>
            </a:r>
          </a:p>
        </p:txBody>
      </p:sp>
      <p:sp>
        <p:nvSpPr>
          <p:cNvPr id="3" name="Content Placeholder 2">
            <a:extLst>
              <a:ext uri="{FF2B5EF4-FFF2-40B4-BE49-F238E27FC236}">
                <a16:creationId xmlns:a16="http://schemas.microsoft.com/office/drawing/2014/main" id="{18CB5F3B-9CB7-4A18-8301-514715FC178A}"/>
              </a:ext>
            </a:extLst>
          </p:cNvPr>
          <p:cNvSpPr>
            <a:spLocks noGrp="1"/>
          </p:cNvSpPr>
          <p:nvPr>
            <p:ph idx="1"/>
          </p:nvPr>
        </p:nvSpPr>
        <p:spPr>
          <a:xfrm>
            <a:off x="435894" y="2164976"/>
            <a:ext cx="8272211" cy="3854824"/>
          </a:xfrm>
        </p:spPr>
        <p:txBody>
          <a:bodyPr>
            <a:normAutofit/>
          </a:bodyPr>
          <a:lstStyle/>
          <a:p>
            <a:pPr marL="0" marR="0">
              <a:lnSpc>
                <a:spcPct val="107000"/>
              </a:lnSpc>
              <a:spcBef>
                <a:spcPts val="0"/>
              </a:spcBef>
              <a:spcAft>
                <a:spcPts val="800"/>
              </a:spcAft>
            </a:pPr>
            <a:r>
              <a:rPr lang="en-US" sz="2400" kern="100" dirty="0">
                <a:solidFill>
                  <a:srgbClr val="000000"/>
                </a:solidFill>
                <a:ea typeface="Calibri" panose="020F0502020204030204" pitchFamily="34" charset="0"/>
                <a:cs typeface="Times New Roman" panose="02020603050405020304" pitchFamily="18" charset="0"/>
              </a:rPr>
              <a:t>Discuss any Maintenance of Traffic issues or challenges.</a:t>
            </a:r>
          </a:p>
          <a:p>
            <a:pPr marL="0" marR="0">
              <a:lnSpc>
                <a:spcPct val="107000"/>
              </a:lnSpc>
              <a:spcBef>
                <a:spcPts val="0"/>
              </a:spcBef>
              <a:spcAft>
                <a:spcPts val="800"/>
              </a:spcAft>
            </a:pPr>
            <a:r>
              <a:rPr lang="en-US" sz="2400" b="1" kern="100" dirty="0">
                <a:solidFill>
                  <a:srgbClr val="000000"/>
                </a:solidFill>
                <a:ea typeface="Calibri" panose="020F0502020204030204" pitchFamily="34" charset="0"/>
                <a:cs typeface="Times New Roman" panose="02020603050405020304" pitchFamily="18" charset="0"/>
              </a:rPr>
              <a:t>Discuss utility challenges and solutions to prevent relocation.</a:t>
            </a:r>
          </a:p>
          <a:p>
            <a:pPr marL="0" marR="0">
              <a:lnSpc>
                <a:spcPct val="107000"/>
              </a:lnSpc>
              <a:spcBef>
                <a:spcPts val="0"/>
              </a:spcBef>
              <a:spcAft>
                <a:spcPts val="800"/>
              </a:spcAft>
            </a:pPr>
            <a:r>
              <a:rPr lang="en-US" sz="2400" b="1" kern="100" dirty="0">
                <a:solidFill>
                  <a:srgbClr val="000000"/>
                </a:solidFill>
                <a:ea typeface="Calibri" panose="020F0502020204030204" pitchFamily="34" charset="0"/>
                <a:cs typeface="Times New Roman" panose="02020603050405020304" pitchFamily="18" charset="0"/>
              </a:rPr>
              <a:t>This will be a more compressed schedule than a typical project. How do you plan to aggressively address the schedule to both stay on track and keep the Right of Way funds from rolling?</a:t>
            </a:r>
          </a:p>
          <a:p>
            <a:pPr marL="0" marR="0">
              <a:lnSpc>
                <a:spcPct val="107000"/>
              </a:lnSpc>
              <a:spcBef>
                <a:spcPts val="0"/>
              </a:spcBef>
              <a:spcAft>
                <a:spcPts val="800"/>
              </a:spcAft>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5122643"/>
      </p:ext>
    </p:extLst>
  </p:cSld>
  <p:clrMapOvr>
    <a:masterClrMapping/>
  </p:clrMapOvr>
  <mc:AlternateContent xmlns:mc="http://schemas.openxmlformats.org/markup-compatibility/2006" xmlns:p14="http://schemas.microsoft.com/office/powerpoint/2010/main">
    <mc:Choice Requires="p14">
      <p:transition spd="med" p14:dur="700" advTm="35952">
        <p:fade/>
      </p:transition>
    </mc:Choice>
    <mc:Fallback xmlns="">
      <p:transition spd="med" advTm="35952">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79E6-ECF8-4FC4-915B-4FF7C6CD19DD}"/>
              </a:ext>
            </a:extLst>
          </p:cNvPr>
          <p:cNvSpPr>
            <a:spLocks noGrp="1"/>
          </p:cNvSpPr>
          <p:nvPr>
            <p:ph type="title"/>
          </p:nvPr>
        </p:nvSpPr>
        <p:spPr>
          <a:xfrm>
            <a:off x="435897" y="840509"/>
            <a:ext cx="8272212" cy="609600"/>
          </a:xfrm>
        </p:spPr>
        <p:txBody>
          <a:bodyPr>
            <a:normAutofit/>
          </a:bodyPr>
          <a:lstStyle/>
          <a:p>
            <a:pPr algn="ctr"/>
            <a:r>
              <a:rPr lang="en-US" sz="3200" dirty="0"/>
              <a:t>The Letter</a:t>
            </a:r>
          </a:p>
        </p:txBody>
      </p:sp>
      <p:sp>
        <p:nvSpPr>
          <p:cNvPr id="3" name="Content Placeholder 2">
            <a:extLst>
              <a:ext uri="{FF2B5EF4-FFF2-40B4-BE49-F238E27FC236}">
                <a16:creationId xmlns:a16="http://schemas.microsoft.com/office/drawing/2014/main" id="{18CB5F3B-9CB7-4A18-8301-514715FC178A}"/>
              </a:ext>
            </a:extLst>
          </p:cNvPr>
          <p:cNvSpPr>
            <a:spLocks noGrp="1"/>
          </p:cNvSpPr>
          <p:nvPr>
            <p:ph idx="1"/>
          </p:nvPr>
        </p:nvSpPr>
        <p:spPr>
          <a:xfrm>
            <a:off x="435897" y="1295400"/>
            <a:ext cx="8272211" cy="5181600"/>
          </a:xfrm>
        </p:spPr>
        <p:txBody>
          <a:bodyPr>
            <a:normAutofit fontScale="85000" lnSpcReduction="20000"/>
          </a:bodyPr>
          <a:lstStyle/>
          <a:p>
            <a:r>
              <a:rPr lang="en-US" sz="2400" dirty="0">
                <a:solidFill>
                  <a:schemeClr val="tx1"/>
                </a:solidFill>
              </a:rPr>
              <a:t>Don’t:</a:t>
            </a:r>
          </a:p>
          <a:p>
            <a:pPr lvl="1"/>
            <a:r>
              <a:rPr lang="en-US" sz="2400" b="1" dirty="0">
                <a:solidFill>
                  <a:schemeClr val="tx1"/>
                </a:solidFill>
              </a:rPr>
              <a:t>Don’t use excessive graphics and pictures.</a:t>
            </a:r>
          </a:p>
          <a:p>
            <a:pPr lvl="1"/>
            <a:r>
              <a:rPr lang="en-US" sz="2400" b="1" dirty="0">
                <a:solidFill>
                  <a:schemeClr val="tx1"/>
                </a:solidFill>
              </a:rPr>
              <a:t>Don’t assume letters will be printed in color, so colors may not be correctly represented</a:t>
            </a:r>
          </a:p>
          <a:p>
            <a:pPr lvl="1"/>
            <a:r>
              <a:rPr lang="en-US" sz="2400" b="1" dirty="0">
                <a:solidFill>
                  <a:schemeClr val="tx1"/>
                </a:solidFill>
              </a:rPr>
              <a:t>Don’t assume just because the TRC may have worked with you in the past that we will take your past work into consideration. Make the letter count. The TRC will not consider any information outside of the letter. </a:t>
            </a:r>
          </a:p>
          <a:p>
            <a:pPr lvl="1"/>
            <a:r>
              <a:rPr lang="en-US" sz="2400" b="1" dirty="0">
                <a:solidFill>
                  <a:srgbClr val="FF0000"/>
                </a:solidFill>
              </a:rPr>
              <a:t>Don’t contact any external agencies/stakeholders outside of FDOT</a:t>
            </a:r>
            <a:r>
              <a:rPr lang="en-US" sz="2400" b="1" dirty="0">
                <a:solidFill>
                  <a:schemeClr val="tx1"/>
                </a:solidFill>
              </a:rPr>
              <a:t>. This project is “no call” until told otherwise. </a:t>
            </a:r>
          </a:p>
          <a:p>
            <a:r>
              <a:rPr lang="en-US" sz="2400" dirty="0">
                <a:solidFill>
                  <a:schemeClr val="tx1"/>
                </a:solidFill>
              </a:rPr>
              <a:t>Do:</a:t>
            </a:r>
          </a:p>
          <a:p>
            <a:pPr lvl="1"/>
            <a:r>
              <a:rPr lang="en-US" sz="2400" b="1" dirty="0">
                <a:solidFill>
                  <a:schemeClr val="tx1"/>
                </a:solidFill>
              </a:rPr>
              <a:t>Listen to the TRC. </a:t>
            </a:r>
          </a:p>
          <a:p>
            <a:pPr lvl="1"/>
            <a:r>
              <a:rPr lang="en-US" sz="2400" b="1" dirty="0">
                <a:solidFill>
                  <a:schemeClr val="tx1"/>
                </a:solidFill>
              </a:rPr>
              <a:t>Use a two-column format.</a:t>
            </a:r>
          </a:p>
          <a:p>
            <a:pPr lvl="1"/>
            <a:r>
              <a:rPr lang="en-US" sz="2400" b="1" dirty="0">
                <a:solidFill>
                  <a:schemeClr val="tx1"/>
                </a:solidFill>
              </a:rPr>
              <a:t>Check for grammatical errors. This is a direct reflection of your QC abilities.</a:t>
            </a:r>
          </a:p>
          <a:p>
            <a:pPr lvl="1"/>
            <a:r>
              <a:rPr lang="en-US" sz="2400" b="1" dirty="0">
                <a:solidFill>
                  <a:schemeClr val="tx1"/>
                </a:solidFill>
              </a:rPr>
              <a:t>Provide name and contact information for all project references.</a:t>
            </a:r>
          </a:p>
          <a:p>
            <a:pPr marL="182250" lvl="1" indent="0">
              <a:buNone/>
            </a:pPr>
            <a:r>
              <a:rPr lang="en-US" sz="1400" dirty="0"/>
              <a:t> </a:t>
            </a:r>
          </a:p>
        </p:txBody>
      </p:sp>
    </p:spTree>
    <p:extLst>
      <p:ext uri="{BB962C8B-B14F-4D97-AF65-F5344CB8AC3E}">
        <p14:creationId xmlns:p14="http://schemas.microsoft.com/office/powerpoint/2010/main" val="320214062"/>
      </p:ext>
    </p:extLst>
  </p:cSld>
  <p:clrMapOvr>
    <a:masterClrMapping/>
  </p:clrMapOvr>
  <mc:AlternateContent xmlns:mc="http://schemas.openxmlformats.org/markup-compatibility/2006" xmlns:p14="http://schemas.microsoft.com/office/powerpoint/2010/main">
    <mc:Choice Requires="p14">
      <p:transition spd="med" p14:dur="700" advTm="35369">
        <p:fade/>
      </p:transition>
    </mc:Choice>
    <mc:Fallback xmlns="">
      <p:transition spd="med" advTm="35369">
        <p:fade/>
      </p:transition>
    </mc:Fallback>
  </mc:AlternateContent>
</p:sld>
</file>

<file path=ppt/theme/theme1.xml><?xml version="1.0" encoding="utf-8"?>
<a:theme xmlns:a="http://schemas.openxmlformats.org/drawingml/2006/main" name="FDOT Theme">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rgbClr val="153879"/>
        </a:solidFill>
        <a:ln>
          <a:noFill/>
        </a:ln>
        <a:effectLst/>
      </a:spPr>
      <a:body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RC_theme" id="{A7175390-DF83-466A-9C83-B62EBF498C1C}" vid="{52629A61-70AC-4558-8F2F-BD381EA54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A30524487405FA49AF21F630B6566F49" ma:contentTypeVersion="25" ma:contentTypeDescription="Create a new document." ma:contentTypeScope="" ma:versionID="5e82539171a84c7f55bd066239205387">
  <xsd:schema xmlns:xsd="http://www.w3.org/2001/XMLSchema" xmlns:xs="http://www.w3.org/2001/XMLSchema" xmlns:p="http://schemas.microsoft.com/office/2006/metadata/properties" xmlns:ns2="0de4c1cb-6212-43c6-a125-169e1529f546" xmlns:ns3="c9a4f355-94af-4b2d-8380-7f9b9fdda5c3" targetNamespace="http://schemas.microsoft.com/office/2006/metadata/properties" ma:root="true" ma:fieldsID="b4c6e1219877372d6e03aac7ff6fa15b" ns2:_="" ns3:_="">
    <xsd:import namespace="0de4c1cb-6212-43c6-a125-169e1529f546"/>
    <xsd:import namespace="c9a4f355-94af-4b2d-8380-7f9b9fdda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4c1cb-6212-43c6-a125-169e1529f5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0d9232b-3ef6-462c-bf90-a33a2db08d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a4f355-94af-4b2d-8380-7f9b9fdda5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3dbd678-86fc-46ab-ac26-aecf753c6081}" ma:internalName="TaxCatchAll" ma:showField="CatchAllData" ma:web="c9a4f355-94af-4b2d-8380-7f9b9fdda5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e4c1cb-6212-43c6-a125-169e1529f546">
      <Terms xmlns="http://schemas.microsoft.com/office/infopath/2007/PartnerControls"/>
    </lcf76f155ced4ddcb4097134ff3c332f>
    <TaxCatchAll xmlns="c9a4f355-94af-4b2d-8380-7f9b9fdda5c3" xsi:nil="true"/>
  </documentManagement>
</p:properties>
</file>

<file path=customXml/item4.xml><?xml version="1.0" encoding="utf-8"?>
<?mso-contentType ?>
<SharedContentType xmlns="Microsoft.SharePoint.Taxonomy.ContentTypeSync" SourceId="90d9232b-3ef6-462c-bf90-a33a2db08da6" ContentTypeId="0x01" PreviousValue="false"/>
</file>

<file path=customXml/itemProps1.xml><?xml version="1.0" encoding="utf-8"?>
<ds:datastoreItem xmlns:ds="http://schemas.openxmlformats.org/officeDocument/2006/customXml" ds:itemID="{74968C03-6255-4696-9441-63A8B94AE8B7}"/>
</file>

<file path=customXml/itemProps2.xml><?xml version="1.0" encoding="utf-8"?>
<ds:datastoreItem xmlns:ds="http://schemas.openxmlformats.org/officeDocument/2006/customXml" ds:itemID="{B4F887A7-2A85-4503-9AA5-170F7C72897C}"/>
</file>

<file path=customXml/itemProps3.xml><?xml version="1.0" encoding="utf-8"?>
<ds:datastoreItem xmlns:ds="http://schemas.openxmlformats.org/officeDocument/2006/customXml" ds:itemID="{31661391-B2DE-4B91-950E-811BC4E9298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6DEDD059-25C5-40E4-AAD2-E1CBBA395581}"/>
</file>

<file path=docProps/app.xml><?xml version="1.0" encoding="utf-8"?>
<Properties xmlns="http://schemas.openxmlformats.org/officeDocument/2006/extended-properties" xmlns:vt="http://schemas.openxmlformats.org/officeDocument/2006/docPropsVTypes">
  <Template/>
  <TotalTime>22192</TotalTime>
  <Words>677</Words>
  <Application>Microsoft Office PowerPoint</Application>
  <PresentationFormat>On-screen Show (4:3)</PresentationFormat>
  <Paragraphs>90</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FDOT Theme</vt:lpstr>
      <vt:lpstr>         444634-3-32-01 Ad # 27123  Widening Project:  SR 72 from E of Proctor Rd to E of Lorraine Rd  Sarasota County</vt:lpstr>
      <vt:lpstr>Important CAP Dates:</vt:lpstr>
      <vt:lpstr> TRC: Amber Albritton  Project Manager III</vt:lpstr>
      <vt:lpstr> TRC: Joel Hobbs, PE    Project Management Engineer Supervisor III</vt:lpstr>
      <vt:lpstr> TRC: Jimmy Vilcé , PE    Project Development Manager</vt:lpstr>
      <vt:lpstr>Funding:</vt:lpstr>
      <vt:lpstr>Project Work Types</vt:lpstr>
      <vt:lpstr>Discussion Points for LOR</vt:lpstr>
      <vt:lpstr>The Letter</vt:lpstr>
      <vt:lpstr>                            Meetings are being held on:  Friday, January 30 10:00 AM – 3:00 PM Wednesday, February 4 from 8:00 AM – 3:00 PM Wednesday, February 11 from 1:00 PM – 3:00 PM Thursday, February 12 from 9:00 AM – 2:30 PM  ***This time is for YOU to ask questions and get clarification. Information contained in this PowerPoint will not be repeated by the TRC.***   Please contact Amber Albritton at amber.albritton@dot.state.fl.us if you have any additional questions. </vt:lpstr>
    </vt:vector>
  </TitlesOfParts>
  <Company>FDOT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2</dc:title>
  <dc:creator>rt826cm</dc:creator>
  <cp:lastModifiedBy>Albritton, Amber</cp:lastModifiedBy>
  <cp:revision>234</cp:revision>
  <cp:lastPrinted>2018-04-10T13:02:12Z</cp:lastPrinted>
  <dcterms:created xsi:type="dcterms:W3CDTF">2013-02-15T23:23:43Z</dcterms:created>
  <dcterms:modified xsi:type="dcterms:W3CDTF">2026-02-02T22:23:35Z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0x010100A30524487405FA49AF21F630B6566F49</vt:lpwstr>
  </property>
  <property fmtid="{D5CDD505-2E9C-101B-9397-08002B2CF9AE}" pid="3" name="MSIP_Label_9b1b62f4-cb9b-4766-8dff-64a7ed23e056_Enabled">
    <vt:lpwstr>true</vt:lpwstr>
  </property>
  <property fmtid="{D5CDD505-2E9C-101B-9397-08002B2CF9AE}" pid="4" name="MSIP_Label_9b1b62f4-cb9b-4766-8dff-64a7ed23e056_SetDate">
    <vt:lpwstr>2026-02-02T22:23:35Z</vt:lpwstr>
  </property>
  <property fmtid="{D5CDD505-2E9C-101B-9397-08002B2CF9AE}" pid="5" name="MSIP_Label_9b1b62f4-cb9b-4766-8dff-64a7ed23e056_Method">
    <vt:lpwstr>Standard</vt:lpwstr>
  </property>
  <property fmtid="{D5CDD505-2E9C-101B-9397-08002B2CF9AE}" pid="6" name="MSIP_Label_9b1b62f4-cb9b-4766-8dff-64a7ed23e056_Name">
    <vt:lpwstr>Public</vt:lpwstr>
  </property>
  <property fmtid="{D5CDD505-2E9C-101B-9397-08002B2CF9AE}" pid="7" name="MSIP_Label_9b1b62f4-cb9b-4766-8dff-64a7ed23e056_SiteId">
    <vt:lpwstr>db21de5d-bc9c-420c-8f3f-8f08f85b5ada</vt:lpwstr>
  </property>
  <property fmtid="{D5CDD505-2E9C-101B-9397-08002B2CF9AE}" pid="8" name="MSIP_Label_9b1b62f4-cb9b-4766-8dff-64a7ed23e056_ActionId">
    <vt:lpwstr>d1dd00c5-87c9-47e6-b65a-1ff570ac6261</vt:lpwstr>
  </property>
  <property fmtid="{D5CDD505-2E9C-101B-9397-08002B2CF9AE}" pid="9" name="MSIP_Label_9b1b62f4-cb9b-4766-8dff-64a7ed23e056_ContentBits">
    <vt:lpwstr>0</vt:lpwstr>
  </property>
  <property fmtid="{D5CDD505-2E9C-101B-9397-08002B2CF9AE}" pid="10" name="MSIP_Label_9b1b62f4-cb9b-4766-8dff-64a7ed23e056_Tag">
    <vt:lpwstr>10, 3, 0, 2</vt:lpwstr>
  </property>
</Properties>
</file>