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6"/>
  </p:notesMasterIdLst>
  <p:sldIdLst>
    <p:sldId id="257" r:id="rId5"/>
    <p:sldId id="258" r:id="rId6"/>
    <p:sldId id="288" r:id="rId7"/>
    <p:sldId id="286" r:id="rId8"/>
    <p:sldId id="289" r:id="rId9"/>
    <p:sldId id="279" r:id="rId10"/>
    <p:sldId id="265" r:id="rId11"/>
    <p:sldId id="277" r:id="rId12"/>
    <p:sldId id="268" r:id="rId13"/>
    <p:sldId id="267" r:id="rId14"/>
    <p:sldId id="272"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284"/>
    <a:srgbClr val="153879"/>
    <a:srgbClr val="D7181F"/>
    <a:srgbClr val="1F4283"/>
    <a:srgbClr val="0054A8"/>
    <a:srgbClr val="1B1464"/>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7296" autoAdjust="0"/>
  </p:normalViewPr>
  <p:slideViewPr>
    <p:cSldViewPr>
      <p:cViewPr varScale="1">
        <p:scale>
          <a:sx n="71" d="100"/>
          <a:sy n="71" d="100"/>
        </p:scale>
        <p:origin x="1747"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customXml" Target="../customXml/item4.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41A8FD38-B002-4CAD-9D99-1F0D41176737}" type="datetimeFigureOut">
              <a:rPr lang="en-US" smtClean="0"/>
              <a:t>3/18/2026</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AEEC9AAC-B1C4-4D2C-91D0-85CFAF83A1B3}" type="slidenum">
              <a:rPr lang="en-US" smtClean="0"/>
              <a:t>‹#›</a:t>
            </a:fld>
            <a:endParaRPr lang="en-US"/>
          </a:p>
        </p:txBody>
      </p:sp>
    </p:spTree>
    <p:extLst>
      <p:ext uri="{BB962C8B-B14F-4D97-AF65-F5344CB8AC3E}">
        <p14:creationId xmlns:p14="http://schemas.microsoft.com/office/powerpoint/2010/main" val="176799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26DB-081B-C65F-9E1C-EDEECDB17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BA03F-C77B-5AFD-DA0C-51B428C9D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78D5A-AB02-26B4-1C59-63AABAC76A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2201A9-05D7-C945-A71F-F872062F817F}"/>
              </a:ext>
            </a:extLst>
          </p:cNvPr>
          <p:cNvSpPr>
            <a:spLocks noGrp="1"/>
          </p:cNvSpPr>
          <p:nvPr>
            <p:ph type="sldNum" sz="quarter" idx="5"/>
          </p:nvPr>
        </p:nvSpPr>
        <p:spPr/>
        <p:txBody>
          <a:bodyPr/>
          <a:lstStyle/>
          <a:p>
            <a:fld id="{AEEC9AAC-B1C4-4D2C-91D0-85CFAF83A1B3}" type="slidenum">
              <a:rPr lang="en-US" smtClean="0"/>
              <a:t>3</a:t>
            </a:fld>
            <a:endParaRPr lang="en-US"/>
          </a:p>
        </p:txBody>
      </p:sp>
    </p:spTree>
    <p:extLst>
      <p:ext uri="{BB962C8B-B14F-4D97-AF65-F5344CB8AC3E}">
        <p14:creationId xmlns:p14="http://schemas.microsoft.com/office/powerpoint/2010/main" val="102697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4</a:t>
            </a:fld>
            <a:endParaRPr lang="en-US"/>
          </a:p>
        </p:txBody>
      </p:sp>
    </p:spTree>
    <p:extLst>
      <p:ext uri="{BB962C8B-B14F-4D97-AF65-F5344CB8AC3E}">
        <p14:creationId xmlns:p14="http://schemas.microsoft.com/office/powerpoint/2010/main" val="2321884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9</a:t>
            </a:fld>
            <a:endParaRPr lang="en-US"/>
          </a:p>
        </p:txBody>
      </p:sp>
    </p:spTree>
    <p:extLst>
      <p:ext uri="{BB962C8B-B14F-4D97-AF65-F5344CB8AC3E}">
        <p14:creationId xmlns:p14="http://schemas.microsoft.com/office/powerpoint/2010/main" val="6560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11</a:t>
            </a:fld>
            <a:endParaRPr lang="en-US"/>
          </a:p>
        </p:txBody>
      </p:sp>
    </p:spTree>
    <p:extLst>
      <p:ext uri="{BB962C8B-B14F-4D97-AF65-F5344CB8AC3E}">
        <p14:creationId xmlns:p14="http://schemas.microsoft.com/office/powerpoint/2010/main" val="4009070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Option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514600"/>
            <a:ext cx="7315200" cy="914400"/>
          </a:xfrm>
          <a:prstGeom prst="rect">
            <a:avLst/>
          </a:prstGeom>
          <a:effectLst/>
        </p:spPr>
        <p:txBody>
          <a:bodyPr anchor="b">
            <a:normAutofit/>
          </a:bodyPr>
          <a:lstStyle>
            <a:lvl1pPr algn="ctr">
              <a:defRPr sz="2800">
                <a:solidFill>
                  <a:srgbClr val="1F4283"/>
                </a:solidFill>
              </a:defRPr>
            </a:lvl1pPr>
          </a:lstStyle>
          <a:p>
            <a:r>
              <a:rPr lang="en-US" dirty="0"/>
              <a:t>Click To Edit Master Title Style</a:t>
            </a:r>
          </a:p>
        </p:txBody>
      </p:sp>
      <p:sp>
        <p:nvSpPr>
          <p:cNvPr id="3" name="Subtitle 2"/>
          <p:cNvSpPr>
            <a:spLocks noGrp="1"/>
          </p:cNvSpPr>
          <p:nvPr>
            <p:ph type="subTitle" idx="1" hasCustomPrompt="1"/>
          </p:nvPr>
        </p:nvSpPr>
        <p:spPr>
          <a:xfrm>
            <a:off x="914400" y="3429000"/>
            <a:ext cx="7315200" cy="914399"/>
          </a:xfrm>
          <a:prstGeom prst="rect">
            <a:avLst/>
          </a:prstGeom>
        </p:spPr>
        <p:txBody>
          <a:bodyPr anchor="t">
            <a:normAutofit/>
          </a:bodyPr>
          <a:lstStyle>
            <a:lvl1pPr marL="0" indent="0" algn="ctr">
              <a:buNone/>
              <a:defRPr sz="1800" cap="none">
                <a:solidFill>
                  <a:srgbClr val="D72E2A"/>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095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ondary Slide -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4" y="990600"/>
            <a:ext cx="8272212" cy="609600"/>
          </a:xfrm>
          <a:prstGeom prst="rect">
            <a:avLst/>
          </a:prstGeom>
        </p:spPr>
        <p:txBody>
          <a:bodyPr anchor="t">
            <a:normAutofit/>
          </a:bodyPr>
          <a:lstStyle>
            <a:lvl1pPr>
              <a:defRPr sz="2400" b="1">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435897" y="1600200"/>
            <a:ext cx="8272211" cy="4572000"/>
          </a:xfrm>
          <a:prstGeom prst="rect">
            <a:avLst/>
          </a:prstGeom>
        </p:spPr>
        <p:txBody>
          <a:bodyPr>
            <a:normAutofit/>
          </a:bodyPr>
          <a:lstStyle>
            <a:lvl1pPr>
              <a:buClr>
                <a:srgbClr val="1F4283"/>
              </a:buClr>
              <a:defRPr sz="1800">
                <a:latin typeface="Arial" panose="020B0604020202020204" pitchFamily="34" charset="0"/>
                <a:cs typeface="Arial" panose="020B0604020202020204" pitchFamily="34" charset="0"/>
              </a:defRPr>
            </a:lvl1pPr>
            <a:lvl2pPr>
              <a:buClr>
                <a:srgbClr val="1F4283"/>
              </a:buClr>
              <a:defRPr sz="1500">
                <a:latin typeface="Arial" panose="020B0604020202020204" pitchFamily="34" charset="0"/>
                <a:cs typeface="Arial" panose="020B0604020202020204" pitchFamily="34" charset="0"/>
              </a:defRPr>
            </a:lvl2pPr>
            <a:lvl3pPr>
              <a:buClr>
                <a:srgbClr val="1F4283"/>
              </a:buClr>
              <a:defRPr sz="1500">
                <a:latin typeface="Arial" panose="020B0604020202020204" pitchFamily="34" charset="0"/>
                <a:cs typeface="Arial" panose="020B0604020202020204" pitchFamily="34" charset="0"/>
              </a:defRPr>
            </a:lvl3pPr>
            <a:lvl4pPr>
              <a:buClr>
                <a:srgbClr val="1F4283"/>
              </a:buClr>
              <a:defRPr sz="1200">
                <a:latin typeface="Arial" panose="020B0604020202020204" pitchFamily="34" charset="0"/>
                <a:cs typeface="Arial" panose="020B0604020202020204" pitchFamily="34" charset="0"/>
              </a:defRPr>
            </a:lvl4pPr>
            <a:lvl5pPr>
              <a:buClr>
                <a:srgbClr val="1F4283"/>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27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Secondary Slide -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435897" y="1600200"/>
            <a:ext cx="4066793"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1313" y="1591733"/>
            <a:ext cx="4066794"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49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Slide - Media">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435894" y="1600200"/>
            <a:ext cx="8245161"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9611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Slide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435894" y="1600200"/>
            <a:ext cx="8245162"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4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334901" y="457200"/>
            <a:ext cx="2777490" cy="94997"/>
          </a:xfrm>
          <a:prstGeom prst="rect">
            <a:avLst/>
          </a:prstGeom>
          <a:solidFill>
            <a:srgbClr val="1F4283">
              <a:alpha val="94902"/>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6031610" y="453643"/>
            <a:ext cx="2777490" cy="98554"/>
          </a:xfrm>
          <a:prstGeom prst="rect">
            <a:avLst/>
          </a:prstGeom>
          <a:solidFill>
            <a:srgbClr val="5174B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3181373" y="457200"/>
            <a:ext cx="2777490" cy="91440"/>
          </a:xfrm>
          <a:prstGeom prst="rect">
            <a:avLst/>
          </a:prstGeom>
          <a:solidFill>
            <a:srgbClr val="3D60A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p:cNvSpPr/>
          <p:nvPr userDrawn="1"/>
        </p:nvSpPr>
        <p:spPr>
          <a:xfrm>
            <a:off x="0" y="6316936"/>
            <a:ext cx="9144000" cy="541064"/>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86200" y="209550"/>
            <a:ext cx="1371600" cy="628650"/>
          </a:xfrm>
          <a:prstGeom prst="rect">
            <a:avLst/>
          </a:prstGeom>
        </p:spPr>
      </p:pic>
      <p:sp>
        <p:nvSpPr>
          <p:cNvPr id="4" name="TextBox 3"/>
          <p:cNvSpPr txBox="1"/>
          <p:nvPr userDrawn="1"/>
        </p:nvSpPr>
        <p:spPr>
          <a:xfrm>
            <a:off x="1828800" y="6428601"/>
            <a:ext cx="5486400" cy="276999"/>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Florida Department of Transportation</a:t>
            </a:r>
          </a:p>
        </p:txBody>
      </p:sp>
    </p:spTree>
    <p:extLst>
      <p:ext uri="{BB962C8B-B14F-4D97-AF65-F5344CB8AC3E}">
        <p14:creationId xmlns:p14="http://schemas.microsoft.com/office/powerpoint/2010/main" val="42346054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257175" rtl="0" eaLnBrk="1" latinLnBrk="0" hangingPunct="1">
        <a:spcBef>
          <a:spcPct val="0"/>
        </a:spcBef>
        <a:buNone/>
        <a:defRPr sz="2400" b="1" kern="1200" cap="none">
          <a:solidFill>
            <a:srgbClr val="335697"/>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212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3505200"/>
          </a:xfrm>
        </p:spPr>
        <p:txBody>
          <a:bodyPr>
            <a:noAutofit/>
          </a:bodyPr>
          <a:lstStyle/>
          <a:p>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2400" dirty="0"/>
            </a:br>
            <a:r>
              <a:rPr lang="en-US" sz="3200" dirty="0"/>
              <a:t>456252-1-32-01</a:t>
            </a:r>
            <a:br>
              <a:rPr lang="en-US" sz="3200" dirty="0"/>
            </a:br>
            <a:r>
              <a:rPr lang="en-US" sz="3200" dirty="0"/>
              <a:t>Ad # 27122 </a:t>
            </a:r>
            <a:br>
              <a:rPr lang="en-US" sz="2800" dirty="0"/>
            </a:br>
            <a:br>
              <a:rPr lang="en-US" sz="2800" dirty="0"/>
            </a:br>
            <a:r>
              <a:rPr lang="en-US" dirty="0"/>
              <a:t>RRR Project: </a:t>
            </a:r>
            <a:br>
              <a:rPr lang="en-US" dirty="0"/>
            </a:br>
            <a:r>
              <a:rPr lang="en-US" dirty="0"/>
              <a:t>SR 600 (US 92) from E of Churchill Ave </a:t>
            </a:r>
            <a:br>
              <a:rPr lang="en-US" dirty="0"/>
            </a:br>
            <a:r>
              <a:rPr lang="en-US" dirty="0"/>
              <a:t>to S of Main St</a:t>
            </a:r>
            <a:br>
              <a:rPr lang="en-US" dirty="0"/>
            </a:br>
            <a:br>
              <a:rPr lang="en-US" dirty="0"/>
            </a:br>
            <a:r>
              <a:rPr lang="en-US" dirty="0"/>
              <a:t>Polk County</a:t>
            </a:r>
            <a:endParaRPr lang="en-US" sz="2400" dirty="0"/>
          </a:p>
        </p:txBody>
      </p:sp>
      <p:sp>
        <p:nvSpPr>
          <p:cNvPr id="3" name="Subtitle 2"/>
          <p:cNvSpPr>
            <a:spLocks noGrp="1"/>
          </p:cNvSpPr>
          <p:nvPr>
            <p:ph type="subTitle" idx="1"/>
          </p:nvPr>
        </p:nvSpPr>
        <p:spPr>
          <a:xfrm>
            <a:off x="914400" y="5029200"/>
            <a:ext cx="7315200" cy="914399"/>
          </a:xfrm>
        </p:spPr>
        <p:txBody>
          <a:bodyPr>
            <a:normAutofit fontScale="92500" lnSpcReduction="20000"/>
          </a:bodyPr>
          <a:lstStyle/>
          <a:p>
            <a:r>
              <a:rPr lang="en-US" dirty="0">
                <a:solidFill>
                  <a:srgbClr val="1F4284"/>
                </a:solidFill>
              </a:rPr>
              <a:t>Project Manager:</a:t>
            </a:r>
          </a:p>
          <a:p>
            <a:r>
              <a:rPr lang="en-US" dirty="0">
                <a:solidFill>
                  <a:srgbClr val="1F4284"/>
                </a:solidFill>
              </a:rPr>
              <a:t>Amber Albritton</a:t>
            </a:r>
          </a:p>
          <a:p>
            <a:r>
              <a:rPr lang="en-US" dirty="0">
                <a:solidFill>
                  <a:srgbClr val="1F4284"/>
                </a:solidFill>
              </a:rPr>
              <a:t>863-519-2668</a:t>
            </a:r>
          </a:p>
        </p:txBody>
      </p:sp>
      <p:pic>
        <p:nvPicPr>
          <p:cNvPr id="4" name="Recorded Sound">
            <a:hlinkClick r:id="" action="ppaction://media"/>
            <a:extLst>
              <a:ext uri="{FF2B5EF4-FFF2-40B4-BE49-F238E27FC236}">
                <a16:creationId xmlns:a16="http://schemas.microsoft.com/office/drawing/2014/main" id="{7832E082-DE85-6F05-F98B-FCF298B90F31}"/>
              </a:ext>
            </a:extLst>
          </p:cNvPr>
          <p:cNvPicPr>
            <a:picLocks noChangeAspect="1"/>
          </p:cNvPicPr>
          <p:nvPr>
            <a:audioFile r:link="rId1"/>
            <p:extLst>
              <p:ext uri="{DAA4B4D4-6D71-4841-9C94-3DE7FCFB9230}">
                <p14:media xmlns:p14="http://schemas.microsoft.com/office/powerpoint/2010/main" r:embed="rId2">
                  <p14:trim st="1296" end="2489.8321"/>
                  <p14:fade in="750" out="1000"/>
                </p14:media>
              </p:ext>
            </p:extLst>
          </p:nvPr>
        </p:nvPicPr>
        <p:blipFill>
          <a:blip r:embed="rId4"/>
          <a:stretch>
            <a:fillRect/>
          </a:stretch>
        </p:blipFill>
        <p:spPr>
          <a:xfrm>
            <a:off x="7924800" y="5348176"/>
            <a:ext cx="609600" cy="609600"/>
          </a:xfrm>
          <a:prstGeom prst="rect">
            <a:avLst/>
          </a:prstGeom>
        </p:spPr>
      </p:pic>
    </p:spTree>
    <p:extLst>
      <p:ext uri="{BB962C8B-B14F-4D97-AF65-F5344CB8AC3E}">
        <p14:creationId xmlns:p14="http://schemas.microsoft.com/office/powerpoint/2010/main" val="791037810"/>
      </p:ext>
    </p:extLst>
  </p:cSld>
  <p:clrMapOvr>
    <a:masterClrMapping/>
  </p:clrMapOvr>
  <mc:AlternateContent xmlns:mc="http://schemas.openxmlformats.org/markup-compatibility/2006" xmlns:p14="http://schemas.microsoft.com/office/powerpoint/2010/main">
    <mc:Choice Requires="p14">
      <p:transition spd="med" p14:dur="700" advTm="28343">
        <p:fade/>
      </p:transition>
    </mc:Choice>
    <mc:Fallback xmlns="">
      <p:transition spd="med" advTm="283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79E6-ECF8-4FC4-915B-4FF7C6CD19DD}"/>
              </a:ext>
            </a:extLst>
          </p:cNvPr>
          <p:cNvSpPr>
            <a:spLocks noGrp="1"/>
          </p:cNvSpPr>
          <p:nvPr>
            <p:ph type="title"/>
          </p:nvPr>
        </p:nvSpPr>
        <p:spPr>
          <a:xfrm>
            <a:off x="435897" y="840509"/>
            <a:ext cx="8272212" cy="609600"/>
          </a:xfrm>
        </p:spPr>
        <p:txBody>
          <a:bodyPr>
            <a:normAutofit/>
          </a:bodyPr>
          <a:lstStyle/>
          <a:p>
            <a:pPr algn="ctr"/>
            <a:r>
              <a:rPr lang="en-US" sz="3200" dirty="0"/>
              <a:t>The Letter</a:t>
            </a:r>
          </a:p>
        </p:txBody>
      </p:sp>
      <p:sp>
        <p:nvSpPr>
          <p:cNvPr id="3" name="Content Placeholder 2">
            <a:extLst>
              <a:ext uri="{FF2B5EF4-FFF2-40B4-BE49-F238E27FC236}">
                <a16:creationId xmlns:a16="http://schemas.microsoft.com/office/drawing/2014/main" id="{18CB5F3B-9CB7-4A18-8301-514715FC178A}"/>
              </a:ext>
            </a:extLst>
          </p:cNvPr>
          <p:cNvSpPr>
            <a:spLocks noGrp="1"/>
          </p:cNvSpPr>
          <p:nvPr>
            <p:ph idx="1"/>
          </p:nvPr>
        </p:nvSpPr>
        <p:spPr>
          <a:xfrm>
            <a:off x="435897" y="1295400"/>
            <a:ext cx="8272211" cy="4876800"/>
          </a:xfrm>
        </p:spPr>
        <p:txBody>
          <a:bodyPr>
            <a:normAutofit/>
          </a:bodyPr>
          <a:lstStyle/>
          <a:p>
            <a:r>
              <a:rPr lang="en-US" sz="1900" dirty="0"/>
              <a:t>Don’t:</a:t>
            </a:r>
          </a:p>
          <a:p>
            <a:pPr lvl="1"/>
            <a:r>
              <a:rPr lang="en-US" sz="1700" dirty="0"/>
              <a:t>Don’t use excessive graphics and pictures.</a:t>
            </a:r>
          </a:p>
          <a:p>
            <a:pPr lvl="1"/>
            <a:r>
              <a:rPr lang="en-US" sz="1700" dirty="0"/>
              <a:t>Don’t use multiple colors throughout the text.  We print black and white. </a:t>
            </a:r>
          </a:p>
          <a:p>
            <a:pPr lvl="1"/>
            <a:r>
              <a:rPr lang="en-US" sz="1700" dirty="0"/>
              <a:t>Don’t assume just because the TRC has worked with you in the past that we will take your past work into consideration. The only way to be fair is to read every letter like we’ve never met you. If it’s not in the letter, it won’t be taken into consideration when shortlisting. </a:t>
            </a:r>
          </a:p>
          <a:p>
            <a:pPr lvl="1"/>
            <a:r>
              <a:rPr lang="en-US" sz="1700" b="1" dirty="0">
                <a:solidFill>
                  <a:schemeClr val="accent3">
                    <a:lumMod val="75000"/>
                  </a:schemeClr>
                </a:solidFill>
              </a:rPr>
              <a:t>Don’t contact anyone regarding this project except FDOT. </a:t>
            </a:r>
            <a:r>
              <a:rPr lang="en-US" sz="1700" dirty="0"/>
              <a:t>This project is “no call” until told otherwise. </a:t>
            </a:r>
          </a:p>
          <a:p>
            <a:r>
              <a:rPr lang="en-US" sz="1900" dirty="0"/>
              <a:t>Do:</a:t>
            </a:r>
          </a:p>
          <a:p>
            <a:pPr lvl="1"/>
            <a:r>
              <a:rPr lang="en-US" sz="1700" dirty="0"/>
              <a:t>Listen to the TRC. </a:t>
            </a:r>
          </a:p>
          <a:p>
            <a:pPr lvl="1"/>
            <a:r>
              <a:rPr lang="en-US" sz="1700" dirty="0"/>
              <a:t>Use a two-column format.</a:t>
            </a:r>
          </a:p>
          <a:p>
            <a:pPr lvl="1"/>
            <a:r>
              <a:rPr lang="en-US" sz="1700" dirty="0"/>
              <a:t>Check for grammatical errors. If you can’t QC a letter, how do we expect you to QC plans?</a:t>
            </a:r>
          </a:p>
          <a:p>
            <a:pPr marL="182250" lvl="1" indent="0">
              <a:buNone/>
            </a:pPr>
            <a:r>
              <a:rPr lang="en-US" sz="1400" dirty="0"/>
              <a:t> </a:t>
            </a:r>
          </a:p>
        </p:txBody>
      </p:sp>
      <p:pic>
        <p:nvPicPr>
          <p:cNvPr id="5" name="10">
            <a:hlinkClick r:id="" action="ppaction://media"/>
            <a:extLst>
              <a:ext uri="{FF2B5EF4-FFF2-40B4-BE49-F238E27FC236}">
                <a16:creationId xmlns:a16="http://schemas.microsoft.com/office/drawing/2014/main" id="{153B387C-6B2D-0A41-D21A-D4096F9C19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0745" y="5562600"/>
            <a:ext cx="487363" cy="487363"/>
          </a:xfrm>
          <a:prstGeom prst="rect">
            <a:avLst/>
          </a:prstGeom>
        </p:spPr>
      </p:pic>
    </p:spTree>
    <p:extLst>
      <p:ext uri="{BB962C8B-B14F-4D97-AF65-F5344CB8AC3E}">
        <p14:creationId xmlns:p14="http://schemas.microsoft.com/office/powerpoint/2010/main" val="320214062"/>
      </p:ext>
    </p:extLst>
  </p:cSld>
  <p:clrMapOvr>
    <a:masterClrMapping/>
  </p:clrMapOvr>
  <mc:AlternateContent xmlns:mc="http://schemas.openxmlformats.org/markup-compatibility/2006" xmlns:p14="http://schemas.microsoft.com/office/powerpoint/2010/main">
    <mc:Choice Requires="p14">
      <p:transition spd="med" p14:dur="700" advTm="43847">
        <p:fade/>
      </p:transition>
    </mc:Choice>
    <mc:Fallback xmlns="">
      <p:transition spd="med" advTm="438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352800"/>
            <a:ext cx="8229600" cy="2743200"/>
          </a:xfrm>
        </p:spPr>
        <p:txBody>
          <a:bodyPr>
            <a:normAutofit fontScale="90000"/>
          </a:bodyPr>
          <a:lstStyle/>
          <a:p>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rgbClr val="153879"/>
                </a:solidFill>
              </a:rPr>
            </a:br>
            <a:br>
              <a:rPr lang="en-US" sz="3100" dirty="0">
                <a:solidFill>
                  <a:srgbClr val="153879"/>
                </a:solidFill>
              </a:rPr>
            </a:br>
            <a:br>
              <a:rPr lang="en-US" sz="3100" dirty="0">
                <a:solidFill>
                  <a:srgbClr val="153879"/>
                </a:solidFill>
              </a:rPr>
            </a:br>
            <a:br>
              <a:rPr lang="en-US" sz="3100" dirty="0">
                <a:solidFill>
                  <a:srgbClr val="153879"/>
                </a:solidFill>
              </a:rPr>
            </a:br>
            <a:r>
              <a:rPr lang="en-US" sz="2700" dirty="0">
                <a:solidFill>
                  <a:srgbClr val="153879"/>
                </a:solidFill>
              </a:rPr>
              <a:t>Meetings are being held on: </a:t>
            </a:r>
            <a:br>
              <a:rPr lang="en-US" sz="2700" dirty="0">
                <a:solidFill>
                  <a:srgbClr val="153879"/>
                </a:solidFill>
              </a:rPr>
            </a:br>
            <a:r>
              <a:rPr lang="en-US" sz="2700" dirty="0">
                <a:solidFill>
                  <a:srgbClr val="153879"/>
                </a:solidFill>
              </a:rPr>
              <a:t>Monday, April 6</a:t>
            </a:r>
            <a:r>
              <a:rPr lang="en-US" sz="2700" baseline="30000" dirty="0">
                <a:solidFill>
                  <a:srgbClr val="153879"/>
                </a:solidFill>
              </a:rPr>
              <a:t>th</a:t>
            </a:r>
            <a:r>
              <a:rPr lang="en-US" sz="2700" dirty="0">
                <a:solidFill>
                  <a:srgbClr val="153879"/>
                </a:solidFill>
              </a:rPr>
              <a:t> from 9:00am-3:00pm</a:t>
            </a:r>
            <a:br>
              <a:rPr lang="en-US" sz="2700" dirty="0">
                <a:solidFill>
                  <a:srgbClr val="153879"/>
                </a:solidFill>
              </a:rPr>
            </a:br>
            <a:r>
              <a:rPr lang="en-US" sz="2700" dirty="0">
                <a:solidFill>
                  <a:srgbClr val="153879"/>
                </a:solidFill>
              </a:rPr>
              <a:t>Tuesday, April 7</a:t>
            </a:r>
            <a:r>
              <a:rPr lang="en-US" sz="2700" baseline="30000" dirty="0">
                <a:solidFill>
                  <a:srgbClr val="153879"/>
                </a:solidFill>
              </a:rPr>
              <a:t>th</a:t>
            </a:r>
            <a:r>
              <a:rPr lang="en-US" sz="2700" dirty="0">
                <a:solidFill>
                  <a:srgbClr val="153879"/>
                </a:solidFill>
              </a:rPr>
              <a:t> from 9:00am-3:00pm</a:t>
            </a:r>
            <a:br>
              <a:rPr lang="en-US" sz="2700" dirty="0">
                <a:solidFill>
                  <a:srgbClr val="153879"/>
                </a:solidFill>
              </a:rPr>
            </a:br>
            <a:r>
              <a:rPr lang="en-US" sz="2700" dirty="0">
                <a:solidFill>
                  <a:srgbClr val="153879"/>
                </a:solidFill>
              </a:rPr>
              <a:t>Monday, April 13</a:t>
            </a:r>
            <a:r>
              <a:rPr lang="en-US" sz="2700" baseline="30000" dirty="0">
                <a:solidFill>
                  <a:srgbClr val="153879"/>
                </a:solidFill>
              </a:rPr>
              <a:t>th</a:t>
            </a:r>
            <a:r>
              <a:rPr lang="en-US" sz="2700" dirty="0">
                <a:solidFill>
                  <a:srgbClr val="153879"/>
                </a:solidFill>
              </a:rPr>
              <a:t> from 1:00pm-3:30pm</a:t>
            </a:r>
            <a:br>
              <a:rPr lang="en-US" sz="2700" dirty="0">
                <a:solidFill>
                  <a:srgbClr val="153879"/>
                </a:solidFill>
              </a:rPr>
            </a:br>
            <a:r>
              <a:rPr lang="en-US" sz="2700" dirty="0">
                <a:solidFill>
                  <a:srgbClr val="153879"/>
                </a:solidFill>
              </a:rPr>
              <a:t>Wednesday, April 15</a:t>
            </a:r>
            <a:r>
              <a:rPr lang="en-US" sz="2700" baseline="30000" dirty="0">
                <a:solidFill>
                  <a:srgbClr val="153879"/>
                </a:solidFill>
              </a:rPr>
              <a:t>th</a:t>
            </a:r>
            <a:r>
              <a:rPr lang="en-US" sz="2700" dirty="0">
                <a:solidFill>
                  <a:srgbClr val="153879"/>
                </a:solidFill>
              </a:rPr>
              <a:t> from 9:00am-12:00pm</a:t>
            </a:r>
            <a:br>
              <a:rPr lang="en-US" sz="2700" dirty="0">
                <a:solidFill>
                  <a:srgbClr val="153879"/>
                </a:solidFill>
              </a:rPr>
            </a:br>
            <a:br>
              <a:rPr lang="en-US" sz="2400" dirty="0">
                <a:solidFill>
                  <a:schemeClr val="tx2"/>
                </a:solidFill>
              </a:rPr>
            </a:br>
            <a:r>
              <a:rPr lang="en-US" sz="2400" dirty="0">
                <a:solidFill>
                  <a:schemeClr val="tx2"/>
                </a:solidFill>
              </a:rPr>
              <a:t>This time is for you to ask questions and get clarification on the project and expectations. </a:t>
            </a:r>
            <a:r>
              <a:rPr lang="en-US" sz="2400" u="sng" dirty="0">
                <a:solidFill>
                  <a:schemeClr val="tx2"/>
                </a:solidFill>
              </a:rPr>
              <a:t>We do not use anything shared in the Marketing Meetings to evaluate firms.</a:t>
            </a:r>
            <a:br>
              <a:rPr lang="en-US" sz="3100" dirty="0"/>
            </a:br>
            <a:endParaRPr lang="en-US" dirty="0"/>
          </a:p>
        </p:txBody>
      </p:sp>
      <p:sp>
        <p:nvSpPr>
          <p:cNvPr id="3" name="TextBox 2">
            <a:extLst>
              <a:ext uri="{FF2B5EF4-FFF2-40B4-BE49-F238E27FC236}">
                <a16:creationId xmlns:a16="http://schemas.microsoft.com/office/drawing/2014/main" id="{E59F1DE2-BFAC-410D-A47B-E07D757DA70B}"/>
              </a:ext>
            </a:extLst>
          </p:cNvPr>
          <p:cNvSpPr txBox="1"/>
          <p:nvPr/>
        </p:nvSpPr>
        <p:spPr>
          <a:xfrm>
            <a:off x="342900" y="857693"/>
            <a:ext cx="8458200" cy="1508105"/>
          </a:xfrm>
          <a:prstGeom prst="rect">
            <a:avLst/>
          </a:prstGeom>
          <a:noFill/>
        </p:spPr>
        <p:txBody>
          <a:bodyPr wrap="square" rtlCol="0">
            <a:spAutoFit/>
          </a:bodyPr>
          <a:lstStyle/>
          <a:p>
            <a:pPr algn="ctr" defTabSz="257175">
              <a:spcBef>
                <a:spcPct val="0"/>
              </a:spcBef>
            </a:pPr>
            <a:r>
              <a:rPr lang="en-US" sz="2800" b="1" dirty="0">
                <a:solidFill>
                  <a:srgbClr val="153879"/>
                </a:solidFill>
                <a:latin typeface="Arial" panose="020B0604020202020204" pitchFamily="34" charset="0"/>
                <a:ea typeface="+mj-ea"/>
                <a:cs typeface="Arial" panose="020B0604020202020204" pitchFamily="34" charset="0"/>
              </a:rPr>
              <a:t>If you would like to schedule your </a:t>
            </a:r>
            <a:br>
              <a:rPr lang="en-US" sz="2800" b="1" dirty="0">
                <a:solidFill>
                  <a:srgbClr val="153879"/>
                </a:solidFill>
                <a:latin typeface="Arial" panose="020B0604020202020204" pitchFamily="34" charset="0"/>
                <a:ea typeface="+mj-ea"/>
                <a:cs typeface="Arial" panose="020B0604020202020204" pitchFamily="34" charset="0"/>
              </a:rPr>
            </a:br>
            <a:r>
              <a:rPr lang="en-US" sz="2800" b="1" dirty="0">
                <a:solidFill>
                  <a:srgbClr val="153879"/>
                </a:solidFill>
                <a:latin typeface="Arial" panose="020B0604020202020204" pitchFamily="34" charset="0"/>
                <a:ea typeface="+mj-ea"/>
                <a:cs typeface="Arial" panose="020B0604020202020204" pitchFamily="34" charset="0"/>
              </a:rPr>
              <a:t>20-minute marketing meeting, please do so here: </a:t>
            </a:r>
            <a:r>
              <a:rPr lang="en-US" b="1" dirty="0">
                <a:solidFill>
                  <a:srgbClr val="153879"/>
                </a:solidFill>
                <a:latin typeface="Arial" panose="020B0604020202020204" pitchFamily="34" charset="0"/>
                <a:ea typeface="+mj-ea"/>
                <a:cs typeface="Arial" panose="020B0604020202020204" pitchFamily="34" charset="0"/>
              </a:rPr>
              <a:t>https://outlook.office365.com/book/D1TRCMarketingMeetings@fldot.onmicrosoft.com/s/O2hm__ihDE2-0LfHgkdLuA2?ismsaljsauthenabled</a:t>
            </a:r>
            <a:endParaRPr lang="en-US" sz="2800" b="1" dirty="0">
              <a:solidFill>
                <a:srgbClr val="153879"/>
              </a:solidFill>
              <a:latin typeface="Arial" panose="020B0604020202020204" pitchFamily="34" charset="0"/>
              <a:ea typeface="+mj-ea"/>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8EDEFC6A-9472-7608-BCAC-45F680E0E05D}"/>
              </a:ext>
            </a:extLst>
          </p:cNvPr>
          <p:cNvPicPr>
            <a:picLocks noChangeAspect="1"/>
          </p:cNvPicPr>
          <p:nvPr>
            <a:audioFile r:link="rId1"/>
            <p:extLst>
              <p:ext uri="{DAA4B4D4-6D71-4841-9C94-3DE7FCFB9230}">
                <p14:media xmlns:p14="http://schemas.microsoft.com/office/powerpoint/2010/main" r:embed="rId2">
                  <p14:trim end="1715.2653"/>
                  <p14:fade in="1500" out="1750"/>
                </p14:media>
              </p:ext>
            </p:extLst>
          </p:nvPr>
        </p:nvPicPr>
        <p:blipFill>
          <a:blip r:embed="rId5"/>
          <a:stretch>
            <a:fillRect/>
          </a:stretch>
        </p:blipFill>
        <p:spPr>
          <a:xfrm>
            <a:off x="8191500" y="5486400"/>
            <a:ext cx="609600" cy="609600"/>
          </a:xfrm>
          <a:prstGeom prst="rect">
            <a:avLst/>
          </a:prstGeom>
        </p:spPr>
      </p:pic>
    </p:spTree>
    <p:extLst>
      <p:ext uri="{BB962C8B-B14F-4D97-AF65-F5344CB8AC3E}">
        <p14:creationId xmlns:p14="http://schemas.microsoft.com/office/powerpoint/2010/main" val="252312164"/>
      </p:ext>
    </p:extLst>
  </p:cSld>
  <p:clrMapOvr>
    <a:masterClrMapping/>
  </p:clrMapOvr>
  <mc:AlternateContent xmlns:mc="http://schemas.openxmlformats.org/markup-compatibility/2006" xmlns:p14="http://schemas.microsoft.com/office/powerpoint/2010/main">
    <mc:Choice Requires="p14">
      <p:transition spd="med" p14:dur="700" advTm="27595">
        <p:fade/>
      </p:transition>
    </mc:Choice>
    <mc:Fallback xmlns="">
      <p:transition spd="med" advTm="275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CAP Dates:</a:t>
            </a:r>
          </a:p>
        </p:txBody>
      </p:sp>
      <p:sp>
        <p:nvSpPr>
          <p:cNvPr id="3" name="Content Placeholder 2"/>
          <p:cNvSpPr>
            <a:spLocks noGrp="1"/>
          </p:cNvSpPr>
          <p:nvPr>
            <p:ph idx="1"/>
          </p:nvPr>
        </p:nvSpPr>
        <p:spPr/>
        <p:txBody>
          <a:bodyPr>
            <a:normAutofit/>
          </a:bodyPr>
          <a:lstStyle/>
          <a:p>
            <a:r>
              <a:rPr lang="en-US" sz="2400" dirty="0"/>
              <a:t>Advertisement: April 17, 2026</a:t>
            </a:r>
          </a:p>
          <a:p>
            <a:pPr lvl="1"/>
            <a:r>
              <a:rPr lang="en-US" sz="1600" dirty="0"/>
              <a:t>Contact ceases with all FDOT staff (except PSU) </a:t>
            </a:r>
          </a:p>
          <a:p>
            <a:r>
              <a:rPr lang="en-US" sz="2400" dirty="0"/>
              <a:t>Interviews:	 June 12, 2026</a:t>
            </a:r>
            <a:endParaRPr lang="en-US" dirty="0"/>
          </a:p>
          <a:p>
            <a:r>
              <a:rPr lang="en-US" sz="2400" dirty="0"/>
              <a:t>Final Selection:  June 30, 2026</a:t>
            </a:r>
          </a:p>
        </p:txBody>
      </p:sp>
      <p:pic>
        <p:nvPicPr>
          <p:cNvPr id="6" name="Recorded Sound">
            <a:hlinkClick r:id="" action="ppaction://media"/>
            <a:extLst>
              <a:ext uri="{FF2B5EF4-FFF2-40B4-BE49-F238E27FC236}">
                <a16:creationId xmlns:a16="http://schemas.microsoft.com/office/drawing/2014/main" id="{C2EEB800-EF2E-55E4-A7FF-23114E8923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4800" y="5410200"/>
            <a:ext cx="609600" cy="609600"/>
          </a:xfrm>
          <a:prstGeom prst="rect">
            <a:avLst/>
          </a:prstGeom>
        </p:spPr>
      </p:pic>
    </p:spTree>
    <p:extLst>
      <p:ext uri="{BB962C8B-B14F-4D97-AF65-F5344CB8AC3E}">
        <p14:creationId xmlns:p14="http://schemas.microsoft.com/office/powerpoint/2010/main" val="902986976"/>
      </p:ext>
    </p:extLst>
  </p:cSld>
  <p:clrMapOvr>
    <a:masterClrMapping/>
  </p:clrMapOvr>
  <mc:AlternateContent xmlns:mc="http://schemas.openxmlformats.org/markup-compatibility/2006" xmlns:p14="http://schemas.microsoft.com/office/powerpoint/2010/main">
    <mc:Choice Requires="p14">
      <p:transition spd="med" p14:dur="700" advTm="17176">
        <p:fade/>
      </p:transition>
    </mc:Choice>
    <mc:Fallback xmlns="">
      <p:transition spd="med" advTm="171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EEC91-65E1-7257-FDF8-387B2E88B9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BBA4D9-C486-F489-0D5D-8A48057895D9}"/>
              </a:ext>
            </a:extLst>
          </p:cNvPr>
          <p:cNvSpPr>
            <a:spLocks noGrp="1"/>
          </p:cNvSpPr>
          <p:nvPr>
            <p:ph type="title"/>
          </p:nvPr>
        </p:nvSpPr>
        <p:spPr>
          <a:xfrm>
            <a:off x="457200" y="991466"/>
            <a:ext cx="8479506" cy="609600"/>
          </a:xfrm>
        </p:spPr>
        <p:txBody>
          <a:bodyPr>
            <a:noAutofit/>
          </a:bodyPr>
          <a:lstStyle/>
          <a:p>
            <a:r>
              <a:rPr lang="en-US" dirty="0"/>
              <a:t>TRC: Amber Albritton</a:t>
            </a:r>
            <a:br>
              <a:rPr lang="en-US" dirty="0"/>
            </a:br>
            <a:r>
              <a:rPr lang="en-US" dirty="0"/>
              <a:t>Project Manager III</a:t>
            </a:r>
          </a:p>
        </p:txBody>
      </p:sp>
      <p:sp>
        <p:nvSpPr>
          <p:cNvPr id="3" name="Content Placeholder 2">
            <a:extLst>
              <a:ext uri="{FF2B5EF4-FFF2-40B4-BE49-F238E27FC236}">
                <a16:creationId xmlns:a16="http://schemas.microsoft.com/office/drawing/2014/main" id="{92B25C2E-7BD0-B539-B269-2AA2E1928B79}"/>
              </a:ext>
            </a:extLst>
          </p:cNvPr>
          <p:cNvSpPr>
            <a:spLocks noGrp="1"/>
          </p:cNvSpPr>
          <p:nvPr>
            <p:ph idx="1"/>
          </p:nvPr>
        </p:nvSpPr>
        <p:spPr>
          <a:xfrm>
            <a:off x="457200" y="2286000"/>
            <a:ext cx="5050503" cy="3690868"/>
          </a:xfrm>
        </p:spPr>
        <p:txBody>
          <a:bodyPr>
            <a:normAutofit/>
          </a:bodyPr>
          <a:lstStyle/>
          <a:p>
            <a:r>
              <a:rPr lang="en-US" sz="2400" dirty="0"/>
              <a:t>2 Years with FDOT</a:t>
            </a:r>
          </a:p>
          <a:p>
            <a:pPr lvl="1"/>
            <a:r>
              <a:rPr lang="en-US" sz="1800" dirty="0"/>
              <a:t>Project Management</a:t>
            </a:r>
          </a:p>
          <a:p>
            <a:pPr marL="0" indent="0">
              <a:buNone/>
            </a:pPr>
            <a:endParaRPr lang="en-US" sz="2400" dirty="0"/>
          </a:p>
          <a:p>
            <a:r>
              <a:rPr lang="en-US" sz="2400" dirty="0"/>
              <a:t>Contact Information:</a:t>
            </a:r>
          </a:p>
          <a:p>
            <a:pPr lvl="1"/>
            <a:r>
              <a:rPr lang="en-US" sz="1800" dirty="0"/>
              <a:t>863-519-2668</a:t>
            </a:r>
          </a:p>
          <a:p>
            <a:pPr lvl="1"/>
            <a:r>
              <a:rPr lang="en-US" sz="1800" dirty="0"/>
              <a:t>Amber.Albritton@dot.state.fl.us</a:t>
            </a:r>
          </a:p>
          <a:p>
            <a:pPr marL="0" indent="0">
              <a:buNone/>
            </a:pPr>
            <a:endParaRPr lang="en-US" dirty="0"/>
          </a:p>
        </p:txBody>
      </p:sp>
      <p:pic>
        <p:nvPicPr>
          <p:cNvPr id="4" name="Picture 3">
            <a:extLst>
              <a:ext uri="{FF2B5EF4-FFF2-40B4-BE49-F238E27FC236}">
                <a16:creationId xmlns:a16="http://schemas.microsoft.com/office/drawing/2014/main" id="{E02745BE-8505-28EC-E689-3F9AFF57D1D7}"/>
              </a:ext>
            </a:extLst>
          </p:cNvPr>
          <p:cNvPicPr>
            <a:picLocks noChangeAspect="1"/>
          </p:cNvPicPr>
          <p:nvPr/>
        </p:nvPicPr>
        <p:blipFill>
          <a:blip r:embed="rId5"/>
          <a:stretch>
            <a:fillRect/>
          </a:stretch>
        </p:blipFill>
        <p:spPr>
          <a:xfrm>
            <a:off x="5334000" y="1585983"/>
            <a:ext cx="2631270" cy="3686034"/>
          </a:xfrm>
          <a:prstGeom prst="rect">
            <a:avLst/>
          </a:prstGeom>
          <a:ln>
            <a:noFill/>
          </a:ln>
          <a:effectLst>
            <a:softEdge rad="112500"/>
          </a:effectLst>
        </p:spPr>
      </p:pic>
      <p:pic>
        <p:nvPicPr>
          <p:cNvPr id="5" name="Recorded Sound">
            <a:hlinkClick r:id="" action="ppaction://media"/>
            <a:extLst>
              <a:ext uri="{FF2B5EF4-FFF2-40B4-BE49-F238E27FC236}">
                <a16:creationId xmlns:a16="http://schemas.microsoft.com/office/drawing/2014/main" id="{03B4A6CF-4811-1B15-41DC-7BEF48CB12E5}"/>
              </a:ext>
            </a:extLst>
          </p:cNvPr>
          <p:cNvPicPr>
            <a:picLocks noChangeAspect="1"/>
          </p:cNvPicPr>
          <p:nvPr>
            <a:audioFile r:link="rId2"/>
            <p:extLst>
              <p:ext uri="{DAA4B4D4-6D71-4841-9C94-3DE7FCFB9230}">
                <p14:media xmlns:p14="http://schemas.microsoft.com/office/powerpoint/2010/main" r:embed="rId1">
                  <p14:fade in="500" out="1250"/>
                </p14:media>
              </p:ext>
            </p:extLst>
          </p:nvPr>
        </p:nvPicPr>
        <p:blipFill>
          <a:blip r:embed="rId6"/>
          <a:stretch>
            <a:fillRect/>
          </a:stretch>
        </p:blipFill>
        <p:spPr>
          <a:xfrm>
            <a:off x="8066567" y="5367268"/>
            <a:ext cx="609600" cy="609600"/>
          </a:xfrm>
          <a:prstGeom prst="rect">
            <a:avLst/>
          </a:prstGeom>
        </p:spPr>
      </p:pic>
    </p:spTree>
    <p:extLst>
      <p:ext uri="{BB962C8B-B14F-4D97-AF65-F5344CB8AC3E}">
        <p14:creationId xmlns:p14="http://schemas.microsoft.com/office/powerpoint/2010/main" val="959407958"/>
      </p:ext>
    </p:extLst>
  </p:cSld>
  <p:clrMapOvr>
    <a:masterClrMapping/>
  </p:clrMapOvr>
  <mc:AlternateContent xmlns:mc="http://schemas.openxmlformats.org/markup-compatibility/2006" xmlns:p14="http://schemas.microsoft.com/office/powerpoint/2010/main">
    <mc:Choice Requires="p14">
      <p:transition spd="med" p14:dur="700" advTm="6985">
        <p:fade/>
      </p:transition>
    </mc:Choice>
    <mc:Fallback xmlns="">
      <p:transition spd="med" advTm="69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97" y="990600"/>
            <a:ext cx="8479506" cy="609600"/>
          </a:xfrm>
        </p:spPr>
        <p:txBody>
          <a:bodyPr>
            <a:noAutofit/>
          </a:bodyPr>
          <a:lstStyle/>
          <a:p>
            <a:r>
              <a:rPr lang="en-US" dirty="0"/>
              <a:t>TRC: Roberto Gomez</a:t>
            </a:r>
            <a:br>
              <a:rPr lang="en-US" dirty="0"/>
            </a:br>
            <a:r>
              <a:rPr lang="en-US" dirty="0"/>
              <a:t>Traffic Design Engineer II</a:t>
            </a:r>
          </a:p>
        </p:txBody>
      </p:sp>
      <p:sp>
        <p:nvSpPr>
          <p:cNvPr id="3" name="Content Placeholder 2"/>
          <p:cNvSpPr>
            <a:spLocks noGrp="1"/>
          </p:cNvSpPr>
          <p:nvPr>
            <p:ph idx="1"/>
          </p:nvPr>
        </p:nvSpPr>
        <p:spPr>
          <a:xfrm>
            <a:off x="435897" y="1871732"/>
            <a:ext cx="5050503" cy="3690868"/>
          </a:xfrm>
        </p:spPr>
        <p:txBody>
          <a:bodyPr>
            <a:normAutofit/>
          </a:bodyPr>
          <a:lstStyle/>
          <a:p>
            <a:r>
              <a:rPr lang="en-US" sz="2400" dirty="0"/>
              <a:t>0.5 Year with FDOT</a:t>
            </a:r>
          </a:p>
          <a:p>
            <a:pPr lvl="1"/>
            <a:r>
              <a:rPr lang="en-US" sz="1800" dirty="0"/>
              <a:t>Traffic Design – 0.5 year</a:t>
            </a:r>
          </a:p>
          <a:p>
            <a:pPr marL="0" indent="0">
              <a:buNone/>
            </a:pPr>
            <a:endParaRPr lang="en-US" sz="2400" dirty="0"/>
          </a:p>
          <a:p>
            <a:r>
              <a:rPr lang="en-US" sz="2400" dirty="0"/>
              <a:t>Contact Information:</a:t>
            </a:r>
          </a:p>
          <a:p>
            <a:pPr lvl="1"/>
            <a:r>
              <a:rPr lang="en-US" sz="1800" dirty="0"/>
              <a:t>863-519-2368</a:t>
            </a:r>
          </a:p>
          <a:p>
            <a:pPr lvl="1"/>
            <a:r>
              <a:rPr lang="en-US" sz="1800" dirty="0"/>
              <a:t>Roberto.Gomez@dot.state.fl.us</a:t>
            </a:r>
          </a:p>
          <a:p>
            <a:pPr marL="0" indent="0">
              <a:buNone/>
            </a:pPr>
            <a:endParaRPr lang="en-US" dirty="0"/>
          </a:p>
        </p:txBody>
      </p:sp>
      <p:pic>
        <p:nvPicPr>
          <p:cNvPr id="4" name="Picture 3">
            <a:extLst>
              <a:ext uri="{FF2B5EF4-FFF2-40B4-BE49-F238E27FC236}">
                <a16:creationId xmlns:a16="http://schemas.microsoft.com/office/drawing/2014/main" id="{08C5D06A-B3DE-99E9-161F-F3A06E6F57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800600" y="1752600"/>
            <a:ext cx="3493959" cy="3160207"/>
          </a:xfrm>
          <a:prstGeom prst="rect">
            <a:avLst/>
          </a:prstGeom>
          <a:ln>
            <a:noFill/>
          </a:ln>
          <a:effectLst>
            <a:softEdge rad="112500"/>
          </a:effectLst>
        </p:spPr>
      </p:pic>
      <p:pic>
        <p:nvPicPr>
          <p:cNvPr id="5" name="Recorded Sound">
            <a:hlinkClick r:id="" action="ppaction://media"/>
            <a:extLst>
              <a:ext uri="{FF2B5EF4-FFF2-40B4-BE49-F238E27FC236}">
                <a16:creationId xmlns:a16="http://schemas.microsoft.com/office/drawing/2014/main" id="{2DBD1FCE-134D-F43B-2045-EE8AA4F952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9759" y="5257800"/>
            <a:ext cx="609600" cy="609600"/>
          </a:xfrm>
          <a:prstGeom prst="rect">
            <a:avLst/>
          </a:prstGeom>
        </p:spPr>
      </p:pic>
    </p:spTree>
    <p:extLst>
      <p:ext uri="{BB962C8B-B14F-4D97-AF65-F5344CB8AC3E}">
        <p14:creationId xmlns:p14="http://schemas.microsoft.com/office/powerpoint/2010/main" val="3671923733"/>
      </p:ext>
    </p:extLst>
  </p:cSld>
  <p:clrMapOvr>
    <a:masterClrMapping/>
  </p:clrMapOvr>
  <mc:AlternateContent xmlns:mc="http://schemas.openxmlformats.org/markup-compatibility/2006" xmlns:p14="http://schemas.microsoft.com/office/powerpoint/2010/main">
    <mc:Choice Requires="p14">
      <p:transition spd="med" p14:dur="700" advTm="660">
        <p:fade/>
      </p:transition>
    </mc:Choice>
    <mc:Fallback xmlns="">
      <p:transition spd="med" advTm="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117" y="967120"/>
            <a:ext cx="8272212" cy="609600"/>
          </a:xfrm>
        </p:spPr>
        <p:txBody>
          <a:bodyPr>
            <a:noAutofit/>
          </a:bodyPr>
          <a:lstStyle/>
          <a:p>
            <a:r>
              <a:rPr lang="en-US" dirty="0"/>
              <a:t>TRC:  Randy Lachler, PE</a:t>
            </a:r>
            <a:br>
              <a:rPr lang="en-US" dirty="0"/>
            </a:br>
            <a:r>
              <a:rPr lang="en-US" dirty="0"/>
              <a:t>Roadway Engineer I</a:t>
            </a:r>
          </a:p>
        </p:txBody>
      </p:sp>
      <p:sp>
        <p:nvSpPr>
          <p:cNvPr id="3" name="Content Placeholder 2"/>
          <p:cNvSpPr>
            <a:spLocks noGrp="1"/>
          </p:cNvSpPr>
          <p:nvPr>
            <p:ph idx="1"/>
          </p:nvPr>
        </p:nvSpPr>
        <p:spPr>
          <a:xfrm>
            <a:off x="699117" y="2057400"/>
            <a:ext cx="4558685" cy="3257550"/>
          </a:xfrm>
        </p:spPr>
        <p:txBody>
          <a:bodyPr>
            <a:normAutofit/>
          </a:bodyPr>
          <a:lstStyle/>
          <a:p>
            <a:r>
              <a:rPr lang="en-US" sz="2400" dirty="0"/>
              <a:t>27 years with FDOT</a:t>
            </a:r>
          </a:p>
          <a:p>
            <a:pPr lvl="1"/>
            <a:r>
              <a:rPr lang="en-US" sz="1800" dirty="0"/>
              <a:t>P.E. Trainee Program – 4 years</a:t>
            </a:r>
          </a:p>
          <a:p>
            <a:pPr lvl="1"/>
            <a:r>
              <a:rPr lang="en-US" sz="1800" dirty="0"/>
              <a:t>Structures – 2 years</a:t>
            </a:r>
          </a:p>
          <a:p>
            <a:pPr lvl="1"/>
            <a:r>
              <a:rPr lang="en-US" sz="1800" dirty="0"/>
              <a:t>Roadway Design – 21 years</a:t>
            </a:r>
          </a:p>
          <a:p>
            <a:endParaRPr lang="en-US" dirty="0"/>
          </a:p>
          <a:p>
            <a:r>
              <a:rPr lang="en-US" sz="2400" dirty="0"/>
              <a:t>Contact Information:</a:t>
            </a:r>
          </a:p>
          <a:p>
            <a:pPr lvl="1"/>
            <a:r>
              <a:rPr lang="en-US" sz="1800" dirty="0"/>
              <a:t>863-519-2548</a:t>
            </a:r>
          </a:p>
          <a:p>
            <a:pPr lvl="1"/>
            <a:r>
              <a:rPr lang="en-US" sz="1800" dirty="0"/>
              <a:t>Randy.Lachler@dot.state.fl.us</a:t>
            </a:r>
          </a:p>
          <a:p>
            <a:endParaRPr lang="en-US" dirty="0"/>
          </a:p>
          <a:p>
            <a:pPr marL="0" indent="0">
              <a:buNone/>
            </a:pPr>
            <a:endParaRPr lang="en-US" dirty="0"/>
          </a:p>
        </p:txBody>
      </p:sp>
      <p:pic>
        <p:nvPicPr>
          <p:cNvPr id="6" name="Picture 5" descr="A person smiling for the camera&#10;&#10;Description generated with very high confidence">
            <a:extLst>
              <a:ext uri="{FF2B5EF4-FFF2-40B4-BE49-F238E27FC236}">
                <a16:creationId xmlns:a16="http://schemas.microsoft.com/office/drawing/2014/main" id="{1910ED4D-9858-4C24-81AD-56EB366DF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717261"/>
            <a:ext cx="2572138" cy="3423478"/>
          </a:xfrm>
          <a:prstGeom prst="rect">
            <a:avLst/>
          </a:prstGeom>
          <a:ln>
            <a:noFill/>
          </a:ln>
          <a:effectLst>
            <a:softEdge rad="112500"/>
          </a:effectLst>
        </p:spPr>
      </p:pic>
      <p:pic>
        <p:nvPicPr>
          <p:cNvPr id="4" name="Recorded Sound">
            <a:hlinkClick r:id="" action="ppaction://media"/>
            <a:extLst>
              <a:ext uri="{FF2B5EF4-FFF2-40B4-BE49-F238E27FC236}">
                <a16:creationId xmlns:a16="http://schemas.microsoft.com/office/drawing/2014/main" id="{AB99BC01-EF86-B952-31DC-4B98920E7B5B}"/>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961073" y="5486400"/>
            <a:ext cx="609600" cy="609600"/>
          </a:xfrm>
          <a:prstGeom prst="rect">
            <a:avLst/>
          </a:prstGeom>
        </p:spPr>
      </p:pic>
    </p:spTree>
    <p:extLst>
      <p:ext uri="{BB962C8B-B14F-4D97-AF65-F5344CB8AC3E}">
        <p14:creationId xmlns:p14="http://schemas.microsoft.com/office/powerpoint/2010/main" val="3673137894"/>
      </p:ext>
    </p:extLst>
  </p:cSld>
  <p:clrMapOvr>
    <a:masterClrMapping/>
  </p:clrMapOvr>
  <mc:AlternateContent xmlns:mc="http://schemas.openxmlformats.org/markup-compatibility/2006" xmlns:p14="http://schemas.microsoft.com/office/powerpoint/2010/main">
    <mc:Choice Requires="p14">
      <p:transition spd="med" p14:dur="700" advTm="32739">
        <p:fade/>
      </p:transition>
    </mc:Choice>
    <mc:Fallback xmlns="">
      <p:transition spd="med" advTm="327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Funding:</a:t>
            </a:r>
          </a:p>
        </p:txBody>
      </p:sp>
      <p:sp>
        <p:nvSpPr>
          <p:cNvPr id="3" name="Content Placeholder 2"/>
          <p:cNvSpPr>
            <a:spLocks noGrp="1"/>
          </p:cNvSpPr>
          <p:nvPr>
            <p:ph idx="1"/>
          </p:nvPr>
        </p:nvSpPr>
        <p:spPr>
          <a:xfrm>
            <a:off x="435897" y="1828800"/>
            <a:ext cx="8272211" cy="4343400"/>
          </a:xfrm>
        </p:spPr>
        <p:txBody>
          <a:bodyPr>
            <a:normAutofit/>
          </a:bodyPr>
          <a:lstStyle/>
          <a:p>
            <a:r>
              <a:rPr lang="en-US" sz="2800" dirty="0"/>
              <a:t>Design:</a:t>
            </a:r>
          </a:p>
          <a:p>
            <a:pPr lvl="1"/>
            <a:r>
              <a:rPr lang="en-US" sz="2000" dirty="0"/>
              <a:t>$825,000 funded in FY27</a:t>
            </a:r>
          </a:p>
          <a:p>
            <a:pPr marL="172125" lvl="1"/>
            <a:r>
              <a:rPr lang="en-US" sz="2800" b="1" dirty="0"/>
              <a:t>ROW:</a:t>
            </a:r>
          </a:p>
          <a:p>
            <a:pPr lvl="1"/>
            <a:r>
              <a:rPr lang="en-US" sz="2000" dirty="0"/>
              <a:t>No ROW required</a:t>
            </a:r>
          </a:p>
          <a:p>
            <a:r>
              <a:rPr lang="en-US" sz="2800" dirty="0"/>
              <a:t>Construction:</a:t>
            </a:r>
          </a:p>
          <a:p>
            <a:pPr lvl="1"/>
            <a:r>
              <a:rPr lang="en-US" sz="2000" dirty="0"/>
              <a:t>$7.5M funded in FY29</a:t>
            </a:r>
          </a:p>
        </p:txBody>
      </p:sp>
      <p:pic>
        <p:nvPicPr>
          <p:cNvPr id="4" name="Recorded Sound">
            <a:hlinkClick r:id="" action="ppaction://media"/>
            <a:extLst>
              <a:ext uri="{FF2B5EF4-FFF2-40B4-BE49-F238E27FC236}">
                <a16:creationId xmlns:a16="http://schemas.microsoft.com/office/drawing/2014/main" id="{FFC95E95-557D-403C-E097-F994A2A874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66605" y="5514753"/>
            <a:ext cx="609600" cy="609600"/>
          </a:xfrm>
          <a:prstGeom prst="rect">
            <a:avLst/>
          </a:prstGeom>
        </p:spPr>
      </p:pic>
    </p:spTree>
    <p:extLst>
      <p:ext uri="{BB962C8B-B14F-4D97-AF65-F5344CB8AC3E}">
        <p14:creationId xmlns:p14="http://schemas.microsoft.com/office/powerpoint/2010/main" val="1067833699"/>
      </p:ext>
    </p:extLst>
  </p:cSld>
  <p:clrMapOvr>
    <a:masterClrMapping/>
  </p:clrMapOvr>
  <mc:AlternateContent xmlns:mc="http://schemas.openxmlformats.org/markup-compatibility/2006" xmlns:p14="http://schemas.microsoft.com/office/powerpoint/2010/main">
    <mc:Choice Requires="p14">
      <p:transition spd="med" p14:dur="700" advTm="28477">
        <p:fade/>
      </p:transition>
    </mc:Choice>
    <mc:Fallback xmlns="">
      <p:transition spd="med" advTm="284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Consultant Responsibilities</a:t>
            </a:r>
          </a:p>
        </p:txBody>
      </p:sp>
      <p:sp>
        <p:nvSpPr>
          <p:cNvPr id="5" name="Content Placeholder 2">
            <a:extLst>
              <a:ext uri="{FF2B5EF4-FFF2-40B4-BE49-F238E27FC236}">
                <a16:creationId xmlns:a16="http://schemas.microsoft.com/office/drawing/2014/main" id="{7DD87413-039F-4CFA-9AF6-64486F5D4422}"/>
              </a:ext>
            </a:extLst>
          </p:cNvPr>
          <p:cNvSpPr txBox="1">
            <a:spLocks/>
          </p:cNvSpPr>
          <p:nvPr/>
        </p:nvSpPr>
        <p:spPr>
          <a:xfrm>
            <a:off x="533400" y="1752600"/>
            <a:ext cx="7315200" cy="4114800"/>
          </a:xfrm>
          <a:prstGeom prst="rect">
            <a:avLst/>
          </a:prstGeom>
        </p:spPr>
        <p:txBody>
          <a:bodyPr>
            <a:normAutofit fontScale="85000" lnSpcReduction="20000"/>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r>
              <a:rPr lang="en-US" sz="2200" dirty="0"/>
              <a:t>Major Work Type: 3.1 Minor Highway Design</a:t>
            </a:r>
          </a:p>
          <a:p>
            <a:endParaRPr lang="en-US" sz="2200" dirty="0"/>
          </a:p>
          <a:p>
            <a:pPr lvl="1"/>
            <a:r>
              <a:rPr lang="en-US" sz="2000" dirty="0"/>
              <a:t>4.1.1 Miscellaneous Structures</a:t>
            </a:r>
          </a:p>
          <a:p>
            <a:pPr lvl="1"/>
            <a:r>
              <a:rPr lang="en-US" sz="2000" dirty="0"/>
              <a:t>6.1 Traffic Engineering Studies</a:t>
            </a:r>
          </a:p>
          <a:p>
            <a:pPr lvl="1"/>
            <a:r>
              <a:rPr lang="en-US" sz="2000" dirty="0"/>
              <a:t>6.2 Traffic Signal Timing</a:t>
            </a:r>
          </a:p>
          <a:p>
            <a:pPr lvl="1"/>
            <a:r>
              <a:rPr lang="en-US" sz="2000" dirty="0"/>
              <a:t>6.3.1 ITS Analysis and Design</a:t>
            </a:r>
          </a:p>
          <a:p>
            <a:pPr lvl="1"/>
            <a:r>
              <a:rPr lang="en-US" sz="2000" dirty="0"/>
              <a:t>6.3.2 ITS Implementation</a:t>
            </a:r>
          </a:p>
          <a:p>
            <a:pPr lvl="1"/>
            <a:r>
              <a:rPr lang="en-US" sz="2000" dirty="0"/>
              <a:t>6.3.3 ITS Traffic Engineering Systems Communications</a:t>
            </a:r>
          </a:p>
          <a:p>
            <a:pPr lvl="1"/>
            <a:r>
              <a:rPr lang="en-US" sz="2000" dirty="0"/>
              <a:t>7.1 Signing, Pavement Marking &amp; Channelization</a:t>
            </a:r>
          </a:p>
          <a:p>
            <a:pPr lvl="1"/>
            <a:r>
              <a:rPr lang="en-US" sz="2000" dirty="0"/>
              <a:t>7.2 Lighting</a:t>
            </a:r>
          </a:p>
          <a:p>
            <a:pPr lvl="1"/>
            <a:r>
              <a:rPr lang="en-US" sz="2000" dirty="0"/>
              <a:t>7.3 Signalization</a:t>
            </a:r>
          </a:p>
          <a:p>
            <a:pPr lvl="1"/>
            <a:r>
              <a:rPr lang="en-US" sz="2000" dirty="0"/>
              <a:t>8.1 Control Surveying</a:t>
            </a:r>
          </a:p>
          <a:p>
            <a:pPr lvl="1"/>
            <a:r>
              <a:rPr lang="en-US" sz="2000" dirty="0"/>
              <a:t>8.2 Design, Right of Way, &amp; Construction Surveying</a:t>
            </a:r>
          </a:p>
          <a:p>
            <a:pPr marL="182250" lvl="1" indent="0">
              <a:buNone/>
            </a:pPr>
            <a:endParaRPr lang="en-US" dirty="0"/>
          </a:p>
          <a:p>
            <a:pPr lvl="1"/>
            <a:endParaRPr lang="en-US" dirty="0"/>
          </a:p>
        </p:txBody>
      </p:sp>
      <p:sp>
        <p:nvSpPr>
          <p:cNvPr id="4" name="Content Placeholder 2">
            <a:extLst>
              <a:ext uri="{FF2B5EF4-FFF2-40B4-BE49-F238E27FC236}">
                <a16:creationId xmlns:a16="http://schemas.microsoft.com/office/drawing/2014/main" id="{0875B649-C686-4792-95C5-F92B88D9FF2F}"/>
              </a:ext>
            </a:extLst>
          </p:cNvPr>
          <p:cNvSpPr txBox="1">
            <a:spLocks/>
          </p:cNvSpPr>
          <p:nvPr/>
        </p:nvSpPr>
        <p:spPr>
          <a:xfrm>
            <a:off x="4419600" y="1736436"/>
            <a:ext cx="3831303" cy="3505200"/>
          </a:xfrm>
          <a:prstGeom prst="rect">
            <a:avLst/>
          </a:prstGeom>
        </p:spPr>
        <p:txBody>
          <a:bodyPr>
            <a:normAutofit/>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pPr marL="182250" lvl="1" indent="0">
              <a:buNone/>
            </a:pPr>
            <a:endParaRPr lang="en-US" dirty="0"/>
          </a:p>
        </p:txBody>
      </p:sp>
      <p:sp>
        <p:nvSpPr>
          <p:cNvPr id="6" name="Content Placeholder 2">
            <a:extLst>
              <a:ext uri="{FF2B5EF4-FFF2-40B4-BE49-F238E27FC236}">
                <a16:creationId xmlns:a16="http://schemas.microsoft.com/office/drawing/2014/main" id="{2E899BD7-FB50-47BB-9F1C-51A3234F1EDD}"/>
              </a:ext>
            </a:extLst>
          </p:cNvPr>
          <p:cNvSpPr txBox="1">
            <a:spLocks/>
          </p:cNvSpPr>
          <p:nvPr/>
        </p:nvSpPr>
        <p:spPr>
          <a:xfrm>
            <a:off x="4267200" y="1752600"/>
            <a:ext cx="3810000" cy="3505200"/>
          </a:xfrm>
          <a:prstGeom prst="rect">
            <a:avLst/>
          </a:prstGeom>
        </p:spPr>
        <p:txBody>
          <a:bodyPr>
            <a:normAutofit/>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pPr lvl="1"/>
            <a:endParaRPr lang="en-US" dirty="0"/>
          </a:p>
          <a:p>
            <a:pPr lvl="1"/>
            <a:endParaRPr lang="en-US" dirty="0"/>
          </a:p>
        </p:txBody>
      </p:sp>
      <p:pic>
        <p:nvPicPr>
          <p:cNvPr id="3" name="Recorded Sound">
            <a:hlinkClick r:id="" action="ppaction://media"/>
            <a:extLst>
              <a:ext uri="{FF2B5EF4-FFF2-40B4-BE49-F238E27FC236}">
                <a16:creationId xmlns:a16="http://schemas.microsoft.com/office/drawing/2014/main" id="{D54C042D-F9B6-257C-947E-2E30892663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0903" y="5562600"/>
            <a:ext cx="609600" cy="609600"/>
          </a:xfrm>
          <a:prstGeom prst="rect">
            <a:avLst/>
          </a:prstGeom>
        </p:spPr>
      </p:pic>
    </p:spTree>
    <p:extLst>
      <p:ext uri="{BB962C8B-B14F-4D97-AF65-F5344CB8AC3E}">
        <p14:creationId xmlns:p14="http://schemas.microsoft.com/office/powerpoint/2010/main" val="4176963921"/>
      </p:ext>
    </p:extLst>
  </p:cSld>
  <p:clrMapOvr>
    <a:masterClrMapping/>
  </p:clrMapOvr>
  <mc:AlternateContent xmlns:mc="http://schemas.openxmlformats.org/markup-compatibility/2006" xmlns:p14="http://schemas.microsoft.com/office/powerpoint/2010/main">
    <mc:Choice Requires="p14">
      <p:transition spd="med" p14:dur="700" advTm="14875">
        <p:fade/>
      </p:transition>
    </mc:Choice>
    <mc:Fallback xmlns="">
      <p:transition spd="med" advTm="148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E4CA-5886-47B0-A178-7CDA000546FE}"/>
              </a:ext>
            </a:extLst>
          </p:cNvPr>
          <p:cNvSpPr>
            <a:spLocks noGrp="1"/>
          </p:cNvSpPr>
          <p:nvPr>
            <p:ph type="title"/>
          </p:nvPr>
        </p:nvSpPr>
        <p:spPr/>
        <p:txBody>
          <a:bodyPr>
            <a:normAutofit/>
          </a:bodyPr>
          <a:lstStyle/>
          <a:p>
            <a:pPr algn="ctr"/>
            <a:r>
              <a:rPr lang="en-US" sz="3200" dirty="0"/>
              <a:t>Major Scope Items</a:t>
            </a:r>
          </a:p>
        </p:txBody>
      </p:sp>
      <p:sp>
        <p:nvSpPr>
          <p:cNvPr id="3" name="Content Placeholder 2">
            <a:extLst>
              <a:ext uri="{FF2B5EF4-FFF2-40B4-BE49-F238E27FC236}">
                <a16:creationId xmlns:a16="http://schemas.microsoft.com/office/drawing/2014/main" id="{BF156757-26B4-43A1-93F2-681E2760DB82}"/>
              </a:ext>
            </a:extLst>
          </p:cNvPr>
          <p:cNvSpPr>
            <a:spLocks noGrp="1"/>
          </p:cNvSpPr>
          <p:nvPr>
            <p:ph idx="1"/>
          </p:nvPr>
        </p:nvSpPr>
        <p:spPr>
          <a:xfrm>
            <a:off x="435897" y="1676400"/>
            <a:ext cx="8272211" cy="4495800"/>
          </a:xfrm>
        </p:spPr>
        <p:txBody>
          <a:bodyPr>
            <a:normAutofit lnSpcReduction="10000"/>
          </a:bodyPr>
          <a:lstStyle/>
          <a:p>
            <a:r>
              <a:rPr lang="en-US" sz="2400" dirty="0"/>
              <a:t>Milling and resurfacing SR 600 (US 92) from E of Churchill Ave to S of Main St</a:t>
            </a:r>
          </a:p>
          <a:p>
            <a:pPr lvl="1"/>
            <a:r>
              <a:rPr lang="en-US" sz="1800" dirty="0"/>
              <a:t>Milling depth of 3 1/2”, resurfaced with 2” SP 12.5 and 1.5” FC 12.5</a:t>
            </a:r>
          </a:p>
          <a:p>
            <a:pPr lvl="3"/>
            <a:r>
              <a:rPr lang="en-US" sz="1800" dirty="0"/>
              <a:t>Subject to change based on pavement cores</a:t>
            </a:r>
          </a:p>
          <a:p>
            <a:r>
              <a:rPr lang="en-US" sz="2400" dirty="0"/>
              <a:t>Updated Signalization </a:t>
            </a:r>
          </a:p>
          <a:p>
            <a:pPr lvl="1"/>
            <a:r>
              <a:rPr lang="en-US" sz="1800" dirty="0"/>
              <a:t>Mast arm and signal replacements </a:t>
            </a:r>
          </a:p>
          <a:p>
            <a:r>
              <a:rPr lang="en-US" sz="2400" dirty="0"/>
              <a:t>Sidewalk </a:t>
            </a:r>
          </a:p>
          <a:p>
            <a:pPr lvl="1"/>
            <a:r>
              <a:rPr lang="en-US" sz="2100" dirty="0"/>
              <a:t>Reconstructing curb ramps and replacing sidewalk that is broken and not ADA compliant</a:t>
            </a:r>
          </a:p>
          <a:p>
            <a:r>
              <a:rPr lang="en-US" sz="2400" dirty="0"/>
              <a:t>Updated Intersection Lighting</a:t>
            </a:r>
          </a:p>
          <a:p>
            <a:r>
              <a:rPr lang="en-US" sz="2400" dirty="0"/>
              <a:t>Drainage Repairs</a:t>
            </a:r>
          </a:p>
          <a:p>
            <a:pPr marL="0" indent="0">
              <a:buNone/>
            </a:pPr>
            <a:endParaRPr lang="en-US" sz="2400" dirty="0"/>
          </a:p>
        </p:txBody>
      </p:sp>
      <p:pic>
        <p:nvPicPr>
          <p:cNvPr id="4" name="Recorded Sound">
            <a:hlinkClick r:id="" action="ppaction://media"/>
            <a:extLst>
              <a:ext uri="{FF2B5EF4-FFF2-40B4-BE49-F238E27FC236}">
                <a16:creationId xmlns:a16="http://schemas.microsoft.com/office/drawing/2014/main" id="{F32CF44B-D5E8-602F-EC98-1313A347344C}"/>
              </a:ext>
            </a:extLst>
          </p:cNvPr>
          <p:cNvPicPr>
            <a:picLocks noChangeAspect="1"/>
          </p:cNvPicPr>
          <p:nvPr>
            <a:audioFile r:link="rId1"/>
            <p:extLst>
              <p:ext uri="{DAA4B4D4-6D71-4841-9C94-3DE7FCFB9230}">
                <p14:media xmlns:p14="http://schemas.microsoft.com/office/powerpoint/2010/main" r:embed="rId2">
                  <p14:trim end="6147.3628"/>
                  <p14:fade in="1250" out="1500"/>
                </p14:media>
              </p:ext>
            </p:extLst>
          </p:nvPr>
        </p:nvPicPr>
        <p:blipFill>
          <a:blip r:embed="rId4"/>
          <a:stretch>
            <a:fillRect/>
          </a:stretch>
        </p:blipFill>
        <p:spPr>
          <a:xfrm>
            <a:off x="8098503" y="5257800"/>
            <a:ext cx="609600" cy="609600"/>
          </a:xfrm>
          <a:prstGeom prst="rect">
            <a:avLst/>
          </a:prstGeom>
        </p:spPr>
      </p:pic>
    </p:spTree>
    <p:extLst>
      <p:ext uri="{BB962C8B-B14F-4D97-AF65-F5344CB8AC3E}">
        <p14:creationId xmlns:p14="http://schemas.microsoft.com/office/powerpoint/2010/main" val="3528359781"/>
      </p:ext>
    </p:extLst>
  </p:cSld>
  <p:clrMapOvr>
    <a:masterClrMapping/>
  </p:clrMapOvr>
  <mc:AlternateContent xmlns:mc="http://schemas.openxmlformats.org/markup-compatibility/2006" xmlns:p14="http://schemas.microsoft.com/office/powerpoint/2010/main">
    <mc:Choice Requires="p14">
      <p:transition spd="med" p14:dur="700" advTm="53948">
        <p:fade/>
      </p:transition>
    </mc:Choice>
    <mc:Fallback xmlns="">
      <p:transition spd="med" advTm="539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79E6-ECF8-4FC4-915B-4FF7C6CD19DD}"/>
              </a:ext>
            </a:extLst>
          </p:cNvPr>
          <p:cNvSpPr>
            <a:spLocks noGrp="1"/>
          </p:cNvSpPr>
          <p:nvPr>
            <p:ph type="title"/>
          </p:nvPr>
        </p:nvSpPr>
        <p:spPr>
          <a:xfrm>
            <a:off x="435894" y="838200"/>
            <a:ext cx="8272212" cy="609600"/>
          </a:xfrm>
        </p:spPr>
        <p:txBody>
          <a:bodyPr>
            <a:normAutofit/>
          </a:bodyPr>
          <a:lstStyle/>
          <a:p>
            <a:pPr algn="ctr"/>
            <a:r>
              <a:rPr lang="en-US" sz="3200" dirty="0"/>
              <a:t>TRC Considerations for LOR</a:t>
            </a:r>
          </a:p>
        </p:txBody>
      </p:sp>
      <p:sp>
        <p:nvSpPr>
          <p:cNvPr id="3" name="Content Placeholder 2">
            <a:extLst>
              <a:ext uri="{FF2B5EF4-FFF2-40B4-BE49-F238E27FC236}">
                <a16:creationId xmlns:a16="http://schemas.microsoft.com/office/drawing/2014/main" id="{18CB5F3B-9CB7-4A18-8301-514715FC178A}"/>
              </a:ext>
            </a:extLst>
          </p:cNvPr>
          <p:cNvSpPr>
            <a:spLocks noGrp="1"/>
          </p:cNvSpPr>
          <p:nvPr>
            <p:ph idx="1"/>
          </p:nvPr>
        </p:nvSpPr>
        <p:spPr>
          <a:xfrm>
            <a:off x="435897" y="1447800"/>
            <a:ext cx="8272211" cy="4724400"/>
          </a:xfrm>
        </p:spPr>
        <p:txBody>
          <a:bodyPr>
            <a:normAutofit/>
          </a:bodyPr>
          <a:lstStyle/>
          <a:p>
            <a:pPr marL="0" indent="0" algn="ctr">
              <a:buNone/>
            </a:pPr>
            <a:r>
              <a:rPr lang="en-US" sz="2000" dirty="0"/>
              <a:t>Please address the following topics in your letter:</a:t>
            </a:r>
          </a:p>
          <a:p>
            <a:pPr marL="354375" lvl="2" indent="0">
              <a:buNone/>
            </a:pPr>
            <a:endParaRPr lang="en-US" sz="1800" dirty="0"/>
          </a:p>
          <a:p>
            <a:pPr marL="627975" marR="0" indent="-342900">
              <a:lnSpc>
                <a:spcPct val="10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rPr>
              <a:t>Discuss your approach to drainage on this project and where the replacement of curb would provide a drainage/maintenance benefit.</a:t>
            </a:r>
            <a:br>
              <a:rPr lang="en-US" sz="1800" dirty="0">
                <a:effectLst/>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627975" marR="0" indent="-342900">
              <a:lnSpc>
                <a:spcPct val="105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rPr>
              <a:t>Discuss pedestrian safety in this corridor - concerns and suggestions for improvements. </a:t>
            </a:r>
            <a:br>
              <a:rPr lang="en-US" dirty="0">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627975" marR="0" indent="-342900">
              <a:lnSpc>
                <a:spcPct val="10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rPr>
              <a:t>Describe concerns and possible improvements for the freight trucks utilizing this corridor.</a:t>
            </a:r>
            <a:endParaRPr lang="en-US" dirty="0"/>
          </a:p>
          <a:p>
            <a:endParaRPr lang="en-US" dirty="0"/>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67A57086-97C6-DA19-403D-21F7B27D2FEB}"/>
              </a:ext>
            </a:extLst>
          </p:cNvPr>
          <p:cNvPicPr>
            <a:picLocks noChangeAspect="1"/>
          </p:cNvPicPr>
          <p:nvPr>
            <a:audioFile r:link="rId1"/>
            <p:extLst>
              <p:ext uri="{DAA4B4D4-6D71-4841-9C94-3DE7FCFB9230}">
                <p14:media xmlns:p14="http://schemas.microsoft.com/office/powerpoint/2010/main" r:embed="rId2">
                  <p14:trim st="1827" end="805.0294"/>
                  <p14:fade in="1250" out="1250"/>
                </p14:media>
              </p:ext>
            </p:extLst>
          </p:nvPr>
        </p:nvPicPr>
        <p:blipFill>
          <a:blip r:embed="rId5"/>
          <a:stretch>
            <a:fillRect/>
          </a:stretch>
        </p:blipFill>
        <p:spPr>
          <a:xfrm>
            <a:off x="8098503" y="5410200"/>
            <a:ext cx="609600" cy="609600"/>
          </a:xfrm>
          <a:prstGeom prst="rect">
            <a:avLst/>
          </a:prstGeom>
        </p:spPr>
      </p:pic>
    </p:spTree>
    <p:extLst>
      <p:ext uri="{BB962C8B-B14F-4D97-AF65-F5344CB8AC3E}">
        <p14:creationId xmlns:p14="http://schemas.microsoft.com/office/powerpoint/2010/main" val="25122643"/>
      </p:ext>
    </p:extLst>
  </p:cSld>
  <p:clrMapOvr>
    <a:masterClrMapping/>
  </p:clrMapOvr>
  <mc:AlternateContent xmlns:mc="http://schemas.openxmlformats.org/markup-compatibility/2006" xmlns:p14="http://schemas.microsoft.com/office/powerpoint/2010/main">
    <mc:Choice Requires="p14">
      <p:transition spd="med" p14:dur="700" advTm="40370">
        <p:fade/>
      </p:transition>
    </mc:Choice>
    <mc:Fallback xmlns="">
      <p:transition spd="med" advTm="40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DOT Theme">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solidFill>
          <a:srgbClr val="153879"/>
        </a:solidFill>
        <a:ln>
          <a:noFill/>
        </a:ln>
        <a:effectLst/>
      </a:spPr>
      <a:body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RC_theme" id="{A7175390-DF83-466A-9C83-B62EBF498C1C}" vid="{52629A61-70AC-4558-8F2F-BD381EA54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e4c1cb-6212-43c6-a125-169e1529f546">
      <Terms xmlns="http://schemas.microsoft.com/office/infopath/2007/PartnerControls"/>
    </lcf76f155ced4ddcb4097134ff3c332f>
    <TaxCatchAll xmlns="c9a4f355-94af-4b2d-8380-7f9b9fdda5c3" xsi:nil="true"/>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A30524487405FA49AF21F630B6566F49" ma:contentTypeVersion="25" ma:contentTypeDescription="Create a new document." ma:contentTypeScope="" ma:versionID="5e82539171a84c7f55bd066239205387">
  <xsd:schema xmlns:xsd="http://www.w3.org/2001/XMLSchema" xmlns:xs="http://www.w3.org/2001/XMLSchema" xmlns:p="http://schemas.microsoft.com/office/2006/metadata/properties" xmlns:ns2="0de4c1cb-6212-43c6-a125-169e1529f546" xmlns:ns3="c9a4f355-94af-4b2d-8380-7f9b9fdda5c3" targetNamespace="http://schemas.microsoft.com/office/2006/metadata/properties" ma:root="true" ma:fieldsID="b4c6e1219877372d6e03aac7ff6fa15b" ns2:_="" ns3:_="">
    <xsd:import namespace="0de4c1cb-6212-43c6-a125-169e1529f546"/>
    <xsd:import namespace="c9a4f355-94af-4b2d-8380-7f9b9fdda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e4c1cb-6212-43c6-a125-169e1529f5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0d9232b-3ef6-462c-bf90-a33a2db08d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a4f355-94af-4b2d-8380-7f9b9fdda5c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3dbd678-86fc-46ab-ac26-aecf753c6081}" ma:internalName="TaxCatchAll" ma:showField="CatchAllData" ma:web="c9a4f355-94af-4b2d-8380-7f9b9fdda5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90d9232b-3ef6-462c-bf90-a33a2db08da6" ContentTypeId="0x01" PreviousValue="false"/>
</file>

<file path=customXml/itemProps1.xml><?xml version="1.0" encoding="utf-8"?>
<ds:datastoreItem xmlns:ds="http://schemas.openxmlformats.org/officeDocument/2006/customXml" ds:itemID="{31661391-B2DE-4B91-950E-811BC4E9298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F620494D-B466-4836-B6D2-788DBF2C1923}"/>
</file>

<file path=customXml/itemProps3.xml><?xml version="1.0" encoding="utf-8"?>
<ds:datastoreItem xmlns:ds="http://schemas.openxmlformats.org/officeDocument/2006/customXml" ds:itemID="{1D7C7B59-2D5D-4464-8E22-DA8096A449FC}"/>
</file>

<file path=customXml/itemProps4.xml><?xml version="1.0" encoding="utf-8"?>
<ds:datastoreItem xmlns:ds="http://schemas.openxmlformats.org/officeDocument/2006/customXml" ds:itemID="{0CC5A8DE-EDD6-4E8C-88FF-75E5FBE467BF}"/>
</file>

<file path=docProps/app.xml><?xml version="1.0" encoding="utf-8"?>
<Properties xmlns="http://schemas.openxmlformats.org/officeDocument/2006/extended-properties" xmlns:vt="http://schemas.openxmlformats.org/officeDocument/2006/docPropsVTypes">
  <Template/>
  <TotalTime>6904</TotalTime>
  <Words>673</Words>
  <Application>Microsoft Office PowerPoint</Application>
  <PresentationFormat>On-screen Show (4:3)</PresentationFormat>
  <Paragraphs>87</Paragraphs>
  <Slides>11</Slides>
  <Notes>4</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Gill Sans MT</vt:lpstr>
      <vt:lpstr>Wingdings 2</vt:lpstr>
      <vt:lpstr>FDOT Theme</vt:lpstr>
      <vt:lpstr>         456252-1-32-01 Ad # 27122   RRR Project:  SR 600 (US 92) from E of Churchill Ave  to S of Main St  Polk County</vt:lpstr>
      <vt:lpstr>Important CAP Dates:</vt:lpstr>
      <vt:lpstr>TRC: Amber Albritton Project Manager III</vt:lpstr>
      <vt:lpstr>TRC: Roberto Gomez Traffic Design Engineer II</vt:lpstr>
      <vt:lpstr>TRC:  Randy Lachler, PE Roadway Engineer I</vt:lpstr>
      <vt:lpstr>Funding:</vt:lpstr>
      <vt:lpstr>Consultant Responsibilities</vt:lpstr>
      <vt:lpstr>Major Scope Items</vt:lpstr>
      <vt:lpstr>TRC Considerations for LOR</vt:lpstr>
      <vt:lpstr>The Letter</vt:lpstr>
      <vt:lpstr>                  Meetings are being held on:  Monday, April 6th from 9:00am-3:00pm Tuesday, April 7th from 9:00am-3:00pm Monday, April 13th from 1:00pm-3:30pm Wednesday, April 15th from 9:00am-12:00pm  This time is for you to ask questions and get clarification on the project and expectations. We do not use anything shared in the Marketing Meetings to evaluate firms. </vt:lpstr>
    </vt:vector>
  </TitlesOfParts>
  <Company>FDOT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2</dc:title>
  <dc:creator>rt826cm</dc:creator>
  <cp:lastModifiedBy>Albritton, Amber</cp:lastModifiedBy>
  <cp:revision>232</cp:revision>
  <cp:lastPrinted>2018-04-10T13:02:12Z</cp:lastPrinted>
  <dcterms:created xsi:type="dcterms:W3CDTF">2013-02-15T23:23:43Z</dcterms:created>
  <dcterms:modified xsi:type="dcterms:W3CDTF">2026-03-19T13:43:35Z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0x010100A30524487405FA49AF21F630B6566F49</vt:lpwstr>
  </property>
  <property fmtid="{D5CDD505-2E9C-101B-9397-08002B2CF9AE}" pid="3" name="MSIP_Label_9b1b62f4-cb9b-4766-8dff-64a7ed23e056_Enabled">
    <vt:lpwstr>true</vt:lpwstr>
  </property>
  <property fmtid="{D5CDD505-2E9C-101B-9397-08002B2CF9AE}" pid="4" name="MSIP_Label_9b1b62f4-cb9b-4766-8dff-64a7ed23e056_SetDate">
    <vt:lpwstr>2026-02-13T18:01:09Z</vt:lpwstr>
  </property>
  <property fmtid="{D5CDD505-2E9C-101B-9397-08002B2CF9AE}" pid="5" name="MSIP_Label_9b1b62f4-cb9b-4766-8dff-64a7ed23e056_Method">
    <vt:lpwstr>Standard</vt:lpwstr>
  </property>
  <property fmtid="{D5CDD505-2E9C-101B-9397-08002B2CF9AE}" pid="6" name="MSIP_Label_9b1b62f4-cb9b-4766-8dff-64a7ed23e056_Name">
    <vt:lpwstr>Public</vt:lpwstr>
  </property>
  <property fmtid="{D5CDD505-2E9C-101B-9397-08002B2CF9AE}" pid="7" name="MSIP_Label_9b1b62f4-cb9b-4766-8dff-64a7ed23e056_SiteId">
    <vt:lpwstr>db21de5d-bc9c-420c-8f3f-8f08f85b5ada</vt:lpwstr>
  </property>
  <property fmtid="{D5CDD505-2E9C-101B-9397-08002B2CF9AE}" pid="8" name="MSIP_Label_9b1b62f4-cb9b-4766-8dff-64a7ed23e056_ActionId">
    <vt:lpwstr>d119eecf-3f25-433f-aad4-e5a80f06c221</vt:lpwstr>
  </property>
  <property fmtid="{D5CDD505-2E9C-101B-9397-08002B2CF9AE}" pid="9" name="MSIP_Label_9b1b62f4-cb9b-4766-8dff-64a7ed23e056_ContentBits">
    <vt:lpwstr>0</vt:lpwstr>
  </property>
  <property fmtid="{D5CDD505-2E9C-101B-9397-08002B2CF9AE}" pid="10" name="MSIP_Label_9b1b62f4-cb9b-4766-8dff-64a7ed23e056_Tag">
    <vt:lpwstr>10, 3, 0, 1</vt:lpwstr>
  </property>
</Properties>
</file>