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3.xml" ContentType="application/vnd.openxmlformats-officedocument.customXmlProperties+xml"/>
  <Override PartName="/customXml/itemProps2.xml" ContentType="application/vnd.openxmlformats-officedocument.customXmlProperties+xml"/>
  <Override PartName="/docProps/core.xml" ContentType="application/vnd.openxmlformats-package.core-properties+xml"/>
  <Override PartName="/customXml/itemProps1.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sldIdLst>
    <p:sldId id="257" r:id="rId5"/>
    <p:sldId id="258" r:id="rId6"/>
    <p:sldId id="286" r:id="rId7"/>
    <p:sldId id="287" r:id="rId8"/>
    <p:sldId id="265" r:id="rId9"/>
    <p:sldId id="284" r:id="rId10"/>
    <p:sldId id="263" r:id="rId11"/>
    <p:sldId id="278" r:id="rId12"/>
    <p:sldId id="290" r:id="rId13"/>
    <p:sldId id="293" r:id="rId14"/>
    <p:sldId id="259" r:id="rId15"/>
    <p:sldId id="267" r:id="rId16"/>
    <p:sldId id="291" r:id="rId17"/>
    <p:sldId id="292" r:id="rId18"/>
    <p:sldId id="272" r:id="rId1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B399C35-90A9-4C56-8AED-CF58FB3B4294}">
          <p14:sldIdLst>
            <p14:sldId id="257"/>
            <p14:sldId id="258"/>
            <p14:sldId id="286"/>
            <p14:sldId id="287"/>
            <p14:sldId id="265"/>
            <p14:sldId id="284"/>
            <p14:sldId id="263"/>
            <p14:sldId id="278"/>
            <p14:sldId id="290"/>
            <p14:sldId id="293"/>
            <p14:sldId id="259"/>
          </p14:sldIdLst>
        </p14:section>
        <p14:section name="Untitled Section" id="{8D21327E-FA00-4128-9BD8-61017E4434F2}">
          <p14:sldIdLst>
            <p14:sldId id="267"/>
            <p14:sldId id="291"/>
            <p14:sldId id="292"/>
            <p14:sldId id="27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1B1464"/>
    <a:srgbClr val="1F4284"/>
    <a:srgbClr val="153879"/>
    <a:srgbClr val="D7181F"/>
    <a:srgbClr val="1F4283"/>
    <a:srgbClr val="0054A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43" autoAdjust="0"/>
  </p:normalViewPr>
  <p:slideViewPr>
    <p:cSldViewPr>
      <p:cViewPr varScale="1">
        <p:scale>
          <a:sx n="101" d="100"/>
          <a:sy n="101" d="100"/>
        </p:scale>
        <p:origin x="195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ustomXml" Target="../customXml/item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06F4E1-8F09-401A-A410-42A42354367F}" type="doc">
      <dgm:prSet loTypeId="urn:microsoft.com/office/officeart/2005/8/layout/hierarchy1" loCatId="hierarchy" qsTypeId="urn:microsoft.com/office/officeart/2005/8/quickstyle/simple5" qsCatId="simple" csTypeId="urn:microsoft.com/office/officeart/2005/8/colors/colorful3" csCatId="colorful" phldr="1"/>
      <dgm:spPr/>
      <dgm:t>
        <a:bodyPr/>
        <a:lstStyle/>
        <a:p>
          <a:endParaRPr lang="en-US"/>
        </a:p>
      </dgm:t>
    </dgm:pt>
    <dgm:pt modelId="{DED6AEB1-3BD0-44E9-AC25-56E1BC1B4439}">
      <dgm:prSet custT="1"/>
      <dgm:spPr>
        <a:xfrm>
          <a:off x="268634" y="1300696"/>
          <a:ext cx="2417712" cy="1535247"/>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gm:spPr>
      <dgm:t>
        <a:bodyPr/>
        <a:lstStyle/>
        <a:p>
          <a:pPr>
            <a:buNone/>
          </a:pPr>
          <a:r>
            <a:rPr lang="en-US" sz="2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Wadeana Beveridge</a:t>
          </a:r>
        </a:p>
      </dgm:t>
    </dgm:pt>
    <dgm:pt modelId="{9D6D5174-8A13-4D06-8DEE-76691F635BCC}" type="parTrans" cxnId="{373BEFC4-6E64-47BF-A463-17832A26CDE5}">
      <dgm:prSet/>
      <dgm:spPr/>
      <dgm:t>
        <a:bodyPr/>
        <a:lstStyle/>
        <a:p>
          <a:endParaRPr lang="en-US"/>
        </a:p>
      </dgm:t>
    </dgm:pt>
    <dgm:pt modelId="{3DE17800-B7F2-4E9F-B0AF-162B7BFFA2B8}" type="sibTrans" cxnId="{373BEFC4-6E64-47BF-A463-17832A26CDE5}">
      <dgm:prSet/>
      <dgm:spPr/>
      <dgm:t>
        <a:bodyPr/>
        <a:lstStyle/>
        <a:p>
          <a:endParaRPr lang="en-US"/>
        </a:p>
      </dgm:t>
    </dgm:pt>
    <dgm:pt modelId="{FFFF5CEF-58F8-4A62-8E43-ED38183ECDDF}">
      <dgm:prSet custT="1"/>
      <dgm:spPr>
        <a:xfrm>
          <a:off x="6178599" y="1300696"/>
          <a:ext cx="2417712" cy="1535247"/>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gm:spPr>
      <dgm:t>
        <a:bodyPr/>
        <a:lstStyle/>
        <a:p>
          <a:pPr>
            <a:buNone/>
          </a:pPr>
          <a:r>
            <a:rPr lang="en-US" sz="2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David Walters</a:t>
          </a:r>
        </a:p>
      </dgm:t>
    </dgm:pt>
    <dgm:pt modelId="{9640507C-6BDE-4E31-A4D0-1DE2507AF57C}" type="parTrans" cxnId="{4E209E88-552F-48CD-A39F-34787C9A5548}">
      <dgm:prSet/>
      <dgm:spPr/>
      <dgm:t>
        <a:bodyPr/>
        <a:lstStyle/>
        <a:p>
          <a:endParaRPr lang="en-US"/>
        </a:p>
      </dgm:t>
    </dgm:pt>
    <dgm:pt modelId="{B9A0CC2F-037C-4658-A7A9-815A34B790A9}" type="sibTrans" cxnId="{4E209E88-552F-48CD-A39F-34787C9A5548}">
      <dgm:prSet/>
      <dgm:spPr/>
      <dgm:t>
        <a:bodyPr/>
        <a:lstStyle/>
        <a:p>
          <a:endParaRPr lang="en-US"/>
        </a:p>
      </dgm:t>
    </dgm:pt>
    <dgm:pt modelId="{9830EB44-F7EC-46C4-8671-AE6B37160308}">
      <dgm:prSet custT="1"/>
      <dgm:spPr>
        <a:xfrm>
          <a:off x="6178599" y="1300696"/>
          <a:ext cx="2417712" cy="1535247"/>
        </a:xfr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gm:spPr>
      <dgm:t>
        <a:bodyPr/>
        <a:lstStyle/>
        <a:p>
          <a:pPr>
            <a:buNone/>
          </a:pPr>
          <a:r>
            <a:rPr lang="en-US" sz="2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Sherry Mitchem</a:t>
          </a:r>
        </a:p>
      </dgm:t>
    </dgm:pt>
    <dgm:pt modelId="{A76013F5-502B-44FF-8059-D451DF1FDDB4}" type="parTrans" cxnId="{DC108B80-D555-461B-A6E8-214CE1EF3BF7}">
      <dgm:prSet/>
      <dgm:spPr/>
      <dgm:t>
        <a:bodyPr/>
        <a:lstStyle/>
        <a:p>
          <a:endParaRPr lang="en-US"/>
        </a:p>
      </dgm:t>
    </dgm:pt>
    <dgm:pt modelId="{903E22D6-8C8E-4457-BC7D-2A57FD646612}" type="sibTrans" cxnId="{DC108B80-D555-461B-A6E8-214CE1EF3BF7}">
      <dgm:prSet/>
      <dgm:spPr/>
      <dgm:t>
        <a:bodyPr/>
        <a:lstStyle/>
        <a:p>
          <a:endParaRPr lang="en-US"/>
        </a:p>
      </dgm:t>
    </dgm:pt>
    <dgm:pt modelId="{AA866ED1-8063-4BB5-8508-241A9159C511}" type="pres">
      <dgm:prSet presAssocID="{9406F4E1-8F09-401A-A410-42A42354367F}" presName="hierChild1" presStyleCnt="0">
        <dgm:presLayoutVars>
          <dgm:chPref val="1"/>
          <dgm:dir/>
          <dgm:animOne val="branch"/>
          <dgm:animLvl val="lvl"/>
          <dgm:resizeHandles/>
        </dgm:presLayoutVars>
      </dgm:prSet>
      <dgm:spPr/>
    </dgm:pt>
    <dgm:pt modelId="{FA6D8A0E-F085-41D7-B159-863105854358}" type="pres">
      <dgm:prSet presAssocID="{DED6AEB1-3BD0-44E9-AC25-56E1BC1B4439}" presName="hierRoot1" presStyleCnt="0"/>
      <dgm:spPr/>
    </dgm:pt>
    <dgm:pt modelId="{E67E5A69-1FF5-47DC-9CCD-A1930F7A8BEF}" type="pres">
      <dgm:prSet presAssocID="{DED6AEB1-3BD0-44E9-AC25-56E1BC1B4439}" presName="composite" presStyleCnt="0"/>
      <dgm:spPr/>
    </dgm:pt>
    <dgm:pt modelId="{C43CAA60-97CF-4EEB-9C03-8F4ED6E91D95}" type="pres">
      <dgm:prSet presAssocID="{DED6AEB1-3BD0-44E9-AC25-56E1BC1B4439}" presName="background" presStyleLbl="node0" presStyleIdx="0" presStyleCnt="3"/>
      <dgm:spPr>
        <a:xfrm>
          <a:off x="0" y="1045493"/>
          <a:ext cx="2417712" cy="1535247"/>
        </a:xfrm>
        <a:prstGeom prst="roundRect">
          <a:avLst>
            <a:gd name="adj" fmla="val 10000"/>
          </a:avLst>
        </a:prstGeom>
        <a:solidFill>
          <a:srgbClr val="0033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gm:spPr>
    </dgm:pt>
    <dgm:pt modelId="{56B94D3F-ADF6-43B4-A9B3-EC808A9944FD}" type="pres">
      <dgm:prSet presAssocID="{DED6AEB1-3BD0-44E9-AC25-56E1BC1B4439}" presName="text" presStyleLbl="fgAcc0" presStyleIdx="0" presStyleCnt="3" custScaleX="96181" custScaleY="88571">
        <dgm:presLayoutVars>
          <dgm:chPref val="3"/>
        </dgm:presLayoutVars>
      </dgm:prSet>
      <dgm:spPr/>
    </dgm:pt>
    <dgm:pt modelId="{4DF1CEB7-0763-4510-8529-6909FC7BFDE7}" type="pres">
      <dgm:prSet presAssocID="{DED6AEB1-3BD0-44E9-AC25-56E1BC1B4439}" presName="hierChild2" presStyleCnt="0"/>
      <dgm:spPr/>
    </dgm:pt>
    <dgm:pt modelId="{7913983B-787F-4EFF-8944-A5FC50ECB245}" type="pres">
      <dgm:prSet presAssocID="{FFFF5CEF-58F8-4A62-8E43-ED38183ECDDF}" presName="hierRoot1" presStyleCnt="0"/>
      <dgm:spPr/>
    </dgm:pt>
    <dgm:pt modelId="{2AB598FE-9429-404B-B44B-72FFE7F956FE}" type="pres">
      <dgm:prSet presAssocID="{FFFF5CEF-58F8-4A62-8E43-ED38183ECDDF}" presName="composite" presStyleCnt="0"/>
      <dgm:spPr/>
    </dgm:pt>
    <dgm:pt modelId="{0A516C24-0ABC-49C6-8CA5-B52264E4103A}" type="pres">
      <dgm:prSet presAssocID="{FFFF5CEF-58F8-4A62-8E43-ED38183ECDDF}" presName="background" presStyleLbl="node0" presStyleIdx="1" presStyleCnt="3"/>
      <dgm:spPr>
        <a:xfrm>
          <a:off x="5909964" y="1045493"/>
          <a:ext cx="2417712" cy="1535247"/>
        </a:xfrm>
        <a:prstGeom prst="roundRect">
          <a:avLst>
            <a:gd name="adj" fmla="val 10000"/>
          </a:avLst>
        </a:prstGeom>
        <a:solidFill>
          <a:srgbClr val="0033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gm:spPr>
    </dgm:pt>
    <dgm:pt modelId="{6772D4C8-0211-4B9E-A3B0-940D0C5FA7DD}" type="pres">
      <dgm:prSet presAssocID="{FFFF5CEF-58F8-4A62-8E43-ED38183ECDDF}" presName="text" presStyleLbl="fgAcc0" presStyleIdx="1" presStyleCnt="3" custScaleX="103747" custScaleY="93795">
        <dgm:presLayoutVars>
          <dgm:chPref val="3"/>
        </dgm:presLayoutVars>
      </dgm:prSet>
      <dgm:spPr/>
    </dgm:pt>
    <dgm:pt modelId="{52FE3CF0-26E1-42B7-9729-2F61B6BE7165}" type="pres">
      <dgm:prSet presAssocID="{FFFF5CEF-58F8-4A62-8E43-ED38183ECDDF}" presName="hierChild2" presStyleCnt="0"/>
      <dgm:spPr/>
    </dgm:pt>
    <dgm:pt modelId="{9E79018B-5276-4E09-BBAD-90ADE96F195B}" type="pres">
      <dgm:prSet presAssocID="{9830EB44-F7EC-46C4-8671-AE6B37160308}" presName="hierRoot1" presStyleCnt="0"/>
      <dgm:spPr/>
    </dgm:pt>
    <dgm:pt modelId="{D15FB70F-1378-469A-A760-376530322773}" type="pres">
      <dgm:prSet presAssocID="{9830EB44-F7EC-46C4-8671-AE6B37160308}" presName="composite" presStyleCnt="0"/>
      <dgm:spPr/>
    </dgm:pt>
    <dgm:pt modelId="{9E8D029E-5C53-437C-B16D-4FC0F7621EB8}" type="pres">
      <dgm:prSet presAssocID="{9830EB44-F7EC-46C4-8671-AE6B37160308}" presName="background" presStyleLbl="node0" presStyleIdx="2" presStyleCnt="3"/>
      <dgm:spPr>
        <a:solidFill>
          <a:schemeClr val="accent6">
            <a:lumMod val="75000"/>
          </a:schemeClr>
        </a:solidFill>
      </dgm:spPr>
    </dgm:pt>
    <dgm:pt modelId="{46000E13-D31D-4DE9-B678-321CD2C54C89}" type="pres">
      <dgm:prSet presAssocID="{9830EB44-F7EC-46C4-8671-AE6B37160308}" presName="text" presStyleLbl="fgAcc0" presStyleIdx="2" presStyleCnt="3" custScaleY="88853">
        <dgm:presLayoutVars>
          <dgm:chPref val="3"/>
        </dgm:presLayoutVars>
      </dgm:prSet>
      <dgm:spPr>
        <a:prstGeom prst="roundRect">
          <a:avLst>
            <a:gd name="adj" fmla="val 10000"/>
          </a:avLst>
        </a:prstGeom>
      </dgm:spPr>
    </dgm:pt>
    <dgm:pt modelId="{0A076DBF-8C26-4C82-A75A-12DF7872568C}" type="pres">
      <dgm:prSet presAssocID="{9830EB44-F7EC-46C4-8671-AE6B37160308}" presName="hierChild2" presStyleCnt="0"/>
      <dgm:spPr/>
    </dgm:pt>
  </dgm:ptLst>
  <dgm:cxnLst>
    <dgm:cxn modelId="{F4DCF60D-0209-4808-A6C6-D9A099CBAE88}" type="presOf" srcId="{FFFF5CEF-58F8-4A62-8E43-ED38183ECDDF}" destId="{6772D4C8-0211-4B9E-A3B0-940D0C5FA7DD}" srcOrd="0" destOrd="0" presId="urn:microsoft.com/office/officeart/2005/8/layout/hierarchy1"/>
    <dgm:cxn modelId="{DC108B80-D555-461B-A6E8-214CE1EF3BF7}" srcId="{9406F4E1-8F09-401A-A410-42A42354367F}" destId="{9830EB44-F7EC-46C4-8671-AE6B37160308}" srcOrd="2" destOrd="0" parTransId="{A76013F5-502B-44FF-8059-D451DF1FDDB4}" sibTransId="{903E22D6-8C8E-4457-BC7D-2A57FD646612}"/>
    <dgm:cxn modelId="{4E209E88-552F-48CD-A39F-34787C9A5548}" srcId="{9406F4E1-8F09-401A-A410-42A42354367F}" destId="{FFFF5CEF-58F8-4A62-8E43-ED38183ECDDF}" srcOrd="1" destOrd="0" parTransId="{9640507C-6BDE-4E31-A4D0-1DE2507AF57C}" sibTransId="{B9A0CC2F-037C-4658-A7A9-815A34B790A9}"/>
    <dgm:cxn modelId="{96C13FA1-94F1-424D-A9E1-739DC1DB033A}" type="presOf" srcId="{9406F4E1-8F09-401A-A410-42A42354367F}" destId="{AA866ED1-8063-4BB5-8508-241A9159C511}" srcOrd="0" destOrd="0" presId="urn:microsoft.com/office/officeart/2005/8/layout/hierarchy1"/>
    <dgm:cxn modelId="{373BEFC4-6E64-47BF-A463-17832A26CDE5}" srcId="{9406F4E1-8F09-401A-A410-42A42354367F}" destId="{DED6AEB1-3BD0-44E9-AC25-56E1BC1B4439}" srcOrd="0" destOrd="0" parTransId="{9D6D5174-8A13-4D06-8DEE-76691F635BCC}" sibTransId="{3DE17800-B7F2-4E9F-B0AF-162B7BFFA2B8}"/>
    <dgm:cxn modelId="{E93D82CE-70A4-4EE7-A203-1D0617512516}" type="presOf" srcId="{DED6AEB1-3BD0-44E9-AC25-56E1BC1B4439}" destId="{56B94D3F-ADF6-43B4-A9B3-EC808A9944FD}" srcOrd="0" destOrd="0" presId="urn:microsoft.com/office/officeart/2005/8/layout/hierarchy1"/>
    <dgm:cxn modelId="{1790E3D8-7837-4F6F-953B-726312FF1F85}" type="presOf" srcId="{9830EB44-F7EC-46C4-8671-AE6B37160308}" destId="{46000E13-D31D-4DE9-B678-321CD2C54C89}" srcOrd="0" destOrd="0" presId="urn:microsoft.com/office/officeart/2005/8/layout/hierarchy1"/>
    <dgm:cxn modelId="{B6B9383F-4CBB-42FD-8B1D-CB5749FB7E9F}" type="presParOf" srcId="{AA866ED1-8063-4BB5-8508-241A9159C511}" destId="{FA6D8A0E-F085-41D7-B159-863105854358}" srcOrd="0" destOrd="0" presId="urn:microsoft.com/office/officeart/2005/8/layout/hierarchy1"/>
    <dgm:cxn modelId="{4D15C5DE-845A-42A6-99D8-06A1F344207C}" type="presParOf" srcId="{FA6D8A0E-F085-41D7-B159-863105854358}" destId="{E67E5A69-1FF5-47DC-9CCD-A1930F7A8BEF}" srcOrd="0" destOrd="0" presId="urn:microsoft.com/office/officeart/2005/8/layout/hierarchy1"/>
    <dgm:cxn modelId="{809F4189-AD3E-491C-9B46-63DC38503A4C}" type="presParOf" srcId="{E67E5A69-1FF5-47DC-9CCD-A1930F7A8BEF}" destId="{C43CAA60-97CF-4EEB-9C03-8F4ED6E91D95}" srcOrd="0" destOrd="0" presId="urn:microsoft.com/office/officeart/2005/8/layout/hierarchy1"/>
    <dgm:cxn modelId="{127A4749-A050-4E86-80A9-01410DFB64DD}" type="presParOf" srcId="{E67E5A69-1FF5-47DC-9CCD-A1930F7A8BEF}" destId="{56B94D3F-ADF6-43B4-A9B3-EC808A9944FD}" srcOrd="1" destOrd="0" presId="urn:microsoft.com/office/officeart/2005/8/layout/hierarchy1"/>
    <dgm:cxn modelId="{6F2C73A5-BDC3-480C-8C0A-7E4D72D2DD41}" type="presParOf" srcId="{FA6D8A0E-F085-41D7-B159-863105854358}" destId="{4DF1CEB7-0763-4510-8529-6909FC7BFDE7}" srcOrd="1" destOrd="0" presId="urn:microsoft.com/office/officeart/2005/8/layout/hierarchy1"/>
    <dgm:cxn modelId="{CCFE9725-D538-4A79-8D29-586C83607108}" type="presParOf" srcId="{AA866ED1-8063-4BB5-8508-241A9159C511}" destId="{7913983B-787F-4EFF-8944-A5FC50ECB245}" srcOrd="1" destOrd="0" presId="urn:microsoft.com/office/officeart/2005/8/layout/hierarchy1"/>
    <dgm:cxn modelId="{8397E70A-80AC-4312-85BD-9E16878503FB}" type="presParOf" srcId="{7913983B-787F-4EFF-8944-A5FC50ECB245}" destId="{2AB598FE-9429-404B-B44B-72FFE7F956FE}" srcOrd="0" destOrd="0" presId="urn:microsoft.com/office/officeart/2005/8/layout/hierarchy1"/>
    <dgm:cxn modelId="{D1052765-97C6-4911-9820-4BAA12602708}" type="presParOf" srcId="{2AB598FE-9429-404B-B44B-72FFE7F956FE}" destId="{0A516C24-0ABC-49C6-8CA5-B52264E4103A}" srcOrd="0" destOrd="0" presId="urn:microsoft.com/office/officeart/2005/8/layout/hierarchy1"/>
    <dgm:cxn modelId="{737B1F4E-90F9-46C1-9A7B-1C971F26334D}" type="presParOf" srcId="{2AB598FE-9429-404B-B44B-72FFE7F956FE}" destId="{6772D4C8-0211-4B9E-A3B0-940D0C5FA7DD}" srcOrd="1" destOrd="0" presId="urn:microsoft.com/office/officeart/2005/8/layout/hierarchy1"/>
    <dgm:cxn modelId="{777D9AE4-03AA-42B1-AF3C-ECEAA6A0AEBA}" type="presParOf" srcId="{7913983B-787F-4EFF-8944-A5FC50ECB245}" destId="{52FE3CF0-26E1-42B7-9729-2F61B6BE7165}" srcOrd="1" destOrd="0" presId="urn:microsoft.com/office/officeart/2005/8/layout/hierarchy1"/>
    <dgm:cxn modelId="{11FC296A-344C-4416-81D7-25436122314F}" type="presParOf" srcId="{AA866ED1-8063-4BB5-8508-241A9159C511}" destId="{9E79018B-5276-4E09-BBAD-90ADE96F195B}" srcOrd="2" destOrd="0" presId="urn:microsoft.com/office/officeart/2005/8/layout/hierarchy1"/>
    <dgm:cxn modelId="{76AC94A8-31F1-4462-AB31-603B9724BFDB}" type="presParOf" srcId="{9E79018B-5276-4E09-BBAD-90ADE96F195B}" destId="{D15FB70F-1378-469A-A760-376530322773}" srcOrd="0" destOrd="0" presId="urn:microsoft.com/office/officeart/2005/8/layout/hierarchy1"/>
    <dgm:cxn modelId="{FF89B55C-838E-44CA-87F7-E755056A956E}" type="presParOf" srcId="{D15FB70F-1378-469A-A760-376530322773}" destId="{9E8D029E-5C53-437C-B16D-4FC0F7621EB8}" srcOrd="0" destOrd="0" presId="urn:microsoft.com/office/officeart/2005/8/layout/hierarchy1"/>
    <dgm:cxn modelId="{51FEEE1B-182D-420C-B67F-C51A61C10212}" type="presParOf" srcId="{D15FB70F-1378-469A-A760-376530322773}" destId="{46000E13-D31D-4DE9-B678-321CD2C54C89}" srcOrd="1" destOrd="0" presId="urn:microsoft.com/office/officeart/2005/8/layout/hierarchy1"/>
    <dgm:cxn modelId="{7444A99A-656D-42F9-BF40-108C88BA6D12}" type="presParOf" srcId="{9E79018B-5276-4E09-BBAD-90ADE96F195B}" destId="{0A076DBF-8C26-4C82-A75A-12DF7872568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CAA60-97CF-4EEB-9C03-8F4ED6E91D95}">
      <dsp:nvSpPr>
        <dsp:cNvPr id="0" name=""/>
        <dsp:cNvSpPr/>
      </dsp:nvSpPr>
      <dsp:spPr>
        <a:xfrm>
          <a:off x="717" y="913639"/>
          <a:ext cx="1916989" cy="1120974"/>
        </a:xfrm>
        <a:prstGeom prst="roundRect">
          <a:avLst>
            <a:gd name="adj" fmla="val 10000"/>
          </a:avLst>
        </a:prstGeom>
        <a:solidFill>
          <a:srgbClr val="0033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56B94D3F-ADF6-43B4-A9B3-EC808A9944FD}">
      <dsp:nvSpPr>
        <dsp:cNvPr id="0" name=""/>
        <dsp:cNvSpPr/>
      </dsp:nvSpPr>
      <dsp:spPr>
        <a:xfrm>
          <a:off x="222173" y="1124022"/>
          <a:ext cx="1916989" cy="1120974"/>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Wadeana Beveridge</a:t>
          </a:r>
        </a:p>
      </dsp:txBody>
      <dsp:txXfrm>
        <a:off x="255005" y="1156854"/>
        <a:ext cx="1851325" cy="1055310"/>
      </dsp:txXfrm>
    </dsp:sp>
    <dsp:sp modelId="{0A516C24-0ABC-49C6-8CA5-B52264E4103A}">
      <dsp:nvSpPr>
        <dsp:cNvPr id="0" name=""/>
        <dsp:cNvSpPr/>
      </dsp:nvSpPr>
      <dsp:spPr>
        <a:xfrm>
          <a:off x="2360619" y="913639"/>
          <a:ext cx="2067787" cy="1187090"/>
        </a:xfrm>
        <a:prstGeom prst="roundRect">
          <a:avLst>
            <a:gd name="adj" fmla="val 10000"/>
          </a:avLst>
        </a:prstGeom>
        <a:solidFill>
          <a:srgbClr val="003366"/>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6772D4C8-0211-4B9E-A3B0-940D0C5FA7DD}">
      <dsp:nvSpPr>
        <dsp:cNvPr id="0" name=""/>
        <dsp:cNvSpPr/>
      </dsp:nvSpPr>
      <dsp:spPr>
        <a:xfrm>
          <a:off x="2582075" y="1124022"/>
          <a:ext cx="2067787" cy="1187090"/>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David Walters</a:t>
          </a:r>
        </a:p>
      </dsp:txBody>
      <dsp:txXfrm>
        <a:off x="2616844" y="1158791"/>
        <a:ext cx="1998249" cy="1117552"/>
      </dsp:txXfrm>
    </dsp:sp>
    <dsp:sp modelId="{9E8D029E-5C53-437C-B16D-4FC0F7621EB8}">
      <dsp:nvSpPr>
        <dsp:cNvPr id="0" name=""/>
        <dsp:cNvSpPr/>
      </dsp:nvSpPr>
      <dsp:spPr>
        <a:xfrm>
          <a:off x="4871319" y="913639"/>
          <a:ext cx="1993106" cy="1124543"/>
        </a:xfrm>
        <a:prstGeom prst="roundRect">
          <a:avLst>
            <a:gd name="adj" fmla="val 10000"/>
          </a:avLst>
        </a:prstGeom>
        <a:solidFill>
          <a:schemeClr val="accent6">
            <a:lumMod val="75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sp>
    <dsp:sp modelId="{46000E13-D31D-4DE9-B678-321CD2C54C89}">
      <dsp:nvSpPr>
        <dsp:cNvPr id="0" name=""/>
        <dsp:cNvSpPr/>
      </dsp:nvSpPr>
      <dsp:spPr>
        <a:xfrm>
          <a:off x="5092776" y="1124022"/>
          <a:ext cx="1993106" cy="1124543"/>
        </a:xfrm>
        <a:prstGeom prst="roundRect">
          <a:avLst>
            <a:gd name="adj" fmla="val 10000"/>
          </a:avLst>
        </a:prstGeom>
        <a:solidFill>
          <a:sysClr val="window" lastClr="FFFFFF">
            <a:alpha val="90000"/>
            <a:hueOff val="0"/>
            <a:satOff val="0"/>
            <a:lumOff val="0"/>
            <a:alphaOff val="0"/>
          </a:sysClr>
        </a:solidFill>
        <a:ln w="12700" cap="rnd" cmpd="sng" algn="ctr">
          <a:solidFill>
            <a:srgbClr val="2E83C3">
              <a:hueOff val="0"/>
              <a:satOff val="0"/>
              <a:lumOff val="0"/>
              <a:alphaOff val="0"/>
            </a:srgb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Sherry Mitchem</a:t>
          </a:r>
        </a:p>
      </dsp:txBody>
      <dsp:txXfrm>
        <a:off x="5125713" y="1156959"/>
        <a:ext cx="1927232" cy="105866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41A8FD38-B002-4CAD-9D99-1F0D41176737}" type="datetimeFigureOut">
              <a:rPr lang="en-US" smtClean="0"/>
              <a:t>6/24/2026</a:t>
            </a:fld>
            <a:endParaRPr lang="en-US"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53" tIns="48327" rIns="96653" bIns="48327"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AEEC9AAC-B1C4-4D2C-91D0-85CFAF83A1B3}" type="slidenum">
              <a:rPr lang="en-US" smtClean="0"/>
              <a:t>‹#›</a:t>
            </a:fld>
            <a:endParaRPr lang="en-US" dirty="0"/>
          </a:p>
        </p:txBody>
      </p:sp>
    </p:spTree>
    <p:extLst>
      <p:ext uri="{BB962C8B-B14F-4D97-AF65-F5344CB8AC3E}">
        <p14:creationId xmlns:p14="http://schemas.microsoft.com/office/powerpoint/2010/main" val="1767996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EC9AAC-B1C4-4D2C-91D0-85CFAF83A1B3}" type="slidenum">
              <a:rPr lang="en-US" smtClean="0"/>
              <a:t>9</a:t>
            </a:fld>
            <a:endParaRPr lang="en-US" dirty="0"/>
          </a:p>
        </p:txBody>
      </p:sp>
    </p:spTree>
    <p:extLst>
      <p:ext uri="{BB962C8B-B14F-4D97-AF65-F5344CB8AC3E}">
        <p14:creationId xmlns:p14="http://schemas.microsoft.com/office/powerpoint/2010/main" val="669269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EC9AAC-B1C4-4D2C-91D0-85CFAF83A1B3}" type="slidenum">
              <a:rPr lang="en-US" smtClean="0"/>
              <a:t>10</a:t>
            </a:fld>
            <a:endParaRPr lang="en-US" dirty="0"/>
          </a:p>
        </p:txBody>
      </p:sp>
    </p:spTree>
    <p:extLst>
      <p:ext uri="{BB962C8B-B14F-4D97-AF65-F5344CB8AC3E}">
        <p14:creationId xmlns:p14="http://schemas.microsoft.com/office/powerpoint/2010/main" val="1301316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EC9AAC-B1C4-4D2C-91D0-85CFAF83A1B3}" type="slidenum">
              <a:rPr lang="en-US" smtClean="0"/>
              <a:t>11</a:t>
            </a:fld>
            <a:endParaRPr lang="en-US" dirty="0"/>
          </a:p>
        </p:txBody>
      </p:sp>
    </p:spTree>
    <p:extLst>
      <p:ext uri="{BB962C8B-B14F-4D97-AF65-F5344CB8AC3E}">
        <p14:creationId xmlns:p14="http://schemas.microsoft.com/office/powerpoint/2010/main" val="1301316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EC9AAC-B1C4-4D2C-91D0-85CFAF83A1B3}" type="slidenum">
              <a:rPr lang="en-US" smtClean="0"/>
              <a:t>13</a:t>
            </a:fld>
            <a:endParaRPr lang="en-US" dirty="0"/>
          </a:p>
        </p:txBody>
      </p:sp>
    </p:spTree>
    <p:extLst>
      <p:ext uri="{BB962C8B-B14F-4D97-AF65-F5344CB8AC3E}">
        <p14:creationId xmlns:p14="http://schemas.microsoft.com/office/powerpoint/2010/main" val="65601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Option 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514600"/>
            <a:ext cx="7315200" cy="914400"/>
          </a:xfrm>
          <a:prstGeom prst="rect">
            <a:avLst/>
          </a:prstGeom>
          <a:effectLst/>
        </p:spPr>
        <p:txBody>
          <a:bodyPr anchor="b">
            <a:normAutofit/>
          </a:bodyPr>
          <a:lstStyle>
            <a:lvl1pPr algn="ctr">
              <a:defRPr sz="2800">
                <a:solidFill>
                  <a:srgbClr val="1F4283"/>
                </a:solidFill>
              </a:defRPr>
            </a:lvl1pPr>
          </a:lstStyle>
          <a:p>
            <a:r>
              <a:rPr lang="en-US" dirty="0"/>
              <a:t>Click To Edit Master Title Style</a:t>
            </a:r>
          </a:p>
        </p:txBody>
      </p:sp>
      <p:sp>
        <p:nvSpPr>
          <p:cNvPr id="3" name="Subtitle 2"/>
          <p:cNvSpPr>
            <a:spLocks noGrp="1"/>
          </p:cNvSpPr>
          <p:nvPr>
            <p:ph type="subTitle" idx="1" hasCustomPrompt="1"/>
          </p:nvPr>
        </p:nvSpPr>
        <p:spPr>
          <a:xfrm>
            <a:off x="914400" y="3429000"/>
            <a:ext cx="7315200" cy="914399"/>
          </a:xfrm>
          <a:prstGeom prst="rect">
            <a:avLst/>
          </a:prstGeom>
        </p:spPr>
        <p:txBody>
          <a:bodyPr anchor="t">
            <a:normAutofit/>
          </a:bodyPr>
          <a:lstStyle>
            <a:lvl1pPr marL="0" indent="0" algn="ctr">
              <a:buNone/>
              <a:defRPr sz="1800" cap="none">
                <a:solidFill>
                  <a:srgbClr val="D72E2A"/>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09590091"/>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econdary Slide - Option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5894" y="990600"/>
            <a:ext cx="8272212" cy="609600"/>
          </a:xfrm>
          <a:prstGeom prst="rect">
            <a:avLst/>
          </a:prstGeom>
        </p:spPr>
        <p:txBody>
          <a:bodyPr anchor="t">
            <a:normAutofit/>
          </a:bodyPr>
          <a:lstStyle>
            <a:lvl1pPr>
              <a:defRPr sz="2400" b="1">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435897" y="1600200"/>
            <a:ext cx="8272211" cy="4572000"/>
          </a:xfrm>
          <a:prstGeom prst="rect">
            <a:avLst/>
          </a:prstGeom>
        </p:spPr>
        <p:txBody>
          <a:bodyPr>
            <a:normAutofit/>
          </a:bodyPr>
          <a:lstStyle>
            <a:lvl1pPr>
              <a:buClr>
                <a:srgbClr val="1F4283"/>
              </a:buClr>
              <a:defRPr sz="1800">
                <a:latin typeface="Arial" panose="020B0604020202020204" pitchFamily="34" charset="0"/>
                <a:cs typeface="Arial" panose="020B0604020202020204" pitchFamily="34" charset="0"/>
              </a:defRPr>
            </a:lvl1pPr>
            <a:lvl2pPr>
              <a:buClr>
                <a:srgbClr val="1F4283"/>
              </a:buClr>
              <a:defRPr sz="1500">
                <a:latin typeface="Arial" panose="020B0604020202020204" pitchFamily="34" charset="0"/>
                <a:cs typeface="Arial" panose="020B0604020202020204" pitchFamily="34" charset="0"/>
              </a:defRPr>
            </a:lvl2pPr>
            <a:lvl3pPr>
              <a:buClr>
                <a:srgbClr val="1F4283"/>
              </a:buClr>
              <a:defRPr sz="1500">
                <a:latin typeface="Arial" panose="020B0604020202020204" pitchFamily="34" charset="0"/>
                <a:cs typeface="Arial" panose="020B0604020202020204" pitchFamily="34" charset="0"/>
              </a:defRPr>
            </a:lvl3pPr>
            <a:lvl4pPr>
              <a:buClr>
                <a:srgbClr val="1F4283"/>
              </a:buClr>
              <a:defRPr sz="1200">
                <a:latin typeface="Arial" panose="020B0604020202020204" pitchFamily="34" charset="0"/>
                <a:cs typeface="Arial" panose="020B0604020202020204" pitchFamily="34" charset="0"/>
              </a:defRPr>
            </a:lvl4pPr>
            <a:lvl5pPr>
              <a:buClr>
                <a:srgbClr val="1F4283"/>
              </a:buClr>
              <a:defRPr sz="12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2716197"/>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Secondary Slide -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5895" y="990600"/>
            <a:ext cx="8272212" cy="609600"/>
          </a:xfrm>
          <a:prstGeom prst="rect">
            <a:avLst/>
          </a:prstGeom>
        </p:spPr>
        <p:txBody>
          <a:bodyPr>
            <a:normAutofit/>
          </a:bodyPr>
          <a:lstStyle>
            <a:lvl1pPr>
              <a:defRPr sz="2400">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hasCustomPrompt="1"/>
          </p:nvPr>
        </p:nvSpPr>
        <p:spPr>
          <a:xfrm>
            <a:off x="435897" y="1600200"/>
            <a:ext cx="4066793" cy="4572000"/>
          </a:xfrm>
          <a:prstGeom prst="rect">
            <a:avLst/>
          </a:prstGeom>
        </p:spPr>
        <p:txBody>
          <a:bodyPr>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41313" y="1591733"/>
            <a:ext cx="4066794" cy="4572000"/>
          </a:xfrm>
          <a:prstGeom prst="rect">
            <a:avLst/>
          </a:prstGeom>
        </p:spPr>
        <p:txBody>
          <a:bodyPr>
            <a:norm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9491815"/>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ondary Slide - Media">
    <p:spTree>
      <p:nvGrpSpPr>
        <p:cNvPr id="1" name=""/>
        <p:cNvGrpSpPr/>
        <p:nvPr/>
      </p:nvGrpSpPr>
      <p:grpSpPr>
        <a:xfrm>
          <a:off x="0" y="0"/>
          <a:ext cx="0" cy="0"/>
          <a:chOff x="0" y="0"/>
          <a:chExt cx="0" cy="0"/>
        </a:xfrm>
      </p:grpSpPr>
      <p:sp>
        <p:nvSpPr>
          <p:cNvPr id="5" name="Media Placeholder 4"/>
          <p:cNvSpPr>
            <a:spLocks noGrp="1"/>
          </p:cNvSpPr>
          <p:nvPr>
            <p:ph type="media" sz="quarter" idx="10"/>
          </p:nvPr>
        </p:nvSpPr>
        <p:spPr>
          <a:xfrm>
            <a:off x="435894" y="1600200"/>
            <a:ext cx="8245161" cy="4572000"/>
          </a:xfrm>
          <a:prstGeom prst="rect">
            <a:avLst/>
          </a:prstGeom>
        </p:spPr>
        <p:txBody>
          <a:bodyPr/>
          <a:lstStyle/>
          <a:p>
            <a:endParaRPr lang="en-US" dirty="0"/>
          </a:p>
        </p:txBody>
      </p:sp>
      <p:sp>
        <p:nvSpPr>
          <p:cNvPr id="4" name="Title 1"/>
          <p:cNvSpPr>
            <a:spLocks noGrp="1"/>
          </p:cNvSpPr>
          <p:nvPr>
            <p:ph type="title" hasCustomPrompt="1"/>
          </p:nvPr>
        </p:nvSpPr>
        <p:spPr>
          <a:xfrm>
            <a:off x="435895" y="990600"/>
            <a:ext cx="8272212" cy="609600"/>
          </a:xfrm>
          <a:prstGeom prst="rect">
            <a:avLst/>
          </a:prstGeom>
        </p:spPr>
        <p:txBody>
          <a:bodyPr>
            <a:normAutofit/>
          </a:bodyPr>
          <a:lstStyle>
            <a:lvl1pPr>
              <a:defRPr sz="2400">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296115272"/>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ondary Slide - Chart">
    <p:spTree>
      <p:nvGrpSpPr>
        <p:cNvPr id="1" name=""/>
        <p:cNvGrpSpPr/>
        <p:nvPr/>
      </p:nvGrpSpPr>
      <p:grpSpPr>
        <a:xfrm>
          <a:off x="0" y="0"/>
          <a:ext cx="0" cy="0"/>
          <a:chOff x="0" y="0"/>
          <a:chExt cx="0" cy="0"/>
        </a:xfrm>
      </p:grpSpPr>
      <p:sp>
        <p:nvSpPr>
          <p:cNvPr id="3" name="Chart Placeholder 2"/>
          <p:cNvSpPr>
            <a:spLocks noGrp="1"/>
          </p:cNvSpPr>
          <p:nvPr>
            <p:ph type="chart" sz="quarter" idx="10"/>
          </p:nvPr>
        </p:nvSpPr>
        <p:spPr>
          <a:xfrm>
            <a:off x="435894" y="1600200"/>
            <a:ext cx="8245162" cy="4572000"/>
          </a:xfrm>
          <a:prstGeom prst="rect">
            <a:avLst/>
          </a:prstGeom>
        </p:spPr>
        <p:txBody>
          <a:bodyPr/>
          <a:lstStyle/>
          <a:p>
            <a:endParaRPr lang="en-US" dirty="0"/>
          </a:p>
        </p:txBody>
      </p:sp>
      <p:sp>
        <p:nvSpPr>
          <p:cNvPr id="4" name="Title 1"/>
          <p:cNvSpPr>
            <a:spLocks noGrp="1"/>
          </p:cNvSpPr>
          <p:nvPr>
            <p:ph type="title" hasCustomPrompt="1"/>
          </p:nvPr>
        </p:nvSpPr>
        <p:spPr>
          <a:xfrm>
            <a:off x="435895" y="990600"/>
            <a:ext cx="8272212" cy="609600"/>
          </a:xfrm>
          <a:prstGeom prst="rect">
            <a:avLst/>
          </a:prstGeom>
        </p:spPr>
        <p:txBody>
          <a:bodyPr>
            <a:normAutofit/>
          </a:bodyPr>
          <a:lstStyle>
            <a:lvl1pPr>
              <a:defRPr sz="2400">
                <a:solidFill>
                  <a:srgbClr val="153879"/>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990450261"/>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334901" y="457200"/>
            <a:ext cx="2777490" cy="94997"/>
          </a:xfrm>
          <a:prstGeom prst="rect">
            <a:avLst/>
          </a:prstGeom>
          <a:solidFill>
            <a:srgbClr val="1F4283">
              <a:alpha val="94902"/>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 name="Rectangle 9"/>
          <p:cNvSpPr/>
          <p:nvPr/>
        </p:nvSpPr>
        <p:spPr>
          <a:xfrm>
            <a:off x="6031610" y="453643"/>
            <a:ext cx="2777490" cy="98554"/>
          </a:xfrm>
          <a:prstGeom prst="rect">
            <a:avLst/>
          </a:prstGeom>
          <a:solidFill>
            <a:srgbClr val="5174B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1" name="Rectangle 10"/>
          <p:cNvSpPr/>
          <p:nvPr/>
        </p:nvSpPr>
        <p:spPr>
          <a:xfrm>
            <a:off x="3181373" y="457200"/>
            <a:ext cx="2777490" cy="91440"/>
          </a:xfrm>
          <a:prstGeom prst="rect">
            <a:avLst/>
          </a:prstGeom>
          <a:solidFill>
            <a:srgbClr val="3D60A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17"/>
          <p:cNvSpPr/>
          <p:nvPr userDrawn="1"/>
        </p:nvSpPr>
        <p:spPr>
          <a:xfrm>
            <a:off x="0" y="6316936"/>
            <a:ext cx="9144000" cy="541064"/>
          </a:xfrm>
          <a:prstGeom prst="rect">
            <a:avLst/>
          </a:prstGeom>
          <a:solidFill>
            <a:srgbClr val="15387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12" name="Picture 11"/>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3886200" y="209550"/>
            <a:ext cx="1371600" cy="628650"/>
          </a:xfrm>
          <a:prstGeom prst="rect">
            <a:avLst/>
          </a:prstGeom>
        </p:spPr>
      </p:pic>
      <p:sp>
        <p:nvSpPr>
          <p:cNvPr id="4" name="TextBox 3"/>
          <p:cNvSpPr txBox="1"/>
          <p:nvPr userDrawn="1"/>
        </p:nvSpPr>
        <p:spPr>
          <a:xfrm>
            <a:off x="1828800" y="6428601"/>
            <a:ext cx="5486400" cy="276999"/>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Florida Department of Transportation</a:t>
            </a:r>
          </a:p>
        </p:txBody>
      </p:sp>
    </p:spTree>
    <p:extLst>
      <p:ext uri="{BB962C8B-B14F-4D97-AF65-F5344CB8AC3E}">
        <p14:creationId xmlns:p14="http://schemas.microsoft.com/office/powerpoint/2010/main" val="42346054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5" r:id="rId4"/>
    <p:sldLayoutId id="2147483685" r:id="rId5"/>
  </p:sldLayoutIdLst>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hf sldNum="0" hdr="0" ftr="0" dt="0"/>
  <p:txStyles>
    <p:titleStyle>
      <a:lvl1pPr algn="l" defTabSz="257175" rtl="0" eaLnBrk="1" latinLnBrk="0" hangingPunct="1">
        <a:spcBef>
          <a:spcPct val="0"/>
        </a:spcBef>
        <a:buNone/>
        <a:defRPr sz="2400" b="1" kern="1200" cap="none">
          <a:solidFill>
            <a:srgbClr val="335697"/>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2125" indent="-17212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800" b="1" kern="1200">
          <a:solidFill>
            <a:schemeClr val="tx2"/>
          </a:solidFill>
          <a:latin typeface="Arial" panose="020B0604020202020204" pitchFamily="34" charset="0"/>
          <a:ea typeface="+mn-ea"/>
          <a:cs typeface="Arial" panose="020B0604020202020204" pitchFamily="34" charset="0"/>
        </a:defRPr>
      </a:lvl1pPr>
      <a:lvl2pPr marL="354375" indent="-17212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2pPr>
      <a:lvl3pPr marL="506250" indent="-15187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3pPr>
      <a:lvl4pPr marL="698625" indent="-13162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901125" indent="-131625" algn="l" defTabSz="257175" rtl="0" eaLnBrk="1" latinLnBrk="0" hangingPunct="1">
        <a:spcBef>
          <a:spcPct val="20000"/>
        </a:spcBef>
        <a:spcAft>
          <a:spcPts val="338"/>
        </a:spcAft>
        <a:buClr>
          <a:srgbClr val="153879"/>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0687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6pPr>
      <a:lvl7pPr marL="12375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7pPr>
      <a:lvl8pPr marL="14062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8pPr>
      <a:lvl9pPr marL="15750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outlook.office365.com/book/D1TRCMarketingMeetings@fldot.onmicrosoft.com/s/Lrw4LAMfikyyBM5miDs56Q2?ismsaljsauthenabled"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fdot.gov/procurement/marketingD1/default.s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905000"/>
            <a:ext cx="8229600" cy="2209800"/>
          </a:xfrm>
        </p:spPr>
        <p:txBody>
          <a:bodyPr>
            <a:noAutofit/>
          </a:bodyPr>
          <a:lstStyle/>
          <a:p>
            <a:br>
              <a:rPr lang="en-US" sz="3200" dirty="0"/>
            </a:br>
            <a:br>
              <a:rPr lang="en-US" sz="3200" dirty="0"/>
            </a:br>
            <a:br>
              <a:rPr lang="en-US" sz="3200" dirty="0"/>
            </a:br>
            <a:r>
              <a:rPr lang="en-US" sz="3200" dirty="0"/>
              <a:t>FPID 451022-1-32-01</a:t>
            </a:r>
            <a:br>
              <a:rPr lang="en-US" sz="3200" dirty="0"/>
            </a:br>
            <a:r>
              <a:rPr lang="en-US" sz="3200" dirty="0"/>
              <a:t>Ad # 27121</a:t>
            </a:r>
            <a:br>
              <a:rPr lang="en-US" sz="2400" dirty="0"/>
            </a:br>
            <a:r>
              <a:rPr lang="en-US" sz="2400" dirty="0"/>
              <a:t>RRR and Safety</a:t>
            </a:r>
            <a:br>
              <a:rPr lang="en-US" sz="2400" dirty="0"/>
            </a:br>
            <a:br>
              <a:rPr lang="en-US" sz="2400" dirty="0"/>
            </a:br>
            <a:r>
              <a:rPr lang="en-US" dirty="0"/>
              <a:t>SR 684 (US 41) FROM 30TH ST W TO N OF 41ST AVE E</a:t>
            </a:r>
            <a:endParaRPr lang="en-US" sz="2400" dirty="0"/>
          </a:p>
        </p:txBody>
      </p:sp>
      <p:sp>
        <p:nvSpPr>
          <p:cNvPr id="3" name="Subtitle 2"/>
          <p:cNvSpPr>
            <a:spLocks noGrp="1"/>
          </p:cNvSpPr>
          <p:nvPr>
            <p:ph type="subTitle" idx="1"/>
          </p:nvPr>
        </p:nvSpPr>
        <p:spPr>
          <a:xfrm>
            <a:off x="914400" y="4572001"/>
            <a:ext cx="7315200" cy="1523999"/>
          </a:xfrm>
        </p:spPr>
        <p:txBody>
          <a:bodyPr>
            <a:normAutofit/>
          </a:bodyPr>
          <a:lstStyle/>
          <a:p>
            <a:r>
              <a:rPr lang="en-US" dirty="0">
                <a:solidFill>
                  <a:srgbClr val="1F4284"/>
                </a:solidFill>
              </a:rPr>
              <a:t>Project Manager</a:t>
            </a:r>
          </a:p>
          <a:p>
            <a:r>
              <a:rPr lang="en-US" dirty="0">
                <a:solidFill>
                  <a:srgbClr val="1F4284"/>
                </a:solidFill>
              </a:rPr>
              <a:t>Wadeana Beveridge, Phone No. 863-519-2482</a:t>
            </a:r>
          </a:p>
        </p:txBody>
      </p:sp>
    </p:spTree>
    <p:extLst>
      <p:ext uri="{BB962C8B-B14F-4D97-AF65-F5344CB8AC3E}">
        <p14:creationId xmlns:p14="http://schemas.microsoft.com/office/powerpoint/2010/main" val="791037810"/>
      </p:ext>
    </p:extLst>
  </p:cSld>
  <p:clrMapOvr>
    <a:masterClrMapping/>
  </p:clrMapOvr>
  <mc:AlternateContent xmlns:mc="http://schemas.openxmlformats.org/markup-compatibility/2006" xmlns:p14="http://schemas.microsoft.com/office/powerpoint/2010/main">
    <mc:Choice Requires="p14">
      <p:transition p14:dur="10" advTm="28746"/>
    </mc:Choice>
    <mc:Fallback xmlns="">
      <p:transition advTm="2874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TRC:  David Walters, Roadway Designer IV</a:t>
            </a:r>
          </a:p>
        </p:txBody>
      </p:sp>
      <p:sp>
        <p:nvSpPr>
          <p:cNvPr id="3" name="Content Placeholder 2"/>
          <p:cNvSpPr>
            <a:spLocks noGrp="1"/>
          </p:cNvSpPr>
          <p:nvPr>
            <p:ph idx="1"/>
          </p:nvPr>
        </p:nvSpPr>
        <p:spPr>
          <a:xfrm>
            <a:off x="435898" y="1752600"/>
            <a:ext cx="4419048" cy="4572000"/>
          </a:xfrm>
        </p:spPr>
        <p:txBody>
          <a:bodyPr>
            <a:normAutofit/>
          </a:bodyPr>
          <a:lstStyle/>
          <a:p>
            <a:r>
              <a:rPr lang="en-US" sz="2400" dirty="0"/>
              <a:t>FDOT – Sep 2023</a:t>
            </a:r>
          </a:p>
          <a:p>
            <a:pPr lvl="1"/>
            <a:r>
              <a:rPr lang="en-US" sz="1800" dirty="0"/>
              <a:t>Roadway Design – 2.5 years</a:t>
            </a:r>
          </a:p>
          <a:p>
            <a:pPr lvl="1"/>
            <a:r>
              <a:rPr lang="en-US" sz="1800" dirty="0"/>
              <a:t>CADD Background</a:t>
            </a:r>
          </a:p>
          <a:p>
            <a:pPr lvl="1"/>
            <a:endParaRPr lang="en-US" sz="1000" dirty="0"/>
          </a:p>
          <a:p>
            <a:r>
              <a:rPr lang="en-US" sz="2400" dirty="0"/>
              <a:t>Contact Information:</a:t>
            </a:r>
          </a:p>
          <a:p>
            <a:pPr lvl="1"/>
            <a:r>
              <a:rPr lang="en-US" sz="1800" dirty="0"/>
              <a:t>(863) 519-2398</a:t>
            </a:r>
          </a:p>
          <a:p>
            <a:pPr lvl="1"/>
            <a:r>
              <a:rPr lang="en-US" sz="1800" dirty="0"/>
              <a:t>David.Walters@dot.state.fl.us</a:t>
            </a:r>
          </a:p>
          <a:p>
            <a:pPr marL="0" indent="0">
              <a:buNone/>
            </a:pPr>
            <a:endParaRPr lang="en-US" sz="1050" dirty="0"/>
          </a:p>
          <a:p>
            <a:pPr marL="0" indent="0">
              <a:buNone/>
            </a:pPr>
            <a:r>
              <a:rPr lang="en-US" dirty="0">
                <a:solidFill>
                  <a:srgbClr val="FF0000"/>
                </a:solidFill>
              </a:rPr>
              <a:t>Important to me: </a:t>
            </a:r>
            <a:r>
              <a:rPr lang="en-US" b="0" dirty="0">
                <a:solidFill>
                  <a:schemeClr val="tx1"/>
                </a:solidFill>
              </a:rPr>
              <a:t>Clean and organized plans, attention paid to detail, adherence to design standards, clear and unambiguous communication.</a:t>
            </a:r>
          </a:p>
        </p:txBody>
      </p:sp>
      <p:pic>
        <p:nvPicPr>
          <p:cNvPr id="5" name="Picture 4">
            <a:extLst>
              <a:ext uri="{FF2B5EF4-FFF2-40B4-BE49-F238E27FC236}">
                <a16:creationId xmlns:a16="http://schemas.microsoft.com/office/drawing/2014/main" id="{7F921901-92D2-1D84-98B1-8EBFBEECB42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800600" y="1752600"/>
            <a:ext cx="3733800" cy="3733800"/>
          </a:xfrm>
          <a:prstGeom prst="rect">
            <a:avLst/>
          </a:prstGeom>
        </p:spPr>
      </p:pic>
    </p:spTree>
    <p:extLst>
      <p:ext uri="{BB962C8B-B14F-4D97-AF65-F5344CB8AC3E}">
        <p14:creationId xmlns:p14="http://schemas.microsoft.com/office/powerpoint/2010/main" val="588241020"/>
      </p:ext>
    </p:extLst>
  </p:cSld>
  <p:clrMapOvr>
    <a:masterClrMapping/>
  </p:clrMapOvr>
  <mc:AlternateContent xmlns:mc="http://schemas.openxmlformats.org/markup-compatibility/2006" xmlns:p14="http://schemas.microsoft.com/office/powerpoint/2010/main">
    <mc:Choice Requires="p14">
      <p:transition spd="med" p14:dur="700" advTm="18646">
        <p:fade/>
      </p:transition>
    </mc:Choice>
    <mc:Fallback xmlns="">
      <p:transition spd="med" advTm="18646">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TRC:  Sherry Mitchem, Traffic Designer IV</a:t>
            </a:r>
          </a:p>
        </p:txBody>
      </p:sp>
      <p:sp>
        <p:nvSpPr>
          <p:cNvPr id="3" name="Content Placeholder 2"/>
          <p:cNvSpPr>
            <a:spLocks noGrp="1"/>
          </p:cNvSpPr>
          <p:nvPr>
            <p:ph idx="1"/>
          </p:nvPr>
        </p:nvSpPr>
        <p:spPr>
          <a:xfrm>
            <a:off x="435897" y="1752600"/>
            <a:ext cx="4610097" cy="4191000"/>
          </a:xfrm>
        </p:spPr>
        <p:txBody>
          <a:bodyPr>
            <a:normAutofit/>
          </a:bodyPr>
          <a:lstStyle/>
          <a:p>
            <a:r>
              <a:rPr lang="en-US" sz="2400" dirty="0"/>
              <a:t>4 Years with FDOT</a:t>
            </a:r>
          </a:p>
          <a:p>
            <a:pPr lvl="1"/>
            <a:r>
              <a:rPr lang="en-US" sz="1800" dirty="0"/>
              <a:t>Traffic Design – 4 years</a:t>
            </a:r>
            <a:endParaRPr lang="en-US" sz="2400" dirty="0"/>
          </a:p>
          <a:p>
            <a:r>
              <a:rPr lang="en-US" sz="2400" dirty="0"/>
              <a:t>Contact Information:</a:t>
            </a:r>
          </a:p>
          <a:p>
            <a:pPr lvl="1"/>
            <a:r>
              <a:rPr lang="en-US" sz="1800" dirty="0"/>
              <a:t>863-519-2583</a:t>
            </a:r>
          </a:p>
          <a:p>
            <a:pPr lvl="1"/>
            <a:r>
              <a:rPr lang="en-US" sz="1800" dirty="0"/>
              <a:t>Sherry.Mitchem@dot.state.fl.us</a:t>
            </a:r>
          </a:p>
          <a:p>
            <a:pPr marL="0" indent="0">
              <a:buNone/>
            </a:pPr>
            <a:endParaRPr lang="en-US" dirty="0"/>
          </a:p>
          <a:p>
            <a:pPr marL="0" indent="0">
              <a:buNone/>
            </a:pPr>
            <a:endParaRPr lang="en-US" dirty="0"/>
          </a:p>
          <a:p>
            <a:pPr marL="0" indent="0">
              <a:buNone/>
            </a:pPr>
            <a:r>
              <a:rPr lang="en-US" dirty="0">
                <a:solidFill>
                  <a:srgbClr val="FF0000"/>
                </a:solidFill>
              </a:rPr>
              <a:t>Important to me: </a:t>
            </a:r>
            <a:r>
              <a:rPr lang="en-US" sz="1600" b="0" dirty="0"/>
              <a:t>Clear cross‑discipline communication, well‑documented design decisions, and proactive planning to avoid common issues.</a:t>
            </a:r>
          </a:p>
          <a:p>
            <a:pPr marL="0" indent="0">
              <a:buNone/>
            </a:pPr>
            <a:endParaRPr lang="en-US" dirty="0"/>
          </a:p>
        </p:txBody>
      </p:sp>
      <p:pic>
        <p:nvPicPr>
          <p:cNvPr id="10" name="Picture 9">
            <a:extLst>
              <a:ext uri="{FF2B5EF4-FFF2-40B4-BE49-F238E27FC236}">
                <a16:creationId xmlns:a16="http://schemas.microsoft.com/office/drawing/2014/main" id="{C0A07764-8683-5167-3158-996AC7DA1A1C}"/>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l="14352" t="-2640" r="10648" b="2640"/>
          <a:stretch>
            <a:fillRect/>
          </a:stretch>
        </p:blipFill>
        <p:spPr>
          <a:xfrm>
            <a:off x="5181600" y="1447800"/>
            <a:ext cx="3314700" cy="4419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73137894"/>
      </p:ext>
    </p:extLst>
  </p:cSld>
  <p:clrMapOvr>
    <a:masterClrMapping/>
  </p:clrMapOvr>
  <mc:AlternateContent xmlns:mc="http://schemas.openxmlformats.org/markup-compatibility/2006" xmlns:p14="http://schemas.microsoft.com/office/powerpoint/2010/main">
    <mc:Choice Requires="p14">
      <p:transition spd="med" p14:dur="700" advTm="18646">
        <p:fade/>
      </p:transition>
    </mc:Choice>
    <mc:Fallback xmlns="">
      <p:transition spd="med" advTm="18646">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C79E6-ECF8-4FC4-915B-4FF7C6CD19DD}"/>
              </a:ext>
            </a:extLst>
          </p:cNvPr>
          <p:cNvSpPr>
            <a:spLocks noGrp="1"/>
          </p:cNvSpPr>
          <p:nvPr>
            <p:ph type="title"/>
          </p:nvPr>
        </p:nvSpPr>
        <p:spPr>
          <a:xfrm>
            <a:off x="435897" y="1221509"/>
            <a:ext cx="8272212" cy="609600"/>
          </a:xfrm>
        </p:spPr>
        <p:txBody>
          <a:bodyPr>
            <a:normAutofit/>
          </a:bodyPr>
          <a:lstStyle/>
          <a:p>
            <a:r>
              <a:rPr lang="en-US" dirty="0"/>
              <a:t>Suggestions for the Letter of Interest</a:t>
            </a:r>
          </a:p>
        </p:txBody>
      </p:sp>
      <p:sp>
        <p:nvSpPr>
          <p:cNvPr id="3" name="Content Placeholder 2">
            <a:extLst>
              <a:ext uri="{FF2B5EF4-FFF2-40B4-BE49-F238E27FC236}">
                <a16:creationId xmlns:a16="http://schemas.microsoft.com/office/drawing/2014/main" id="{18CB5F3B-9CB7-4A18-8301-514715FC178A}"/>
              </a:ext>
            </a:extLst>
          </p:cNvPr>
          <p:cNvSpPr>
            <a:spLocks noGrp="1"/>
          </p:cNvSpPr>
          <p:nvPr>
            <p:ph idx="1"/>
          </p:nvPr>
        </p:nvSpPr>
        <p:spPr>
          <a:xfrm>
            <a:off x="435898" y="1905000"/>
            <a:ext cx="8272211" cy="2743200"/>
          </a:xfrm>
        </p:spPr>
        <p:txBody>
          <a:bodyPr>
            <a:normAutofit/>
          </a:bodyPr>
          <a:lstStyle/>
          <a:p>
            <a:pPr lvl="1"/>
            <a:r>
              <a:rPr lang="en-US" sz="1800" dirty="0"/>
              <a:t>Listen to the TRC.</a:t>
            </a:r>
          </a:p>
          <a:p>
            <a:pPr lvl="1"/>
            <a:r>
              <a:rPr lang="en-US" sz="1800" dirty="0"/>
              <a:t>Use of graphics should add value to the letter.</a:t>
            </a:r>
          </a:p>
          <a:p>
            <a:pPr lvl="1"/>
            <a:r>
              <a:rPr lang="en-US" sz="1800" dirty="0"/>
              <a:t>TRC prints in black and white, so colors may not be correctly represented. </a:t>
            </a:r>
          </a:p>
          <a:p>
            <a:pPr lvl="1"/>
            <a:r>
              <a:rPr lang="en-US" sz="1800" dirty="0"/>
              <a:t>This TRC prefers a two-column format.</a:t>
            </a:r>
          </a:p>
          <a:p>
            <a:pPr lvl="1"/>
            <a:r>
              <a:rPr lang="en-US" sz="1800" dirty="0"/>
              <a:t>If you reference a specific project, please include contact information.</a:t>
            </a:r>
          </a:p>
          <a:p>
            <a:pPr lvl="1"/>
            <a:r>
              <a:rPr lang="en-US" sz="1800" dirty="0"/>
              <a:t>Check for grammatical errors and accuracy of information. It is a direct reflection on your QC abilities.</a:t>
            </a:r>
          </a:p>
        </p:txBody>
      </p:sp>
    </p:spTree>
    <p:extLst>
      <p:ext uri="{BB962C8B-B14F-4D97-AF65-F5344CB8AC3E}">
        <p14:creationId xmlns:p14="http://schemas.microsoft.com/office/powerpoint/2010/main" val="320214062"/>
      </p:ext>
    </p:extLst>
  </p:cSld>
  <p:clrMapOvr>
    <a:masterClrMapping/>
  </p:clrMapOvr>
  <mc:AlternateContent xmlns:mc="http://schemas.openxmlformats.org/markup-compatibility/2006" xmlns:p14="http://schemas.microsoft.com/office/powerpoint/2010/main">
    <mc:Choice Requires="p14">
      <p:transition p14:dur="0" advTm="54186"/>
    </mc:Choice>
    <mc:Fallback xmlns="">
      <p:transition advTm="5418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C79E6-ECF8-4FC4-915B-4FF7C6CD19DD}"/>
              </a:ext>
            </a:extLst>
          </p:cNvPr>
          <p:cNvSpPr>
            <a:spLocks noGrp="1"/>
          </p:cNvSpPr>
          <p:nvPr>
            <p:ph type="title"/>
          </p:nvPr>
        </p:nvSpPr>
        <p:spPr>
          <a:xfrm>
            <a:off x="435894" y="838200"/>
            <a:ext cx="8272212" cy="609600"/>
          </a:xfrm>
        </p:spPr>
        <p:txBody>
          <a:bodyPr>
            <a:normAutofit/>
          </a:bodyPr>
          <a:lstStyle/>
          <a:p>
            <a:pPr algn="ctr"/>
            <a:r>
              <a:rPr lang="en-US" sz="3200" dirty="0"/>
              <a:t>TRC Considerations for LOR</a:t>
            </a:r>
          </a:p>
        </p:txBody>
      </p:sp>
      <p:sp>
        <p:nvSpPr>
          <p:cNvPr id="3" name="Content Placeholder 2">
            <a:extLst>
              <a:ext uri="{FF2B5EF4-FFF2-40B4-BE49-F238E27FC236}">
                <a16:creationId xmlns:a16="http://schemas.microsoft.com/office/drawing/2014/main" id="{18CB5F3B-9CB7-4A18-8301-514715FC178A}"/>
              </a:ext>
            </a:extLst>
          </p:cNvPr>
          <p:cNvSpPr>
            <a:spLocks noGrp="1"/>
          </p:cNvSpPr>
          <p:nvPr>
            <p:ph idx="1"/>
          </p:nvPr>
        </p:nvSpPr>
        <p:spPr>
          <a:xfrm>
            <a:off x="435897" y="1447800"/>
            <a:ext cx="8272211" cy="4724400"/>
          </a:xfrm>
        </p:spPr>
        <p:txBody>
          <a:bodyPr>
            <a:normAutofit/>
          </a:bodyPr>
          <a:lstStyle/>
          <a:p>
            <a:pPr marL="0" indent="0" algn="ctr">
              <a:buNone/>
            </a:pPr>
            <a:r>
              <a:rPr lang="en-US" sz="2000" dirty="0"/>
              <a:t>Please address the following topics in your letter:</a:t>
            </a:r>
          </a:p>
          <a:p>
            <a:pPr marL="697275" lvl="2" indent="-342900">
              <a:buFont typeface="+mj-lt"/>
              <a:buAutoNum type="arabicPeriod"/>
            </a:pPr>
            <a:endParaRPr lang="en-US" sz="1800" dirty="0"/>
          </a:p>
          <a:p>
            <a:pPr marL="342900" indent="-342900">
              <a:buFont typeface="+mj-lt"/>
              <a:buAutoNum type="arabicPeriod"/>
            </a:pPr>
            <a:r>
              <a:rPr lang="en-US" dirty="0"/>
              <a:t>If the signal at 5th St W were to be reconstructed, what are the three main design challenges you expect to face and how would you overcome them?</a:t>
            </a:r>
          </a:p>
          <a:p>
            <a:pPr marL="342900" indent="-342900">
              <a:buFont typeface="+mj-lt"/>
              <a:buAutoNum type="arabicPeriod"/>
            </a:pPr>
            <a:endParaRPr lang="en-US" dirty="0"/>
          </a:p>
          <a:p>
            <a:pPr marL="342900" indent="-342900">
              <a:buFont typeface="+mj-lt"/>
              <a:buAutoNum type="arabicPeriod"/>
            </a:pPr>
            <a:r>
              <a:rPr lang="en-US" dirty="0"/>
              <a:t>How can you mitigate the issues pedestrians and bicyclists face along this corridor?</a:t>
            </a:r>
          </a:p>
          <a:p>
            <a:pPr marL="342900" indent="-342900">
              <a:buFont typeface="+mj-lt"/>
              <a:buAutoNum type="arabicPeriod"/>
            </a:pPr>
            <a:endParaRPr lang="en-US" dirty="0"/>
          </a:p>
          <a:p>
            <a:pPr marL="342900" indent="-342900">
              <a:buFont typeface="+mj-lt"/>
              <a:buAutoNum type="arabicPeriod"/>
            </a:pPr>
            <a:r>
              <a:rPr lang="en-US" dirty="0"/>
              <a:t> What would be your approach to public outreach on this project?</a:t>
            </a:r>
          </a:p>
          <a:p>
            <a:pPr marL="285075" marR="0" indent="0">
              <a:lnSpc>
                <a:spcPct val="105000"/>
              </a:lnSpc>
              <a:spcBef>
                <a:spcPts val="0"/>
              </a:spcBef>
              <a:spcAft>
                <a:spcPts val="0"/>
              </a:spcAft>
              <a:buNone/>
            </a:pPr>
            <a:br>
              <a:rPr lang="en-US" sz="1800" b="0" dirty="0">
                <a:effectLst/>
                <a:latin typeface="Calibri" panose="020F0502020204030204" pitchFamily="34" charset="0"/>
                <a:ea typeface="Calibri" panose="020F0502020204030204" pitchFamily="34" charset="0"/>
              </a:rPr>
            </a:br>
            <a:endParaRPr lang="en-US" sz="1800" b="0" dirty="0">
              <a:effectLst/>
              <a:latin typeface="Calibri" panose="020F0502020204030204" pitchFamily="34" charset="0"/>
              <a:ea typeface="Calibri" panose="020F0502020204030204" pitchFamily="34" charset="0"/>
            </a:endParaRPr>
          </a:p>
          <a:p>
            <a:pPr marL="627975" marR="0" indent="-342900">
              <a:lnSpc>
                <a:spcPct val="105000"/>
              </a:lnSpc>
              <a:spcBef>
                <a:spcPts val="0"/>
              </a:spcBef>
              <a:spcAft>
                <a:spcPts val="0"/>
              </a:spcAft>
              <a:buFont typeface="+mj-lt"/>
              <a:buAutoNum type="arabicPeriod"/>
            </a:pPr>
            <a:endParaRPr lang="en-US" dirty="0">
              <a:latin typeface="Calibri" panose="020F0502020204030204" pitchFamily="34" charset="0"/>
              <a:ea typeface="Calibri" panose="020F0502020204030204" pitchFamily="34" charset="0"/>
            </a:endParaRPr>
          </a:p>
          <a:p>
            <a:endParaRPr lang="en-US" dirty="0"/>
          </a:p>
          <a:p>
            <a:endParaRPr lang="en-US" dirty="0"/>
          </a:p>
          <a:p>
            <a:endParaRPr lang="en-US" dirty="0"/>
          </a:p>
        </p:txBody>
      </p:sp>
    </p:spTree>
    <p:extLst>
      <p:ext uri="{BB962C8B-B14F-4D97-AF65-F5344CB8AC3E}">
        <p14:creationId xmlns:p14="http://schemas.microsoft.com/office/powerpoint/2010/main" val="3896078846"/>
      </p:ext>
    </p:extLst>
  </p:cSld>
  <p:clrMapOvr>
    <a:masterClrMapping/>
  </p:clrMapOvr>
  <mc:AlternateContent xmlns:mc="http://schemas.openxmlformats.org/markup-compatibility/2006" xmlns:p14="http://schemas.microsoft.com/office/powerpoint/2010/main">
    <mc:Choice Requires="p14">
      <p:transition spd="med" p14:dur="700" advTm="40370">
        <p:fade/>
      </p:transition>
    </mc:Choice>
    <mc:Fallback xmlns="">
      <p:transition spd="med" advTm="4037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C79E6-ECF8-4FC4-915B-4FF7C6CD19DD}"/>
              </a:ext>
            </a:extLst>
          </p:cNvPr>
          <p:cNvSpPr>
            <a:spLocks noGrp="1"/>
          </p:cNvSpPr>
          <p:nvPr>
            <p:ph type="title"/>
          </p:nvPr>
        </p:nvSpPr>
        <p:spPr>
          <a:xfrm>
            <a:off x="435897" y="840509"/>
            <a:ext cx="8272212" cy="609600"/>
          </a:xfrm>
        </p:spPr>
        <p:txBody>
          <a:bodyPr>
            <a:normAutofit/>
          </a:bodyPr>
          <a:lstStyle/>
          <a:p>
            <a:pPr algn="ctr"/>
            <a:r>
              <a:rPr lang="en-US" sz="3200" dirty="0"/>
              <a:t>The Letter</a:t>
            </a:r>
          </a:p>
        </p:txBody>
      </p:sp>
      <p:sp>
        <p:nvSpPr>
          <p:cNvPr id="3" name="Content Placeholder 2">
            <a:extLst>
              <a:ext uri="{FF2B5EF4-FFF2-40B4-BE49-F238E27FC236}">
                <a16:creationId xmlns:a16="http://schemas.microsoft.com/office/drawing/2014/main" id="{18CB5F3B-9CB7-4A18-8301-514715FC178A}"/>
              </a:ext>
            </a:extLst>
          </p:cNvPr>
          <p:cNvSpPr>
            <a:spLocks noGrp="1"/>
          </p:cNvSpPr>
          <p:nvPr>
            <p:ph idx="1"/>
          </p:nvPr>
        </p:nvSpPr>
        <p:spPr>
          <a:xfrm>
            <a:off x="435897" y="1676400"/>
            <a:ext cx="8272211" cy="4495800"/>
          </a:xfrm>
        </p:spPr>
        <p:txBody>
          <a:bodyPr>
            <a:normAutofit/>
          </a:bodyPr>
          <a:lstStyle/>
          <a:p>
            <a:r>
              <a:rPr lang="en-US" sz="1900" dirty="0"/>
              <a:t>Do:</a:t>
            </a:r>
          </a:p>
          <a:p>
            <a:pPr lvl="1"/>
            <a:r>
              <a:rPr lang="en-US" sz="1700" dirty="0"/>
              <a:t>Listen to the TRC. </a:t>
            </a:r>
          </a:p>
          <a:p>
            <a:pPr lvl="1"/>
            <a:r>
              <a:rPr lang="en-US" sz="1700" dirty="0"/>
              <a:t>Use a two-column format.</a:t>
            </a:r>
          </a:p>
          <a:p>
            <a:pPr lvl="1"/>
            <a:r>
              <a:rPr lang="en-US" sz="1700" dirty="0"/>
              <a:t>Check for grammatical errors. It is a direct reflection on your QC abilities.</a:t>
            </a:r>
          </a:p>
          <a:p>
            <a:pPr lvl="1"/>
            <a:endParaRPr lang="en-US" sz="1700" dirty="0"/>
          </a:p>
          <a:p>
            <a:pPr lvl="1"/>
            <a:endParaRPr lang="en-US" sz="1700" dirty="0"/>
          </a:p>
          <a:p>
            <a:r>
              <a:rPr lang="en-US" sz="1400" dirty="0"/>
              <a:t> </a:t>
            </a:r>
            <a:r>
              <a:rPr lang="en-US" sz="1900" dirty="0"/>
              <a:t>Don’t:</a:t>
            </a:r>
          </a:p>
          <a:p>
            <a:pPr lvl="1"/>
            <a:r>
              <a:rPr lang="en-US" sz="1700" dirty="0"/>
              <a:t>Don’t use excessive graphics and pictures.</a:t>
            </a:r>
          </a:p>
          <a:p>
            <a:pPr lvl="1"/>
            <a:r>
              <a:rPr lang="en-US" sz="1700" dirty="0"/>
              <a:t>Don’t use multiple colors throughout the text.  We print black and white. </a:t>
            </a:r>
          </a:p>
          <a:p>
            <a:pPr lvl="1"/>
            <a:r>
              <a:rPr lang="en-US" sz="1700" dirty="0"/>
              <a:t>Don’t assume just because the TRC has worked with you in the past that we will take your past work into consideration. The only way to be fair is to read every letter like we’ve never met you. If it’s not in the letter, it won’t be taken into consideration when shortlisting. </a:t>
            </a:r>
          </a:p>
          <a:p>
            <a:pPr marL="182250" lvl="1" indent="0">
              <a:buNone/>
            </a:pPr>
            <a:endParaRPr lang="en-US" sz="1400" dirty="0"/>
          </a:p>
        </p:txBody>
      </p:sp>
    </p:spTree>
    <p:extLst>
      <p:ext uri="{BB962C8B-B14F-4D97-AF65-F5344CB8AC3E}">
        <p14:creationId xmlns:p14="http://schemas.microsoft.com/office/powerpoint/2010/main" val="1882459942"/>
      </p:ext>
    </p:extLst>
  </p:cSld>
  <p:clrMapOvr>
    <a:masterClrMapping/>
  </p:clrMapOvr>
  <mc:AlternateContent xmlns:mc="http://schemas.openxmlformats.org/markup-compatibility/2006" xmlns:p14="http://schemas.microsoft.com/office/powerpoint/2010/main">
    <mc:Choice Requires="p14">
      <p:transition spd="med" p14:dur="700" advTm="43847">
        <p:fade/>
      </p:transition>
    </mc:Choice>
    <mc:Fallback xmlns="">
      <p:transition spd="med" advTm="43847">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429000"/>
            <a:ext cx="8229600" cy="2514600"/>
          </a:xfrm>
        </p:spPr>
        <p:txBody>
          <a:bodyPr>
            <a:normAutofit fontScale="90000"/>
          </a:bodyPr>
          <a:lstStyle/>
          <a:p>
            <a:br>
              <a:rPr lang="en-US" sz="3100" dirty="0"/>
            </a:br>
            <a:br>
              <a:rPr lang="en-US" sz="3100" dirty="0"/>
            </a:br>
            <a:br>
              <a:rPr lang="en-US" sz="3100" dirty="0"/>
            </a:br>
            <a:br>
              <a:rPr lang="en-US" sz="3100" dirty="0"/>
            </a:br>
            <a:r>
              <a:rPr lang="en-US" sz="2200" dirty="0">
                <a:solidFill>
                  <a:schemeClr val="tx2"/>
                </a:solidFill>
              </a:rPr>
              <a:t>Meetings are being held on: </a:t>
            </a:r>
            <a:br>
              <a:rPr lang="en-US" sz="2200" dirty="0">
                <a:solidFill>
                  <a:schemeClr val="tx2"/>
                </a:solidFill>
              </a:rPr>
            </a:br>
            <a:r>
              <a:rPr lang="en-US" sz="2200" dirty="0">
                <a:solidFill>
                  <a:schemeClr val="tx2"/>
                </a:solidFill>
              </a:rPr>
              <a:t>June 29, 2026</a:t>
            </a:r>
            <a:br>
              <a:rPr lang="en-US" sz="2200" dirty="0">
                <a:solidFill>
                  <a:schemeClr val="tx2"/>
                </a:solidFill>
              </a:rPr>
            </a:br>
            <a:r>
              <a:rPr lang="en-US" sz="2200" dirty="0">
                <a:solidFill>
                  <a:schemeClr val="tx2"/>
                </a:solidFill>
              </a:rPr>
              <a:t>June 30, 2026</a:t>
            </a:r>
            <a:br>
              <a:rPr lang="en-US" sz="2200" dirty="0">
                <a:solidFill>
                  <a:schemeClr val="tx2"/>
                </a:solidFill>
              </a:rPr>
            </a:br>
            <a:r>
              <a:rPr lang="en-US" sz="2200" dirty="0">
                <a:solidFill>
                  <a:schemeClr val="tx2"/>
                </a:solidFill>
              </a:rPr>
              <a:t>July 13, 2026</a:t>
            </a:r>
            <a:br>
              <a:rPr lang="en-US" sz="2200" dirty="0">
                <a:solidFill>
                  <a:schemeClr val="tx2"/>
                </a:solidFill>
              </a:rPr>
            </a:br>
            <a:br>
              <a:rPr lang="en-US" sz="2200" dirty="0">
                <a:solidFill>
                  <a:schemeClr val="tx2"/>
                </a:solidFill>
              </a:rPr>
            </a:br>
            <a:r>
              <a:rPr lang="en-US" sz="2200" dirty="0">
                <a:solidFill>
                  <a:schemeClr val="tx2"/>
                </a:solidFill>
              </a:rPr>
              <a:t>This is your time to ask questions and gain clarification, </a:t>
            </a:r>
            <a:br>
              <a:rPr lang="en-US" sz="2200" dirty="0">
                <a:solidFill>
                  <a:schemeClr val="tx2"/>
                </a:solidFill>
              </a:rPr>
            </a:br>
            <a:r>
              <a:rPr lang="en-US" sz="2200" dirty="0">
                <a:solidFill>
                  <a:schemeClr val="tx2"/>
                </a:solidFill>
              </a:rPr>
              <a:t>so please be prepared to ask the TRC questions.</a:t>
            </a:r>
            <a:br>
              <a:rPr lang="en-US" sz="3100" dirty="0"/>
            </a:br>
            <a:endParaRPr lang="en-US" dirty="0"/>
          </a:p>
        </p:txBody>
      </p:sp>
      <p:sp>
        <p:nvSpPr>
          <p:cNvPr id="3" name="TextBox 2">
            <a:extLst>
              <a:ext uri="{FF2B5EF4-FFF2-40B4-BE49-F238E27FC236}">
                <a16:creationId xmlns:a16="http://schemas.microsoft.com/office/drawing/2014/main" id="{E59F1DE2-BFAC-410D-A47B-E07D757DA70B}"/>
              </a:ext>
            </a:extLst>
          </p:cNvPr>
          <p:cNvSpPr txBox="1"/>
          <p:nvPr/>
        </p:nvSpPr>
        <p:spPr>
          <a:xfrm>
            <a:off x="609600" y="1219200"/>
            <a:ext cx="7924800" cy="1785104"/>
          </a:xfrm>
          <a:prstGeom prst="rect">
            <a:avLst/>
          </a:prstGeom>
          <a:noFill/>
        </p:spPr>
        <p:txBody>
          <a:bodyPr wrap="square" rtlCol="0">
            <a:spAutoFit/>
          </a:bodyPr>
          <a:lstStyle/>
          <a:p>
            <a:pPr algn="ctr" defTabSz="257175">
              <a:spcBef>
                <a:spcPct val="0"/>
              </a:spcBef>
            </a:pPr>
            <a:r>
              <a:rPr lang="en-US" sz="2200" b="1" dirty="0">
                <a:solidFill>
                  <a:srgbClr val="153879"/>
                </a:solidFill>
                <a:latin typeface="Arial" panose="020B0604020202020204" pitchFamily="34" charset="0"/>
                <a:ea typeface="+mj-ea"/>
                <a:cs typeface="Arial" panose="020B0604020202020204" pitchFamily="34" charset="0"/>
              </a:rPr>
              <a:t>If you would like to schedule your 20-minute marketing meeting, please use the following link:</a:t>
            </a:r>
          </a:p>
          <a:p>
            <a:pPr algn="ctr" defTabSz="257175">
              <a:spcBef>
                <a:spcPct val="0"/>
              </a:spcBef>
            </a:pPr>
            <a:r>
              <a:rPr lang="en-US" sz="2200" b="1" dirty="0">
                <a:solidFill>
                  <a:srgbClr val="153879"/>
                </a:solidFill>
                <a:latin typeface="Arial" panose="020B0604020202020204" pitchFamily="34" charset="0"/>
                <a:ea typeface="+mj-ea"/>
                <a:cs typeface="Arial" panose="020B0604020202020204" pitchFamily="34" charset="0"/>
                <a:hlinkClick r:id="rId2"/>
              </a:rPr>
              <a:t>https://outlook.office365.com/book/D1TRCMarketingMeetings@fldot.onmicrosoft.com/s/Lrw4LAMfikyyBM5miDs56Q2?ismsaljsauthenabled</a:t>
            </a:r>
            <a:r>
              <a:rPr lang="en-US" sz="2200" b="1" dirty="0">
                <a:solidFill>
                  <a:srgbClr val="153879"/>
                </a:solidFill>
                <a:latin typeface="Arial" panose="020B0604020202020204" pitchFamily="34" charset="0"/>
                <a:ea typeface="+mj-ea"/>
                <a:cs typeface="Arial" panose="020B0604020202020204" pitchFamily="34" charset="0"/>
              </a:rPr>
              <a:t> </a:t>
            </a:r>
          </a:p>
        </p:txBody>
      </p:sp>
    </p:spTree>
    <p:extLst>
      <p:ext uri="{BB962C8B-B14F-4D97-AF65-F5344CB8AC3E}">
        <p14:creationId xmlns:p14="http://schemas.microsoft.com/office/powerpoint/2010/main" val="252312164"/>
      </p:ext>
    </p:extLst>
  </p:cSld>
  <p:clrMapOvr>
    <a:masterClrMapping/>
  </p:clrMapOvr>
  <mc:AlternateContent xmlns:mc="http://schemas.openxmlformats.org/markup-compatibility/2006" xmlns:p14="http://schemas.microsoft.com/office/powerpoint/2010/main">
    <mc:Choice Requires="p14">
      <p:transition p14:dur="0" advTm="48772"/>
    </mc:Choice>
    <mc:Fallback xmlns="">
      <p:transition advTm="4877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CAP Dates</a:t>
            </a:r>
          </a:p>
        </p:txBody>
      </p:sp>
      <p:sp>
        <p:nvSpPr>
          <p:cNvPr id="3" name="Content Placeholder 2"/>
          <p:cNvSpPr>
            <a:spLocks noGrp="1"/>
          </p:cNvSpPr>
          <p:nvPr>
            <p:ph idx="1"/>
          </p:nvPr>
        </p:nvSpPr>
        <p:spPr/>
        <p:txBody>
          <a:bodyPr>
            <a:normAutofit/>
          </a:bodyPr>
          <a:lstStyle/>
          <a:p>
            <a:r>
              <a:rPr lang="en-US" sz="2400" dirty="0"/>
              <a:t>Advertisement: August 7, 2026</a:t>
            </a:r>
          </a:p>
          <a:p>
            <a:pPr lvl="1"/>
            <a:r>
              <a:rPr lang="en-US" sz="2100" dirty="0"/>
              <a:t>Contact ceases with all FDOT staff (except PSU) </a:t>
            </a:r>
          </a:p>
          <a:p>
            <a:r>
              <a:rPr lang="en-US" sz="2400" dirty="0"/>
              <a:t>Procurement Method: Presentations</a:t>
            </a:r>
          </a:p>
          <a:p>
            <a:pPr lvl="1"/>
            <a:r>
              <a:rPr lang="en-US" sz="2100" dirty="0"/>
              <a:t>Response Deadline: August 24, 2026</a:t>
            </a:r>
          </a:p>
          <a:p>
            <a:pPr lvl="1"/>
            <a:r>
              <a:rPr lang="en-US" sz="2100" dirty="0"/>
              <a:t>Shortlist Selection:		September 15, 2026</a:t>
            </a:r>
          </a:p>
          <a:p>
            <a:pPr lvl="1"/>
            <a:r>
              <a:rPr lang="en-US" sz="2100" dirty="0"/>
              <a:t>Presentations: 			October 1, 2026</a:t>
            </a:r>
            <a:endParaRPr lang="en-US" dirty="0"/>
          </a:p>
          <a:p>
            <a:pPr lvl="1"/>
            <a:r>
              <a:rPr lang="en-US" sz="2100" dirty="0"/>
              <a:t>Final Selection:  		October 20, 2026</a:t>
            </a:r>
          </a:p>
          <a:p>
            <a:r>
              <a:rPr lang="en-US" sz="2400" dirty="0"/>
              <a:t>No contact until 72 hours after final selection</a:t>
            </a:r>
          </a:p>
        </p:txBody>
      </p:sp>
    </p:spTree>
    <p:extLst>
      <p:ext uri="{BB962C8B-B14F-4D97-AF65-F5344CB8AC3E}">
        <p14:creationId xmlns:p14="http://schemas.microsoft.com/office/powerpoint/2010/main" val="902986976"/>
      </p:ext>
    </p:extLst>
  </p:cSld>
  <p:clrMapOvr>
    <a:masterClrMapping/>
  </p:clrMapOvr>
  <mc:AlternateContent xmlns:mc="http://schemas.openxmlformats.org/markup-compatibility/2006" xmlns:p14="http://schemas.microsoft.com/office/powerpoint/2010/main">
    <mc:Choice Requires="p14">
      <p:transition p14:dur="10" advTm="60417"/>
    </mc:Choice>
    <mc:Fallback xmlns="">
      <p:transition advTm="6041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726" y="838200"/>
            <a:ext cx="8272212" cy="838200"/>
          </a:xfrm>
        </p:spPr>
        <p:txBody>
          <a:bodyPr>
            <a:normAutofit fontScale="90000"/>
          </a:bodyPr>
          <a:lstStyle/>
          <a:p>
            <a:pPr algn="ctr"/>
            <a:r>
              <a:rPr lang="en-US" sz="2700" dirty="0"/>
              <a:t>FPID:451022-1 is the RRR and Safety project</a:t>
            </a:r>
            <a:br>
              <a:rPr lang="en-US" dirty="0"/>
            </a:br>
            <a:endParaRPr lang="en-US" dirty="0"/>
          </a:p>
        </p:txBody>
      </p:sp>
      <p:pic>
        <p:nvPicPr>
          <p:cNvPr id="5" name="Picture 4">
            <a:extLst>
              <a:ext uri="{FF2B5EF4-FFF2-40B4-BE49-F238E27FC236}">
                <a16:creationId xmlns:a16="http://schemas.microsoft.com/office/drawing/2014/main" id="{75FAAEF7-1C52-010F-4FF5-64B1FE5807EA}"/>
              </a:ext>
            </a:extLst>
          </p:cNvPr>
          <p:cNvPicPr>
            <a:picLocks noChangeAspect="1"/>
          </p:cNvPicPr>
          <p:nvPr/>
        </p:nvPicPr>
        <p:blipFill>
          <a:blip r:embed="rId2"/>
          <a:stretch>
            <a:fillRect/>
          </a:stretch>
        </p:blipFill>
        <p:spPr>
          <a:xfrm>
            <a:off x="1438946" y="1371600"/>
            <a:ext cx="6266108" cy="4826236"/>
          </a:xfrm>
          <a:prstGeom prst="rect">
            <a:avLst/>
          </a:prstGeom>
        </p:spPr>
      </p:pic>
    </p:spTree>
    <p:extLst>
      <p:ext uri="{BB962C8B-B14F-4D97-AF65-F5344CB8AC3E}">
        <p14:creationId xmlns:p14="http://schemas.microsoft.com/office/powerpoint/2010/main" val="3015297511"/>
      </p:ext>
    </p:extLst>
  </p:cSld>
  <p:clrMapOvr>
    <a:masterClrMapping/>
  </p:clrMapOvr>
  <mc:AlternateContent xmlns:mc="http://schemas.openxmlformats.org/markup-compatibility/2006" xmlns:p14="http://schemas.microsoft.com/office/powerpoint/2010/main">
    <mc:Choice Requires="p14">
      <p:transition p14:dur="0" advTm="53429"/>
    </mc:Choice>
    <mc:Fallback xmlns="">
      <p:transition advTm="5342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1257886"/>
            <a:ext cx="8272212" cy="609600"/>
          </a:xfrm>
        </p:spPr>
        <p:txBody>
          <a:bodyPr>
            <a:normAutofit/>
          </a:bodyPr>
          <a:lstStyle/>
          <a:p>
            <a:r>
              <a:rPr lang="en-US" dirty="0"/>
              <a:t>Project Overview</a:t>
            </a:r>
          </a:p>
        </p:txBody>
      </p:sp>
      <p:sp>
        <p:nvSpPr>
          <p:cNvPr id="5" name="Content Placeholder 4">
            <a:extLst>
              <a:ext uri="{FF2B5EF4-FFF2-40B4-BE49-F238E27FC236}">
                <a16:creationId xmlns:a16="http://schemas.microsoft.com/office/drawing/2014/main" id="{4945B92C-0A4C-46BC-B4B1-B8B656FF2420}"/>
              </a:ext>
            </a:extLst>
          </p:cNvPr>
          <p:cNvSpPr>
            <a:spLocks noGrp="1"/>
          </p:cNvSpPr>
          <p:nvPr>
            <p:ph idx="1"/>
          </p:nvPr>
        </p:nvSpPr>
        <p:spPr>
          <a:xfrm>
            <a:off x="435894" y="1828800"/>
            <a:ext cx="8272214" cy="4267200"/>
          </a:xfrm>
        </p:spPr>
        <p:txBody>
          <a:bodyPr/>
          <a:lstStyle/>
          <a:p>
            <a:r>
              <a:rPr lang="en-US" dirty="0"/>
              <a:t>RRR</a:t>
            </a:r>
          </a:p>
          <a:p>
            <a:pPr lvl="2"/>
            <a:r>
              <a:rPr lang="en-US" dirty="0"/>
              <a:t>Milling and Resurfacing</a:t>
            </a:r>
          </a:p>
          <a:p>
            <a:pPr lvl="2"/>
            <a:r>
              <a:rPr lang="en-US" dirty="0"/>
              <a:t>Hardened Centerlines with Ramp Reconstruction (where needed)</a:t>
            </a:r>
          </a:p>
          <a:p>
            <a:pPr lvl="2"/>
            <a:r>
              <a:rPr lang="en-US" dirty="0"/>
              <a:t>Sidewalk Cracking</a:t>
            </a:r>
          </a:p>
          <a:p>
            <a:pPr lvl="2"/>
            <a:r>
              <a:rPr lang="en-US" dirty="0"/>
              <a:t>Separation of Shared Ramps</a:t>
            </a:r>
          </a:p>
          <a:p>
            <a:pPr lvl="2"/>
            <a:r>
              <a:rPr lang="en-US"/>
              <a:t>Safety Improvements</a:t>
            </a:r>
            <a:endParaRPr lang="en-US" dirty="0"/>
          </a:p>
          <a:p>
            <a:pPr lvl="2"/>
            <a:r>
              <a:rPr lang="en-US" dirty="0"/>
              <a:t>Other Minor Improvements</a:t>
            </a:r>
          </a:p>
          <a:p>
            <a:pPr lvl="3"/>
            <a:endParaRPr lang="en-US" dirty="0"/>
          </a:p>
        </p:txBody>
      </p:sp>
    </p:spTree>
    <p:extLst>
      <p:ext uri="{BB962C8B-B14F-4D97-AF65-F5344CB8AC3E}">
        <p14:creationId xmlns:p14="http://schemas.microsoft.com/office/powerpoint/2010/main" val="2375566273"/>
      </p:ext>
    </p:extLst>
  </p:cSld>
  <p:clrMapOvr>
    <a:masterClrMapping/>
  </p:clrMapOvr>
  <mc:AlternateContent xmlns:mc="http://schemas.openxmlformats.org/markup-compatibility/2006" xmlns:p14="http://schemas.microsoft.com/office/powerpoint/2010/main">
    <mc:Choice Requires="p14">
      <p:transition p14:dur="0" advTm="35501"/>
    </mc:Choice>
    <mc:Fallback xmlns="">
      <p:transition advTm="3550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6" y="1159164"/>
            <a:ext cx="8272212" cy="609600"/>
          </a:xfrm>
        </p:spPr>
        <p:txBody>
          <a:bodyPr>
            <a:normAutofit/>
          </a:bodyPr>
          <a:lstStyle/>
          <a:p>
            <a:r>
              <a:rPr lang="en-US" dirty="0"/>
              <a:t>Anticipated Work Groups</a:t>
            </a:r>
          </a:p>
        </p:txBody>
      </p:sp>
      <p:sp>
        <p:nvSpPr>
          <p:cNvPr id="3" name="Content Placeholder 2">
            <a:extLst>
              <a:ext uri="{FF2B5EF4-FFF2-40B4-BE49-F238E27FC236}">
                <a16:creationId xmlns:a16="http://schemas.microsoft.com/office/drawing/2014/main" id="{44C927A9-2FE4-4891-81D7-59AFF66F09CD}"/>
              </a:ext>
            </a:extLst>
          </p:cNvPr>
          <p:cNvSpPr>
            <a:spLocks noGrp="1"/>
          </p:cNvSpPr>
          <p:nvPr>
            <p:ph idx="1"/>
          </p:nvPr>
        </p:nvSpPr>
        <p:spPr>
          <a:xfrm>
            <a:off x="435894" y="1768764"/>
            <a:ext cx="8272211" cy="4022436"/>
          </a:xfrm>
        </p:spPr>
        <p:txBody>
          <a:bodyPr>
            <a:normAutofit/>
          </a:bodyPr>
          <a:lstStyle/>
          <a:p>
            <a:r>
              <a:rPr lang="en-US" dirty="0"/>
              <a:t>Major Work Type: 3.1 Minor Highway Design</a:t>
            </a:r>
          </a:p>
          <a:p>
            <a:pPr lvl="1"/>
            <a:r>
              <a:rPr lang="en-US" dirty="0"/>
              <a:t>4.1.1 Miscellaneous Structures</a:t>
            </a:r>
          </a:p>
          <a:p>
            <a:pPr lvl="1"/>
            <a:r>
              <a:rPr lang="en-US" dirty="0"/>
              <a:t>6.2 Traffic Signal Timing</a:t>
            </a:r>
          </a:p>
          <a:p>
            <a:pPr lvl="1"/>
            <a:r>
              <a:rPr lang="en-US" dirty="0"/>
              <a:t>6.3.1 ITS Analysis and Design</a:t>
            </a:r>
          </a:p>
          <a:p>
            <a:pPr lvl="1"/>
            <a:r>
              <a:rPr lang="en-US" dirty="0"/>
              <a:t>7.1 Signing, Pavement Marking, and Channelization</a:t>
            </a:r>
          </a:p>
          <a:p>
            <a:pPr lvl="1"/>
            <a:r>
              <a:rPr lang="en-US" dirty="0"/>
              <a:t>7.3 Signalization</a:t>
            </a:r>
          </a:p>
        </p:txBody>
      </p:sp>
      <p:sp>
        <p:nvSpPr>
          <p:cNvPr id="4" name="Content Placeholder 2">
            <a:extLst>
              <a:ext uri="{FF2B5EF4-FFF2-40B4-BE49-F238E27FC236}">
                <a16:creationId xmlns:a16="http://schemas.microsoft.com/office/drawing/2014/main" id="{0875B649-C686-4792-95C5-F92B88D9FF2F}"/>
              </a:ext>
            </a:extLst>
          </p:cNvPr>
          <p:cNvSpPr txBox="1">
            <a:spLocks/>
          </p:cNvSpPr>
          <p:nvPr/>
        </p:nvSpPr>
        <p:spPr>
          <a:xfrm>
            <a:off x="4419600" y="1736436"/>
            <a:ext cx="3831303" cy="3505200"/>
          </a:xfrm>
          <a:prstGeom prst="rect">
            <a:avLst/>
          </a:prstGeom>
        </p:spPr>
        <p:txBody>
          <a:bodyPr>
            <a:normAutofit/>
          </a:bodyPr>
          <a:lstStyle>
            <a:lvl1pPr marL="172125" indent="-1721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800" b="1" kern="1200">
                <a:solidFill>
                  <a:schemeClr val="tx2"/>
                </a:solidFill>
                <a:latin typeface="Arial" panose="020B0604020202020204" pitchFamily="34" charset="0"/>
                <a:ea typeface="+mn-ea"/>
                <a:cs typeface="Arial" panose="020B0604020202020204" pitchFamily="34" charset="0"/>
              </a:defRPr>
            </a:lvl1pPr>
            <a:lvl2pPr marL="354375" indent="-1721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2pPr>
            <a:lvl3pPr marL="506250" indent="-15187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3pPr>
            <a:lvl4pPr marL="698625" indent="-1316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901125" indent="-1316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0687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6pPr>
            <a:lvl7pPr marL="12375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7pPr>
            <a:lvl8pPr marL="14062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8pPr>
            <a:lvl9pPr marL="15750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9pPr>
          </a:lstStyle>
          <a:p>
            <a:pPr marL="182250" lvl="1" indent="0">
              <a:buNone/>
            </a:pPr>
            <a:endParaRPr lang="en-US" dirty="0"/>
          </a:p>
        </p:txBody>
      </p:sp>
    </p:spTree>
    <p:extLst>
      <p:ext uri="{BB962C8B-B14F-4D97-AF65-F5344CB8AC3E}">
        <p14:creationId xmlns:p14="http://schemas.microsoft.com/office/powerpoint/2010/main" val="4176963921"/>
      </p:ext>
    </p:extLst>
  </p:cSld>
  <p:clrMapOvr>
    <a:masterClrMapping/>
  </p:clrMapOvr>
  <mc:AlternateContent xmlns:mc="http://schemas.openxmlformats.org/markup-compatibility/2006" xmlns:p14="http://schemas.microsoft.com/office/powerpoint/2010/main">
    <mc:Choice Requires="p14">
      <p:transition p14:dur="0" advTm="54510"/>
    </mc:Choice>
    <mc:Fallback xmlns="">
      <p:transition advTm="5451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409" y="1295400"/>
            <a:ext cx="8272212" cy="609600"/>
          </a:xfrm>
        </p:spPr>
        <p:txBody>
          <a:bodyPr>
            <a:normAutofit/>
          </a:bodyPr>
          <a:lstStyle/>
          <a:p>
            <a:r>
              <a:rPr lang="en-US" dirty="0"/>
              <a:t>Funding</a:t>
            </a:r>
          </a:p>
        </p:txBody>
      </p:sp>
      <p:sp>
        <p:nvSpPr>
          <p:cNvPr id="3" name="Content Placeholder 2"/>
          <p:cNvSpPr>
            <a:spLocks noGrp="1"/>
          </p:cNvSpPr>
          <p:nvPr>
            <p:ph idx="1"/>
          </p:nvPr>
        </p:nvSpPr>
        <p:spPr>
          <a:xfrm>
            <a:off x="435897" y="1828800"/>
            <a:ext cx="8272211" cy="3429000"/>
          </a:xfrm>
        </p:spPr>
        <p:txBody>
          <a:bodyPr>
            <a:normAutofit/>
          </a:bodyPr>
          <a:lstStyle/>
          <a:p>
            <a:r>
              <a:rPr lang="en-US" sz="2000" dirty="0"/>
              <a:t>Design</a:t>
            </a:r>
          </a:p>
          <a:p>
            <a:pPr lvl="1"/>
            <a:r>
              <a:rPr lang="en-US" sz="1700" dirty="0"/>
              <a:t>$1.1M</a:t>
            </a:r>
          </a:p>
          <a:p>
            <a:pPr lvl="1"/>
            <a:r>
              <a:rPr lang="en-US" sz="1700" dirty="0"/>
              <a:t>FY 2027</a:t>
            </a:r>
          </a:p>
          <a:p>
            <a:r>
              <a:rPr lang="en-US" sz="2000" dirty="0"/>
              <a:t>Construction</a:t>
            </a:r>
          </a:p>
          <a:p>
            <a:pPr lvl="1"/>
            <a:r>
              <a:rPr lang="en-US" sz="1700" dirty="0"/>
              <a:t>$13.9M</a:t>
            </a:r>
          </a:p>
          <a:p>
            <a:pPr lvl="1"/>
            <a:r>
              <a:rPr lang="en-US" sz="1700" dirty="0"/>
              <a:t>FY 2029</a:t>
            </a:r>
          </a:p>
        </p:txBody>
      </p:sp>
    </p:spTree>
    <p:extLst>
      <p:ext uri="{BB962C8B-B14F-4D97-AF65-F5344CB8AC3E}">
        <p14:creationId xmlns:p14="http://schemas.microsoft.com/office/powerpoint/2010/main" val="3810511946"/>
      </p:ext>
    </p:extLst>
  </p:cSld>
  <p:clrMapOvr>
    <a:masterClrMapping/>
  </p:clrMapOvr>
  <mc:AlternateContent xmlns:mc="http://schemas.openxmlformats.org/markup-compatibility/2006" xmlns:p14="http://schemas.microsoft.com/office/powerpoint/2010/main">
    <mc:Choice Requires="p14">
      <p:transition p14:dur="0" advTm="16317"/>
    </mc:Choice>
    <mc:Fallback xmlns="">
      <p:transition advTm="1631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990600"/>
            <a:ext cx="8272212" cy="457200"/>
          </a:xfrm>
        </p:spPr>
        <p:txBody>
          <a:bodyPr>
            <a:normAutofit fontScale="90000"/>
          </a:bodyPr>
          <a:lstStyle/>
          <a:p>
            <a:br>
              <a:rPr lang="en-US" dirty="0"/>
            </a:br>
            <a:endParaRPr lang="en-US" dirty="0"/>
          </a:p>
        </p:txBody>
      </p:sp>
      <p:sp>
        <p:nvSpPr>
          <p:cNvPr id="5" name="Content Placeholder 2">
            <a:extLst>
              <a:ext uri="{FF2B5EF4-FFF2-40B4-BE49-F238E27FC236}">
                <a16:creationId xmlns:a16="http://schemas.microsoft.com/office/drawing/2014/main" id="{7DD87413-039F-4CFA-9AF6-64486F5D4422}"/>
              </a:ext>
            </a:extLst>
          </p:cNvPr>
          <p:cNvSpPr txBox="1">
            <a:spLocks/>
          </p:cNvSpPr>
          <p:nvPr/>
        </p:nvSpPr>
        <p:spPr>
          <a:xfrm>
            <a:off x="435894" y="2133600"/>
            <a:ext cx="7869906" cy="3733800"/>
          </a:xfrm>
          <a:prstGeom prst="rect">
            <a:avLst/>
          </a:prstGeom>
        </p:spPr>
        <p:txBody>
          <a:bodyPr>
            <a:normAutofit/>
          </a:bodyPr>
          <a:lstStyle>
            <a:lvl1pPr marL="172125" indent="-1721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800" b="1" kern="1200">
                <a:solidFill>
                  <a:schemeClr val="tx2"/>
                </a:solidFill>
                <a:latin typeface="Arial" panose="020B0604020202020204" pitchFamily="34" charset="0"/>
                <a:ea typeface="+mn-ea"/>
                <a:cs typeface="Arial" panose="020B0604020202020204" pitchFamily="34" charset="0"/>
              </a:defRPr>
            </a:lvl1pPr>
            <a:lvl2pPr marL="354375" indent="-1721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2pPr>
            <a:lvl3pPr marL="506250" indent="-15187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500" kern="1200">
                <a:solidFill>
                  <a:schemeClr val="tx2"/>
                </a:solidFill>
                <a:latin typeface="Arial" panose="020B0604020202020204" pitchFamily="34" charset="0"/>
                <a:ea typeface="+mn-ea"/>
                <a:cs typeface="Arial" panose="020B0604020202020204" pitchFamily="34" charset="0"/>
              </a:defRPr>
            </a:lvl3pPr>
            <a:lvl4pPr marL="698625" indent="-1316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901125" indent="-131625" algn="l" defTabSz="257175" rtl="0" eaLnBrk="1" latinLnBrk="0" hangingPunct="1">
              <a:spcBef>
                <a:spcPct val="20000"/>
              </a:spcBef>
              <a:spcAft>
                <a:spcPts val="338"/>
              </a:spcAft>
              <a:buClr>
                <a:srgbClr val="1F4283"/>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0687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6pPr>
            <a:lvl7pPr marL="12375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7pPr>
            <a:lvl8pPr marL="140625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8pPr>
            <a:lvl9pPr marL="1575000" indent="-128588" algn="l" defTabSz="257175" rtl="0" eaLnBrk="1" latinLnBrk="0" hangingPunct="1">
              <a:spcBef>
                <a:spcPct val="20000"/>
              </a:spcBef>
              <a:spcAft>
                <a:spcPts val="338"/>
              </a:spcAft>
              <a:buClr>
                <a:schemeClr val="accent2"/>
              </a:buClr>
              <a:buSzPct val="92000"/>
              <a:buFont typeface="Wingdings 2" panose="05020102010507070707" pitchFamily="18" charset="2"/>
              <a:buChar char=""/>
              <a:defRPr sz="675" kern="1200">
                <a:solidFill>
                  <a:schemeClr val="tx2"/>
                </a:solidFill>
                <a:latin typeface="+mn-lt"/>
                <a:ea typeface="+mn-ea"/>
                <a:cs typeface="+mn-cs"/>
              </a:defRPr>
            </a:lvl9pPr>
          </a:lstStyle>
          <a:p>
            <a:r>
              <a:rPr lang="en-US" dirty="0"/>
              <a:t>Located on PSU’s </a:t>
            </a:r>
            <a:r>
              <a:rPr lang="en-US" dirty="0">
                <a:hlinkClick r:id="rId2"/>
              </a:rPr>
              <a:t>FTP</a:t>
            </a:r>
            <a:r>
              <a:rPr lang="en-US" dirty="0"/>
              <a:t> site</a:t>
            </a:r>
          </a:p>
          <a:p>
            <a:pPr lvl="1"/>
            <a:r>
              <a:rPr lang="en-US" dirty="0"/>
              <a:t>4P Technical Scope</a:t>
            </a:r>
          </a:p>
          <a:p>
            <a:pPr lvl="1"/>
            <a:r>
              <a:rPr lang="en-US" dirty="0"/>
              <a:t>Approved Typical </a:t>
            </a:r>
            <a:r>
              <a:rPr lang="en-US"/>
              <a:t>Section Package</a:t>
            </a:r>
            <a:endParaRPr lang="en-US" dirty="0"/>
          </a:p>
          <a:p>
            <a:pPr lvl="1"/>
            <a:r>
              <a:rPr lang="en-US" dirty="0"/>
              <a:t>Scope of Services</a:t>
            </a:r>
          </a:p>
          <a:p>
            <a:pPr lvl="2"/>
            <a:r>
              <a:rPr lang="en-US" dirty="0"/>
              <a:t>Uploaded when available</a:t>
            </a:r>
          </a:p>
        </p:txBody>
      </p:sp>
      <p:sp>
        <p:nvSpPr>
          <p:cNvPr id="6" name="TextBox 5">
            <a:extLst>
              <a:ext uri="{FF2B5EF4-FFF2-40B4-BE49-F238E27FC236}">
                <a16:creationId xmlns:a16="http://schemas.microsoft.com/office/drawing/2014/main" id="{50C16576-3283-4527-B4FF-57BD5172EBEC}"/>
              </a:ext>
            </a:extLst>
          </p:cNvPr>
          <p:cNvSpPr txBox="1"/>
          <p:nvPr/>
        </p:nvSpPr>
        <p:spPr>
          <a:xfrm>
            <a:off x="440379" y="1519535"/>
            <a:ext cx="4572000" cy="461665"/>
          </a:xfrm>
          <a:prstGeom prst="rect">
            <a:avLst/>
          </a:prstGeom>
          <a:noFill/>
        </p:spPr>
        <p:txBody>
          <a:bodyPr wrap="square">
            <a:spAutoFit/>
          </a:bodyPr>
          <a:lstStyle/>
          <a:p>
            <a:pPr marL="0" indent="0">
              <a:buNone/>
            </a:pPr>
            <a:r>
              <a:rPr lang="en-US" sz="2400" b="1" dirty="0">
                <a:solidFill>
                  <a:srgbClr val="003366"/>
                </a:solidFill>
                <a:latin typeface="Arial" panose="020B0604020202020204" pitchFamily="34" charset="0"/>
                <a:cs typeface="Arial" panose="020B0604020202020204" pitchFamily="34" charset="0"/>
              </a:rPr>
              <a:t>Documents</a:t>
            </a:r>
          </a:p>
        </p:txBody>
      </p:sp>
    </p:spTree>
    <p:extLst>
      <p:ext uri="{BB962C8B-B14F-4D97-AF65-F5344CB8AC3E}">
        <p14:creationId xmlns:p14="http://schemas.microsoft.com/office/powerpoint/2010/main" val="1624055822"/>
      </p:ext>
    </p:extLst>
  </p:cSld>
  <p:clrMapOvr>
    <a:masterClrMapping/>
  </p:clrMapOvr>
  <mc:AlternateContent xmlns:mc="http://schemas.openxmlformats.org/markup-compatibility/2006" xmlns:p14="http://schemas.microsoft.com/office/powerpoint/2010/main">
    <mc:Choice Requires="p14">
      <p:transition p14:dur="0" advTm="35506"/>
    </mc:Choice>
    <mc:Fallback xmlns="">
      <p:transition advTm="3550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00F75-764B-4626-B208-A416FF249AF5}"/>
              </a:ext>
            </a:extLst>
          </p:cNvPr>
          <p:cNvSpPr>
            <a:spLocks noGrp="1"/>
          </p:cNvSpPr>
          <p:nvPr>
            <p:ph type="title"/>
          </p:nvPr>
        </p:nvSpPr>
        <p:spPr>
          <a:xfrm>
            <a:off x="435894" y="1295400"/>
            <a:ext cx="8272212" cy="609600"/>
          </a:xfrm>
        </p:spPr>
        <p:txBody>
          <a:bodyPr/>
          <a:lstStyle/>
          <a:p>
            <a:r>
              <a:rPr lang="en-US" dirty="0"/>
              <a:t>Technical Review Committee (TRC)</a:t>
            </a:r>
          </a:p>
        </p:txBody>
      </p:sp>
      <p:graphicFrame>
        <p:nvGraphicFramePr>
          <p:cNvPr id="4" name="Content Placeholder 2">
            <a:extLst>
              <a:ext uri="{FF2B5EF4-FFF2-40B4-BE49-F238E27FC236}">
                <a16:creationId xmlns:a16="http://schemas.microsoft.com/office/drawing/2014/main" id="{EC8BD000-A313-4886-AB9A-3C5C9CA12126}"/>
              </a:ext>
            </a:extLst>
          </p:cNvPr>
          <p:cNvGraphicFramePr>
            <a:graphicFrameLocks/>
          </p:cNvGraphicFramePr>
          <p:nvPr>
            <p:extLst>
              <p:ext uri="{D42A27DB-BD31-4B8C-83A1-F6EECF244321}">
                <p14:modId xmlns:p14="http://schemas.microsoft.com/office/powerpoint/2010/main" val="3694203680"/>
              </p:ext>
            </p:extLst>
          </p:nvPr>
        </p:nvGraphicFramePr>
        <p:xfrm>
          <a:off x="1028700" y="1600200"/>
          <a:ext cx="7086600" cy="3224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3985301"/>
      </p:ext>
    </p:extLst>
  </p:cSld>
  <p:clrMapOvr>
    <a:masterClrMapping/>
  </p:clrMapOvr>
  <mc:AlternateContent xmlns:mc="http://schemas.openxmlformats.org/markup-compatibility/2006" xmlns:p14="http://schemas.microsoft.com/office/powerpoint/2010/main">
    <mc:Choice Requires="p14">
      <p:transition p14:dur="0" advTm="10758"/>
    </mc:Choice>
    <mc:Fallback xmlns="">
      <p:transition advTm="1075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914400"/>
            <a:ext cx="8272212" cy="685800"/>
          </a:xfrm>
        </p:spPr>
        <p:txBody>
          <a:bodyPr lIns="91440" tIns="45720" rIns="91440" bIns="45720" anchor="t">
            <a:normAutofit fontScale="90000"/>
          </a:bodyPr>
          <a:lstStyle/>
          <a:p>
            <a:r>
              <a:rPr lang="en-US" dirty="0">
                <a:latin typeface="Arial"/>
                <a:cs typeface="Arial"/>
              </a:rPr>
              <a:t>TRC:  Wadeana Beveridge</a:t>
            </a:r>
            <a:br>
              <a:rPr lang="en-US" dirty="0"/>
            </a:br>
            <a:r>
              <a:rPr lang="en-US" dirty="0">
                <a:latin typeface="Arial"/>
                <a:cs typeface="Arial"/>
              </a:rPr>
              <a:t>Project Manager III</a:t>
            </a:r>
          </a:p>
        </p:txBody>
      </p:sp>
      <p:sp>
        <p:nvSpPr>
          <p:cNvPr id="3" name="Content Placeholder 2"/>
          <p:cNvSpPr>
            <a:spLocks noGrp="1"/>
          </p:cNvSpPr>
          <p:nvPr>
            <p:ph idx="1"/>
          </p:nvPr>
        </p:nvSpPr>
        <p:spPr>
          <a:xfrm>
            <a:off x="435897" y="2000250"/>
            <a:ext cx="4745703" cy="4343400"/>
          </a:xfrm>
        </p:spPr>
        <p:txBody>
          <a:bodyPr lIns="91440" tIns="45720" rIns="91440" bIns="45720" anchor="t">
            <a:normAutofit/>
          </a:bodyPr>
          <a:lstStyle/>
          <a:p>
            <a:pPr marL="172085" indent="-172085"/>
            <a:r>
              <a:rPr lang="en-US" dirty="0"/>
              <a:t> Florida Dept. of Transportation (FDOT)</a:t>
            </a:r>
          </a:p>
          <a:p>
            <a:pPr marL="354330" lvl="1" indent="-172085"/>
            <a:r>
              <a:rPr lang="en-US" dirty="0"/>
              <a:t>Project Management </a:t>
            </a:r>
          </a:p>
          <a:p>
            <a:pPr marL="172085" indent="-172085"/>
            <a:r>
              <a:rPr lang="en-US" dirty="0"/>
              <a:t>Previous Work: FDOH</a:t>
            </a:r>
          </a:p>
          <a:p>
            <a:pPr marL="354330" lvl="1" indent="-172085"/>
            <a:r>
              <a:rPr lang="en-US" dirty="0"/>
              <a:t>3.5 years </a:t>
            </a:r>
          </a:p>
          <a:p>
            <a:pPr marL="172085" indent="-172085"/>
            <a:r>
              <a:rPr lang="en-US" dirty="0"/>
              <a:t>Contact Information:</a:t>
            </a:r>
          </a:p>
          <a:p>
            <a:pPr marL="354330" lvl="1" indent="-172085"/>
            <a:r>
              <a:rPr lang="en-US" dirty="0"/>
              <a:t>(863) 519-2482</a:t>
            </a:r>
          </a:p>
          <a:p>
            <a:pPr marL="354330" lvl="1" indent="-172085"/>
            <a:r>
              <a:rPr lang="en-US" dirty="0"/>
              <a:t>Wadeana.Beveridge@dot.state.fl.us</a:t>
            </a:r>
          </a:p>
          <a:p>
            <a:pPr marL="172085" indent="-172085"/>
            <a:endParaRPr lang="en-US" dirty="0"/>
          </a:p>
          <a:p>
            <a:pPr marL="0" indent="0">
              <a:buNone/>
            </a:pPr>
            <a:r>
              <a:rPr lang="en-US" dirty="0">
                <a:solidFill>
                  <a:srgbClr val="FF0000"/>
                </a:solidFill>
              </a:rPr>
              <a:t>Concerns: </a:t>
            </a:r>
            <a:r>
              <a:rPr lang="en-US" sz="1200" dirty="0">
                <a:solidFill>
                  <a:schemeClr val="tx1"/>
                </a:solidFill>
              </a:rPr>
              <a:t>Attention to detail, Exceptional Communication, Innovation in Design</a:t>
            </a:r>
          </a:p>
          <a:p>
            <a:pPr marL="0" indent="0">
              <a:buNone/>
            </a:pPr>
            <a:r>
              <a:rPr lang="en-US" dirty="0">
                <a:solidFill>
                  <a:srgbClr val="FF0000"/>
                </a:solidFill>
              </a:rPr>
              <a:t>What I am looking for: </a:t>
            </a:r>
            <a:r>
              <a:rPr lang="en-US" sz="1200" dirty="0"/>
              <a:t>A concise and logical approach that will produce a final product which will benefit all stakeholders.</a:t>
            </a:r>
          </a:p>
        </p:txBody>
      </p:sp>
      <p:pic>
        <p:nvPicPr>
          <p:cNvPr id="6" name="Picture 5">
            <a:extLst>
              <a:ext uri="{FF2B5EF4-FFF2-40B4-BE49-F238E27FC236}">
                <a16:creationId xmlns:a16="http://schemas.microsoft.com/office/drawing/2014/main" id="{7A6EEB7F-E4D0-7313-CD26-94DF1FE6A6C7}"/>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5029200" y="1181100"/>
            <a:ext cx="3758702" cy="4495800"/>
          </a:xfrm>
          <a:prstGeom prst="rect">
            <a:avLst/>
          </a:prstGeom>
        </p:spPr>
      </p:pic>
    </p:spTree>
    <p:extLst>
      <p:ext uri="{BB962C8B-B14F-4D97-AF65-F5344CB8AC3E}">
        <p14:creationId xmlns:p14="http://schemas.microsoft.com/office/powerpoint/2010/main" val="4029796922"/>
      </p:ext>
    </p:extLst>
  </p:cSld>
  <p:clrMapOvr>
    <a:masterClrMapping/>
  </p:clrMapOvr>
  <mc:AlternateContent xmlns:mc="http://schemas.openxmlformats.org/markup-compatibility/2006" xmlns:p14="http://schemas.microsoft.com/office/powerpoint/2010/main">
    <mc:Choice Requires="p14">
      <p:transition spd="med" p14:dur="700" advTm="78122">
        <p:fade/>
      </p:transition>
    </mc:Choice>
    <mc:Fallback xmlns="">
      <p:transition spd="med" advTm="78122">
        <p:fade/>
      </p:transition>
    </mc:Fallback>
  </mc:AlternateContent>
</p:sld>
</file>

<file path=ppt/theme/theme1.xml><?xml version="1.0" encoding="utf-8"?>
<a:theme xmlns:a="http://schemas.openxmlformats.org/drawingml/2006/main" name="FDOT Theme">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spDef>
      <a:spPr>
        <a:solidFill>
          <a:srgbClr val="153879"/>
        </a:solidFill>
        <a:ln>
          <a:noFill/>
        </a:ln>
        <a:effectLst/>
      </a:spPr>
      <a:body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RC_theme" id="{A7175390-DF83-466A-9C83-B62EBF498C1C}" vid="{52629A61-70AC-4558-8F2F-BD381EA541B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file>

<file path=customXml/item2.xml><?xml version="1.0" encoding="utf-8"?>
<ct:contentTypeSchema xmlns:ct="http://schemas.microsoft.com/office/2006/metadata/contentType" xmlns:ma="http://schemas.microsoft.com/office/2006/metadata/properties/metaAttributes" ct:_="" ma:_="" ma:contentTypeName="Document" ma:contentTypeID="0x010100A30524487405FA49AF21F630B6566F49" ma:contentTypeVersion="25" ma:contentTypeDescription="Create a new document." ma:contentTypeScope="" ma:versionID="5e82539171a84c7f55bd066239205387">
  <xsd:schema xmlns:xsd="http://www.w3.org/2001/XMLSchema" xmlns:xs="http://www.w3.org/2001/XMLSchema" xmlns:p="http://schemas.microsoft.com/office/2006/metadata/properties" xmlns:ns2="0de4c1cb-6212-43c6-a125-169e1529f546" xmlns:ns3="c9a4f355-94af-4b2d-8380-7f9b9fdda5c3" targetNamespace="http://schemas.microsoft.com/office/2006/metadata/properties" ma:root="true" ma:fieldsID="b4c6e1219877372d6e03aac7ff6fa15b" ns2:_="" ns3:_="">
    <xsd:import namespace="0de4c1cb-6212-43c6-a125-169e1529f546"/>
    <xsd:import namespace="c9a4f355-94af-4b2d-8380-7f9b9fdda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e4c1cb-6212-43c6-a125-169e1529f5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0d9232b-3ef6-462c-bf90-a33a2db08da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a4f355-94af-4b2d-8380-7f9b9fdda5c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73dbd678-86fc-46ab-ac26-aecf753c6081}" ma:internalName="TaxCatchAll" ma:showField="CatchAllData" ma:web="c9a4f355-94af-4b2d-8380-7f9b9fdda5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e4c1cb-6212-43c6-a125-169e1529f546">
      <Terms xmlns="http://schemas.microsoft.com/office/infopath/2007/PartnerControls"/>
    </lcf76f155ced4ddcb4097134ff3c332f>
    <TaxCatchAll xmlns="c9a4f355-94af-4b2d-8380-7f9b9fdda5c3" xsi:nil="true"/>
  </documentManagement>
</p:properties>
</file>

<file path=customXml/item4.xml><?xml version="1.0" encoding="utf-8"?>
<?mso-contentType ?>
<SharedContentType xmlns="Microsoft.SharePoint.Taxonomy.ContentTypeSync" SourceId="90d9232b-3ef6-462c-bf90-a33a2db08da6" ContentTypeId="0x01" PreviousValue="false"/>
</file>

<file path=customXml/itemProps1.xml><?xml version="1.0" encoding="utf-8"?>
<ds:datastoreItem xmlns:ds="http://schemas.openxmlformats.org/officeDocument/2006/customXml" ds:itemID="{BFC7949D-E194-44D2-B9BE-AF536E90C49A}"/>
</file>

<file path=customXml/itemProps2.xml><?xml version="1.0" encoding="utf-8"?>
<ds:datastoreItem xmlns:ds="http://schemas.openxmlformats.org/officeDocument/2006/customXml" ds:itemID="{52B10E4E-4A93-44E0-8BF2-F2CFBA03C9B0}"/>
</file>

<file path=customXml/itemProps3.xml><?xml version="1.0" encoding="utf-8"?>
<ds:datastoreItem xmlns:ds="http://schemas.openxmlformats.org/officeDocument/2006/customXml" ds:itemID="{31661391-B2DE-4B91-950E-811BC4E92986}">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4.xml><?xml version="1.0" encoding="utf-8"?>
<ds:datastoreItem xmlns:ds="http://schemas.openxmlformats.org/officeDocument/2006/customXml" ds:itemID="{C140C172-3A73-41AE-9CD3-2E4A6117DDEF}"/>
</file>

<file path=docProps/app.xml><?xml version="1.0" encoding="utf-8"?>
<Properties xmlns="http://schemas.openxmlformats.org/officeDocument/2006/extended-properties" xmlns:vt="http://schemas.openxmlformats.org/officeDocument/2006/docPropsVTypes">
  <Template/>
  <TotalTime>24285</TotalTime>
  <Words>760</Words>
  <Application>Microsoft Office PowerPoint</Application>
  <PresentationFormat>On-screen Show (4:3)</PresentationFormat>
  <Paragraphs>112</Paragraphs>
  <Slides>15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Gill Sans MT</vt:lpstr>
      <vt:lpstr>Wingdings 2</vt:lpstr>
      <vt:lpstr>FDOT Theme</vt:lpstr>
      <vt:lpstr>   FPID 451022-1-32-01 Ad # 27121 RRR and Safety  SR 684 (US 41) FROM 30TH ST W TO N OF 41ST AVE E</vt:lpstr>
      <vt:lpstr>Important CAP Dates</vt:lpstr>
      <vt:lpstr>FPID:451022-1 is the RRR and Safety project </vt:lpstr>
      <vt:lpstr>Project Overview</vt:lpstr>
      <vt:lpstr>Anticipated Work Groups</vt:lpstr>
      <vt:lpstr>Funding</vt:lpstr>
      <vt:lpstr> </vt:lpstr>
      <vt:lpstr>Technical Review Committee (TRC)</vt:lpstr>
      <vt:lpstr>TRC:  Wadeana Beveridge Project Manager III</vt:lpstr>
      <vt:lpstr>TRC:  David Walters, Roadway Designer IV</vt:lpstr>
      <vt:lpstr>TRC:  Sherry Mitchem, Traffic Designer IV</vt:lpstr>
      <vt:lpstr>Suggestions for the Letter of Interest</vt:lpstr>
      <vt:lpstr>TRC Considerations for LOR</vt:lpstr>
      <vt:lpstr>The Letter</vt:lpstr>
      <vt:lpstr>    Meetings are being held on:  June 29, 2026 June 30, 2026 July 13, 2026  This is your time to ask questions and gain clarification,  so please be prepared to ask the TRC questions. </vt:lpstr>
    </vt:vector>
  </TitlesOfParts>
  <Company>FDOT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2</dc:title>
  <dc:creator>rt826cm</dc:creator>
  <cp:lastModifiedBy>Beveridge, Wadeana</cp:lastModifiedBy>
  <cp:revision>290</cp:revision>
  <cp:lastPrinted>2019-05-30T12:21:32Z</cp:lastPrinted>
  <dcterms:created xsi:type="dcterms:W3CDTF">2013-02-15T23:23:43Z</dcterms:created>
  <dcterms:modified xsi:type="dcterms:W3CDTF">2026-06-24T15:00:26Z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0x010100A30524487405FA49AF21F630B6566F49</vt:lpwstr>
  </property>
  <property fmtid="{D5CDD505-2E9C-101B-9397-08002B2CF9AE}" pid="3" name="MSIP_Label_9b1b62f4-cb9b-4766-8dff-64a7ed23e056_Enabled">
    <vt:lpwstr>true</vt:lpwstr>
  </property>
  <property fmtid="{D5CDD505-2E9C-101B-9397-08002B2CF9AE}" pid="4" name="MSIP_Label_9b1b62f4-cb9b-4766-8dff-64a7ed23e056_SetDate">
    <vt:lpwstr>2026-05-05T18:13:18Z</vt:lpwstr>
  </property>
  <property fmtid="{D5CDD505-2E9C-101B-9397-08002B2CF9AE}" pid="5" name="MSIP_Label_9b1b62f4-cb9b-4766-8dff-64a7ed23e056_Method">
    <vt:lpwstr>Standard</vt:lpwstr>
  </property>
  <property fmtid="{D5CDD505-2E9C-101B-9397-08002B2CF9AE}" pid="6" name="MSIP_Label_9b1b62f4-cb9b-4766-8dff-64a7ed23e056_Name">
    <vt:lpwstr>Public</vt:lpwstr>
  </property>
  <property fmtid="{D5CDD505-2E9C-101B-9397-08002B2CF9AE}" pid="7" name="MSIP_Label_9b1b62f4-cb9b-4766-8dff-64a7ed23e056_SiteId">
    <vt:lpwstr>db21de5d-bc9c-420c-8f3f-8f08f85b5ada</vt:lpwstr>
  </property>
  <property fmtid="{D5CDD505-2E9C-101B-9397-08002B2CF9AE}" pid="8" name="MSIP_Label_9b1b62f4-cb9b-4766-8dff-64a7ed23e056_ActionId">
    <vt:lpwstr>3295db15-a90b-4e0e-b672-e0b8496a9bca</vt:lpwstr>
  </property>
  <property fmtid="{D5CDD505-2E9C-101B-9397-08002B2CF9AE}" pid="9" name="MSIP_Label_9b1b62f4-cb9b-4766-8dff-64a7ed23e056_ContentBits">
    <vt:lpwstr>0</vt:lpwstr>
  </property>
  <property fmtid="{D5CDD505-2E9C-101B-9397-08002B2CF9AE}" pid="10" name="MSIP_Label_9b1b62f4-cb9b-4766-8dff-64a7ed23e056_Tag">
    <vt:lpwstr>10, 3, 0, 1</vt:lpwstr>
  </property>
</Properties>
</file>