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6"/>
  </p:notesMasterIdLst>
  <p:sldIdLst>
    <p:sldId id="257" r:id="rId5"/>
    <p:sldId id="258" r:id="rId6"/>
    <p:sldId id="262" r:id="rId7"/>
    <p:sldId id="288" r:id="rId8"/>
    <p:sldId id="287" r:id="rId9"/>
    <p:sldId id="279" r:id="rId10"/>
    <p:sldId id="265" r:id="rId11"/>
    <p:sldId id="277" r:id="rId12"/>
    <p:sldId id="268" r:id="rId13"/>
    <p:sldId id="267" r:id="rId14"/>
    <p:sldId id="272" r:id="rId1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283"/>
    <a:srgbClr val="003366"/>
    <a:srgbClr val="1F4284"/>
    <a:srgbClr val="153879"/>
    <a:srgbClr val="D7181F"/>
    <a:srgbClr val="0054A8"/>
    <a:srgbClr val="1B1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87296" autoAdjust="0"/>
  </p:normalViewPr>
  <p:slideViewPr>
    <p:cSldViewPr>
      <p:cViewPr varScale="1">
        <p:scale>
          <a:sx n="78" d="100"/>
          <a:sy n="78" d="100"/>
        </p:scale>
        <p:origin x="1734" y="4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customXml" Target="../customXml/item4.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41A8FD38-B002-4CAD-9D99-1F0D41176737}" type="datetimeFigureOut">
              <a:rPr lang="en-US" smtClean="0"/>
              <a:t>4/15/2026</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AEEC9AAC-B1C4-4D2C-91D0-85CFAF83A1B3}" type="slidenum">
              <a:rPr lang="en-US" smtClean="0"/>
              <a:t>‹#›</a:t>
            </a:fld>
            <a:endParaRPr lang="en-US"/>
          </a:p>
        </p:txBody>
      </p:sp>
    </p:spTree>
    <p:extLst>
      <p:ext uri="{BB962C8B-B14F-4D97-AF65-F5344CB8AC3E}">
        <p14:creationId xmlns:p14="http://schemas.microsoft.com/office/powerpoint/2010/main" val="1767996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C9AAC-B1C4-4D2C-91D0-85CFAF83A1B3}" type="slidenum">
              <a:rPr lang="en-US" smtClean="0"/>
              <a:t>3</a:t>
            </a:fld>
            <a:endParaRPr lang="en-US"/>
          </a:p>
        </p:txBody>
      </p:sp>
    </p:spTree>
    <p:extLst>
      <p:ext uri="{BB962C8B-B14F-4D97-AF65-F5344CB8AC3E}">
        <p14:creationId xmlns:p14="http://schemas.microsoft.com/office/powerpoint/2010/main" val="256793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C9AAC-B1C4-4D2C-91D0-85CFAF83A1B3}" type="slidenum">
              <a:rPr lang="en-US" smtClean="0"/>
              <a:t>8</a:t>
            </a:fld>
            <a:endParaRPr lang="en-US"/>
          </a:p>
        </p:txBody>
      </p:sp>
    </p:spTree>
    <p:extLst>
      <p:ext uri="{BB962C8B-B14F-4D97-AF65-F5344CB8AC3E}">
        <p14:creationId xmlns:p14="http://schemas.microsoft.com/office/powerpoint/2010/main" val="381818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C9AAC-B1C4-4D2C-91D0-85CFAF83A1B3}" type="slidenum">
              <a:rPr lang="en-US" smtClean="0"/>
              <a:t>9</a:t>
            </a:fld>
            <a:endParaRPr lang="en-US"/>
          </a:p>
        </p:txBody>
      </p:sp>
    </p:spTree>
    <p:extLst>
      <p:ext uri="{BB962C8B-B14F-4D97-AF65-F5344CB8AC3E}">
        <p14:creationId xmlns:p14="http://schemas.microsoft.com/office/powerpoint/2010/main" val="6560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C9AAC-B1C4-4D2C-91D0-85CFAF83A1B3}" type="slidenum">
              <a:rPr lang="en-US" smtClean="0"/>
              <a:t>11</a:t>
            </a:fld>
            <a:endParaRPr lang="en-US"/>
          </a:p>
        </p:txBody>
      </p:sp>
    </p:spTree>
    <p:extLst>
      <p:ext uri="{BB962C8B-B14F-4D97-AF65-F5344CB8AC3E}">
        <p14:creationId xmlns:p14="http://schemas.microsoft.com/office/powerpoint/2010/main" val="4009070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Option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514600"/>
            <a:ext cx="7315200" cy="914400"/>
          </a:xfrm>
          <a:prstGeom prst="rect">
            <a:avLst/>
          </a:prstGeom>
          <a:effectLst/>
        </p:spPr>
        <p:txBody>
          <a:bodyPr anchor="b">
            <a:normAutofit/>
          </a:bodyPr>
          <a:lstStyle>
            <a:lvl1pPr algn="ctr">
              <a:defRPr sz="2800">
                <a:solidFill>
                  <a:srgbClr val="1F4283"/>
                </a:solidFill>
              </a:defRPr>
            </a:lvl1pPr>
          </a:lstStyle>
          <a:p>
            <a:r>
              <a:rPr lang="en-US" dirty="0"/>
              <a:t>Click To Edit Master Title Style</a:t>
            </a:r>
          </a:p>
        </p:txBody>
      </p:sp>
      <p:sp>
        <p:nvSpPr>
          <p:cNvPr id="3" name="Subtitle 2"/>
          <p:cNvSpPr>
            <a:spLocks noGrp="1"/>
          </p:cNvSpPr>
          <p:nvPr>
            <p:ph type="subTitle" idx="1" hasCustomPrompt="1"/>
          </p:nvPr>
        </p:nvSpPr>
        <p:spPr>
          <a:xfrm>
            <a:off x="914400" y="3429000"/>
            <a:ext cx="7315200" cy="914399"/>
          </a:xfrm>
          <a:prstGeom prst="rect">
            <a:avLst/>
          </a:prstGeom>
        </p:spPr>
        <p:txBody>
          <a:bodyPr anchor="t">
            <a:normAutofit/>
          </a:bodyPr>
          <a:lstStyle>
            <a:lvl1pPr marL="0" indent="0" algn="ctr">
              <a:buNone/>
              <a:defRPr sz="1800" cap="none">
                <a:solidFill>
                  <a:srgbClr val="D72E2A"/>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0959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econdary Slide -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4" y="990600"/>
            <a:ext cx="8272212" cy="609600"/>
          </a:xfrm>
          <a:prstGeom prst="rect">
            <a:avLst/>
          </a:prstGeom>
        </p:spPr>
        <p:txBody>
          <a:bodyPr anchor="t">
            <a:normAutofit/>
          </a:bodyPr>
          <a:lstStyle>
            <a:lvl1pPr>
              <a:defRPr sz="2400" b="1">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435897" y="1600200"/>
            <a:ext cx="8272211" cy="4572000"/>
          </a:xfrm>
          <a:prstGeom prst="rect">
            <a:avLst/>
          </a:prstGeom>
        </p:spPr>
        <p:txBody>
          <a:bodyPr>
            <a:normAutofit/>
          </a:bodyPr>
          <a:lstStyle>
            <a:lvl1pPr>
              <a:buClr>
                <a:srgbClr val="1F4283"/>
              </a:buClr>
              <a:defRPr sz="1800">
                <a:latin typeface="Arial" panose="020B0604020202020204" pitchFamily="34" charset="0"/>
                <a:cs typeface="Arial" panose="020B0604020202020204" pitchFamily="34" charset="0"/>
              </a:defRPr>
            </a:lvl1pPr>
            <a:lvl2pPr>
              <a:buClr>
                <a:srgbClr val="1F4283"/>
              </a:buClr>
              <a:defRPr sz="1500">
                <a:latin typeface="Arial" panose="020B0604020202020204" pitchFamily="34" charset="0"/>
                <a:cs typeface="Arial" panose="020B0604020202020204" pitchFamily="34" charset="0"/>
              </a:defRPr>
            </a:lvl2pPr>
            <a:lvl3pPr>
              <a:buClr>
                <a:srgbClr val="1F4283"/>
              </a:buClr>
              <a:defRPr sz="1500">
                <a:latin typeface="Arial" panose="020B0604020202020204" pitchFamily="34" charset="0"/>
                <a:cs typeface="Arial" panose="020B0604020202020204" pitchFamily="34" charset="0"/>
              </a:defRPr>
            </a:lvl3pPr>
            <a:lvl4pPr>
              <a:buClr>
                <a:srgbClr val="1F4283"/>
              </a:buClr>
              <a:defRPr sz="1200">
                <a:latin typeface="Arial" panose="020B0604020202020204" pitchFamily="34" charset="0"/>
                <a:cs typeface="Arial" panose="020B0604020202020204" pitchFamily="34" charset="0"/>
              </a:defRPr>
            </a:lvl4pPr>
            <a:lvl5pPr>
              <a:buClr>
                <a:srgbClr val="1F4283"/>
              </a:buCl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271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Secondary Slide -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hasCustomPrompt="1"/>
          </p:nvPr>
        </p:nvSpPr>
        <p:spPr>
          <a:xfrm>
            <a:off x="435897" y="1600200"/>
            <a:ext cx="4066793" cy="4572000"/>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1313" y="1591733"/>
            <a:ext cx="4066794" cy="4572000"/>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949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ondary Slide - Media">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435894" y="1600200"/>
            <a:ext cx="8245161" cy="4572000"/>
          </a:xfrm>
          <a:prstGeom prst="rect">
            <a:avLst/>
          </a:prstGeom>
        </p:spPr>
        <p:txBody>
          <a:bodyPr/>
          <a:lstStyle/>
          <a:p>
            <a:endParaRPr lang="en-US"/>
          </a:p>
        </p:txBody>
      </p:sp>
      <p:sp>
        <p:nvSpPr>
          <p:cNvPr id="4"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9611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ondary Slide - Chart">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435894" y="1600200"/>
            <a:ext cx="8245162" cy="4572000"/>
          </a:xfrm>
          <a:prstGeom prst="rect">
            <a:avLst/>
          </a:prstGeom>
        </p:spPr>
        <p:txBody>
          <a:bodyPr/>
          <a:lstStyle/>
          <a:p>
            <a:endParaRPr lang="en-US"/>
          </a:p>
        </p:txBody>
      </p:sp>
      <p:sp>
        <p:nvSpPr>
          <p:cNvPr id="4"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904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334901" y="457200"/>
            <a:ext cx="2777490" cy="94997"/>
          </a:xfrm>
          <a:prstGeom prst="rect">
            <a:avLst/>
          </a:prstGeom>
          <a:solidFill>
            <a:srgbClr val="1F4283">
              <a:alpha val="94902"/>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6031610" y="453643"/>
            <a:ext cx="2777490" cy="98554"/>
          </a:xfrm>
          <a:prstGeom prst="rect">
            <a:avLst/>
          </a:prstGeom>
          <a:solidFill>
            <a:srgbClr val="5174B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3181373" y="457200"/>
            <a:ext cx="2777490" cy="91440"/>
          </a:xfrm>
          <a:prstGeom prst="rect">
            <a:avLst/>
          </a:prstGeom>
          <a:solidFill>
            <a:srgbClr val="3D60A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p:cNvSpPr/>
          <p:nvPr userDrawn="1"/>
        </p:nvSpPr>
        <p:spPr>
          <a:xfrm>
            <a:off x="0" y="6316936"/>
            <a:ext cx="9144000" cy="541064"/>
          </a:xfrm>
          <a:prstGeom prst="rect">
            <a:avLst/>
          </a:prstGeom>
          <a:solidFill>
            <a:srgbClr val="15387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86200" y="209550"/>
            <a:ext cx="1371600" cy="628650"/>
          </a:xfrm>
          <a:prstGeom prst="rect">
            <a:avLst/>
          </a:prstGeom>
        </p:spPr>
      </p:pic>
      <p:sp>
        <p:nvSpPr>
          <p:cNvPr id="4" name="TextBox 3"/>
          <p:cNvSpPr txBox="1"/>
          <p:nvPr userDrawn="1"/>
        </p:nvSpPr>
        <p:spPr>
          <a:xfrm>
            <a:off x="1828800" y="6428601"/>
            <a:ext cx="5486400" cy="276999"/>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Florida Department of Transportation</a:t>
            </a:r>
          </a:p>
        </p:txBody>
      </p:sp>
    </p:spTree>
    <p:extLst>
      <p:ext uri="{BB962C8B-B14F-4D97-AF65-F5344CB8AC3E}">
        <p14:creationId xmlns:p14="http://schemas.microsoft.com/office/powerpoint/2010/main" val="42346054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257175" rtl="0" eaLnBrk="1" latinLnBrk="0" hangingPunct="1">
        <a:spcBef>
          <a:spcPct val="0"/>
        </a:spcBef>
        <a:buNone/>
        <a:defRPr sz="2400" b="1" kern="1200" cap="none">
          <a:solidFill>
            <a:srgbClr val="335697"/>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212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outlook.office365.com/book/D1TRCMarketingMeetings@fldot.onmicrosoft.com/s/78_r6wyEckeVd0QhVk0nsQ2?ismsaljsauthenabled" TargetMode="External"/><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hyperlink" Target="mailto:Tracy.padula@dot.state.fl.us"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mailto:sam.sthilaire@dot.state.fl.u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229600" cy="3505200"/>
          </a:xfrm>
        </p:spPr>
        <p:txBody>
          <a:bodyPr>
            <a:noAutofit/>
          </a:bodyPr>
          <a:lstStyle/>
          <a:p>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2400" dirty="0"/>
            </a:br>
            <a:r>
              <a:rPr lang="en-US" sz="3200" dirty="0"/>
              <a:t>449049-1-32-01</a:t>
            </a:r>
            <a:br>
              <a:rPr lang="en-US" sz="3200" dirty="0"/>
            </a:br>
            <a:r>
              <a:rPr lang="en-US" sz="3200" dirty="0"/>
              <a:t>Ad # 27107 </a:t>
            </a:r>
            <a:br>
              <a:rPr lang="en-US" sz="2800" dirty="0"/>
            </a:br>
            <a:br>
              <a:rPr lang="en-US" sz="2800" dirty="0"/>
            </a:br>
            <a:r>
              <a:rPr lang="en-US" dirty="0"/>
              <a:t>RIGID PAVEMENT RECONSTRUCTION:</a:t>
            </a:r>
            <a:br>
              <a:rPr lang="en-US" dirty="0"/>
            </a:br>
            <a:r>
              <a:rPr lang="en-US" b="0" dirty="0"/>
              <a:t>SR546(US92)(MEMORIAL BLVD) FROM WABASH AVE TO WEST OF E GARY DR</a:t>
            </a:r>
            <a:br>
              <a:rPr lang="en-US" dirty="0"/>
            </a:br>
            <a:br>
              <a:rPr lang="en-US" dirty="0"/>
            </a:br>
            <a:r>
              <a:rPr lang="en-US" dirty="0"/>
              <a:t>Polk County</a:t>
            </a:r>
            <a:endParaRPr lang="en-US" sz="2400" dirty="0"/>
          </a:p>
        </p:txBody>
      </p:sp>
      <p:sp>
        <p:nvSpPr>
          <p:cNvPr id="3" name="Subtitle 2"/>
          <p:cNvSpPr>
            <a:spLocks noGrp="1"/>
          </p:cNvSpPr>
          <p:nvPr>
            <p:ph type="subTitle" idx="1"/>
          </p:nvPr>
        </p:nvSpPr>
        <p:spPr>
          <a:xfrm>
            <a:off x="914400" y="5029200"/>
            <a:ext cx="7315200" cy="914399"/>
          </a:xfrm>
        </p:spPr>
        <p:txBody>
          <a:bodyPr>
            <a:normAutofit fontScale="92500" lnSpcReduction="20000"/>
          </a:bodyPr>
          <a:lstStyle/>
          <a:p>
            <a:r>
              <a:rPr lang="en-US" dirty="0">
                <a:solidFill>
                  <a:srgbClr val="1F4284"/>
                </a:solidFill>
              </a:rPr>
              <a:t>Project Manager:</a:t>
            </a:r>
          </a:p>
          <a:p>
            <a:r>
              <a:rPr lang="en-US" dirty="0">
                <a:solidFill>
                  <a:srgbClr val="1F4284"/>
                </a:solidFill>
              </a:rPr>
              <a:t>Marie Carvajal</a:t>
            </a:r>
          </a:p>
          <a:p>
            <a:r>
              <a:rPr lang="en-US" dirty="0">
                <a:solidFill>
                  <a:srgbClr val="1F4284"/>
                </a:solidFill>
              </a:rPr>
              <a:t>863-519-2669</a:t>
            </a:r>
          </a:p>
        </p:txBody>
      </p:sp>
      <p:pic>
        <p:nvPicPr>
          <p:cNvPr id="33" name="Audio 32">
            <a:hlinkClick r:id="" action="ppaction://media"/>
            <a:extLst>
              <a:ext uri="{FF2B5EF4-FFF2-40B4-BE49-F238E27FC236}">
                <a16:creationId xmlns:a16="http://schemas.microsoft.com/office/drawing/2014/main" id="{54EA5D79-E563-9160-0AB8-4DAB13A1FD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91037810"/>
      </p:ext>
    </p:extLst>
  </p:cSld>
  <p:clrMapOvr>
    <a:masterClrMapping/>
  </p:clrMapOvr>
  <mc:AlternateContent xmlns:mc="http://schemas.openxmlformats.org/markup-compatibility/2006">
    <mc:Choice xmlns:p14="http://schemas.microsoft.com/office/powerpoint/2010/main" Requires="p14">
      <p:transition spd="med" p14:dur="700" advTm="29123">
        <p:fade/>
      </p:transition>
    </mc:Choice>
    <mc:Fallback>
      <p:transition spd="med" advTm="291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79E6-ECF8-4FC4-915B-4FF7C6CD19DD}"/>
              </a:ext>
            </a:extLst>
          </p:cNvPr>
          <p:cNvSpPr>
            <a:spLocks noGrp="1"/>
          </p:cNvSpPr>
          <p:nvPr>
            <p:ph type="title"/>
          </p:nvPr>
        </p:nvSpPr>
        <p:spPr>
          <a:xfrm>
            <a:off x="435897" y="840509"/>
            <a:ext cx="8272212" cy="609600"/>
          </a:xfrm>
        </p:spPr>
        <p:txBody>
          <a:bodyPr>
            <a:normAutofit/>
          </a:bodyPr>
          <a:lstStyle/>
          <a:p>
            <a:pPr algn="ctr"/>
            <a:r>
              <a:rPr lang="en-US" sz="3200" dirty="0"/>
              <a:t>The Letter</a:t>
            </a:r>
          </a:p>
        </p:txBody>
      </p:sp>
      <p:sp>
        <p:nvSpPr>
          <p:cNvPr id="3" name="Content Placeholder 2">
            <a:extLst>
              <a:ext uri="{FF2B5EF4-FFF2-40B4-BE49-F238E27FC236}">
                <a16:creationId xmlns:a16="http://schemas.microsoft.com/office/drawing/2014/main" id="{18CB5F3B-9CB7-4A18-8301-514715FC178A}"/>
              </a:ext>
            </a:extLst>
          </p:cNvPr>
          <p:cNvSpPr>
            <a:spLocks noGrp="1"/>
          </p:cNvSpPr>
          <p:nvPr>
            <p:ph idx="1"/>
          </p:nvPr>
        </p:nvSpPr>
        <p:spPr>
          <a:xfrm>
            <a:off x="435897" y="1295400"/>
            <a:ext cx="8272211" cy="4876800"/>
          </a:xfrm>
        </p:spPr>
        <p:txBody>
          <a:bodyPr>
            <a:normAutofit fontScale="77500" lnSpcReduction="20000"/>
          </a:bodyPr>
          <a:lstStyle/>
          <a:p>
            <a:r>
              <a:rPr lang="en-US" sz="2400" dirty="0">
                <a:solidFill>
                  <a:schemeClr val="tx1"/>
                </a:solidFill>
              </a:rPr>
              <a:t>Don’t:</a:t>
            </a:r>
          </a:p>
          <a:p>
            <a:pPr lvl="1"/>
            <a:r>
              <a:rPr lang="en-US" sz="2400" b="1" dirty="0">
                <a:solidFill>
                  <a:schemeClr val="tx1"/>
                </a:solidFill>
              </a:rPr>
              <a:t>Don’t use excessive graphics and pictures.</a:t>
            </a:r>
          </a:p>
          <a:p>
            <a:pPr lvl="1"/>
            <a:r>
              <a:rPr lang="en-US" sz="2400" b="1" dirty="0">
                <a:solidFill>
                  <a:schemeClr val="tx1"/>
                </a:solidFill>
              </a:rPr>
              <a:t>Don’t use multiple colors throughout the text.  We print black and white. </a:t>
            </a:r>
          </a:p>
          <a:p>
            <a:pPr lvl="1"/>
            <a:r>
              <a:rPr lang="en-US" sz="2400" b="1" dirty="0">
                <a:solidFill>
                  <a:schemeClr val="tx1"/>
                </a:solidFill>
              </a:rPr>
              <a:t>Don’t assume just because the </a:t>
            </a:r>
            <a:r>
              <a:rPr lang="en-US" sz="2400" b="1" dirty="0" err="1">
                <a:solidFill>
                  <a:schemeClr val="tx1"/>
                </a:solidFill>
              </a:rPr>
              <a:t>TRC</a:t>
            </a:r>
            <a:r>
              <a:rPr lang="en-US" sz="2400" b="1" dirty="0">
                <a:solidFill>
                  <a:schemeClr val="tx1"/>
                </a:solidFill>
              </a:rPr>
              <a:t> has worked with you in the past that we will take your past work into consideration. The only way to be fair is to read every letter like we’ve never met you. If it’s not in the letter, it won’t be taken into consideration when shortlisting. </a:t>
            </a:r>
          </a:p>
          <a:p>
            <a:pPr lvl="1"/>
            <a:r>
              <a:rPr lang="en-US" sz="2400" b="1" dirty="0">
                <a:solidFill>
                  <a:schemeClr val="tx1"/>
                </a:solidFill>
              </a:rPr>
              <a:t>Don’t contact anyone regarding this project except FDOT. This project is “no call” until told otherwise. </a:t>
            </a:r>
          </a:p>
          <a:p>
            <a:r>
              <a:rPr lang="en-US" sz="2400" dirty="0">
                <a:solidFill>
                  <a:schemeClr val="tx1"/>
                </a:solidFill>
              </a:rPr>
              <a:t>Do:</a:t>
            </a:r>
          </a:p>
          <a:p>
            <a:pPr lvl="1"/>
            <a:r>
              <a:rPr lang="en-US" sz="2400" b="1" dirty="0">
                <a:solidFill>
                  <a:schemeClr val="tx1"/>
                </a:solidFill>
              </a:rPr>
              <a:t>Listen to your </a:t>
            </a:r>
            <a:r>
              <a:rPr lang="en-US" sz="2400" b="1" dirty="0" err="1">
                <a:solidFill>
                  <a:schemeClr val="tx1"/>
                </a:solidFill>
              </a:rPr>
              <a:t>TRC</a:t>
            </a:r>
            <a:r>
              <a:rPr lang="en-US" sz="2400" b="1" dirty="0">
                <a:solidFill>
                  <a:schemeClr val="tx1"/>
                </a:solidFill>
              </a:rPr>
              <a:t>. </a:t>
            </a:r>
          </a:p>
          <a:p>
            <a:pPr lvl="1"/>
            <a:r>
              <a:rPr lang="en-US" sz="2400" b="1" dirty="0">
                <a:solidFill>
                  <a:schemeClr val="tx1"/>
                </a:solidFill>
              </a:rPr>
              <a:t>This TRC prefers a two-column format.</a:t>
            </a:r>
          </a:p>
          <a:p>
            <a:pPr lvl="1"/>
            <a:r>
              <a:rPr lang="en-US" sz="2400" b="1" dirty="0">
                <a:solidFill>
                  <a:schemeClr val="tx1"/>
                </a:solidFill>
              </a:rPr>
              <a:t>Check for grammatical errors. If you can’t QC a letter, how do we expect you to QC plans?</a:t>
            </a:r>
          </a:p>
          <a:p>
            <a:pPr marL="182250" lvl="1" indent="0">
              <a:buNone/>
            </a:pPr>
            <a:r>
              <a:rPr lang="en-US" sz="1400" dirty="0"/>
              <a:t> </a:t>
            </a:r>
          </a:p>
        </p:txBody>
      </p:sp>
      <p:pic>
        <p:nvPicPr>
          <p:cNvPr id="5" name="Audio 4">
            <a:hlinkClick r:id="" action="ppaction://media"/>
            <a:extLst>
              <a:ext uri="{FF2B5EF4-FFF2-40B4-BE49-F238E27FC236}">
                <a16:creationId xmlns:a16="http://schemas.microsoft.com/office/drawing/2014/main" id="{F3F6D8B5-B415-2404-0D9F-A1CDCA0D3D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0214062"/>
      </p:ext>
    </p:extLst>
  </p:cSld>
  <p:clrMapOvr>
    <a:masterClrMapping/>
  </p:clrMapOvr>
  <mc:AlternateContent xmlns:mc="http://schemas.openxmlformats.org/markup-compatibility/2006">
    <mc:Choice xmlns:p14="http://schemas.microsoft.com/office/powerpoint/2010/main" Requires="p14">
      <p:transition spd="med" p14:dur="700" advTm="55094">
        <p:fade/>
      </p:transition>
    </mc:Choice>
    <mc:Fallback>
      <p:transition spd="med" advTm="550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667000"/>
            <a:ext cx="8229600" cy="2971800"/>
          </a:xfrm>
        </p:spPr>
        <p:txBody>
          <a:bodyPr>
            <a:normAutofit fontScale="90000"/>
          </a:bodyPr>
          <a:lstStyle/>
          <a:p>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rgbClr val="153879"/>
                </a:solidFill>
              </a:rPr>
            </a:br>
            <a:br>
              <a:rPr lang="en-US" sz="3100" dirty="0">
                <a:solidFill>
                  <a:srgbClr val="153879"/>
                </a:solidFill>
              </a:rPr>
            </a:br>
            <a:br>
              <a:rPr lang="en-US" sz="3100" dirty="0">
                <a:solidFill>
                  <a:srgbClr val="153879"/>
                </a:solidFill>
              </a:rPr>
            </a:br>
            <a:br>
              <a:rPr lang="en-US" sz="3100" dirty="0">
                <a:solidFill>
                  <a:srgbClr val="153879"/>
                </a:solidFill>
              </a:rPr>
            </a:br>
            <a:br>
              <a:rPr lang="en-US" sz="3100" dirty="0">
                <a:solidFill>
                  <a:srgbClr val="153879"/>
                </a:solidFill>
              </a:rPr>
            </a:br>
            <a:br>
              <a:rPr lang="en-US" sz="3100" dirty="0">
                <a:solidFill>
                  <a:srgbClr val="153879"/>
                </a:solidFill>
              </a:rPr>
            </a:br>
            <a:br>
              <a:rPr lang="en-US" sz="3100" dirty="0">
                <a:solidFill>
                  <a:srgbClr val="153879"/>
                </a:solidFill>
              </a:rPr>
            </a:br>
            <a:br>
              <a:rPr lang="en-US" sz="2700" dirty="0">
                <a:solidFill>
                  <a:srgbClr val="153879"/>
                </a:solidFill>
              </a:rPr>
            </a:br>
            <a:br>
              <a:rPr lang="en-US" sz="2700" dirty="0">
                <a:solidFill>
                  <a:srgbClr val="153879"/>
                </a:solidFill>
              </a:rPr>
            </a:br>
            <a:br>
              <a:rPr lang="en-US" sz="2700" dirty="0">
                <a:solidFill>
                  <a:srgbClr val="153879"/>
                </a:solidFill>
              </a:rPr>
            </a:br>
            <a:br>
              <a:rPr lang="en-US" sz="2700" dirty="0">
                <a:solidFill>
                  <a:srgbClr val="153879"/>
                </a:solidFill>
              </a:rPr>
            </a:br>
            <a:br>
              <a:rPr lang="en-US" sz="2700" dirty="0">
                <a:solidFill>
                  <a:srgbClr val="153879"/>
                </a:solidFill>
              </a:rPr>
            </a:br>
            <a:br>
              <a:rPr lang="en-US" sz="2700" dirty="0">
                <a:solidFill>
                  <a:srgbClr val="153879"/>
                </a:solidFill>
              </a:rPr>
            </a:br>
            <a:r>
              <a:rPr lang="en-US" sz="2700" dirty="0">
                <a:solidFill>
                  <a:srgbClr val="153879"/>
                </a:solidFill>
              </a:rPr>
              <a:t>Meetings are being held on: </a:t>
            </a:r>
            <a:br>
              <a:rPr lang="en-US" sz="2700" dirty="0">
                <a:solidFill>
                  <a:srgbClr val="153879"/>
                </a:solidFill>
              </a:rPr>
            </a:br>
            <a:r>
              <a:rPr lang="en-US" sz="2700" dirty="0">
                <a:solidFill>
                  <a:schemeClr val="tx1"/>
                </a:solidFill>
              </a:rPr>
              <a:t>Wednesday May13th from 9:00 am-4:00pm</a:t>
            </a:r>
            <a:br>
              <a:rPr lang="en-US" sz="2700" dirty="0">
                <a:solidFill>
                  <a:schemeClr val="tx1"/>
                </a:solidFill>
              </a:rPr>
            </a:br>
            <a:r>
              <a:rPr lang="en-US" sz="2700" dirty="0">
                <a:solidFill>
                  <a:schemeClr val="tx1"/>
                </a:solidFill>
              </a:rPr>
              <a:t>Thursday May 14</a:t>
            </a:r>
            <a:r>
              <a:rPr lang="en-US" sz="2700" baseline="30000" dirty="0">
                <a:solidFill>
                  <a:schemeClr val="tx1"/>
                </a:solidFill>
              </a:rPr>
              <a:t>th</a:t>
            </a:r>
            <a:r>
              <a:rPr lang="en-US" sz="2700" dirty="0">
                <a:solidFill>
                  <a:schemeClr val="tx1"/>
                </a:solidFill>
              </a:rPr>
              <a:t> from 8:00 am-12:00pm</a:t>
            </a:r>
            <a:br>
              <a:rPr lang="en-US" sz="2700" dirty="0">
                <a:solidFill>
                  <a:schemeClr val="tx1"/>
                </a:solidFill>
              </a:rPr>
            </a:br>
            <a:r>
              <a:rPr lang="en-US" sz="2700" dirty="0">
                <a:solidFill>
                  <a:schemeClr val="tx1"/>
                </a:solidFill>
              </a:rPr>
              <a:t>Wednesday, May 20</a:t>
            </a:r>
            <a:r>
              <a:rPr lang="en-US" sz="2700" baseline="30000" dirty="0">
                <a:solidFill>
                  <a:schemeClr val="tx1"/>
                </a:solidFill>
              </a:rPr>
              <a:t>th</a:t>
            </a:r>
            <a:r>
              <a:rPr lang="en-US" sz="2700" dirty="0">
                <a:solidFill>
                  <a:schemeClr val="tx1"/>
                </a:solidFill>
              </a:rPr>
              <a:t>  from 8:00 am-12:00pm</a:t>
            </a:r>
            <a:br>
              <a:rPr lang="en-US" sz="2700" dirty="0">
                <a:solidFill>
                  <a:srgbClr val="153879"/>
                </a:solidFill>
              </a:rPr>
            </a:br>
            <a:br>
              <a:rPr lang="en-US" sz="2000" dirty="0">
                <a:solidFill>
                  <a:schemeClr val="tx2"/>
                </a:solidFill>
              </a:rPr>
            </a:br>
            <a:r>
              <a:rPr lang="en-US" sz="2000" dirty="0">
                <a:solidFill>
                  <a:srgbClr val="FF0000"/>
                </a:solidFill>
              </a:rPr>
              <a:t>***This time is for YOU to ask questions and get clarification, so information contained in this PowerPoint will not be repeated by the TRC.*** </a:t>
            </a:r>
            <a:br>
              <a:rPr lang="en-US" sz="2000" dirty="0"/>
            </a:br>
            <a:endParaRPr lang="en-US" sz="2000" dirty="0"/>
          </a:p>
        </p:txBody>
      </p:sp>
      <p:sp>
        <p:nvSpPr>
          <p:cNvPr id="3" name="TextBox 2">
            <a:extLst>
              <a:ext uri="{FF2B5EF4-FFF2-40B4-BE49-F238E27FC236}">
                <a16:creationId xmlns:a16="http://schemas.microsoft.com/office/drawing/2014/main" id="{E59F1DE2-BFAC-410D-A47B-E07D757DA70B}"/>
              </a:ext>
            </a:extLst>
          </p:cNvPr>
          <p:cNvSpPr txBox="1"/>
          <p:nvPr/>
        </p:nvSpPr>
        <p:spPr>
          <a:xfrm>
            <a:off x="777240" y="1219200"/>
            <a:ext cx="7924800" cy="1015663"/>
          </a:xfrm>
          <a:prstGeom prst="rect">
            <a:avLst/>
          </a:prstGeom>
          <a:noFill/>
        </p:spPr>
        <p:txBody>
          <a:bodyPr wrap="square" rtlCol="0">
            <a:spAutoFit/>
          </a:bodyPr>
          <a:lstStyle/>
          <a:p>
            <a:pPr algn="ctr" defTabSz="257175">
              <a:spcBef>
                <a:spcPct val="0"/>
              </a:spcBef>
            </a:pPr>
            <a:r>
              <a:rPr lang="en-US" sz="2000" b="1" dirty="0">
                <a:solidFill>
                  <a:srgbClr val="153879"/>
                </a:solidFill>
                <a:latin typeface="Arial" panose="020B0604020202020204" pitchFamily="34" charset="0"/>
                <a:ea typeface="+mj-ea"/>
                <a:cs typeface="Arial" panose="020B0604020202020204" pitchFamily="34" charset="0"/>
              </a:rPr>
              <a:t>If you would like to schedule your </a:t>
            </a:r>
            <a:br>
              <a:rPr lang="en-US" sz="2000" b="1" dirty="0">
                <a:solidFill>
                  <a:srgbClr val="153879"/>
                </a:solidFill>
                <a:latin typeface="Arial" panose="020B0604020202020204" pitchFamily="34" charset="0"/>
                <a:ea typeface="+mj-ea"/>
                <a:cs typeface="Arial" panose="020B0604020202020204" pitchFamily="34" charset="0"/>
              </a:rPr>
            </a:br>
            <a:r>
              <a:rPr lang="en-US" sz="2000" b="1" dirty="0">
                <a:solidFill>
                  <a:srgbClr val="153879"/>
                </a:solidFill>
                <a:latin typeface="Arial" panose="020B0604020202020204" pitchFamily="34" charset="0"/>
                <a:ea typeface="+mj-ea"/>
                <a:cs typeface="Arial" panose="020B0604020202020204" pitchFamily="34" charset="0"/>
              </a:rPr>
              <a:t>20-minute marketing meeting, please go to:</a:t>
            </a:r>
          </a:p>
          <a:p>
            <a:pPr algn="ctr" defTabSz="257175">
              <a:spcBef>
                <a:spcPct val="0"/>
              </a:spcBef>
            </a:pPr>
            <a:r>
              <a:rPr lang="en-US" sz="2000" b="1" dirty="0">
                <a:highlight>
                  <a:srgbClr val="FFFF00"/>
                </a:highlight>
                <a:hlinkClick r:id="rId5">
                  <a:extLst>
                    <a:ext uri="{A12FA001-AC4F-418D-AE19-62706E023703}">
                      <ahyp:hlinkClr xmlns:ahyp="http://schemas.microsoft.com/office/drawing/2018/hyperlinkcolor" val="tx"/>
                    </a:ext>
                  </a:extLst>
                </a:hlinkClick>
              </a:rPr>
              <a:t>D1 Project Management Ads</a:t>
            </a:r>
            <a:endParaRPr lang="en-US" sz="2800" b="1" dirty="0">
              <a:latin typeface="Arial" panose="020B0604020202020204" pitchFamily="34" charset="0"/>
              <a:ea typeface="+mj-ea"/>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1D1C5499-B920-42C3-72E7-72036B59AC2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2312164"/>
      </p:ext>
    </p:extLst>
  </p:cSld>
  <p:clrMapOvr>
    <a:masterClrMapping/>
  </p:clrMapOvr>
  <mc:AlternateContent xmlns:mc="http://schemas.openxmlformats.org/markup-compatibility/2006">
    <mc:Choice xmlns:p14="http://schemas.microsoft.com/office/powerpoint/2010/main" Requires="p14">
      <p:transition spd="med" p14:dur="700" advTm="19037">
        <p:fade/>
      </p:transition>
    </mc:Choice>
    <mc:Fallback>
      <p:transition spd="med" advTm="190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CAP Dates:</a:t>
            </a:r>
          </a:p>
        </p:txBody>
      </p:sp>
      <p:sp>
        <p:nvSpPr>
          <p:cNvPr id="3" name="Content Placeholder 2"/>
          <p:cNvSpPr>
            <a:spLocks noGrp="1"/>
          </p:cNvSpPr>
          <p:nvPr>
            <p:ph idx="1"/>
          </p:nvPr>
        </p:nvSpPr>
        <p:spPr/>
        <p:txBody>
          <a:bodyPr>
            <a:normAutofit/>
          </a:bodyPr>
          <a:lstStyle/>
          <a:p>
            <a:r>
              <a:rPr lang="en-US" sz="2400" dirty="0"/>
              <a:t>Advertisement: May 22, 2026</a:t>
            </a:r>
          </a:p>
          <a:p>
            <a:r>
              <a:rPr lang="en-US" dirty="0"/>
              <a:t>Contact ceases with all FDOT staff (except PSU) </a:t>
            </a:r>
          </a:p>
          <a:p>
            <a:r>
              <a:rPr lang="en-US" sz="2400" dirty="0"/>
              <a:t>Response Deadline for LOR: June 9,2026</a:t>
            </a:r>
          </a:p>
          <a:p>
            <a:r>
              <a:rPr lang="en-US" sz="2400" dirty="0"/>
              <a:t>Shortlist Meeting: June 30,2026</a:t>
            </a:r>
          </a:p>
          <a:p>
            <a:r>
              <a:rPr lang="en-US" sz="2400" dirty="0"/>
              <a:t>Presentations:	 July 21, 2026</a:t>
            </a:r>
          </a:p>
          <a:p>
            <a:r>
              <a:rPr lang="en-US" sz="2400" dirty="0"/>
              <a:t>Final Selection: August 4, 2026</a:t>
            </a:r>
          </a:p>
        </p:txBody>
      </p:sp>
      <p:pic>
        <p:nvPicPr>
          <p:cNvPr id="12" name="Audio 11">
            <a:hlinkClick r:id="" action="ppaction://media"/>
            <a:extLst>
              <a:ext uri="{FF2B5EF4-FFF2-40B4-BE49-F238E27FC236}">
                <a16:creationId xmlns:a16="http://schemas.microsoft.com/office/drawing/2014/main" id="{C7C69AE8-1141-090E-EA19-1837183CBA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02986976"/>
      </p:ext>
    </p:extLst>
  </p:cSld>
  <p:clrMapOvr>
    <a:masterClrMapping/>
  </p:clrMapOvr>
  <mc:AlternateContent xmlns:mc="http://schemas.openxmlformats.org/markup-compatibility/2006">
    <mc:Choice xmlns:p14="http://schemas.microsoft.com/office/powerpoint/2010/main" Requires="p14">
      <p:transition spd="med" p14:dur="700" advTm="25203">
        <p:fade/>
      </p:transition>
    </mc:Choice>
    <mc:Fallback>
      <p:transition spd="med" advTm="252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0600"/>
            <a:ext cx="8479506" cy="609600"/>
          </a:xfrm>
        </p:spPr>
        <p:txBody>
          <a:bodyPr>
            <a:normAutofit/>
          </a:bodyPr>
          <a:lstStyle/>
          <a:p>
            <a:r>
              <a:rPr lang="en-US" dirty="0"/>
              <a:t>	TRC: Marie Carvajal,  Design Project Manager IV</a:t>
            </a:r>
          </a:p>
        </p:txBody>
      </p:sp>
      <p:sp>
        <p:nvSpPr>
          <p:cNvPr id="3" name="Content Placeholder 2"/>
          <p:cNvSpPr>
            <a:spLocks noGrp="1"/>
          </p:cNvSpPr>
          <p:nvPr>
            <p:ph idx="1"/>
          </p:nvPr>
        </p:nvSpPr>
        <p:spPr>
          <a:xfrm>
            <a:off x="435897" y="1871732"/>
            <a:ext cx="5050503" cy="3690868"/>
          </a:xfrm>
        </p:spPr>
        <p:txBody>
          <a:bodyPr>
            <a:normAutofit/>
          </a:bodyPr>
          <a:lstStyle/>
          <a:p>
            <a:r>
              <a:rPr lang="en-US" sz="2400" dirty="0"/>
              <a:t>6 Years with FDOT</a:t>
            </a:r>
          </a:p>
          <a:p>
            <a:pPr lvl="1"/>
            <a:r>
              <a:rPr lang="en-US" sz="1800" dirty="0"/>
              <a:t>Procurement – 3 years</a:t>
            </a:r>
          </a:p>
          <a:p>
            <a:pPr lvl="1"/>
            <a:r>
              <a:rPr lang="en-US" sz="1800" dirty="0"/>
              <a:t>Project Management – 3 years</a:t>
            </a:r>
          </a:p>
          <a:p>
            <a:pPr marL="0" indent="0">
              <a:buNone/>
            </a:pPr>
            <a:endParaRPr lang="en-US" sz="2400" dirty="0"/>
          </a:p>
          <a:p>
            <a:r>
              <a:rPr lang="en-US" sz="2400" dirty="0"/>
              <a:t>Contact Information:</a:t>
            </a:r>
          </a:p>
          <a:p>
            <a:pPr lvl="1"/>
            <a:r>
              <a:rPr lang="en-US" sz="1800" dirty="0"/>
              <a:t>863-519-2669</a:t>
            </a:r>
          </a:p>
          <a:p>
            <a:pPr lvl="1"/>
            <a:r>
              <a:rPr lang="en-US" sz="1800" dirty="0"/>
              <a:t>Marie.Carvajal@dot.state.fl.us</a:t>
            </a:r>
          </a:p>
          <a:p>
            <a:pPr marL="0" indent="0">
              <a:buNone/>
            </a:pPr>
            <a:endParaRPr lang="en-US" dirty="0"/>
          </a:p>
        </p:txBody>
      </p:sp>
      <p:pic>
        <p:nvPicPr>
          <p:cNvPr id="4" name="Picture 3" descr="A person smiling in front of a flag">
            <a:extLst>
              <a:ext uri="{FF2B5EF4-FFF2-40B4-BE49-F238E27FC236}">
                <a16:creationId xmlns:a16="http://schemas.microsoft.com/office/drawing/2014/main" id="{08C5D06A-B3DE-99E9-161F-F3A06E6F57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1598276"/>
            <a:ext cx="3080004" cy="3690868"/>
          </a:xfrm>
          <a:prstGeom prst="rect">
            <a:avLst/>
          </a:prstGeom>
          <a:effectLst>
            <a:outerShdw blurRad="50800" dist="38100" dir="18900000" algn="bl" rotWithShape="0">
              <a:prstClr val="black">
                <a:alpha val="40000"/>
              </a:prstClr>
            </a:outerShdw>
            <a:softEdge rad="152400"/>
          </a:effectLst>
        </p:spPr>
      </p:pic>
      <p:pic>
        <p:nvPicPr>
          <p:cNvPr id="8" name="Audio 7">
            <a:hlinkClick r:id="" action="ppaction://media"/>
            <a:extLst>
              <a:ext uri="{FF2B5EF4-FFF2-40B4-BE49-F238E27FC236}">
                <a16:creationId xmlns:a16="http://schemas.microsoft.com/office/drawing/2014/main" id="{67D9A7F1-2302-E9B3-BF3B-260553A7DE9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31182368"/>
      </p:ext>
    </p:extLst>
  </p:cSld>
  <p:clrMapOvr>
    <a:masterClrMapping/>
  </p:clrMapOvr>
  <mc:AlternateContent xmlns:mc="http://schemas.openxmlformats.org/markup-compatibility/2006">
    <mc:Choice xmlns:p14="http://schemas.microsoft.com/office/powerpoint/2010/main" Requires="p14">
      <p:transition spd="med" p14:dur="700" advTm="9476">
        <p:fade/>
      </p:transition>
    </mc:Choice>
    <mc:Fallback>
      <p:transition spd="med" advTm="94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202" y="1337310"/>
            <a:ext cx="3614166" cy="1110996"/>
          </a:xfrm>
        </p:spPr>
        <p:txBody>
          <a:bodyPr anchor="b">
            <a:normAutofit fontScale="90000"/>
          </a:bodyPr>
          <a:lstStyle/>
          <a:p>
            <a:r>
              <a:rPr lang="en-US" sz="3750"/>
              <a:t>Design TRC:  Tracy Padula</a:t>
            </a:r>
          </a:p>
        </p:txBody>
      </p:sp>
      <p:sp>
        <p:nvSpPr>
          <p:cNvPr id="3" name="Content Placeholder 2"/>
          <p:cNvSpPr>
            <a:spLocks noGrp="1"/>
          </p:cNvSpPr>
          <p:nvPr>
            <p:ph idx="1"/>
          </p:nvPr>
        </p:nvSpPr>
        <p:spPr>
          <a:xfrm>
            <a:off x="473202" y="2852928"/>
            <a:ext cx="3614166" cy="2660904"/>
          </a:xfrm>
        </p:spPr>
        <p:txBody>
          <a:bodyPr anchor="t">
            <a:normAutofit/>
          </a:bodyPr>
          <a:lstStyle/>
          <a:p>
            <a:r>
              <a:rPr lang="en-US" sz="1650" dirty="0"/>
              <a:t>21 years with FDOT</a:t>
            </a:r>
          </a:p>
          <a:p>
            <a:pPr lvl="1"/>
            <a:endParaRPr lang="en-US" sz="1650" dirty="0"/>
          </a:p>
          <a:p>
            <a:endParaRPr lang="en-US" sz="1650" dirty="0"/>
          </a:p>
          <a:p>
            <a:r>
              <a:rPr lang="en-US" sz="1650" dirty="0"/>
              <a:t>Contact Information:</a:t>
            </a:r>
          </a:p>
          <a:p>
            <a:r>
              <a:rPr lang="en-US" sz="1650" dirty="0">
                <a:hlinkClick r:id="rId4"/>
              </a:rPr>
              <a:t>Tracy.padula@dot.state.fl.us</a:t>
            </a:r>
            <a:endParaRPr lang="en-US" sz="1650" dirty="0"/>
          </a:p>
          <a:p>
            <a:r>
              <a:rPr lang="en-US" sz="1650"/>
              <a:t>863-532-0272</a:t>
            </a:r>
            <a:endParaRPr lang="en-US" sz="1650" dirty="0"/>
          </a:p>
          <a:p>
            <a:pPr lvl="1"/>
            <a:endParaRPr lang="en-US" sz="1650" dirty="0"/>
          </a:p>
          <a:p>
            <a:endParaRPr lang="en-US" sz="1650" dirty="0"/>
          </a:p>
          <a:p>
            <a:pPr marL="0" indent="0">
              <a:buNone/>
            </a:pPr>
            <a:endParaRPr lang="en-US" sz="1650" dirty="0"/>
          </a:p>
        </p:txBody>
      </p:sp>
      <p:pic>
        <p:nvPicPr>
          <p:cNvPr id="5" name="Picture 4">
            <a:extLst>
              <a:ext uri="{FF2B5EF4-FFF2-40B4-BE49-F238E27FC236}">
                <a16:creationId xmlns:a16="http://schemas.microsoft.com/office/drawing/2014/main" id="{7DAA0C7D-BE95-4F39-F9FF-BCE767D5E0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4286" y="1381887"/>
            <a:ext cx="4094226" cy="4094226"/>
          </a:xfrm>
          <a:prstGeom prst="rect">
            <a:avLst/>
          </a:prstGeom>
        </p:spPr>
      </p:pic>
      <p:pic>
        <p:nvPicPr>
          <p:cNvPr id="8" name="Audio 7">
            <a:hlinkClick r:id="" action="ppaction://media"/>
            <a:extLst>
              <a:ext uri="{FF2B5EF4-FFF2-40B4-BE49-F238E27FC236}">
                <a16:creationId xmlns:a16="http://schemas.microsoft.com/office/drawing/2014/main" id="{0E116252-68DA-06E6-D2F1-129A998C7FE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35213586"/>
      </p:ext>
    </p:extLst>
  </p:cSld>
  <p:clrMapOvr>
    <a:masterClrMapping/>
  </p:clrMapOvr>
  <mc:AlternateContent xmlns:mc="http://schemas.openxmlformats.org/markup-compatibility/2006">
    <mc:Choice xmlns:p14="http://schemas.microsoft.com/office/powerpoint/2010/main" Requires="p14">
      <p:transition spd="med" p14:dur="700" advTm="6550">
        <p:fade/>
      </p:transition>
    </mc:Choice>
    <mc:Fallback>
      <p:transition spd="med" advTm="6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E5940-ED1E-D403-E1AA-80795F1D9C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24C88-ABFD-606A-8B1E-67B2B0411393}"/>
              </a:ext>
            </a:extLst>
          </p:cNvPr>
          <p:cNvSpPr>
            <a:spLocks noGrp="1"/>
          </p:cNvSpPr>
          <p:nvPr>
            <p:ph type="title"/>
          </p:nvPr>
        </p:nvSpPr>
        <p:spPr>
          <a:xfrm>
            <a:off x="473202" y="1337310"/>
            <a:ext cx="3614166" cy="1110996"/>
          </a:xfrm>
        </p:spPr>
        <p:txBody>
          <a:bodyPr anchor="b">
            <a:normAutofit fontScale="90000"/>
          </a:bodyPr>
          <a:lstStyle/>
          <a:p>
            <a:r>
              <a:rPr lang="en-US" sz="3750" dirty="0"/>
              <a:t>Design TRC:  Samuel St. Hilaire</a:t>
            </a:r>
          </a:p>
        </p:txBody>
      </p:sp>
      <p:sp>
        <p:nvSpPr>
          <p:cNvPr id="3" name="Content Placeholder 2">
            <a:extLst>
              <a:ext uri="{FF2B5EF4-FFF2-40B4-BE49-F238E27FC236}">
                <a16:creationId xmlns:a16="http://schemas.microsoft.com/office/drawing/2014/main" id="{A7A5B3F2-C5C4-00C1-735B-973524AB92F5}"/>
              </a:ext>
            </a:extLst>
          </p:cNvPr>
          <p:cNvSpPr>
            <a:spLocks noGrp="1"/>
          </p:cNvSpPr>
          <p:nvPr>
            <p:ph idx="1"/>
          </p:nvPr>
        </p:nvSpPr>
        <p:spPr>
          <a:xfrm>
            <a:off x="473202" y="2852928"/>
            <a:ext cx="3614166" cy="2660904"/>
          </a:xfrm>
        </p:spPr>
        <p:txBody>
          <a:bodyPr anchor="t">
            <a:normAutofit/>
          </a:bodyPr>
          <a:lstStyle/>
          <a:p>
            <a:r>
              <a:rPr lang="en-US" sz="1650" dirty="0"/>
              <a:t>8 years with FDOT</a:t>
            </a:r>
          </a:p>
          <a:p>
            <a:pPr lvl="1"/>
            <a:endParaRPr lang="en-US" sz="1650" dirty="0"/>
          </a:p>
          <a:p>
            <a:endParaRPr lang="en-US" sz="1650" dirty="0"/>
          </a:p>
          <a:p>
            <a:r>
              <a:rPr lang="en-US" sz="1650" dirty="0"/>
              <a:t>Contact Information:</a:t>
            </a:r>
          </a:p>
          <a:p>
            <a:r>
              <a:rPr lang="en-US" sz="1650" dirty="0">
                <a:hlinkClick r:id="rId4"/>
              </a:rPr>
              <a:t>sam.sthilaire@dot.state.fl.us</a:t>
            </a:r>
            <a:r>
              <a:rPr lang="en-US" sz="1650" dirty="0"/>
              <a:t> </a:t>
            </a:r>
          </a:p>
          <a:p>
            <a:r>
              <a:rPr lang="en-US" sz="1650" dirty="0"/>
              <a:t>863-519-2554</a:t>
            </a:r>
          </a:p>
          <a:p>
            <a:pPr lvl="1"/>
            <a:endParaRPr lang="en-US" sz="1650" dirty="0"/>
          </a:p>
          <a:p>
            <a:endParaRPr lang="en-US" sz="1650" dirty="0"/>
          </a:p>
          <a:p>
            <a:pPr marL="0" indent="0">
              <a:buNone/>
            </a:pPr>
            <a:endParaRPr lang="en-US" sz="1650" dirty="0"/>
          </a:p>
        </p:txBody>
      </p:sp>
      <p:pic>
        <p:nvPicPr>
          <p:cNvPr id="4" name="Picture 3">
            <a:extLst>
              <a:ext uri="{FF2B5EF4-FFF2-40B4-BE49-F238E27FC236}">
                <a16:creationId xmlns:a16="http://schemas.microsoft.com/office/drawing/2014/main" id="{66619182-A038-6F37-EE9D-EAE61D8AA171}"/>
              </a:ext>
            </a:extLst>
          </p:cNvPr>
          <p:cNvPicPr>
            <a:picLocks noChangeAspect="1"/>
          </p:cNvPicPr>
          <p:nvPr/>
        </p:nvPicPr>
        <p:blipFill>
          <a:blip r:embed="rId5"/>
          <a:srcRect l="4868" t="-29201" r="4573" b="29201"/>
          <a:stretch>
            <a:fillRect/>
          </a:stretch>
        </p:blipFill>
        <p:spPr>
          <a:xfrm>
            <a:off x="5056634" y="1030356"/>
            <a:ext cx="3532282" cy="3893688"/>
          </a:xfrm>
          <a:prstGeom prst="rect">
            <a:avLst/>
          </a:prstGeom>
        </p:spPr>
      </p:pic>
      <p:pic>
        <p:nvPicPr>
          <p:cNvPr id="8" name="Audio 7">
            <a:hlinkClick r:id="" action="ppaction://media"/>
            <a:extLst>
              <a:ext uri="{FF2B5EF4-FFF2-40B4-BE49-F238E27FC236}">
                <a16:creationId xmlns:a16="http://schemas.microsoft.com/office/drawing/2014/main" id="{50F497B3-AC55-DB9F-BDD7-A95475F9B63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12881497"/>
      </p:ext>
    </p:extLst>
  </p:cSld>
  <p:clrMapOvr>
    <a:masterClrMapping/>
  </p:clrMapOvr>
  <mc:AlternateContent xmlns:mc="http://schemas.openxmlformats.org/markup-compatibility/2006">
    <mc:Choice xmlns:p14="http://schemas.microsoft.com/office/powerpoint/2010/main" Requires="p14">
      <p:transition spd="med" p14:dur="700" advTm="7955">
        <p:fade/>
      </p:transition>
    </mc:Choice>
    <mc:Fallback>
      <p:transition spd="med" advTm="79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Funding:</a:t>
            </a:r>
          </a:p>
        </p:txBody>
      </p:sp>
      <p:sp>
        <p:nvSpPr>
          <p:cNvPr id="3" name="Content Placeholder 2"/>
          <p:cNvSpPr>
            <a:spLocks noGrp="1"/>
          </p:cNvSpPr>
          <p:nvPr>
            <p:ph idx="1"/>
          </p:nvPr>
        </p:nvSpPr>
        <p:spPr>
          <a:xfrm>
            <a:off x="435897" y="1828800"/>
            <a:ext cx="8272211" cy="4343400"/>
          </a:xfrm>
        </p:spPr>
        <p:txBody>
          <a:bodyPr>
            <a:normAutofit/>
          </a:bodyPr>
          <a:lstStyle/>
          <a:p>
            <a:r>
              <a:rPr lang="en-US" sz="2800" dirty="0"/>
              <a:t>Design:$6,750,000</a:t>
            </a:r>
            <a:endParaRPr lang="en-US" sz="2000" dirty="0"/>
          </a:p>
          <a:p>
            <a:pPr marL="172125" lvl="1"/>
            <a:r>
              <a:rPr lang="en-US" sz="2800" b="1" dirty="0"/>
              <a:t>ROW:</a:t>
            </a:r>
          </a:p>
          <a:p>
            <a:pPr lvl="1"/>
            <a:r>
              <a:rPr lang="en-US" sz="2000" dirty="0"/>
              <a:t>No anticipated ROW required</a:t>
            </a:r>
          </a:p>
          <a:p>
            <a:r>
              <a:rPr lang="en-US" sz="2800" dirty="0"/>
              <a:t>Construction:</a:t>
            </a:r>
          </a:p>
          <a:p>
            <a:pPr lvl="1"/>
            <a:r>
              <a:rPr lang="en-US" sz="2000" dirty="0"/>
              <a:t>Not Funded </a:t>
            </a:r>
          </a:p>
        </p:txBody>
      </p:sp>
      <p:pic>
        <p:nvPicPr>
          <p:cNvPr id="9" name="Audio 8">
            <a:hlinkClick r:id="" action="ppaction://media"/>
            <a:extLst>
              <a:ext uri="{FF2B5EF4-FFF2-40B4-BE49-F238E27FC236}">
                <a16:creationId xmlns:a16="http://schemas.microsoft.com/office/drawing/2014/main" id="{A872AA17-4FF6-10DB-B214-3805B5B84C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67833699"/>
      </p:ext>
    </p:extLst>
  </p:cSld>
  <p:clrMapOvr>
    <a:masterClrMapping/>
  </p:clrMapOvr>
  <mc:AlternateContent xmlns:mc="http://schemas.openxmlformats.org/markup-compatibility/2006">
    <mc:Choice xmlns:p14="http://schemas.microsoft.com/office/powerpoint/2010/main" Requires="p14">
      <p:transition spd="med" p14:dur="700" advTm="15984">
        <p:fade/>
      </p:transition>
    </mc:Choice>
    <mc:Fallback>
      <p:transition spd="med" advTm="159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Consultant Responsibilities</a:t>
            </a:r>
          </a:p>
        </p:txBody>
      </p:sp>
      <p:sp>
        <p:nvSpPr>
          <p:cNvPr id="5" name="Content Placeholder 2">
            <a:extLst>
              <a:ext uri="{FF2B5EF4-FFF2-40B4-BE49-F238E27FC236}">
                <a16:creationId xmlns:a16="http://schemas.microsoft.com/office/drawing/2014/main" id="{7DD87413-039F-4CFA-9AF6-64486F5D4422}"/>
              </a:ext>
            </a:extLst>
          </p:cNvPr>
          <p:cNvSpPr txBox="1">
            <a:spLocks/>
          </p:cNvSpPr>
          <p:nvPr/>
        </p:nvSpPr>
        <p:spPr>
          <a:xfrm>
            <a:off x="533400" y="1752600"/>
            <a:ext cx="7315200" cy="4114800"/>
          </a:xfrm>
          <a:prstGeom prst="rect">
            <a:avLst/>
          </a:prstGeom>
        </p:spPr>
        <p:txBody>
          <a:bodyPr>
            <a:normAutofit/>
          </a:bodyPr>
          <a:lstStyle>
            <a:lvl1pPr marL="17212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a:lstStyle>
          <a:p>
            <a:r>
              <a:rPr lang="en-US" sz="2200" dirty="0"/>
              <a:t>Major Work Type: 3.2 Major Highway Design</a:t>
            </a:r>
          </a:p>
          <a:p>
            <a:pPr marL="0" indent="0">
              <a:buNone/>
            </a:pPr>
            <a:endParaRPr lang="en-US" sz="2200" dirty="0"/>
          </a:p>
          <a:p>
            <a:pPr lvl="1"/>
            <a:r>
              <a:rPr lang="en-US" sz="1900" dirty="0"/>
              <a:t>3.1 Minor Highway Design</a:t>
            </a:r>
          </a:p>
          <a:p>
            <a:pPr lvl="1"/>
            <a:r>
              <a:rPr lang="en-US" sz="2000" dirty="0"/>
              <a:t>4.1.1 Miscellaneous Structure</a:t>
            </a:r>
          </a:p>
          <a:p>
            <a:pPr lvl="1"/>
            <a:r>
              <a:rPr lang="en-US" sz="2000" dirty="0"/>
              <a:t>7.1 Signing, Pavement Marking &amp; Channelization</a:t>
            </a:r>
          </a:p>
          <a:p>
            <a:pPr lvl="1"/>
            <a:r>
              <a:rPr lang="en-US" sz="2000" dirty="0"/>
              <a:t>7.2 Lighting</a:t>
            </a:r>
          </a:p>
          <a:p>
            <a:pPr lvl="1"/>
            <a:r>
              <a:rPr lang="en-US" sz="2000" dirty="0"/>
              <a:t>7.3 Signalization</a:t>
            </a:r>
          </a:p>
          <a:p>
            <a:pPr lvl="1"/>
            <a:r>
              <a:rPr lang="en-US" sz="2000" dirty="0"/>
              <a:t>8.1 Control Surveying</a:t>
            </a:r>
          </a:p>
          <a:p>
            <a:pPr lvl="1"/>
            <a:r>
              <a:rPr lang="en-US" sz="2000" dirty="0"/>
              <a:t>9.2 Geotechnical Classification Lab Testing </a:t>
            </a:r>
          </a:p>
          <a:p>
            <a:pPr lvl="1"/>
            <a:endParaRPr lang="en-US" sz="2000" dirty="0"/>
          </a:p>
          <a:p>
            <a:pPr marL="182250" lvl="1" indent="0">
              <a:buNone/>
            </a:pPr>
            <a:endParaRPr lang="en-US" dirty="0"/>
          </a:p>
          <a:p>
            <a:pPr lvl="1"/>
            <a:endParaRPr lang="en-US" dirty="0"/>
          </a:p>
        </p:txBody>
      </p:sp>
      <p:sp>
        <p:nvSpPr>
          <p:cNvPr id="4" name="Content Placeholder 2">
            <a:extLst>
              <a:ext uri="{FF2B5EF4-FFF2-40B4-BE49-F238E27FC236}">
                <a16:creationId xmlns:a16="http://schemas.microsoft.com/office/drawing/2014/main" id="{0875B649-C686-4792-95C5-F92B88D9FF2F}"/>
              </a:ext>
            </a:extLst>
          </p:cNvPr>
          <p:cNvSpPr txBox="1">
            <a:spLocks/>
          </p:cNvSpPr>
          <p:nvPr/>
        </p:nvSpPr>
        <p:spPr>
          <a:xfrm>
            <a:off x="4419600" y="1736436"/>
            <a:ext cx="3831303" cy="3505200"/>
          </a:xfrm>
          <a:prstGeom prst="rect">
            <a:avLst/>
          </a:prstGeom>
        </p:spPr>
        <p:txBody>
          <a:bodyPr>
            <a:normAutofit/>
          </a:bodyPr>
          <a:lstStyle>
            <a:lvl1pPr marL="17212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a:lstStyle>
          <a:p>
            <a:pPr marL="182250" lvl="1" indent="0">
              <a:buNone/>
            </a:pPr>
            <a:endParaRPr lang="en-US" dirty="0"/>
          </a:p>
        </p:txBody>
      </p:sp>
      <p:sp>
        <p:nvSpPr>
          <p:cNvPr id="6" name="Content Placeholder 2">
            <a:extLst>
              <a:ext uri="{FF2B5EF4-FFF2-40B4-BE49-F238E27FC236}">
                <a16:creationId xmlns:a16="http://schemas.microsoft.com/office/drawing/2014/main" id="{2E899BD7-FB50-47BB-9F1C-51A3234F1EDD}"/>
              </a:ext>
            </a:extLst>
          </p:cNvPr>
          <p:cNvSpPr txBox="1">
            <a:spLocks/>
          </p:cNvSpPr>
          <p:nvPr/>
        </p:nvSpPr>
        <p:spPr>
          <a:xfrm>
            <a:off x="4267200" y="1752600"/>
            <a:ext cx="3810000" cy="3505200"/>
          </a:xfrm>
          <a:prstGeom prst="rect">
            <a:avLst/>
          </a:prstGeom>
        </p:spPr>
        <p:txBody>
          <a:bodyPr>
            <a:normAutofit/>
          </a:bodyPr>
          <a:lstStyle>
            <a:lvl1pPr marL="17212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a:lstStyle>
          <a:p>
            <a:pPr lvl="1"/>
            <a:endParaRPr lang="en-US" dirty="0"/>
          </a:p>
          <a:p>
            <a:pPr lvl="1"/>
            <a:endParaRPr lang="en-US" dirty="0"/>
          </a:p>
        </p:txBody>
      </p:sp>
      <p:pic>
        <p:nvPicPr>
          <p:cNvPr id="7" name="Audio 6">
            <a:hlinkClick r:id="" action="ppaction://media"/>
            <a:extLst>
              <a:ext uri="{FF2B5EF4-FFF2-40B4-BE49-F238E27FC236}">
                <a16:creationId xmlns:a16="http://schemas.microsoft.com/office/drawing/2014/main" id="{2538350C-FAFF-2179-EAF5-82F1BE9280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76963921"/>
      </p:ext>
    </p:extLst>
  </p:cSld>
  <p:clrMapOvr>
    <a:masterClrMapping/>
  </p:clrMapOvr>
  <mc:AlternateContent xmlns:mc="http://schemas.openxmlformats.org/markup-compatibility/2006">
    <mc:Choice xmlns:p14="http://schemas.microsoft.com/office/powerpoint/2010/main" Requires="p14">
      <p:transition spd="med" p14:dur="700" advTm="22623">
        <p:fade/>
      </p:transition>
    </mc:Choice>
    <mc:Fallback>
      <p:transition spd="med" advTm="226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E4CA-5886-47B0-A178-7CDA000546FE}"/>
              </a:ext>
            </a:extLst>
          </p:cNvPr>
          <p:cNvSpPr>
            <a:spLocks noGrp="1"/>
          </p:cNvSpPr>
          <p:nvPr>
            <p:ph type="title"/>
          </p:nvPr>
        </p:nvSpPr>
        <p:spPr/>
        <p:txBody>
          <a:bodyPr>
            <a:normAutofit/>
          </a:bodyPr>
          <a:lstStyle/>
          <a:p>
            <a:pPr algn="ctr"/>
            <a:r>
              <a:rPr lang="en-US" sz="3200" dirty="0"/>
              <a:t>Major Scope Items</a:t>
            </a:r>
          </a:p>
        </p:txBody>
      </p:sp>
      <p:sp>
        <p:nvSpPr>
          <p:cNvPr id="3" name="Content Placeholder 2">
            <a:extLst>
              <a:ext uri="{FF2B5EF4-FFF2-40B4-BE49-F238E27FC236}">
                <a16:creationId xmlns:a16="http://schemas.microsoft.com/office/drawing/2014/main" id="{BF156757-26B4-43A1-93F2-681E2760DB82}"/>
              </a:ext>
            </a:extLst>
          </p:cNvPr>
          <p:cNvSpPr>
            <a:spLocks noGrp="1"/>
          </p:cNvSpPr>
          <p:nvPr>
            <p:ph idx="1"/>
          </p:nvPr>
        </p:nvSpPr>
        <p:spPr>
          <a:xfrm>
            <a:off x="435897" y="1676400"/>
            <a:ext cx="8272211" cy="4495800"/>
          </a:xfrm>
        </p:spPr>
        <p:txBody>
          <a:bodyPr>
            <a:normAutofit fontScale="92500" lnSpcReduction="20000"/>
          </a:bodyPr>
          <a:lstStyle/>
          <a:p>
            <a:r>
              <a:rPr lang="en-US" dirty="0"/>
              <a:t>Removal and reconstruction of the existing concrete pavement mainline, turn lanes, shoulders, curb and gutter, shoulder gutter, traffic separators and concrete medians.</a:t>
            </a:r>
          </a:p>
          <a:p>
            <a:r>
              <a:rPr lang="en-US" dirty="0"/>
              <a:t>Reconstructing guardrails and to meet current FDM standards. </a:t>
            </a:r>
          </a:p>
          <a:p>
            <a:r>
              <a:rPr lang="en-US" dirty="0"/>
              <a:t>Providing hardened centerlines where viable. </a:t>
            </a:r>
          </a:p>
          <a:p>
            <a:r>
              <a:rPr lang="en-US" dirty="0"/>
              <a:t>Updating signals and lighting per the current criteria. </a:t>
            </a:r>
          </a:p>
          <a:p>
            <a:r>
              <a:rPr lang="en-US" dirty="0"/>
              <a:t>Updating signing and pavement markings. </a:t>
            </a:r>
          </a:p>
          <a:p>
            <a:r>
              <a:rPr lang="en-US" dirty="0"/>
              <a:t>Access Management implementation of directional median openings along SR 546.</a:t>
            </a:r>
          </a:p>
          <a:p>
            <a:r>
              <a:rPr lang="en-US" dirty="0"/>
              <a:t>Safety improvements </a:t>
            </a:r>
          </a:p>
          <a:p>
            <a:r>
              <a:rPr lang="en-US" dirty="0"/>
              <a:t>Rail Coordination (pier protection for Bridge No. 160068 SR 546 over the CSX railroad)</a:t>
            </a:r>
          </a:p>
          <a:p>
            <a:r>
              <a:rPr lang="en-US" dirty="0"/>
              <a:t>Analyze drainage</a:t>
            </a:r>
          </a:p>
          <a:p>
            <a:r>
              <a:rPr lang="en-US" dirty="0"/>
              <a:t>Utilities </a:t>
            </a:r>
          </a:p>
          <a:p>
            <a:r>
              <a:rPr lang="en-US" dirty="0"/>
              <a:t>SUE</a:t>
            </a:r>
          </a:p>
          <a:p>
            <a:endParaRPr lang="en-US" sz="2400" dirty="0"/>
          </a:p>
          <a:p>
            <a:pPr marL="0" indent="0">
              <a:buNone/>
            </a:pPr>
            <a:endParaRPr lang="en-US" sz="2400" dirty="0"/>
          </a:p>
        </p:txBody>
      </p:sp>
      <p:pic>
        <p:nvPicPr>
          <p:cNvPr id="5" name="Audio 4">
            <a:hlinkClick r:id="" action="ppaction://media"/>
            <a:extLst>
              <a:ext uri="{FF2B5EF4-FFF2-40B4-BE49-F238E27FC236}">
                <a16:creationId xmlns:a16="http://schemas.microsoft.com/office/drawing/2014/main" id="{66D101C4-5B8F-0C64-C26D-3EAAAD32962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28359781"/>
      </p:ext>
    </p:extLst>
  </p:cSld>
  <p:clrMapOvr>
    <a:masterClrMapping/>
  </p:clrMapOvr>
  <mc:AlternateContent xmlns:mc="http://schemas.openxmlformats.org/markup-compatibility/2006">
    <mc:Choice xmlns:p14="http://schemas.microsoft.com/office/powerpoint/2010/main" Requires="p14">
      <p:transition spd="med" p14:dur="700" advTm="51553">
        <p:fade/>
      </p:transition>
    </mc:Choice>
    <mc:Fallback>
      <p:transition spd="med" advTm="515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79E6-ECF8-4FC4-915B-4FF7C6CD19DD}"/>
              </a:ext>
            </a:extLst>
          </p:cNvPr>
          <p:cNvSpPr>
            <a:spLocks noGrp="1"/>
          </p:cNvSpPr>
          <p:nvPr>
            <p:ph type="title"/>
          </p:nvPr>
        </p:nvSpPr>
        <p:spPr>
          <a:xfrm>
            <a:off x="435894" y="838200"/>
            <a:ext cx="8272212" cy="609600"/>
          </a:xfrm>
        </p:spPr>
        <p:txBody>
          <a:bodyPr>
            <a:normAutofit/>
          </a:bodyPr>
          <a:lstStyle/>
          <a:p>
            <a:pPr algn="ctr"/>
            <a:r>
              <a:rPr lang="en-US" sz="3200" dirty="0"/>
              <a:t>TRC Considerations for LOR</a:t>
            </a:r>
          </a:p>
        </p:txBody>
      </p:sp>
      <p:sp>
        <p:nvSpPr>
          <p:cNvPr id="3" name="Content Placeholder 2">
            <a:extLst>
              <a:ext uri="{FF2B5EF4-FFF2-40B4-BE49-F238E27FC236}">
                <a16:creationId xmlns:a16="http://schemas.microsoft.com/office/drawing/2014/main" id="{18CB5F3B-9CB7-4A18-8301-514715FC178A}"/>
              </a:ext>
            </a:extLst>
          </p:cNvPr>
          <p:cNvSpPr>
            <a:spLocks noGrp="1"/>
          </p:cNvSpPr>
          <p:nvPr>
            <p:ph idx="1"/>
          </p:nvPr>
        </p:nvSpPr>
        <p:spPr>
          <a:xfrm>
            <a:off x="435897" y="1447800"/>
            <a:ext cx="8272211" cy="4724400"/>
          </a:xfrm>
        </p:spPr>
        <p:txBody>
          <a:bodyPr>
            <a:normAutofit/>
          </a:bodyPr>
          <a:lstStyle/>
          <a:p>
            <a:pPr marL="0" indent="0" algn="ctr">
              <a:buNone/>
            </a:pPr>
            <a:r>
              <a:rPr lang="en-US" sz="2000" dirty="0">
                <a:solidFill>
                  <a:schemeClr val="tx1"/>
                </a:solidFill>
              </a:rPr>
              <a:t>Instead of listing specific topics we want you to cover, we ask you answer the following questions in your letter:</a:t>
            </a:r>
          </a:p>
          <a:p>
            <a:pPr marL="0" marR="0">
              <a:lnSpc>
                <a:spcPct val="107000"/>
              </a:lnSpc>
              <a:spcBef>
                <a:spcPts val="0"/>
              </a:spcBef>
              <a:spcAft>
                <a:spcPts val="800"/>
              </a:spcAf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What key considerations and why would you follow when performing a lifecycle cost analysis comparing concrete replacement vs. asphalt overlay or full-depth asphalt reconstruction?</a:t>
            </a:r>
            <a:endParaRPr lang="en-US" sz="1600" dirty="0"/>
          </a:p>
          <a:p>
            <a:r>
              <a:rPr lang="en-US" dirty="0"/>
              <a:t> Can you share one experience working on similar projects and the key factors used to make the decision on concrete vs. asphalt and what were the outcomes. </a:t>
            </a:r>
            <a:endParaRPr lang="en-US" sz="1600" dirty="0"/>
          </a:p>
          <a:p>
            <a:r>
              <a:rPr lang="en-US" dirty="0"/>
              <a:t>What team, are you proposing and have you work together on similar projects?</a:t>
            </a:r>
            <a:endParaRPr lang="en-US" sz="1600" dirty="0"/>
          </a:p>
          <a:p>
            <a:r>
              <a:rPr lang="en-US" dirty="0"/>
              <a:t>Please discuss what traffic control impacts you would expect with this concrete reconstruction and how they may differ from asphalt.</a:t>
            </a:r>
            <a:endParaRPr lang="en-US" sz="1600" dirty="0"/>
          </a:p>
          <a:p>
            <a:pPr marL="172125" lvl="1"/>
            <a:endParaRPr lang="en-US" sz="1800" b="1" dirty="0"/>
          </a:p>
          <a:p>
            <a:endParaRPr lang="en-US" dirty="0"/>
          </a:p>
          <a:p>
            <a:endParaRPr lang="en-US" dirty="0"/>
          </a:p>
          <a:p>
            <a:endParaRPr lang="en-US" dirty="0"/>
          </a:p>
          <a:p>
            <a:endParaRPr lang="en-US" dirty="0"/>
          </a:p>
        </p:txBody>
      </p:sp>
      <p:pic>
        <p:nvPicPr>
          <p:cNvPr id="5" name="Audio 4">
            <a:hlinkClick r:id="" action="ppaction://media"/>
            <a:extLst>
              <a:ext uri="{FF2B5EF4-FFF2-40B4-BE49-F238E27FC236}">
                <a16:creationId xmlns:a16="http://schemas.microsoft.com/office/drawing/2014/main" id="{2096B33D-4673-C900-CB21-D80D7FDE46E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122643"/>
      </p:ext>
    </p:extLst>
  </p:cSld>
  <p:clrMapOvr>
    <a:masterClrMapping/>
  </p:clrMapOvr>
  <mc:AlternateContent xmlns:mc="http://schemas.openxmlformats.org/markup-compatibility/2006">
    <mc:Choice xmlns:p14="http://schemas.microsoft.com/office/powerpoint/2010/main" Requires="p14">
      <p:transition spd="med" p14:dur="700" advTm="59446">
        <p:fade/>
      </p:transition>
    </mc:Choice>
    <mc:Fallback>
      <p:transition spd="med" advTm="594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DOT Theme">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solidFill>
          <a:srgbClr val="153879"/>
        </a:solidFill>
        <a:ln>
          <a:noFill/>
        </a:ln>
        <a:effectLst/>
      </a:spPr>
      <a:body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RC_theme" id="{A7175390-DF83-466A-9C83-B62EBF498C1C}" vid="{52629A61-70AC-4558-8F2F-BD381EA54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A30524487405FA49AF21F630B6566F49" ma:contentTypeVersion="25" ma:contentTypeDescription="Create a new document." ma:contentTypeScope="" ma:versionID="5e82539171a84c7f55bd066239205387">
  <xsd:schema xmlns:xsd="http://www.w3.org/2001/XMLSchema" xmlns:xs="http://www.w3.org/2001/XMLSchema" xmlns:p="http://schemas.microsoft.com/office/2006/metadata/properties" xmlns:ns2="0de4c1cb-6212-43c6-a125-169e1529f546" xmlns:ns3="c9a4f355-94af-4b2d-8380-7f9b9fdda5c3" targetNamespace="http://schemas.microsoft.com/office/2006/metadata/properties" ma:root="true" ma:fieldsID="b4c6e1219877372d6e03aac7ff6fa15b" ns2:_="" ns3:_="">
    <xsd:import namespace="0de4c1cb-6212-43c6-a125-169e1529f546"/>
    <xsd:import namespace="c9a4f355-94af-4b2d-8380-7f9b9fdda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e4c1cb-6212-43c6-a125-169e1529f5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0d9232b-3ef6-462c-bf90-a33a2db08da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a4f355-94af-4b2d-8380-7f9b9fdda5c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3dbd678-86fc-46ab-ac26-aecf753c6081}" ma:internalName="TaxCatchAll" ma:showField="CatchAllData" ma:web="c9a4f355-94af-4b2d-8380-7f9b9fdda5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e4c1cb-6212-43c6-a125-169e1529f546">
      <Terms xmlns="http://schemas.microsoft.com/office/infopath/2007/PartnerControls"/>
    </lcf76f155ced4ddcb4097134ff3c332f>
    <TaxCatchAll xmlns="c9a4f355-94af-4b2d-8380-7f9b9fdda5c3" xsi:nil="true"/>
  </documentManagement>
</p:properties>
</file>

<file path=customXml/item4.xml><?xml version="1.0" encoding="utf-8"?>
<?mso-contentType ?>
<SharedContentType xmlns="Microsoft.SharePoint.Taxonomy.ContentTypeSync" SourceId="90d9232b-3ef6-462c-bf90-a33a2db08da6" ContentTypeId="0x01" PreviousValue="false"/>
</file>

<file path=customXml/itemProps1.xml><?xml version="1.0" encoding="utf-8"?>
<ds:datastoreItem xmlns:ds="http://schemas.openxmlformats.org/officeDocument/2006/customXml" ds:itemID="{8F2C42CB-75C7-4374-BB51-1C2432E9E9A5}"/>
</file>

<file path=customXml/itemProps2.xml><?xml version="1.0" encoding="utf-8"?>
<ds:datastoreItem xmlns:ds="http://schemas.openxmlformats.org/officeDocument/2006/customXml" ds:itemID="{4EB61962-82BA-4427-BAE5-502CBD4A5985}"/>
</file>

<file path=customXml/itemProps3.xml><?xml version="1.0" encoding="utf-8"?>
<ds:datastoreItem xmlns:ds="http://schemas.openxmlformats.org/officeDocument/2006/customXml" ds:itemID="{31661391-B2DE-4B91-950E-811BC4E9298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4.xml><?xml version="1.0" encoding="utf-8"?>
<ds:datastoreItem xmlns:ds="http://schemas.openxmlformats.org/officeDocument/2006/customXml" ds:itemID="{AD046C5D-6B48-4BDF-BCC4-21384D762C2C}"/>
</file>

<file path=docProps/app.xml><?xml version="1.0" encoding="utf-8"?>
<Properties xmlns="http://schemas.openxmlformats.org/officeDocument/2006/extended-properties" xmlns:vt="http://schemas.openxmlformats.org/officeDocument/2006/docPropsVTypes">
  <Template/>
  <TotalTime>5276</TotalTime>
  <Words>691</Words>
  <Application>Microsoft Office PowerPoint</Application>
  <PresentationFormat>On-screen Show (4:3)</PresentationFormat>
  <Paragraphs>92</Paragraphs>
  <Slides>11</Slides>
  <Notes>4</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Gill Sans MT</vt:lpstr>
      <vt:lpstr>Wingdings 2</vt:lpstr>
      <vt:lpstr>FDOT Theme</vt:lpstr>
      <vt:lpstr>         449049-1-32-01 Ad # 27107   RIGID PAVEMENT RECONSTRUCTION: SR546(US92)(MEMORIAL BLVD) FROM WABASH AVE TO WEST OF E GARY DR  Polk County</vt:lpstr>
      <vt:lpstr>Important CAP Dates:</vt:lpstr>
      <vt:lpstr> TRC: Marie Carvajal,  Design Project Manager IV</vt:lpstr>
      <vt:lpstr>Design TRC:  Tracy Padula</vt:lpstr>
      <vt:lpstr>Design TRC:  Samuel St. Hilaire</vt:lpstr>
      <vt:lpstr>Funding:</vt:lpstr>
      <vt:lpstr>Consultant Responsibilities</vt:lpstr>
      <vt:lpstr>Major Scope Items</vt:lpstr>
      <vt:lpstr>TRC Considerations for LOR</vt:lpstr>
      <vt:lpstr>The Letter</vt:lpstr>
      <vt:lpstr>                           Meetings are being held on:  Wednesday May13th from 9:00 am-4:00pm Thursday May 14th from 8:00 am-12:00pm Wednesday, May 20th  from 8:00 am-12:00pm  ***This time is for YOU to ask questions and get clarification, so information contained in this PowerPoint will not be repeated by the TRC.***  </vt:lpstr>
    </vt:vector>
  </TitlesOfParts>
  <Company>FDOT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 2</dc:title>
  <dc:creator>rt826cm</dc:creator>
  <cp:lastModifiedBy>Carvajal, Marie</cp:lastModifiedBy>
  <cp:revision>243</cp:revision>
  <cp:lastPrinted>2018-04-10T13:02:12Z</cp:lastPrinted>
  <dcterms:created xsi:type="dcterms:W3CDTF">2013-02-15T23:23:43Z</dcterms:created>
  <dcterms:modified xsi:type="dcterms:W3CDTF">2026-04-15T18:03:37Z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0x010100A30524487405FA49AF21F630B6566F49</vt:lpwstr>
  </property>
  <property fmtid="{D5CDD505-2E9C-101B-9397-08002B2CF9AE}" pid="3" name="MSIP_Label_9b1b62f4-cb9b-4766-8dff-64a7ed23e056_Enabled">
    <vt:lpwstr>true</vt:lpwstr>
  </property>
  <property fmtid="{D5CDD505-2E9C-101B-9397-08002B2CF9AE}" pid="4" name="MSIP_Label_9b1b62f4-cb9b-4766-8dff-64a7ed23e056_SetDate">
    <vt:lpwstr>2026-04-14T12:33:08Z</vt:lpwstr>
  </property>
  <property fmtid="{D5CDD505-2E9C-101B-9397-08002B2CF9AE}" pid="5" name="MSIP_Label_9b1b62f4-cb9b-4766-8dff-64a7ed23e056_Method">
    <vt:lpwstr>Standard</vt:lpwstr>
  </property>
  <property fmtid="{D5CDD505-2E9C-101B-9397-08002B2CF9AE}" pid="6" name="MSIP_Label_9b1b62f4-cb9b-4766-8dff-64a7ed23e056_Name">
    <vt:lpwstr>Public</vt:lpwstr>
  </property>
  <property fmtid="{D5CDD505-2E9C-101B-9397-08002B2CF9AE}" pid="7" name="MSIP_Label_9b1b62f4-cb9b-4766-8dff-64a7ed23e056_SiteId">
    <vt:lpwstr>db21de5d-bc9c-420c-8f3f-8f08f85b5ada</vt:lpwstr>
  </property>
  <property fmtid="{D5CDD505-2E9C-101B-9397-08002B2CF9AE}" pid="8" name="MSIP_Label_9b1b62f4-cb9b-4766-8dff-64a7ed23e056_ActionId">
    <vt:lpwstr>ab0b1bbf-4f42-4038-ba9a-8b1494414f99</vt:lpwstr>
  </property>
  <property fmtid="{D5CDD505-2E9C-101B-9397-08002B2CF9AE}" pid="9" name="MSIP_Label_9b1b62f4-cb9b-4766-8dff-64a7ed23e056_ContentBits">
    <vt:lpwstr>0</vt:lpwstr>
  </property>
  <property fmtid="{D5CDD505-2E9C-101B-9397-08002B2CF9AE}" pid="10" name="MSIP_Label_9b1b62f4-cb9b-4766-8dff-64a7ed23e056_Tag">
    <vt:lpwstr>10, 3, 0, 1</vt:lpwstr>
  </property>
</Properties>
</file>