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heme/themeOverride1.xml" ContentType="application/vnd.openxmlformats-officedocument.themeOverr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5"/>
  </p:sldMasterIdLst>
  <p:notesMasterIdLst>
    <p:notesMasterId r:id="rId17"/>
  </p:notesMasterIdLst>
  <p:sldIdLst>
    <p:sldId id="257" r:id="rId6"/>
    <p:sldId id="258" r:id="rId7"/>
    <p:sldId id="259" r:id="rId8"/>
    <p:sldId id="262" r:id="rId9"/>
    <p:sldId id="270" r:id="rId10"/>
    <p:sldId id="261" r:id="rId11"/>
    <p:sldId id="265" r:id="rId12"/>
    <p:sldId id="277" r:id="rId13"/>
    <p:sldId id="276" r:id="rId14"/>
    <p:sldId id="267" r:id="rId15"/>
    <p:sldId id="272" r:id="rId16"/>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284"/>
    <a:srgbClr val="153879"/>
    <a:srgbClr val="D7181F"/>
    <a:srgbClr val="1F4283"/>
    <a:srgbClr val="0054A8"/>
    <a:srgbClr val="1B1464"/>
    <a:srgbClr val="0033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91" autoAdjust="0"/>
    <p:restoredTop sz="87296" autoAdjust="0"/>
  </p:normalViewPr>
  <p:slideViewPr>
    <p:cSldViewPr>
      <p:cViewPr varScale="1">
        <p:scale>
          <a:sx n="96" d="100"/>
          <a:sy n="96" d="100"/>
        </p:scale>
        <p:origin x="2040"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53" tIns="48327" rIns="96653" bIns="48327" rtlCol="0"/>
          <a:lstStyle>
            <a:lvl1pPr algn="l">
              <a:defRPr sz="1200"/>
            </a:lvl1pPr>
          </a:lstStyle>
          <a:p>
            <a:endParaRPr lang="en-US"/>
          </a:p>
        </p:txBody>
      </p:sp>
      <p:sp>
        <p:nvSpPr>
          <p:cNvPr id="3" name="Date Placeholder 2"/>
          <p:cNvSpPr>
            <a:spLocks noGrp="1"/>
          </p:cNvSpPr>
          <p:nvPr>
            <p:ph type="dt" idx="1"/>
          </p:nvPr>
        </p:nvSpPr>
        <p:spPr>
          <a:xfrm>
            <a:off x="4143587" y="0"/>
            <a:ext cx="3169920" cy="481727"/>
          </a:xfrm>
          <a:prstGeom prst="rect">
            <a:avLst/>
          </a:prstGeom>
        </p:spPr>
        <p:txBody>
          <a:bodyPr vert="horz" lIns="96653" tIns="48327" rIns="96653" bIns="48327" rtlCol="0"/>
          <a:lstStyle>
            <a:lvl1pPr algn="r">
              <a:defRPr sz="1200"/>
            </a:lvl1pPr>
          </a:lstStyle>
          <a:p>
            <a:fld id="{41A8FD38-B002-4CAD-9D99-1F0D41176737}" type="datetimeFigureOut">
              <a:rPr lang="en-US" smtClean="0"/>
              <a:t>4/2/2026</a:t>
            </a:fld>
            <a:endParaRPr lang="en-US"/>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53" tIns="48327" rIns="96653" bIns="48327"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53" tIns="48327" rIns="96653" bIns="48327"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1726"/>
          </a:xfrm>
          <a:prstGeom prst="rect">
            <a:avLst/>
          </a:prstGeom>
        </p:spPr>
        <p:txBody>
          <a:bodyPr vert="horz" lIns="96653" tIns="48327" rIns="96653" bIns="48327" rtlCol="0" anchor="b"/>
          <a:lstStyle>
            <a:lvl1pPr algn="l">
              <a:defRPr sz="1200"/>
            </a:lvl1pPr>
          </a:lstStyle>
          <a:p>
            <a:endParaRPr lang="en-US"/>
          </a:p>
        </p:txBody>
      </p:sp>
      <p:sp>
        <p:nvSpPr>
          <p:cNvPr id="7" name="Slide Number Placeholder 6"/>
          <p:cNvSpPr>
            <a:spLocks noGrp="1"/>
          </p:cNvSpPr>
          <p:nvPr>
            <p:ph type="sldNum" sz="quarter" idx="5"/>
          </p:nvPr>
        </p:nvSpPr>
        <p:spPr>
          <a:xfrm>
            <a:off x="4143587" y="9119475"/>
            <a:ext cx="3169920" cy="481726"/>
          </a:xfrm>
          <a:prstGeom prst="rect">
            <a:avLst/>
          </a:prstGeom>
        </p:spPr>
        <p:txBody>
          <a:bodyPr vert="horz" lIns="96653" tIns="48327" rIns="96653" bIns="48327" rtlCol="0" anchor="b"/>
          <a:lstStyle>
            <a:lvl1pPr algn="r">
              <a:defRPr sz="1200"/>
            </a:lvl1pPr>
          </a:lstStyle>
          <a:p>
            <a:fld id="{AEEC9AAC-B1C4-4D2C-91D0-85CFAF83A1B3}" type="slidenum">
              <a:rPr lang="en-US" smtClean="0"/>
              <a:t>‹#›</a:t>
            </a:fld>
            <a:endParaRPr lang="en-US"/>
          </a:p>
        </p:txBody>
      </p:sp>
    </p:spTree>
    <p:extLst>
      <p:ext uri="{BB962C8B-B14F-4D97-AF65-F5344CB8AC3E}">
        <p14:creationId xmlns:p14="http://schemas.microsoft.com/office/powerpoint/2010/main" val="17679961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EEC9AAC-B1C4-4D2C-91D0-85CFAF83A1B3}" type="slidenum">
              <a:rPr lang="en-US" smtClean="0"/>
              <a:t>4</a:t>
            </a:fld>
            <a:endParaRPr lang="en-US"/>
          </a:p>
        </p:txBody>
      </p:sp>
    </p:spTree>
    <p:extLst>
      <p:ext uri="{BB962C8B-B14F-4D97-AF65-F5344CB8AC3E}">
        <p14:creationId xmlns:p14="http://schemas.microsoft.com/office/powerpoint/2010/main" val="2567932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EEC9AAC-B1C4-4D2C-91D0-85CFAF83A1B3}" type="slidenum">
              <a:rPr lang="en-US" smtClean="0"/>
              <a:t>11</a:t>
            </a:fld>
            <a:endParaRPr lang="en-US"/>
          </a:p>
        </p:txBody>
      </p:sp>
    </p:spTree>
    <p:extLst>
      <p:ext uri="{BB962C8B-B14F-4D97-AF65-F5344CB8AC3E}">
        <p14:creationId xmlns:p14="http://schemas.microsoft.com/office/powerpoint/2010/main" val="40090708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over Slide - Option 2">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914400" y="2514600"/>
            <a:ext cx="7315200" cy="914400"/>
          </a:xfrm>
          <a:prstGeom prst="rect">
            <a:avLst/>
          </a:prstGeom>
          <a:effectLst/>
        </p:spPr>
        <p:txBody>
          <a:bodyPr anchor="b">
            <a:normAutofit/>
          </a:bodyPr>
          <a:lstStyle>
            <a:lvl1pPr algn="ctr">
              <a:defRPr sz="2800">
                <a:solidFill>
                  <a:srgbClr val="1F4283"/>
                </a:solidFill>
              </a:defRPr>
            </a:lvl1pPr>
          </a:lstStyle>
          <a:p>
            <a:r>
              <a:rPr lang="en-US" dirty="0"/>
              <a:t>Click To Edit Master Title Style</a:t>
            </a:r>
          </a:p>
        </p:txBody>
      </p:sp>
      <p:sp>
        <p:nvSpPr>
          <p:cNvPr id="3" name="Subtitle 2"/>
          <p:cNvSpPr>
            <a:spLocks noGrp="1"/>
          </p:cNvSpPr>
          <p:nvPr>
            <p:ph type="subTitle" idx="1" hasCustomPrompt="1"/>
          </p:nvPr>
        </p:nvSpPr>
        <p:spPr>
          <a:xfrm>
            <a:off x="914400" y="3429000"/>
            <a:ext cx="7315200" cy="914399"/>
          </a:xfrm>
          <a:prstGeom prst="rect">
            <a:avLst/>
          </a:prstGeom>
        </p:spPr>
        <p:txBody>
          <a:bodyPr anchor="t">
            <a:normAutofit/>
          </a:bodyPr>
          <a:lstStyle>
            <a:lvl1pPr marL="0" indent="0" algn="ctr">
              <a:buNone/>
              <a:defRPr sz="1800" cap="none">
                <a:solidFill>
                  <a:srgbClr val="D72E2A"/>
                </a:solidFill>
              </a:defRPr>
            </a:lvl1pPr>
            <a:lvl2pPr marL="257175" indent="0" algn="ctr">
              <a:buNone/>
              <a:defRPr>
                <a:solidFill>
                  <a:schemeClr val="tx1">
                    <a:tint val="75000"/>
                  </a:schemeClr>
                </a:solidFill>
              </a:defRPr>
            </a:lvl2pPr>
            <a:lvl3pPr marL="514350" indent="0" algn="ctr">
              <a:buNone/>
              <a:defRPr>
                <a:solidFill>
                  <a:schemeClr val="tx1">
                    <a:tint val="75000"/>
                  </a:schemeClr>
                </a:solidFill>
              </a:defRPr>
            </a:lvl3pPr>
            <a:lvl4pPr marL="771525" indent="0" algn="ctr">
              <a:buNone/>
              <a:defRPr>
                <a:solidFill>
                  <a:schemeClr val="tx1">
                    <a:tint val="75000"/>
                  </a:schemeClr>
                </a:solidFill>
              </a:defRPr>
            </a:lvl4pPr>
            <a:lvl5pPr marL="1028700" indent="0" algn="ctr">
              <a:buNone/>
              <a:defRPr>
                <a:solidFill>
                  <a:schemeClr val="tx1">
                    <a:tint val="75000"/>
                  </a:schemeClr>
                </a:solidFill>
              </a:defRPr>
            </a:lvl5pPr>
            <a:lvl6pPr marL="1285875" indent="0" algn="ctr">
              <a:buNone/>
              <a:defRPr>
                <a:solidFill>
                  <a:schemeClr val="tx1">
                    <a:tint val="75000"/>
                  </a:schemeClr>
                </a:solidFill>
              </a:defRPr>
            </a:lvl6pPr>
            <a:lvl7pPr marL="1543050" indent="0" algn="ctr">
              <a:buNone/>
              <a:defRPr>
                <a:solidFill>
                  <a:schemeClr val="tx1">
                    <a:tint val="75000"/>
                  </a:schemeClr>
                </a:solidFill>
              </a:defRPr>
            </a:lvl7pPr>
            <a:lvl8pPr marL="1800225" indent="0" algn="ctr">
              <a:buNone/>
              <a:defRPr>
                <a:solidFill>
                  <a:schemeClr val="tx1">
                    <a:tint val="75000"/>
                  </a:schemeClr>
                </a:solidFill>
              </a:defRPr>
            </a:lvl8pPr>
            <a:lvl9pPr marL="2057400" indent="0" algn="ctr">
              <a:buNone/>
              <a:defRPr>
                <a:solidFill>
                  <a:schemeClr val="tx1">
                    <a:tint val="75000"/>
                  </a:schemeClr>
                </a:solidFill>
              </a:defRPr>
            </a:lvl9pPr>
          </a:lstStyle>
          <a:p>
            <a:r>
              <a:rPr lang="en-US" dirty="0"/>
              <a:t>Click to edit master subtitle style</a:t>
            </a:r>
          </a:p>
        </p:txBody>
      </p:sp>
    </p:spTree>
    <p:extLst>
      <p:ext uri="{BB962C8B-B14F-4D97-AF65-F5344CB8AC3E}">
        <p14:creationId xmlns:p14="http://schemas.microsoft.com/office/powerpoint/2010/main" val="17095900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Secondary Slide - Option 1">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35894" y="990600"/>
            <a:ext cx="8272212" cy="609600"/>
          </a:xfrm>
          <a:prstGeom prst="rect">
            <a:avLst/>
          </a:prstGeom>
        </p:spPr>
        <p:txBody>
          <a:bodyPr anchor="t">
            <a:normAutofit/>
          </a:bodyPr>
          <a:lstStyle>
            <a:lvl1pPr>
              <a:defRPr sz="2400" b="1">
                <a:solidFill>
                  <a:srgbClr val="153879"/>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p:cNvSpPr>
            <a:spLocks noGrp="1"/>
          </p:cNvSpPr>
          <p:nvPr>
            <p:ph idx="1" hasCustomPrompt="1"/>
          </p:nvPr>
        </p:nvSpPr>
        <p:spPr>
          <a:xfrm>
            <a:off x="435897" y="1600200"/>
            <a:ext cx="8272211" cy="4572000"/>
          </a:xfrm>
          <a:prstGeom prst="rect">
            <a:avLst/>
          </a:prstGeom>
        </p:spPr>
        <p:txBody>
          <a:bodyPr>
            <a:normAutofit/>
          </a:bodyPr>
          <a:lstStyle>
            <a:lvl1pPr>
              <a:buClr>
                <a:srgbClr val="1F4283"/>
              </a:buClr>
              <a:defRPr sz="1800">
                <a:latin typeface="Arial" panose="020B0604020202020204" pitchFamily="34" charset="0"/>
                <a:cs typeface="Arial" panose="020B0604020202020204" pitchFamily="34" charset="0"/>
              </a:defRPr>
            </a:lvl1pPr>
            <a:lvl2pPr>
              <a:buClr>
                <a:srgbClr val="1F4283"/>
              </a:buClr>
              <a:defRPr sz="1500">
                <a:latin typeface="Arial" panose="020B0604020202020204" pitchFamily="34" charset="0"/>
                <a:cs typeface="Arial" panose="020B0604020202020204" pitchFamily="34" charset="0"/>
              </a:defRPr>
            </a:lvl2pPr>
            <a:lvl3pPr>
              <a:buClr>
                <a:srgbClr val="1F4283"/>
              </a:buClr>
              <a:defRPr sz="1500">
                <a:latin typeface="Arial" panose="020B0604020202020204" pitchFamily="34" charset="0"/>
                <a:cs typeface="Arial" panose="020B0604020202020204" pitchFamily="34" charset="0"/>
              </a:defRPr>
            </a:lvl3pPr>
            <a:lvl4pPr>
              <a:buClr>
                <a:srgbClr val="1F4283"/>
              </a:buClr>
              <a:defRPr sz="1200">
                <a:latin typeface="Arial" panose="020B0604020202020204" pitchFamily="34" charset="0"/>
                <a:cs typeface="Arial" panose="020B0604020202020204" pitchFamily="34" charset="0"/>
              </a:defRPr>
            </a:lvl4pPr>
            <a:lvl5pPr>
              <a:buClr>
                <a:srgbClr val="1F4283"/>
              </a:buClr>
              <a:defRPr sz="1200">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7627161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Secondary Slide - Option 2">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35895" y="990600"/>
            <a:ext cx="8272212" cy="609600"/>
          </a:xfrm>
          <a:prstGeom prst="rect">
            <a:avLst/>
          </a:prstGeom>
        </p:spPr>
        <p:txBody>
          <a:bodyPr>
            <a:normAutofit/>
          </a:bodyPr>
          <a:lstStyle>
            <a:lvl1pPr>
              <a:defRPr sz="2400">
                <a:solidFill>
                  <a:srgbClr val="153879"/>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p:cNvSpPr>
            <a:spLocks noGrp="1"/>
          </p:cNvSpPr>
          <p:nvPr>
            <p:ph sz="half" idx="1" hasCustomPrompt="1"/>
          </p:nvPr>
        </p:nvSpPr>
        <p:spPr>
          <a:xfrm>
            <a:off x="435897" y="1600200"/>
            <a:ext cx="4066793" cy="4572000"/>
          </a:xfrm>
          <a:prstGeom prst="rect">
            <a:avLst/>
          </a:prstGeom>
        </p:spPr>
        <p:txBody>
          <a:bodyPr>
            <a:normAutofit/>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4641313" y="1591733"/>
            <a:ext cx="4066794" cy="4572000"/>
          </a:xfrm>
          <a:prstGeom prst="rect">
            <a:avLst/>
          </a:prstGeom>
        </p:spPr>
        <p:txBody>
          <a:bodyPr>
            <a:normAutofit/>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6794918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ondary Slide - Media">
    <p:spTree>
      <p:nvGrpSpPr>
        <p:cNvPr id="1" name=""/>
        <p:cNvGrpSpPr/>
        <p:nvPr/>
      </p:nvGrpSpPr>
      <p:grpSpPr>
        <a:xfrm>
          <a:off x="0" y="0"/>
          <a:ext cx="0" cy="0"/>
          <a:chOff x="0" y="0"/>
          <a:chExt cx="0" cy="0"/>
        </a:xfrm>
      </p:grpSpPr>
      <p:sp>
        <p:nvSpPr>
          <p:cNvPr id="5" name="Media Placeholder 4"/>
          <p:cNvSpPr>
            <a:spLocks noGrp="1"/>
          </p:cNvSpPr>
          <p:nvPr>
            <p:ph type="media" sz="quarter" idx="10"/>
          </p:nvPr>
        </p:nvSpPr>
        <p:spPr>
          <a:xfrm>
            <a:off x="435894" y="1600200"/>
            <a:ext cx="8245161" cy="4572000"/>
          </a:xfrm>
          <a:prstGeom prst="rect">
            <a:avLst/>
          </a:prstGeom>
        </p:spPr>
        <p:txBody>
          <a:bodyPr/>
          <a:lstStyle/>
          <a:p>
            <a:endParaRPr lang="en-US"/>
          </a:p>
        </p:txBody>
      </p:sp>
      <p:sp>
        <p:nvSpPr>
          <p:cNvPr id="4" name="Title 1"/>
          <p:cNvSpPr>
            <a:spLocks noGrp="1"/>
          </p:cNvSpPr>
          <p:nvPr>
            <p:ph type="title" hasCustomPrompt="1"/>
          </p:nvPr>
        </p:nvSpPr>
        <p:spPr>
          <a:xfrm>
            <a:off x="435895" y="990600"/>
            <a:ext cx="8272212" cy="609600"/>
          </a:xfrm>
          <a:prstGeom prst="rect">
            <a:avLst/>
          </a:prstGeom>
        </p:spPr>
        <p:txBody>
          <a:bodyPr>
            <a:normAutofit/>
          </a:bodyPr>
          <a:lstStyle>
            <a:lvl1pPr>
              <a:defRPr sz="2400">
                <a:solidFill>
                  <a:srgbClr val="153879"/>
                </a:solidFill>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12961152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ondary Slide - Chart">
    <p:spTree>
      <p:nvGrpSpPr>
        <p:cNvPr id="1" name=""/>
        <p:cNvGrpSpPr/>
        <p:nvPr/>
      </p:nvGrpSpPr>
      <p:grpSpPr>
        <a:xfrm>
          <a:off x="0" y="0"/>
          <a:ext cx="0" cy="0"/>
          <a:chOff x="0" y="0"/>
          <a:chExt cx="0" cy="0"/>
        </a:xfrm>
      </p:grpSpPr>
      <p:sp>
        <p:nvSpPr>
          <p:cNvPr id="3" name="Chart Placeholder 2"/>
          <p:cNvSpPr>
            <a:spLocks noGrp="1"/>
          </p:cNvSpPr>
          <p:nvPr>
            <p:ph type="chart" sz="quarter" idx="10"/>
          </p:nvPr>
        </p:nvSpPr>
        <p:spPr>
          <a:xfrm>
            <a:off x="435894" y="1600200"/>
            <a:ext cx="8245162" cy="4572000"/>
          </a:xfrm>
          <a:prstGeom prst="rect">
            <a:avLst/>
          </a:prstGeom>
        </p:spPr>
        <p:txBody>
          <a:bodyPr/>
          <a:lstStyle/>
          <a:p>
            <a:endParaRPr lang="en-US"/>
          </a:p>
        </p:txBody>
      </p:sp>
      <p:sp>
        <p:nvSpPr>
          <p:cNvPr id="4" name="Title 1"/>
          <p:cNvSpPr>
            <a:spLocks noGrp="1"/>
          </p:cNvSpPr>
          <p:nvPr>
            <p:ph type="title" hasCustomPrompt="1"/>
          </p:nvPr>
        </p:nvSpPr>
        <p:spPr>
          <a:xfrm>
            <a:off x="435895" y="990600"/>
            <a:ext cx="8272212" cy="609600"/>
          </a:xfrm>
          <a:prstGeom prst="rect">
            <a:avLst/>
          </a:prstGeom>
        </p:spPr>
        <p:txBody>
          <a:bodyPr>
            <a:normAutofit/>
          </a:bodyPr>
          <a:lstStyle>
            <a:lvl1pPr>
              <a:defRPr sz="2400">
                <a:solidFill>
                  <a:srgbClr val="153879"/>
                </a:solidFill>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29904502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334901" y="457200"/>
            <a:ext cx="2777490" cy="94997"/>
          </a:xfrm>
          <a:prstGeom prst="rect">
            <a:avLst/>
          </a:prstGeom>
          <a:solidFill>
            <a:srgbClr val="1F4283">
              <a:alpha val="94902"/>
            </a:srgb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0" name="Rectangle 9"/>
          <p:cNvSpPr/>
          <p:nvPr/>
        </p:nvSpPr>
        <p:spPr>
          <a:xfrm>
            <a:off x="6031610" y="453643"/>
            <a:ext cx="2777490" cy="98554"/>
          </a:xfrm>
          <a:prstGeom prst="rect">
            <a:avLst/>
          </a:prstGeom>
          <a:solidFill>
            <a:srgbClr val="5174B5"/>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1" name="Rectangle 10"/>
          <p:cNvSpPr/>
          <p:nvPr/>
        </p:nvSpPr>
        <p:spPr>
          <a:xfrm>
            <a:off x="3181373" y="457200"/>
            <a:ext cx="2777490" cy="91440"/>
          </a:xfrm>
          <a:prstGeom prst="rect">
            <a:avLst/>
          </a:prstGeom>
          <a:solidFill>
            <a:srgbClr val="3D60A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8" name="Rectangle 17"/>
          <p:cNvSpPr/>
          <p:nvPr userDrawn="1"/>
        </p:nvSpPr>
        <p:spPr>
          <a:xfrm>
            <a:off x="0" y="6316936"/>
            <a:ext cx="9144000" cy="541064"/>
          </a:xfrm>
          <a:prstGeom prst="rect">
            <a:avLst/>
          </a:prstGeom>
          <a:solidFill>
            <a:srgbClr val="15387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pic>
        <p:nvPicPr>
          <p:cNvPr id="12" name="Picture 11"/>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3886200" y="209550"/>
            <a:ext cx="1371600" cy="628650"/>
          </a:xfrm>
          <a:prstGeom prst="rect">
            <a:avLst/>
          </a:prstGeom>
        </p:spPr>
      </p:pic>
      <p:sp>
        <p:nvSpPr>
          <p:cNvPr id="4" name="TextBox 3"/>
          <p:cNvSpPr txBox="1"/>
          <p:nvPr userDrawn="1"/>
        </p:nvSpPr>
        <p:spPr>
          <a:xfrm>
            <a:off x="1828800" y="6428601"/>
            <a:ext cx="5486400" cy="276999"/>
          </a:xfrm>
          <a:prstGeom prst="rect">
            <a:avLst/>
          </a:prstGeom>
          <a:noFill/>
        </p:spPr>
        <p:txBody>
          <a:bodyPr wrap="square" rtlCol="0">
            <a:spAutoFit/>
          </a:bodyPr>
          <a:lstStyle/>
          <a:p>
            <a:pPr algn="ctr"/>
            <a:r>
              <a:rPr lang="en-US" sz="1200" b="1" dirty="0">
                <a:solidFill>
                  <a:schemeClr val="bg1"/>
                </a:solidFill>
                <a:latin typeface="Arial" panose="020B0604020202020204" pitchFamily="34" charset="0"/>
                <a:cs typeface="Arial" panose="020B0604020202020204" pitchFamily="34" charset="0"/>
              </a:rPr>
              <a:t>Florida Department of Transportation</a:t>
            </a:r>
          </a:p>
        </p:txBody>
      </p:sp>
    </p:spTree>
    <p:extLst>
      <p:ext uri="{BB962C8B-B14F-4D97-AF65-F5344CB8AC3E}">
        <p14:creationId xmlns:p14="http://schemas.microsoft.com/office/powerpoint/2010/main" val="423460544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6" r:id="rId3"/>
    <p:sldLayoutId id="2147483675" r:id="rId4"/>
    <p:sldLayoutId id="2147483685" r:id="rId5"/>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257175" rtl="0" eaLnBrk="1" latinLnBrk="0" hangingPunct="1">
        <a:spcBef>
          <a:spcPct val="0"/>
        </a:spcBef>
        <a:buNone/>
        <a:defRPr sz="2400" b="1" kern="1200" cap="none">
          <a:solidFill>
            <a:srgbClr val="335697"/>
          </a:solidFill>
          <a:latin typeface="Arial" panose="020B0604020202020204" pitchFamily="34" charset="0"/>
          <a:ea typeface="+mj-ea"/>
          <a:cs typeface="Arial" panose="020B0604020202020204" pitchFamily="34" charset="0"/>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172125" indent="-172125" algn="l" defTabSz="257175" rtl="0" eaLnBrk="1" latinLnBrk="0" hangingPunct="1">
        <a:spcBef>
          <a:spcPct val="20000"/>
        </a:spcBef>
        <a:spcAft>
          <a:spcPts val="338"/>
        </a:spcAft>
        <a:buClr>
          <a:srgbClr val="153879"/>
        </a:buClr>
        <a:buSzPct val="92000"/>
        <a:buFont typeface="Wingdings 2" panose="05020102010507070707" pitchFamily="18" charset="2"/>
        <a:buChar char=""/>
        <a:defRPr sz="1800" b="1" kern="1200">
          <a:solidFill>
            <a:schemeClr val="tx2"/>
          </a:solidFill>
          <a:latin typeface="Arial" panose="020B0604020202020204" pitchFamily="34" charset="0"/>
          <a:ea typeface="+mn-ea"/>
          <a:cs typeface="Arial" panose="020B0604020202020204" pitchFamily="34" charset="0"/>
        </a:defRPr>
      </a:lvl1pPr>
      <a:lvl2pPr marL="354375" indent="-172125" algn="l" defTabSz="257175" rtl="0" eaLnBrk="1" latinLnBrk="0" hangingPunct="1">
        <a:spcBef>
          <a:spcPct val="20000"/>
        </a:spcBef>
        <a:spcAft>
          <a:spcPts val="338"/>
        </a:spcAft>
        <a:buClr>
          <a:srgbClr val="153879"/>
        </a:buClr>
        <a:buSzPct val="92000"/>
        <a:buFont typeface="Wingdings 2" panose="05020102010507070707" pitchFamily="18" charset="2"/>
        <a:buChar char=""/>
        <a:defRPr sz="1500" kern="1200">
          <a:solidFill>
            <a:schemeClr val="tx2"/>
          </a:solidFill>
          <a:latin typeface="Arial" panose="020B0604020202020204" pitchFamily="34" charset="0"/>
          <a:ea typeface="+mn-ea"/>
          <a:cs typeface="Arial" panose="020B0604020202020204" pitchFamily="34" charset="0"/>
        </a:defRPr>
      </a:lvl2pPr>
      <a:lvl3pPr marL="506250" indent="-151875" algn="l" defTabSz="257175" rtl="0" eaLnBrk="1" latinLnBrk="0" hangingPunct="1">
        <a:spcBef>
          <a:spcPct val="20000"/>
        </a:spcBef>
        <a:spcAft>
          <a:spcPts val="338"/>
        </a:spcAft>
        <a:buClr>
          <a:srgbClr val="153879"/>
        </a:buClr>
        <a:buSzPct val="92000"/>
        <a:buFont typeface="Wingdings 2" panose="05020102010507070707" pitchFamily="18" charset="2"/>
        <a:buChar char=""/>
        <a:defRPr sz="1500" kern="1200">
          <a:solidFill>
            <a:schemeClr val="tx2"/>
          </a:solidFill>
          <a:latin typeface="Arial" panose="020B0604020202020204" pitchFamily="34" charset="0"/>
          <a:ea typeface="+mn-ea"/>
          <a:cs typeface="Arial" panose="020B0604020202020204" pitchFamily="34" charset="0"/>
        </a:defRPr>
      </a:lvl3pPr>
      <a:lvl4pPr marL="698625" indent="-131625" algn="l" defTabSz="257175" rtl="0" eaLnBrk="1" latinLnBrk="0" hangingPunct="1">
        <a:spcBef>
          <a:spcPct val="20000"/>
        </a:spcBef>
        <a:spcAft>
          <a:spcPts val="338"/>
        </a:spcAft>
        <a:buClr>
          <a:srgbClr val="153879"/>
        </a:buClr>
        <a:buSzPct val="92000"/>
        <a:buFont typeface="Wingdings 2" panose="05020102010507070707" pitchFamily="18" charset="2"/>
        <a:buChar char=""/>
        <a:defRPr sz="1200" kern="1200">
          <a:solidFill>
            <a:schemeClr val="tx2"/>
          </a:solidFill>
          <a:latin typeface="Arial" panose="020B0604020202020204" pitchFamily="34" charset="0"/>
          <a:ea typeface="+mn-ea"/>
          <a:cs typeface="Arial" panose="020B0604020202020204" pitchFamily="34" charset="0"/>
        </a:defRPr>
      </a:lvl4pPr>
      <a:lvl5pPr marL="901125" indent="-131625" algn="l" defTabSz="257175" rtl="0" eaLnBrk="1" latinLnBrk="0" hangingPunct="1">
        <a:spcBef>
          <a:spcPct val="20000"/>
        </a:spcBef>
        <a:spcAft>
          <a:spcPts val="338"/>
        </a:spcAft>
        <a:buClr>
          <a:srgbClr val="153879"/>
        </a:buClr>
        <a:buSzPct val="92000"/>
        <a:buFont typeface="Wingdings 2" panose="05020102010507070707" pitchFamily="18" charset="2"/>
        <a:buChar char=""/>
        <a:defRPr sz="1200" kern="1200">
          <a:solidFill>
            <a:schemeClr val="tx2"/>
          </a:solidFill>
          <a:latin typeface="Arial" panose="020B0604020202020204" pitchFamily="34" charset="0"/>
          <a:ea typeface="+mn-ea"/>
          <a:cs typeface="Arial" panose="020B0604020202020204" pitchFamily="34" charset="0"/>
        </a:defRPr>
      </a:lvl5pPr>
      <a:lvl6pPr marL="1068750" indent="-128588" algn="l" defTabSz="257175" rtl="0" eaLnBrk="1" latinLnBrk="0" hangingPunct="1">
        <a:spcBef>
          <a:spcPct val="20000"/>
        </a:spcBef>
        <a:spcAft>
          <a:spcPts val="338"/>
        </a:spcAft>
        <a:buClr>
          <a:schemeClr val="accent2"/>
        </a:buClr>
        <a:buSzPct val="92000"/>
        <a:buFont typeface="Wingdings 2" panose="05020102010507070707" pitchFamily="18" charset="2"/>
        <a:buChar char=""/>
        <a:defRPr sz="675" kern="1200">
          <a:solidFill>
            <a:schemeClr val="tx2"/>
          </a:solidFill>
          <a:latin typeface="+mn-lt"/>
          <a:ea typeface="+mn-ea"/>
          <a:cs typeface="+mn-cs"/>
        </a:defRPr>
      </a:lvl6pPr>
      <a:lvl7pPr marL="1237500" indent="-128588" algn="l" defTabSz="257175" rtl="0" eaLnBrk="1" latinLnBrk="0" hangingPunct="1">
        <a:spcBef>
          <a:spcPct val="20000"/>
        </a:spcBef>
        <a:spcAft>
          <a:spcPts val="338"/>
        </a:spcAft>
        <a:buClr>
          <a:schemeClr val="accent2"/>
        </a:buClr>
        <a:buSzPct val="92000"/>
        <a:buFont typeface="Wingdings 2" panose="05020102010507070707" pitchFamily="18" charset="2"/>
        <a:buChar char=""/>
        <a:defRPr sz="675" kern="1200">
          <a:solidFill>
            <a:schemeClr val="tx2"/>
          </a:solidFill>
          <a:latin typeface="+mn-lt"/>
          <a:ea typeface="+mn-ea"/>
          <a:cs typeface="+mn-cs"/>
        </a:defRPr>
      </a:lvl7pPr>
      <a:lvl8pPr marL="1406250" indent="-128588" algn="l" defTabSz="257175" rtl="0" eaLnBrk="1" latinLnBrk="0" hangingPunct="1">
        <a:spcBef>
          <a:spcPct val="20000"/>
        </a:spcBef>
        <a:spcAft>
          <a:spcPts val="338"/>
        </a:spcAft>
        <a:buClr>
          <a:schemeClr val="accent2"/>
        </a:buClr>
        <a:buSzPct val="92000"/>
        <a:buFont typeface="Wingdings 2" panose="05020102010507070707" pitchFamily="18" charset="2"/>
        <a:buChar char=""/>
        <a:defRPr sz="675" kern="1200">
          <a:solidFill>
            <a:schemeClr val="tx2"/>
          </a:solidFill>
          <a:latin typeface="+mn-lt"/>
          <a:ea typeface="+mn-ea"/>
          <a:cs typeface="+mn-cs"/>
        </a:defRPr>
      </a:lvl8pPr>
      <a:lvl9pPr marL="1575000" indent="-128588" algn="l" defTabSz="257175" rtl="0" eaLnBrk="1" latinLnBrk="0" hangingPunct="1">
        <a:spcBef>
          <a:spcPct val="20000"/>
        </a:spcBef>
        <a:spcAft>
          <a:spcPts val="338"/>
        </a:spcAft>
        <a:buClr>
          <a:schemeClr val="accent2"/>
        </a:buClr>
        <a:buSzPct val="92000"/>
        <a:buFont typeface="Wingdings 2" panose="05020102010507070707" pitchFamily="18" charset="2"/>
        <a:buChar char=""/>
        <a:defRPr sz="675" kern="1200">
          <a:solidFill>
            <a:schemeClr val="tx2"/>
          </a:solidFill>
          <a:latin typeface="+mn-lt"/>
          <a:ea typeface="+mn-ea"/>
          <a:cs typeface="+mn-cs"/>
        </a:defRPr>
      </a:lvl9pPr>
    </p:bodyStyle>
    <p:otherStyle>
      <a:defPPr>
        <a:defRPr lang="en-US"/>
      </a:defPPr>
      <a:lvl1pPr marL="0" algn="l" defTabSz="257175" rtl="0" eaLnBrk="1" latinLnBrk="0" hangingPunct="1">
        <a:defRPr sz="1013" kern="1200">
          <a:solidFill>
            <a:schemeClr val="tx1"/>
          </a:solidFill>
          <a:latin typeface="+mn-lt"/>
          <a:ea typeface="+mn-ea"/>
          <a:cs typeface="+mn-cs"/>
        </a:defRPr>
      </a:lvl1pPr>
      <a:lvl2pPr marL="257175" algn="l" defTabSz="257175" rtl="0" eaLnBrk="1" latinLnBrk="0" hangingPunct="1">
        <a:defRPr sz="1013" kern="1200">
          <a:solidFill>
            <a:schemeClr val="tx1"/>
          </a:solidFill>
          <a:latin typeface="+mn-lt"/>
          <a:ea typeface="+mn-ea"/>
          <a:cs typeface="+mn-cs"/>
        </a:defRPr>
      </a:lvl2pPr>
      <a:lvl3pPr marL="514350" algn="l" defTabSz="257175" rtl="0" eaLnBrk="1" latinLnBrk="0" hangingPunct="1">
        <a:defRPr sz="1013" kern="1200">
          <a:solidFill>
            <a:schemeClr val="tx1"/>
          </a:solidFill>
          <a:latin typeface="+mn-lt"/>
          <a:ea typeface="+mn-ea"/>
          <a:cs typeface="+mn-cs"/>
        </a:defRPr>
      </a:lvl3pPr>
      <a:lvl4pPr marL="771525" algn="l" defTabSz="257175" rtl="0" eaLnBrk="1" latinLnBrk="0" hangingPunct="1">
        <a:defRPr sz="1013" kern="1200">
          <a:solidFill>
            <a:schemeClr val="tx1"/>
          </a:solidFill>
          <a:latin typeface="+mn-lt"/>
          <a:ea typeface="+mn-ea"/>
          <a:cs typeface="+mn-cs"/>
        </a:defRPr>
      </a:lvl4pPr>
      <a:lvl5pPr marL="1028700" algn="l" defTabSz="257175" rtl="0" eaLnBrk="1" latinLnBrk="0" hangingPunct="1">
        <a:defRPr sz="1013" kern="1200">
          <a:solidFill>
            <a:schemeClr val="tx1"/>
          </a:solidFill>
          <a:latin typeface="+mn-lt"/>
          <a:ea typeface="+mn-ea"/>
          <a:cs typeface="+mn-cs"/>
        </a:defRPr>
      </a:lvl5pPr>
      <a:lvl6pPr marL="1285875" algn="l" defTabSz="257175" rtl="0" eaLnBrk="1" latinLnBrk="0" hangingPunct="1">
        <a:defRPr sz="1013" kern="1200">
          <a:solidFill>
            <a:schemeClr val="tx1"/>
          </a:solidFill>
          <a:latin typeface="+mn-lt"/>
          <a:ea typeface="+mn-ea"/>
          <a:cs typeface="+mn-cs"/>
        </a:defRPr>
      </a:lvl6pPr>
      <a:lvl7pPr marL="1543050" algn="l" defTabSz="257175" rtl="0" eaLnBrk="1" latinLnBrk="0" hangingPunct="1">
        <a:defRPr sz="1013" kern="1200">
          <a:solidFill>
            <a:schemeClr val="tx1"/>
          </a:solidFill>
          <a:latin typeface="+mn-lt"/>
          <a:ea typeface="+mn-ea"/>
          <a:cs typeface="+mn-cs"/>
        </a:defRPr>
      </a:lvl7pPr>
      <a:lvl8pPr marL="1800225" algn="l" defTabSz="257175" rtl="0" eaLnBrk="1" latinLnBrk="0" hangingPunct="1">
        <a:defRPr sz="1013" kern="1200">
          <a:solidFill>
            <a:schemeClr val="tx1"/>
          </a:solidFill>
          <a:latin typeface="+mn-lt"/>
          <a:ea typeface="+mn-ea"/>
          <a:cs typeface="+mn-cs"/>
        </a:defRPr>
      </a:lvl8pPr>
      <a:lvl9pPr marL="2057400" algn="l" defTabSz="257175" rtl="0" eaLnBrk="1" latinLnBrk="0" hangingPunct="1">
        <a:defRPr sz="1013"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288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outlook.office365.com/book/D1TRCMarketingMeetings@fldot.onmicrosoft.com/s/QeH3BvVwg0uTYZBRiwWulg2?ismsaljsauthenabled"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743200"/>
            <a:ext cx="8229600" cy="2057400"/>
          </a:xfrm>
        </p:spPr>
        <p:txBody>
          <a:bodyPr>
            <a:noAutofit/>
          </a:bodyPr>
          <a:lstStyle/>
          <a:p>
            <a:br>
              <a:rPr lang="en-US" sz="3200" dirty="0"/>
            </a:br>
            <a:br>
              <a:rPr lang="en-US" sz="3200" dirty="0"/>
            </a:br>
            <a:br>
              <a:rPr lang="en-US" sz="3200" dirty="0"/>
            </a:br>
            <a:br>
              <a:rPr lang="en-US" sz="3200" dirty="0"/>
            </a:br>
            <a:br>
              <a:rPr lang="en-US" sz="3200" dirty="0"/>
            </a:br>
            <a:br>
              <a:rPr lang="en-US" sz="3200" dirty="0"/>
            </a:br>
            <a:br>
              <a:rPr lang="en-US" sz="3200" dirty="0"/>
            </a:br>
            <a:br>
              <a:rPr lang="en-US" sz="3200" dirty="0"/>
            </a:br>
            <a:br>
              <a:rPr lang="en-US" sz="3200" dirty="0"/>
            </a:br>
            <a:br>
              <a:rPr lang="en-US" sz="3200" dirty="0"/>
            </a:br>
            <a:r>
              <a:rPr lang="en-US" sz="3200" dirty="0"/>
              <a:t>FPID 456237-1-32-01</a:t>
            </a:r>
            <a:br>
              <a:rPr lang="en-US" sz="3200" dirty="0"/>
            </a:br>
            <a:r>
              <a:rPr lang="en-US" sz="3200" dirty="0"/>
              <a:t>Ad # 27104</a:t>
            </a:r>
            <a:br>
              <a:rPr lang="en-US" sz="2400" dirty="0"/>
            </a:br>
            <a:br>
              <a:rPr lang="en-US" sz="2400" dirty="0"/>
            </a:br>
            <a:r>
              <a:rPr lang="en-US" dirty="0"/>
              <a:t>Resurfacing Project</a:t>
            </a:r>
            <a:br>
              <a:rPr lang="en-US" dirty="0"/>
            </a:br>
            <a:br>
              <a:rPr lang="en-US" dirty="0"/>
            </a:br>
            <a:r>
              <a:rPr lang="en-US" dirty="0"/>
              <a:t>SR 45 (US 41) FROM 10TH ST W TO 17TH ST W/MEMPHIS RD</a:t>
            </a:r>
            <a:br>
              <a:rPr lang="en-US" dirty="0"/>
            </a:br>
            <a:br>
              <a:rPr lang="en-US" dirty="0"/>
            </a:br>
            <a:r>
              <a:rPr lang="en-US" dirty="0"/>
              <a:t>Manatee County</a:t>
            </a:r>
            <a:endParaRPr lang="en-US" sz="2400" dirty="0"/>
          </a:p>
        </p:txBody>
      </p:sp>
      <p:sp>
        <p:nvSpPr>
          <p:cNvPr id="3" name="Subtitle 2"/>
          <p:cNvSpPr>
            <a:spLocks noGrp="1"/>
          </p:cNvSpPr>
          <p:nvPr>
            <p:ph type="subTitle" idx="1"/>
          </p:nvPr>
        </p:nvSpPr>
        <p:spPr>
          <a:xfrm>
            <a:off x="914400" y="5029200"/>
            <a:ext cx="7315200" cy="914399"/>
          </a:xfrm>
        </p:spPr>
        <p:txBody>
          <a:bodyPr>
            <a:normAutofit fontScale="92500" lnSpcReduction="20000"/>
          </a:bodyPr>
          <a:lstStyle/>
          <a:p>
            <a:r>
              <a:rPr lang="en-US" dirty="0">
                <a:solidFill>
                  <a:srgbClr val="1F4284"/>
                </a:solidFill>
              </a:rPr>
              <a:t>Design Project Manager:</a:t>
            </a:r>
          </a:p>
          <a:p>
            <a:r>
              <a:rPr lang="en-US" dirty="0">
                <a:solidFill>
                  <a:srgbClr val="1F4284"/>
                </a:solidFill>
              </a:rPr>
              <a:t>Natalie Mueller</a:t>
            </a:r>
          </a:p>
          <a:p>
            <a:r>
              <a:rPr lang="en-US" dirty="0">
                <a:solidFill>
                  <a:srgbClr val="1F4284"/>
                </a:solidFill>
              </a:rPr>
              <a:t>863-519-2837</a:t>
            </a:r>
          </a:p>
        </p:txBody>
      </p:sp>
    </p:spTree>
    <p:extLst>
      <p:ext uri="{BB962C8B-B14F-4D97-AF65-F5344CB8AC3E}">
        <p14:creationId xmlns:p14="http://schemas.microsoft.com/office/powerpoint/2010/main" val="7910378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BC79E6-ECF8-4FC4-915B-4FF7C6CD19DD}"/>
              </a:ext>
            </a:extLst>
          </p:cNvPr>
          <p:cNvSpPr>
            <a:spLocks noGrp="1"/>
          </p:cNvSpPr>
          <p:nvPr>
            <p:ph type="title"/>
          </p:nvPr>
        </p:nvSpPr>
        <p:spPr>
          <a:xfrm>
            <a:off x="435897" y="840509"/>
            <a:ext cx="8272212" cy="609600"/>
          </a:xfrm>
        </p:spPr>
        <p:txBody>
          <a:bodyPr>
            <a:normAutofit/>
          </a:bodyPr>
          <a:lstStyle/>
          <a:p>
            <a:pPr algn="ctr"/>
            <a:r>
              <a:rPr lang="en-US" sz="3200" dirty="0"/>
              <a:t>Dos and Don’ts for LOR</a:t>
            </a:r>
          </a:p>
        </p:txBody>
      </p:sp>
      <p:sp>
        <p:nvSpPr>
          <p:cNvPr id="3" name="Content Placeholder 2">
            <a:extLst>
              <a:ext uri="{FF2B5EF4-FFF2-40B4-BE49-F238E27FC236}">
                <a16:creationId xmlns:a16="http://schemas.microsoft.com/office/drawing/2014/main" id="{18CB5F3B-9CB7-4A18-8301-514715FC178A}"/>
              </a:ext>
            </a:extLst>
          </p:cNvPr>
          <p:cNvSpPr>
            <a:spLocks noGrp="1"/>
          </p:cNvSpPr>
          <p:nvPr>
            <p:ph idx="1"/>
          </p:nvPr>
        </p:nvSpPr>
        <p:spPr>
          <a:xfrm>
            <a:off x="435897" y="1295400"/>
            <a:ext cx="8272211" cy="4876800"/>
          </a:xfrm>
        </p:spPr>
        <p:txBody>
          <a:bodyPr>
            <a:normAutofit/>
          </a:bodyPr>
          <a:lstStyle/>
          <a:p>
            <a:r>
              <a:rPr lang="en-US" sz="1900" dirty="0"/>
              <a:t>Don’t:</a:t>
            </a:r>
          </a:p>
          <a:p>
            <a:pPr lvl="1"/>
            <a:r>
              <a:rPr lang="en-US" sz="1700" dirty="0"/>
              <a:t>Don’t use multiple colors throughout the text. We print in black and white. </a:t>
            </a:r>
          </a:p>
          <a:p>
            <a:pPr lvl="1"/>
            <a:r>
              <a:rPr lang="en-US" sz="1700" dirty="0"/>
              <a:t>Don’t assume just because the TRC has worked with you in the past that we will take your past work into consideration. The only way to be fair is to read every letter like we’ve never met you. If it’s not in the letter, it won’t be taken into consideration when shortlisting. </a:t>
            </a:r>
          </a:p>
          <a:p>
            <a:r>
              <a:rPr lang="en-US" sz="1900" dirty="0"/>
              <a:t>Do:</a:t>
            </a:r>
          </a:p>
          <a:p>
            <a:pPr lvl="1"/>
            <a:r>
              <a:rPr lang="en-US" sz="1700" dirty="0"/>
              <a:t>Listen to your TRC considerations. </a:t>
            </a:r>
          </a:p>
          <a:p>
            <a:pPr lvl="1"/>
            <a:r>
              <a:rPr lang="en-US" sz="1700" dirty="0"/>
              <a:t>This TRC prefers a two-column format.</a:t>
            </a:r>
            <a:r>
              <a:rPr lang="en-US" sz="1400" dirty="0"/>
              <a:t> </a:t>
            </a:r>
          </a:p>
        </p:txBody>
      </p:sp>
    </p:spTree>
    <p:extLst>
      <p:ext uri="{BB962C8B-B14F-4D97-AF65-F5344CB8AC3E}">
        <p14:creationId xmlns:p14="http://schemas.microsoft.com/office/powerpoint/2010/main" val="3202140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3048000"/>
            <a:ext cx="8229600" cy="2362200"/>
          </a:xfrm>
        </p:spPr>
        <p:txBody>
          <a:bodyPr>
            <a:normAutofit fontScale="90000"/>
          </a:bodyPr>
          <a:lstStyle/>
          <a:p>
            <a:br>
              <a:rPr lang="en-US" sz="3100" dirty="0"/>
            </a:br>
            <a:br>
              <a:rPr lang="en-US" sz="3100" dirty="0"/>
            </a:br>
            <a:br>
              <a:rPr lang="en-US" sz="3100" dirty="0"/>
            </a:br>
            <a:br>
              <a:rPr lang="en-US" sz="3100" dirty="0"/>
            </a:br>
            <a:br>
              <a:rPr lang="en-US" sz="3100" dirty="0"/>
            </a:br>
            <a:br>
              <a:rPr lang="en-US" sz="3100" dirty="0"/>
            </a:br>
            <a:br>
              <a:rPr lang="en-US" sz="3100" dirty="0"/>
            </a:br>
            <a:br>
              <a:rPr lang="en-US" sz="3100" dirty="0">
                <a:solidFill>
                  <a:schemeClr val="tx2"/>
                </a:solidFill>
              </a:rPr>
            </a:br>
            <a:br>
              <a:rPr lang="en-US" sz="3100" dirty="0">
                <a:solidFill>
                  <a:schemeClr val="tx2"/>
                </a:solidFill>
              </a:rPr>
            </a:br>
            <a:br>
              <a:rPr lang="en-US" sz="3100" dirty="0">
                <a:solidFill>
                  <a:schemeClr val="tx2"/>
                </a:solidFill>
              </a:rPr>
            </a:br>
            <a:br>
              <a:rPr lang="en-US" sz="3100" dirty="0">
                <a:solidFill>
                  <a:schemeClr val="tx2"/>
                </a:solidFill>
              </a:rPr>
            </a:br>
            <a:br>
              <a:rPr lang="en-US" sz="3100" dirty="0">
                <a:solidFill>
                  <a:schemeClr val="tx2"/>
                </a:solidFill>
              </a:rPr>
            </a:br>
            <a:br>
              <a:rPr lang="en-US" sz="3100" dirty="0">
                <a:solidFill>
                  <a:schemeClr val="tx2"/>
                </a:solidFill>
              </a:rPr>
            </a:br>
            <a:br>
              <a:rPr lang="en-US" sz="3100" dirty="0">
                <a:solidFill>
                  <a:schemeClr val="tx2"/>
                </a:solidFill>
              </a:rPr>
            </a:br>
            <a:br>
              <a:rPr lang="en-US" sz="3100" dirty="0">
                <a:solidFill>
                  <a:schemeClr val="tx2"/>
                </a:solidFill>
              </a:rPr>
            </a:br>
            <a:br>
              <a:rPr lang="en-US" sz="2400" dirty="0">
                <a:solidFill>
                  <a:schemeClr val="tx2"/>
                </a:solidFill>
              </a:rPr>
            </a:br>
            <a:br>
              <a:rPr lang="en-US" sz="2400" dirty="0">
                <a:solidFill>
                  <a:schemeClr val="tx2"/>
                </a:solidFill>
              </a:rPr>
            </a:br>
            <a:r>
              <a:rPr lang="en-US" sz="1800" u="sng" dirty="0">
                <a:solidFill>
                  <a:schemeClr val="tx2">
                    <a:lumMod val="60000"/>
                    <a:lumOff val="40000"/>
                  </a:schemeClr>
                </a:solidFill>
                <a:hlinkClick r:id="rId3">
                  <a:extLst>
                    <a:ext uri="{A12FA001-AC4F-418D-AE19-62706E023703}">
                      <ahyp:hlinkClr xmlns:ahyp="http://schemas.microsoft.com/office/drawing/2018/hyperlinkcolor" val="tx"/>
                    </a:ext>
                  </a:extLst>
                </a:hlinkClick>
              </a:rPr>
              <a:t>https://outlook.office365.com/book/D1TRCMarketingMeetings@fldot.onmicrosoft.com/s/QeH3BvVwg0uTYZBRiwWulg2?ismsaljsauthenabled</a:t>
            </a:r>
            <a:br>
              <a:rPr lang="en-US" dirty="0"/>
            </a:br>
            <a:br>
              <a:rPr lang="en-US" sz="2400" dirty="0">
                <a:solidFill>
                  <a:schemeClr val="tx2"/>
                </a:solidFill>
              </a:rPr>
            </a:br>
            <a:r>
              <a:rPr lang="en-US" sz="2400" dirty="0">
                <a:solidFill>
                  <a:schemeClr val="tx2"/>
                </a:solidFill>
              </a:rPr>
              <a:t>This time is for you to ask questions and get clarification, so the information contained in this presentation will not be repeated by the TRC. </a:t>
            </a:r>
            <a:br>
              <a:rPr lang="en-US" sz="3100" dirty="0"/>
            </a:br>
            <a:endParaRPr lang="en-US" dirty="0"/>
          </a:p>
        </p:txBody>
      </p:sp>
      <p:sp>
        <p:nvSpPr>
          <p:cNvPr id="3" name="TextBox 2">
            <a:extLst>
              <a:ext uri="{FF2B5EF4-FFF2-40B4-BE49-F238E27FC236}">
                <a16:creationId xmlns:a16="http://schemas.microsoft.com/office/drawing/2014/main" id="{E59F1DE2-BFAC-410D-A47B-E07D757DA70B}"/>
              </a:ext>
            </a:extLst>
          </p:cNvPr>
          <p:cNvSpPr txBox="1"/>
          <p:nvPr/>
        </p:nvSpPr>
        <p:spPr>
          <a:xfrm>
            <a:off x="685800" y="914400"/>
            <a:ext cx="7924800" cy="2246769"/>
          </a:xfrm>
          <a:prstGeom prst="rect">
            <a:avLst/>
          </a:prstGeom>
          <a:noFill/>
        </p:spPr>
        <p:txBody>
          <a:bodyPr wrap="square" rtlCol="0">
            <a:spAutoFit/>
          </a:bodyPr>
          <a:lstStyle/>
          <a:p>
            <a:pPr algn="ctr" defTabSz="257175">
              <a:spcBef>
                <a:spcPct val="0"/>
              </a:spcBef>
            </a:pPr>
            <a:r>
              <a:rPr lang="en-US" sz="2800" b="1" dirty="0">
                <a:solidFill>
                  <a:srgbClr val="153879"/>
                </a:solidFill>
                <a:latin typeface="Arial" panose="020B0604020202020204" pitchFamily="34" charset="0"/>
                <a:ea typeface="+mj-ea"/>
                <a:cs typeface="Arial" panose="020B0604020202020204" pitchFamily="34" charset="0"/>
              </a:rPr>
              <a:t>If you would like to schedule your </a:t>
            </a:r>
            <a:br>
              <a:rPr lang="en-US" sz="2800" b="1" dirty="0">
                <a:solidFill>
                  <a:srgbClr val="153879"/>
                </a:solidFill>
                <a:latin typeface="Arial" panose="020B0604020202020204" pitchFamily="34" charset="0"/>
                <a:ea typeface="+mj-ea"/>
                <a:cs typeface="Arial" panose="020B0604020202020204" pitchFamily="34" charset="0"/>
              </a:rPr>
            </a:br>
            <a:r>
              <a:rPr lang="en-US" sz="2800" b="1" dirty="0">
                <a:solidFill>
                  <a:srgbClr val="153879"/>
                </a:solidFill>
                <a:latin typeface="Arial" panose="020B0604020202020204" pitchFamily="34" charset="0"/>
                <a:ea typeface="+mj-ea"/>
                <a:cs typeface="Arial" panose="020B0604020202020204" pitchFamily="34" charset="0"/>
              </a:rPr>
              <a:t>20-minute marketing meeting, please use the bookings link on the Advertisement (link below).</a:t>
            </a:r>
          </a:p>
          <a:p>
            <a:pPr algn="ctr" defTabSz="257175">
              <a:spcBef>
                <a:spcPct val="0"/>
              </a:spcBef>
            </a:pPr>
            <a:endParaRPr lang="en-US" sz="2800" b="1" dirty="0">
              <a:solidFill>
                <a:srgbClr val="153879"/>
              </a:solidFill>
              <a:latin typeface="Arial" panose="020B0604020202020204" pitchFamily="34" charset="0"/>
              <a:ea typeface="+mj-ea"/>
              <a:cs typeface="Arial" panose="020B0604020202020204" pitchFamily="34" charset="0"/>
            </a:endParaRPr>
          </a:p>
        </p:txBody>
      </p:sp>
    </p:spTree>
    <p:extLst>
      <p:ext uri="{BB962C8B-B14F-4D97-AF65-F5344CB8AC3E}">
        <p14:creationId xmlns:p14="http://schemas.microsoft.com/office/powerpoint/2010/main" val="2523121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Important CAP Dates:</a:t>
            </a:r>
          </a:p>
        </p:txBody>
      </p:sp>
      <p:sp>
        <p:nvSpPr>
          <p:cNvPr id="3" name="Content Placeholder 2"/>
          <p:cNvSpPr>
            <a:spLocks noGrp="1"/>
          </p:cNvSpPr>
          <p:nvPr>
            <p:ph idx="1"/>
          </p:nvPr>
        </p:nvSpPr>
        <p:spPr/>
        <p:txBody>
          <a:bodyPr>
            <a:normAutofit/>
          </a:bodyPr>
          <a:lstStyle/>
          <a:p>
            <a:r>
              <a:rPr lang="en-US" sz="2400" dirty="0"/>
              <a:t>Advertisement: 		April 20</a:t>
            </a:r>
            <a:r>
              <a:rPr lang="en-US" sz="2400" baseline="30000" dirty="0"/>
              <a:t>th</a:t>
            </a:r>
            <a:r>
              <a:rPr lang="en-US" sz="2400" dirty="0"/>
              <a:t>, 2026</a:t>
            </a:r>
          </a:p>
          <a:p>
            <a:pPr lvl="1"/>
            <a:r>
              <a:rPr lang="en-US" sz="1600" dirty="0"/>
              <a:t>Contact ceases with all FDOT staff (except PSU) on </a:t>
            </a:r>
            <a:r>
              <a:rPr lang="en-US" sz="1600" b="1" dirty="0">
                <a:solidFill>
                  <a:schemeClr val="tx1"/>
                </a:solidFill>
              </a:rPr>
              <a:t>April 17</a:t>
            </a:r>
            <a:r>
              <a:rPr lang="en-US" sz="1600" b="1" baseline="30000" dirty="0">
                <a:solidFill>
                  <a:schemeClr val="tx1"/>
                </a:solidFill>
              </a:rPr>
              <a:t>th</a:t>
            </a:r>
            <a:r>
              <a:rPr lang="en-US" sz="1600" b="1" dirty="0">
                <a:solidFill>
                  <a:schemeClr val="tx1"/>
                </a:solidFill>
              </a:rPr>
              <a:t>, 2026</a:t>
            </a:r>
            <a:endParaRPr lang="en-US" sz="1600" b="1" dirty="0">
              <a:solidFill>
                <a:srgbClr val="FF0000"/>
              </a:solidFill>
            </a:endParaRPr>
          </a:p>
          <a:p>
            <a:r>
              <a:rPr lang="en-US" sz="2400" dirty="0"/>
              <a:t>Presentations:  		June 11</a:t>
            </a:r>
            <a:r>
              <a:rPr lang="en-US" sz="2400" baseline="30000" dirty="0"/>
              <a:t>th</a:t>
            </a:r>
            <a:r>
              <a:rPr lang="en-US" sz="2400" dirty="0"/>
              <a:t>, 2026</a:t>
            </a:r>
            <a:endParaRPr lang="en-US" dirty="0"/>
          </a:p>
          <a:p>
            <a:r>
              <a:rPr lang="en-US" sz="2400" dirty="0"/>
              <a:t>Final Selection:  	June 23</a:t>
            </a:r>
            <a:r>
              <a:rPr lang="en-US" sz="2400" baseline="30000" dirty="0"/>
              <a:t>rd</a:t>
            </a:r>
            <a:r>
              <a:rPr lang="en-US" sz="2400" dirty="0"/>
              <a:t>, 2026</a:t>
            </a:r>
          </a:p>
        </p:txBody>
      </p:sp>
    </p:spTree>
    <p:extLst>
      <p:ext uri="{BB962C8B-B14F-4D97-AF65-F5344CB8AC3E}">
        <p14:creationId xmlns:p14="http://schemas.microsoft.com/office/powerpoint/2010/main" val="9029869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TRC: Natalie Mueller, Project Manager III</a:t>
            </a:r>
          </a:p>
        </p:txBody>
      </p:sp>
      <p:sp>
        <p:nvSpPr>
          <p:cNvPr id="3" name="Content Placeholder 2"/>
          <p:cNvSpPr>
            <a:spLocks noGrp="1"/>
          </p:cNvSpPr>
          <p:nvPr>
            <p:ph idx="1"/>
          </p:nvPr>
        </p:nvSpPr>
        <p:spPr>
          <a:xfrm>
            <a:off x="435894" y="1845365"/>
            <a:ext cx="5050503" cy="4343400"/>
          </a:xfrm>
        </p:spPr>
        <p:txBody>
          <a:bodyPr>
            <a:normAutofit/>
          </a:bodyPr>
          <a:lstStyle/>
          <a:p>
            <a:r>
              <a:rPr lang="en-US" sz="2000" dirty="0"/>
              <a:t>6 months with FDOT</a:t>
            </a:r>
          </a:p>
          <a:p>
            <a:pPr lvl="1"/>
            <a:r>
              <a:rPr lang="en-US" sz="1600" dirty="0"/>
              <a:t>Project Management</a:t>
            </a:r>
          </a:p>
          <a:p>
            <a:r>
              <a:rPr lang="en-US" sz="2000" dirty="0"/>
              <a:t>Contact Information:</a:t>
            </a:r>
          </a:p>
          <a:p>
            <a:pPr lvl="1"/>
            <a:r>
              <a:rPr lang="en-US" sz="1600" dirty="0"/>
              <a:t>863-519-2837</a:t>
            </a:r>
          </a:p>
          <a:p>
            <a:pPr lvl="1"/>
            <a:r>
              <a:rPr lang="en-US" sz="1600" dirty="0"/>
              <a:t>Natalie.Mueller@dot.state.fl.us</a:t>
            </a:r>
          </a:p>
          <a:p>
            <a:endParaRPr lang="en-US" dirty="0"/>
          </a:p>
          <a:p>
            <a:pPr marL="0" indent="0">
              <a:buNone/>
            </a:pPr>
            <a:endParaRPr lang="en-US" dirty="0"/>
          </a:p>
        </p:txBody>
      </p:sp>
      <p:pic>
        <p:nvPicPr>
          <p:cNvPr id="6" name="Picture 5">
            <a:extLst>
              <a:ext uri="{FF2B5EF4-FFF2-40B4-BE49-F238E27FC236}">
                <a16:creationId xmlns:a16="http://schemas.microsoft.com/office/drawing/2014/main" id="{002B0C1D-231B-AA12-131B-E07A8F5F25D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34000" y="1845365"/>
            <a:ext cx="2580969" cy="2522484"/>
          </a:xfrm>
          <a:prstGeom prst="rect">
            <a:avLst/>
          </a:prstGeom>
        </p:spPr>
      </p:pic>
    </p:spTree>
    <p:extLst>
      <p:ext uri="{BB962C8B-B14F-4D97-AF65-F5344CB8AC3E}">
        <p14:creationId xmlns:p14="http://schemas.microsoft.com/office/powerpoint/2010/main" val="36731378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990600"/>
            <a:ext cx="8610600" cy="685800"/>
          </a:xfrm>
        </p:spPr>
        <p:txBody>
          <a:bodyPr>
            <a:normAutofit fontScale="90000"/>
          </a:bodyPr>
          <a:lstStyle/>
          <a:p>
            <a:r>
              <a:rPr lang="en-US" sz="2700" dirty="0"/>
              <a:t>TRC: Taylor Smith, District Pavement Evaluation Engineer</a:t>
            </a:r>
            <a:br>
              <a:rPr lang="en-US" dirty="0"/>
            </a:br>
            <a:br>
              <a:rPr lang="en-US" dirty="0"/>
            </a:br>
            <a:endParaRPr lang="en-US" dirty="0"/>
          </a:p>
        </p:txBody>
      </p:sp>
      <p:sp>
        <p:nvSpPr>
          <p:cNvPr id="3" name="Content Placeholder 2"/>
          <p:cNvSpPr>
            <a:spLocks noGrp="1"/>
          </p:cNvSpPr>
          <p:nvPr>
            <p:ph idx="1"/>
          </p:nvPr>
        </p:nvSpPr>
        <p:spPr>
          <a:xfrm>
            <a:off x="435897" y="1871732"/>
            <a:ext cx="5050503" cy="3690868"/>
          </a:xfrm>
        </p:spPr>
        <p:txBody>
          <a:bodyPr>
            <a:normAutofit/>
          </a:bodyPr>
          <a:lstStyle/>
          <a:p>
            <a:r>
              <a:rPr lang="en-US" sz="2000" dirty="0"/>
              <a:t>4 years 2 months with FDOT</a:t>
            </a:r>
          </a:p>
          <a:p>
            <a:pPr lvl="1"/>
            <a:r>
              <a:rPr lang="en-US" sz="1600" dirty="0"/>
              <a:t>D1 Materials</a:t>
            </a:r>
            <a:endParaRPr lang="en-US" sz="2000" dirty="0"/>
          </a:p>
          <a:p>
            <a:r>
              <a:rPr lang="en-US" sz="2000" dirty="0"/>
              <a:t>Contact Information:</a:t>
            </a:r>
          </a:p>
          <a:p>
            <a:pPr lvl="1"/>
            <a:r>
              <a:rPr lang="en-US" sz="1600" dirty="0"/>
              <a:t>863-519-4221</a:t>
            </a:r>
          </a:p>
          <a:p>
            <a:pPr lvl="1"/>
            <a:r>
              <a:rPr lang="en-US" sz="1600" dirty="0"/>
              <a:t>Taylor.Smith@dot.state.fl.us</a:t>
            </a:r>
          </a:p>
          <a:p>
            <a:pPr marL="0" indent="0">
              <a:buNone/>
            </a:pPr>
            <a:endParaRPr lang="en-US" dirty="0"/>
          </a:p>
        </p:txBody>
      </p:sp>
      <p:pic>
        <p:nvPicPr>
          <p:cNvPr id="5" name="Picture 4">
            <a:extLst>
              <a:ext uri="{FF2B5EF4-FFF2-40B4-BE49-F238E27FC236}">
                <a16:creationId xmlns:a16="http://schemas.microsoft.com/office/drawing/2014/main" id="{521BD24B-82D1-3EC9-EC34-859D77AF4B98}"/>
              </a:ext>
            </a:extLst>
          </p:cNvPr>
          <p:cNvPicPr>
            <a:picLocks noChangeAspect="1"/>
          </p:cNvPicPr>
          <p:nvPr/>
        </p:nvPicPr>
        <p:blipFill>
          <a:blip r:embed="rId3">
            <a:extLst>
              <a:ext uri="{28A0092B-C50C-407E-A947-70E740481C1C}">
                <a14:useLocalDpi xmlns:a14="http://schemas.microsoft.com/office/drawing/2010/main" val="0"/>
              </a:ext>
            </a:extLst>
          </a:blip>
          <a:srcRect t="5264"/>
          <a:stretch>
            <a:fillRect/>
          </a:stretch>
        </p:blipFill>
        <p:spPr>
          <a:xfrm>
            <a:off x="5638800" y="2057400"/>
            <a:ext cx="2518915" cy="2941003"/>
          </a:xfrm>
          <a:prstGeom prst="rect">
            <a:avLst/>
          </a:prstGeom>
        </p:spPr>
      </p:pic>
    </p:spTree>
    <p:extLst>
      <p:ext uri="{BB962C8B-B14F-4D97-AF65-F5344CB8AC3E}">
        <p14:creationId xmlns:p14="http://schemas.microsoft.com/office/powerpoint/2010/main" val="17311823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TRC: Cory Snyder, FMS/AMS Specialist IV</a:t>
            </a:r>
          </a:p>
        </p:txBody>
      </p:sp>
      <p:sp>
        <p:nvSpPr>
          <p:cNvPr id="3" name="Content Placeholder 2"/>
          <p:cNvSpPr>
            <a:spLocks noGrp="1"/>
          </p:cNvSpPr>
          <p:nvPr>
            <p:ph idx="1"/>
          </p:nvPr>
        </p:nvSpPr>
        <p:spPr>
          <a:xfrm>
            <a:off x="435897" y="1828800"/>
            <a:ext cx="5050503" cy="3733800"/>
          </a:xfrm>
        </p:spPr>
        <p:txBody>
          <a:bodyPr>
            <a:normAutofit/>
          </a:bodyPr>
          <a:lstStyle/>
          <a:p>
            <a:r>
              <a:rPr lang="en-US" dirty="0"/>
              <a:t> </a:t>
            </a:r>
            <a:r>
              <a:rPr lang="en-US" sz="2000" dirty="0"/>
              <a:t>2 years 10 months with FDOT	</a:t>
            </a:r>
          </a:p>
          <a:p>
            <a:pPr lvl="1"/>
            <a:r>
              <a:rPr lang="en-US" sz="1600" dirty="0"/>
              <a:t>Manatee County Satellite Traffic Management Center</a:t>
            </a:r>
          </a:p>
          <a:p>
            <a:r>
              <a:rPr lang="en-US" sz="2000" dirty="0"/>
              <a:t>Contact Information:</a:t>
            </a:r>
          </a:p>
          <a:p>
            <a:pPr lvl="1"/>
            <a:r>
              <a:rPr lang="en-US" sz="1600" dirty="0"/>
              <a:t>239-240-7925</a:t>
            </a:r>
          </a:p>
          <a:p>
            <a:pPr lvl="1"/>
            <a:r>
              <a:rPr lang="en-US" sz="1600" dirty="0"/>
              <a:t>Cory.Snyder@dot.state.fl.us</a:t>
            </a:r>
          </a:p>
        </p:txBody>
      </p:sp>
      <p:pic>
        <p:nvPicPr>
          <p:cNvPr id="1030" name="Picture 6">
            <a:extLst>
              <a:ext uri="{FF2B5EF4-FFF2-40B4-BE49-F238E27FC236}">
                <a16:creationId xmlns:a16="http://schemas.microsoft.com/office/drawing/2014/main" id="{7D789BD3-30EA-7AAE-D720-8A02C17182A7}"/>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22688" r="16812"/>
          <a:stretch>
            <a:fillRect/>
          </a:stretch>
        </p:blipFill>
        <p:spPr bwMode="auto">
          <a:xfrm>
            <a:off x="5519530" y="2145506"/>
            <a:ext cx="2766943" cy="25669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2969325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t>Funding:</a:t>
            </a:r>
          </a:p>
        </p:txBody>
      </p:sp>
      <p:sp>
        <p:nvSpPr>
          <p:cNvPr id="3" name="Content Placeholder 2"/>
          <p:cNvSpPr>
            <a:spLocks noGrp="1"/>
          </p:cNvSpPr>
          <p:nvPr>
            <p:ph idx="1"/>
          </p:nvPr>
        </p:nvSpPr>
        <p:spPr>
          <a:xfrm>
            <a:off x="435897" y="1828800"/>
            <a:ext cx="8272211" cy="4343400"/>
          </a:xfrm>
        </p:spPr>
        <p:txBody>
          <a:bodyPr>
            <a:normAutofit/>
          </a:bodyPr>
          <a:lstStyle/>
          <a:p>
            <a:r>
              <a:rPr lang="en-US" sz="2800" dirty="0"/>
              <a:t>Design:</a:t>
            </a:r>
          </a:p>
          <a:p>
            <a:pPr lvl="1"/>
            <a:r>
              <a:rPr lang="en-US" sz="2000" dirty="0"/>
              <a:t>$1.4M funded in FY27</a:t>
            </a:r>
          </a:p>
          <a:p>
            <a:pPr marL="172125" lvl="1"/>
            <a:r>
              <a:rPr lang="en-US" sz="2800" b="1" dirty="0"/>
              <a:t>ROW:</a:t>
            </a:r>
          </a:p>
          <a:p>
            <a:pPr lvl="1"/>
            <a:r>
              <a:rPr lang="en-US" sz="2000" dirty="0"/>
              <a:t>No ROW expected</a:t>
            </a:r>
          </a:p>
          <a:p>
            <a:r>
              <a:rPr lang="en-US" sz="2800" dirty="0"/>
              <a:t>Construction:</a:t>
            </a:r>
          </a:p>
          <a:p>
            <a:pPr lvl="1"/>
            <a:r>
              <a:rPr lang="en-US" sz="2000" dirty="0"/>
              <a:t>$11.2M programmed in FY29</a:t>
            </a:r>
          </a:p>
        </p:txBody>
      </p:sp>
    </p:spTree>
    <p:extLst>
      <p:ext uri="{BB962C8B-B14F-4D97-AF65-F5344CB8AC3E}">
        <p14:creationId xmlns:p14="http://schemas.microsoft.com/office/powerpoint/2010/main" val="19195926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a:t>Consultant Responsibilities</a:t>
            </a:r>
          </a:p>
        </p:txBody>
      </p:sp>
      <p:sp>
        <p:nvSpPr>
          <p:cNvPr id="5" name="Content Placeholder 2">
            <a:extLst>
              <a:ext uri="{FF2B5EF4-FFF2-40B4-BE49-F238E27FC236}">
                <a16:creationId xmlns:a16="http://schemas.microsoft.com/office/drawing/2014/main" id="{7DD87413-039F-4CFA-9AF6-64486F5D4422}"/>
              </a:ext>
            </a:extLst>
          </p:cNvPr>
          <p:cNvSpPr txBox="1">
            <a:spLocks/>
          </p:cNvSpPr>
          <p:nvPr/>
        </p:nvSpPr>
        <p:spPr>
          <a:xfrm>
            <a:off x="533400" y="1752600"/>
            <a:ext cx="7315200" cy="4114800"/>
          </a:xfrm>
          <a:prstGeom prst="rect">
            <a:avLst/>
          </a:prstGeom>
        </p:spPr>
        <p:txBody>
          <a:bodyPr>
            <a:normAutofit/>
          </a:bodyPr>
          <a:lstStyle>
            <a:lvl1pPr marL="172125" indent="-172125" algn="l" defTabSz="257175" rtl="0" eaLnBrk="1" latinLnBrk="0" hangingPunct="1">
              <a:spcBef>
                <a:spcPct val="20000"/>
              </a:spcBef>
              <a:spcAft>
                <a:spcPts val="338"/>
              </a:spcAft>
              <a:buClr>
                <a:srgbClr val="1F4283"/>
              </a:buClr>
              <a:buSzPct val="92000"/>
              <a:buFont typeface="Wingdings 2" panose="05020102010507070707" pitchFamily="18" charset="2"/>
              <a:buChar char=""/>
              <a:defRPr sz="1800" b="1" kern="1200">
                <a:solidFill>
                  <a:schemeClr val="tx2"/>
                </a:solidFill>
                <a:latin typeface="Arial" panose="020B0604020202020204" pitchFamily="34" charset="0"/>
                <a:ea typeface="+mn-ea"/>
                <a:cs typeface="Arial" panose="020B0604020202020204" pitchFamily="34" charset="0"/>
              </a:defRPr>
            </a:lvl1pPr>
            <a:lvl2pPr marL="354375" indent="-172125" algn="l" defTabSz="257175" rtl="0" eaLnBrk="1" latinLnBrk="0" hangingPunct="1">
              <a:spcBef>
                <a:spcPct val="20000"/>
              </a:spcBef>
              <a:spcAft>
                <a:spcPts val="338"/>
              </a:spcAft>
              <a:buClr>
                <a:srgbClr val="1F4283"/>
              </a:buClr>
              <a:buSzPct val="92000"/>
              <a:buFont typeface="Wingdings 2" panose="05020102010507070707" pitchFamily="18" charset="2"/>
              <a:buChar char=""/>
              <a:defRPr sz="1500" kern="1200">
                <a:solidFill>
                  <a:schemeClr val="tx2"/>
                </a:solidFill>
                <a:latin typeface="Arial" panose="020B0604020202020204" pitchFamily="34" charset="0"/>
                <a:ea typeface="+mn-ea"/>
                <a:cs typeface="Arial" panose="020B0604020202020204" pitchFamily="34" charset="0"/>
              </a:defRPr>
            </a:lvl2pPr>
            <a:lvl3pPr marL="506250" indent="-151875" algn="l" defTabSz="257175" rtl="0" eaLnBrk="1" latinLnBrk="0" hangingPunct="1">
              <a:spcBef>
                <a:spcPct val="20000"/>
              </a:spcBef>
              <a:spcAft>
                <a:spcPts val="338"/>
              </a:spcAft>
              <a:buClr>
                <a:srgbClr val="1F4283"/>
              </a:buClr>
              <a:buSzPct val="92000"/>
              <a:buFont typeface="Wingdings 2" panose="05020102010507070707" pitchFamily="18" charset="2"/>
              <a:buChar char=""/>
              <a:defRPr sz="1500" kern="1200">
                <a:solidFill>
                  <a:schemeClr val="tx2"/>
                </a:solidFill>
                <a:latin typeface="Arial" panose="020B0604020202020204" pitchFamily="34" charset="0"/>
                <a:ea typeface="+mn-ea"/>
                <a:cs typeface="Arial" panose="020B0604020202020204" pitchFamily="34" charset="0"/>
              </a:defRPr>
            </a:lvl3pPr>
            <a:lvl4pPr marL="698625" indent="-131625" algn="l" defTabSz="257175" rtl="0" eaLnBrk="1" latinLnBrk="0" hangingPunct="1">
              <a:spcBef>
                <a:spcPct val="20000"/>
              </a:spcBef>
              <a:spcAft>
                <a:spcPts val="338"/>
              </a:spcAft>
              <a:buClr>
                <a:srgbClr val="1F4283"/>
              </a:buClr>
              <a:buSzPct val="92000"/>
              <a:buFont typeface="Wingdings 2" panose="05020102010507070707" pitchFamily="18" charset="2"/>
              <a:buChar char=""/>
              <a:defRPr sz="1200" kern="1200">
                <a:solidFill>
                  <a:schemeClr val="tx2"/>
                </a:solidFill>
                <a:latin typeface="Arial" panose="020B0604020202020204" pitchFamily="34" charset="0"/>
                <a:ea typeface="+mn-ea"/>
                <a:cs typeface="Arial" panose="020B0604020202020204" pitchFamily="34" charset="0"/>
              </a:defRPr>
            </a:lvl4pPr>
            <a:lvl5pPr marL="901125" indent="-131625" algn="l" defTabSz="257175" rtl="0" eaLnBrk="1" latinLnBrk="0" hangingPunct="1">
              <a:spcBef>
                <a:spcPct val="20000"/>
              </a:spcBef>
              <a:spcAft>
                <a:spcPts val="338"/>
              </a:spcAft>
              <a:buClr>
                <a:srgbClr val="1F4283"/>
              </a:buClr>
              <a:buSzPct val="92000"/>
              <a:buFont typeface="Wingdings 2" panose="05020102010507070707" pitchFamily="18" charset="2"/>
              <a:buChar char=""/>
              <a:defRPr sz="1200" kern="1200">
                <a:solidFill>
                  <a:schemeClr val="tx2"/>
                </a:solidFill>
                <a:latin typeface="Arial" panose="020B0604020202020204" pitchFamily="34" charset="0"/>
                <a:ea typeface="+mn-ea"/>
                <a:cs typeface="Arial" panose="020B0604020202020204" pitchFamily="34" charset="0"/>
              </a:defRPr>
            </a:lvl5pPr>
            <a:lvl6pPr marL="1068750" indent="-128588" algn="l" defTabSz="257175" rtl="0" eaLnBrk="1" latinLnBrk="0" hangingPunct="1">
              <a:spcBef>
                <a:spcPct val="20000"/>
              </a:spcBef>
              <a:spcAft>
                <a:spcPts val="338"/>
              </a:spcAft>
              <a:buClr>
                <a:schemeClr val="accent2"/>
              </a:buClr>
              <a:buSzPct val="92000"/>
              <a:buFont typeface="Wingdings 2" panose="05020102010507070707" pitchFamily="18" charset="2"/>
              <a:buChar char=""/>
              <a:defRPr sz="675" kern="1200">
                <a:solidFill>
                  <a:schemeClr val="tx2"/>
                </a:solidFill>
                <a:latin typeface="+mn-lt"/>
                <a:ea typeface="+mn-ea"/>
                <a:cs typeface="+mn-cs"/>
              </a:defRPr>
            </a:lvl6pPr>
            <a:lvl7pPr marL="1237500" indent="-128588" algn="l" defTabSz="257175" rtl="0" eaLnBrk="1" latinLnBrk="0" hangingPunct="1">
              <a:spcBef>
                <a:spcPct val="20000"/>
              </a:spcBef>
              <a:spcAft>
                <a:spcPts val="338"/>
              </a:spcAft>
              <a:buClr>
                <a:schemeClr val="accent2"/>
              </a:buClr>
              <a:buSzPct val="92000"/>
              <a:buFont typeface="Wingdings 2" panose="05020102010507070707" pitchFamily="18" charset="2"/>
              <a:buChar char=""/>
              <a:defRPr sz="675" kern="1200">
                <a:solidFill>
                  <a:schemeClr val="tx2"/>
                </a:solidFill>
                <a:latin typeface="+mn-lt"/>
                <a:ea typeface="+mn-ea"/>
                <a:cs typeface="+mn-cs"/>
              </a:defRPr>
            </a:lvl7pPr>
            <a:lvl8pPr marL="1406250" indent="-128588" algn="l" defTabSz="257175" rtl="0" eaLnBrk="1" latinLnBrk="0" hangingPunct="1">
              <a:spcBef>
                <a:spcPct val="20000"/>
              </a:spcBef>
              <a:spcAft>
                <a:spcPts val="338"/>
              </a:spcAft>
              <a:buClr>
                <a:schemeClr val="accent2"/>
              </a:buClr>
              <a:buSzPct val="92000"/>
              <a:buFont typeface="Wingdings 2" panose="05020102010507070707" pitchFamily="18" charset="2"/>
              <a:buChar char=""/>
              <a:defRPr sz="675" kern="1200">
                <a:solidFill>
                  <a:schemeClr val="tx2"/>
                </a:solidFill>
                <a:latin typeface="+mn-lt"/>
                <a:ea typeface="+mn-ea"/>
                <a:cs typeface="+mn-cs"/>
              </a:defRPr>
            </a:lvl8pPr>
            <a:lvl9pPr marL="1575000" indent="-128588" algn="l" defTabSz="257175" rtl="0" eaLnBrk="1" latinLnBrk="0" hangingPunct="1">
              <a:spcBef>
                <a:spcPct val="20000"/>
              </a:spcBef>
              <a:spcAft>
                <a:spcPts val="338"/>
              </a:spcAft>
              <a:buClr>
                <a:schemeClr val="accent2"/>
              </a:buClr>
              <a:buSzPct val="92000"/>
              <a:buFont typeface="Wingdings 2" panose="05020102010507070707" pitchFamily="18" charset="2"/>
              <a:buChar char=""/>
              <a:defRPr sz="675" kern="1200">
                <a:solidFill>
                  <a:schemeClr val="tx2"/>
                </a:solidFill>
                <a:latin typeface="+mn-lt"/>
                <a:ea typeface="+mn-ea"/>
                <a:cs typeface="+mn-cs"/>
              </a:defRPr>
            </a:lvl9pPr>
          </a:lstStyle>
          <a:p>
            <a:r>
              <a:rPr lang="en-US" sz="2200" dirty="0"/>
              <a:t>Major Work Type: 3.1 Minor Highway Design</a:t>
            </a:r>
          </a:p>
          <a:p>
            <a:r>
              <a:rPr lang="en-US" sz="2200" dirty="0"/>
              <a:t>Minor Work Type(s):</a:t>
            </a:r>
          </a:p>
          <a:p>
            <a:pPr lvl="1"/>
            <a:r>
              <a:rPr lang="en-US" sz="1900" dirty="0"/>
              <a:t>4.1.1 Miscellaneous Structures</a:t>
            </a:r>
          </a:p>
          <a:p>
            <a:pPr lvl="1"/>
            <a:r>
              <a:rPr lang="en-US" sz="1900" dirty="0"/>
              <a:t>7.1 Signing, Pavement Marking &amp; Channelization</a:t>
            </a:r>
          </a:p>
          <a:p>
            <a:pPr lvl="1"/>
            <a:r>
              <a:rPr lang="en-US" sz="1900" dirty="0"/>
              <a:t>7.2 Lighting</a:t>
            </a:r>
          </a:p>
          <a:p>
            <a:pPr lvl="1"/>
            <a:r>
              <a:rPr lang="en-US" sz="1900" dirty="0"/>
              <a:t>7.3 Signalization</a:t>
            </a:r>
          </a:p>
          <a:p>
            <a:pPr lvl="1"/>
            <a:r>
              <a:rPr lang="en-US" sz="1900" dirty="0"/>
              <a:t>8.1 Control Surveying</a:t>
            </a:r>
          </a:p>
          <a:p>
            <a:pPr lvl="1"/>
            <a:r>
              <a:rPr lang="en-US" sz="1900" dirty="0"/>
              <a:t>8.2 Design, Right-of-Way &amp; Construction Surveying</a:t>
            </a:r>
          </a:p>
          <a:p>
            <a:pPr marL="182250" lvl="1" indent="0">
              <a:buNone/>
            </a:pPr>
            <a:endParaRPr lang="en-US" dirty="0"/>
          </a:p>
          <a:p>
            <a:pPr lvl="1"/>
            <a:endParaRPr lang="en-US" dirty="0"/>
          </a:p>
        </p:txBody>
      </p:sp>
      <p:sp>
        <p:nvSpPr>
          <p:cNvPr id="4" name="Content Placeholder 2">
            <a:extLst>
              <a:ext uri="{FF2B5EF4-FFF2-40B4-BE49-F238E27FC236}">
                <a16:creationId xmlns:a16="http://schemas.microsoft.com/office/drawing/2014/main" id="{0875B649-C686-4792-95C5-F92B88D9FF2F}"/>
              </a:ext>
            </a:extLst>
          </p:cNvPr>
          <p:cNvSpPr txBox="1">
            <a:spLocks/>
          </p:cNvSpPr>
          <p:nvPr/>
        </p:nvSpPr>
        <p:spPr>
          <a:xfrm>
            <a:off x="4419600" y="1736436"/>
            <a:ext cx="3831303" cy="3505200"/>
          </a:xfrm>
          <a:prstGeom prst="rect">
            <a:avLst/>
          </a:prstGeom>
        </p:spPr>
        <p:txBody>
          <a:bodyPr>
            <a:normAutofit/>
          </a:bodyPr>
          <a:lstStyle>
            <a:lvl1pPr marL="172125" indent="-172125" algn="l" defTabSz="257175" rtl="0" eaLnBrk="1" latinLnBrk="0" hangingPunct="1">
              <a:spcBef>
                <a:spcPct val="20000"/>
              </a:spcBef>
              <a:spcAft>
                <a:spcPts val="338"/>
              </a:spcAft>
              <a:buClr>
                <a:srgbClr val="1F4283"/>
              </a:buClr>
              <a:buSzPct val="92000"/>
              <a:buFont typeface="Wingdings 2" panose="05020102010507070707" pitchFamily="18" charset="2"/>
              <a:buChar char=""/>
              <a:defRPr sz="1800" b="1" kern="1200">
                <a:solidFill>
                  <a:schemeClr val="tx2"/>
                </a:solidFill>
                <a:latin typeface="Arial" panose="020B0604020202020204" pitchFamily="34" charset="0"/>
                <a:ea typeface="+mn-ea"/>
                <a:cs typeface="Arial" panose="020B0604020202020204" pitchFamily="34" charset="0"/>
              </a:defRPr>
            </a:lvl1pPr>
            <a:lvl2pPr marL="354375" indent="-172125" algn="l" defTabSz="257175" rtl="0" eaLnBrk="1" latinLnBrk="0" hangingPunct="1">
              <a:spcBef>
                <a:spcPct val="20000"/>
              </a:spcBef>
              <a:spcAft>
                <a:spcPts val="338"/>
              </a:spcAft>
              <a:buClr>
                <a:srgbClr val="1F4283"/>
              </a:buClr>
              <a:buSzPct val="92000"/>
              <a:buFont typeface="Wingdings 2" panose="05020102010507070707" pitchFamily="18" charset="2"/>
              <a:buChar char=""/>
              <a:defRPr sz="1500" kern="1200">
                <a:solidFill>
                  <a:schemeClr val="tx2"/>
                </a:solidFill>
                <a:latin typeface="Arial" panose="020B0604020202020204" pitchFamily="34" charset="0"/>
                <a:ea typeface="+mn-ea"/>
                <a:cs typeface="Arial" panose="020B0604020202020204" pitchFamily="34" charset="0"/>
              </a:defRPr>
            </a:lvl2pPr>
            <a:lvl3pPr marL="506250" indent="-151875" algn="l" defTabSz="257175" rtl="0" eaLnBrk="1" latinLnBrk="0" hangingPunct="1">
              <a:spcBef>
                <a:spcPct val="20000"/>
              </a:spcBef>
              <a:spcAft>
                <a:spcPts val="338"/>
              </a:spcAft>
              <a:buClr>
                <a:srgbClr val="1F4283"/>
              </a:buClr>
              <a:buSzPct val="92000"/>
              <a:buFont typeface="Wingdings 2" panose="05020102010507070707" pitchFamily="18" charset="2"/>
              <a:buChar char=""/>
              <a:defRPr sz="1500" kern="1200">
                <a:solidFill>
                  <a:schemeClr val="tx2"/>
                </a:solidFill>
                <a:latin typeface="Arial" panose="020B0604020202020204" pitchFamily="34" charset="0"/>
                <a:ea typeface="+mn-ea"/>
                <a:cs typeface="Arial" panose="020B0604020202020204" pitchFamily="34" charset="0"/>
              </a:defRPr>
            </a:lvl3pPr>
            <a:lvl4pPr marL="698625" indent="-131625" algn="l" defTabSz="257175" rtl="0" eaLnBrk="1" latinLnBrk="0" hangingPunct="1">
              <a:spcBef>
                <a:spcPct val="20000"/>
              </a:spcBef>
              <a:spcAft>
                <a:spcPts val="338"/>
              </a:spcAft>
              <a:buClr>
                <a:srgbClr val="1F4283"/>
              </a:buClr>
              <a:buSzPct val="92000"/>
              <a:buFont typeface="Wingdings 2" panose="05020102010507070707" pitchFamily="18" charset="2"/>
              <a:buChar char=""/>
              <a:defRPr sz="1200" kern="1200">
                <a:solidFill>
                  <a:schemeClr val="tx2"/>
                </a:solidFill>
                <a:latin typeface="Arial" panose="020B0604020202020204" pitchFamily="34" charset="0"/>
                <a:ea typeface="+mn-ea"/>
                <a:cs typeface="Arial" panose="020B0604020202020204" pitchFamily="34" charset="0"/>
              </a:defRPr>
            </a:lvl4pPr>
            <a:lvl5pPr marL="901125" indent="-131625" algn="l" defTabSz="257175" rtl="0" eaLnBrk="1" latinLnBrk="0" hangingPunct="1">
              <a:spcBef>
                <a:spcPct val="20000"/>
              </a:spcBef>
              <a:spcAft>
                <a:spcPts val="338"/>
              </a:spcAft>
              <a:buClr>
                <a:srgbClr val="1F4283"/>
              </a:buClr>
              <a:buSzPct val="92000"/>
              <a:buFont typeface="Wingdings 2" panose="05020102010507070707" pitchFamily="18" charset="2"/>
              <a:buChar char=""/>
              <a:defRPr sz="1200" kern="1200">
                <a:solidFill>
                  <a:schemeClr val="tx2"/>
                </a:solidFill>
                <a:latin typeface="Arial" panose="020B0604020202020204" pitchFamily="34" charset="0"/>
                <a:ea typeface="+mn-ea"/>
                <a:cs typeface="Arial" panose="020B0604020202020204" pitchFamily="34" charset="0"/>
              </a:defRPr>
            </a:lvl5pPr>
            <a:lvl6pPr marL="1068750" indent="-128588" algn="l" defTabSz="257175" rtl="0" eaLnBrk="1" latinLnBrk="0" hangingPunct="1">
              <a:spcBef>
                <a:spcPct val="20000"/>
              </a:spcBef>
              <a:spcAft>
                <a:spcPts val="338"/>
              </a:spcAft>
              <a:buClr>
                <a:schemeClr val="accent2"/>
              </a:buClr>
              <a:buSzPct val="92000"/>
              <a:buFont typeface="Wingdings 2" panose="05020102010507070707" pitchFamily="18" charset="2"/>
              <a:buChar char=""/>
              <a:defRPr sz="675" kern="1200">
                <a:solidFill>
                  <a:schemeClr val="tx2"/>
                </a:solidFill>
                <a:latin typeface="+mn-lt"/>
                <a:ea typeface="+mn-ea"/>
                <a:cs typeface="+mn-cs"/>
              </a:defRPr>
            </a:lvl6pPr>
            <a:lvl7pPr marL="1237500" indent="-128588" algn="l" defTabSz="257175" rtl="0" eaLnBrk="1" latinLnBrk="0" hangingPunct="1">
              <a:spcBef>
                <a:spcPct val="20000"/>
              </a:spcBef>
              <a:spcAft>
                <a:spcPts val="338"/>
              </a:spcAft>
              <a:buClr>
                <a:schemeClr val="accent2"/>
              </a:buClr>
              <a:buSzPct val="92000"/>
              <a:buFont typeface="Wingdings 2" panose="05020102010507070707" pitchFamily="18" charset="2"/>
              <a:buChar char=""/>
              <a:defRPr sz="675" kern="1200">
                <a:solidFill>
                  <a:schemeClr val="tx2"/>
                </a:solidFill>
                <a:latin typeface="+mn-lt"/>
                <a:ea typeface="+mn-ea"/>
                <a:cs typeface="+mn-cs"/>
              </a:defRPr>
            </a:lvl7pPr>
            <a:lvl8pPr marL="1406250" indent="-128588" algn="l" defTabSz="257175" rtl="0" eaLnBrk="1" latinLnBrk="0" hangingPunct="1">
              <a:spcBef>
                <a:spcPct val="20000"/>
              </a:spcBef>
              <a:spcAft>
                <a:spcPts val="338"/>
              </a:spcAft>
              <a:buClr>
                <a:schemeClr val="accent2"/>
              </a:buClr>
              <a:buSzPct val="92000"/>
              <a:buFont typeface="Wingdings 2" panose="05020102010507070707" pitchFamily="18" charset="2"/>
              <a:buChar char=""/>
              <a:defRPr sz="675" kern="1200">
                <a:solidFill>
                  <a:schemeClr val="tx2"/>
                </a:solidFill>
                <a:latin typeface="+mn-lt"/>
                <a:ea typeface="+mn-ea"/>
                <a:cs typeface="+mn-cs"/>
              </a:defRPr>
            </a:lvl8pPr>
            <a:lvl9pPr marL="1575000" indent="-128588" algn="l" defTabSz="257175" rtl="0" eaLnBrk="1" latinLnBrk="0" hangingPunct="1">
              <a:spcBef>
                <a:spcPct val="20000"/>
              </a:spcBef>
              <a:spcAft>
                <a:spcPts val="338"/>
              </a:spcAft>
              <a:buClr>
                <a:schemeClr val="accent2"/>
              </a:buClr>
              <a:buSzPct val="92000"/>
              <a:buFont typeface="Wingdings 2" panose="05020102010507070707" pitchFamily="18" charset="2"/>
              <a:buChar char=""/>
              <a:defRPr sz="675" kern="1200">
                <a:solidFill>
                  <a:schemeClr val="tx2"/>
                </a:solidFill>
                <a:latin typeface="+mn-lt"/>
                <a:ea typeface="+mn-ea"/>
                <a:cs typeface="+mn-cs"/>
              </a:defRPr>
            </a:lvl9pPr>
          </a:lstStyle>
          <a:p>
            <a:pPr marL="182250" lvl="1" indent="0">
              <a:buNone/>
            </a:pPr>
            <a:endParaRPr lang="en-US" dirty="0"/>
          </a:p>
        </p:txBody>
      </p:sp>
      <p:sp>
        <p:nvSpPr>
          <p:cNvPr id="6" name="Content Placeholder 2">
            <a:extLst>
              <a:ext uri="{FF2B5EF4-FFF2-40B4-BE49-F238E27FC236}">
                <a16:creationId xmlns:a16="http://schemas.microsoft.com/office/drawing/2014/main" id="{2E899BD7-FB50-47BB-9F1C-51A3234F1EDD}"/>
              </a:ext>
            </a:extLst>
          </p:cNvPr>
          <p:cNvSpPr txBox="1">
            <a:spLocks/>
          </p:cNvSpPr>
          <p:nvPr/>
        </p:nvSpPr>
        <p:spPr>
          <a:xfrm>
            <a:off x="4267200" y="1752600"/>
            <a:ext cx="3810000" cy="3505200"/>
          </a:xfrm>
          <a:prstGeom prst="rect">
            <a:avLst/>
          </a:prstGeom>
        </p:spPr>
        <p:txBody>
          <a:bodyPr>
            <a:normAutofit/>
          </a:bodyPr>
          <a:lstStyle>
            <a:lvl1pPr marL="172125" indent="-172125" algn="l" defTabSz="257175" rtl="0" eaLnBrk="1" latinLnBrk="0" hangingPunct="1">
              <a:spcBef>
                <a:spcPct val="20000"/>
              </a:spcBef>
              <a:spcAft>
                <a:spcPts val="338"/>
              </a:spcAft>
              <a:buClr>
                <a:srgbClr val="1F4283"/>
              </a:buClr>
              <a:buSzPct val="92000"/>
              <a:buFont typeface="Wingdings 2" panose="05020102010507070707" pitchFamily="18" charset="2"/>
              <a:buChar char=""/>
              <a:defRPr sz="1800" b="1" kern="1200">
                <a:solidFill>
                  <a:schemeClr val="tx2"/>
                </a:solidFill>
                <a:latin typeface="Arial" panose="020B0604020202020204" pitchFamily="34" charset="0"/>
                <a:ea typeface="+mn-ea"/>
                <a:cs typeface="Arial" panose="020B0604020202020204" pitchFamily="34" charset="0"/>
              </a:defRPr>
            </a:lvl1pPr>
            <a:lvl2pPr marL="354375" indent="-172125" algn="l" defTabSz="257175" rtl="0" eaLnBrk="1" latinLnBrk="0" hangingPunct="1">
              <a:spcBef>
                <a:spcPct val="20000"/>
              </a:spcBef>
              <a:spcAft>
                <a:spcPts val="338"/>
              </a:spcAft>
              <a:buClr>
                <a:srgbClr val="1F4283"/>
              </a:buClr>
              <a:buSzPct val="92000"/>
              <a:buFont typeface="Wingdings 2" panose="05020102010507070707" pitchFamily="18" charset="2"/>
              <a:buChar char=""/>
              <a:defRPr sz="1500" kern="1200">
                <a:solidFill>
                  <a:schemeClr val="tx2"/>
                </a:solidFill>
                <a:latin typeface="Arial" panose="020B0604020202020204" pitchFamily="34" charset="0"/>
                <a:ea typeface="+mn-ea"/>
                <a:cs typeface="Arial" panose="020B0604020202020204" pitchFamily="34" charset="0"/>
              </a:defRPr>
            </a:lvl2pPr>
            <a:lvl3pPr marL="506250" indent="-151875" algn="l" defTabSz="257175" rtl="0" eaLnBrk="1" latinLnBrk="0" hangingPunct="1">
              <a:spcBef>
                <a:spcPct val="20000"/>
              </a:spcBef>
              <a:spcAft>
                <a:spcPts val="338"/>
              </a:spcAft>
              <a:buClr>
                <a:srgbClr val="1F4283"/>
              </a:buClr>
              <a:buSzPct val="92000"/>
              <a:buFont typeface="Wingdings 2" panose="05020102010507070707" pitchFamily="18" charset="2"/>
              <a:buChar char=""/>
              <a:defRPr sz="1500" kern="1200">
                <a:solidFill>
                  <a:schemeClr val="tx2"/>
                </a:solidFill>
                <a:latin typeface="Arial" panose="020B0604020202020204" pitchFamily="34" charset="0"/>
                <a:ea typeface="+mn-ea"/>
                <a:cs typeface="Arial" panose="020B0604020202020204" pitchFamily="34" charset="0"/>
              </a:defRPr>
            </a:lvl3pPr>
            <a:lvl4pPr marL="698625" indent="-131625" algn="l" defTabSz="257175" rtl="0" eaLnBrk="1" latinLnBrk="0" hangingPunct="1">
              <a:spcBef>
                <a:spcPct val="20000"/>
              </a:spcBef>
              <a:spcAft>
                <a:spcPts val="338"/>
              </a:spcAft>
              <a:buClr>
                <a:srgbClr val="1F4283"/>
              </a:buClr>
              <a:buSzPct val="92000"/>
              <a:buFont typeface="Wingdings 2" panose="05020102010507070707" pitchFamily="18" charset="2"/>
              <a:buChar char=""/>
              <a:defRPr sz="1200" kern="1200">
                <a:solidFill>
                  <a:schemeClr val="tx2"/>
                </a:solidFill>
                <a:latin typeface="Arial" panose="020B0604020202020204" pitchFamily="34" charset="0"/>
                <a:ea typeface="+mn-ea"/>
                <a:cs typeface="Arial" panose="020B0604020202020204" pitchFamily="34" charset="0"/>
              </a:defRPr>
            </a:lvl4pPr>
            <a:lvl5pPr marL="901125" indent="-131625" algn="l" defTabSz="257175" rtl="0" eaLnBrk="1" latinLnBrk="0" hangingPunct="1">
              <a:spcBef>
                <a:spcPct val="20000"/>
              </a:spcBef>
              <a:spcAft>
                <a:spcPts val="338"/>
              </a:spcAft>
              <a:buClr>
                <a:srgbClr val="1F4283"/>
              </a:buClr>
              <a:buSzPct val="92000"/>
              <a:buFont typeface="Wingdings 2" panose="05020102010507070707" pitchFamily="18" charset="2"/>
              <a:buChar char=""/>
              <a:defRPr sz="1200" kern="1200">
                <a:solidFill>
                  <a:schemeClr val="tx2"/>
                </a:solidFill>
                <a:latin typeface="Arial" panose="020B0604020202020204" pitchFamily="34" charset="0"/>
                <a:ea typeface="+mn-ea"/>
                <a:cs typeface="Arial" panose="020B0604020202020204" pitchFamily="34" charset="0"/>
              </a:defRPr>
            </a:lvl5pPr>
            <a:lvl6pPr marL="1068750" indent="-128588" algn="l" defTabSz="257175" rtl="0" eaLnBrk="1" latinLnBrk="0" hangingPunct="1">
              <a:spcBef>
                <a:spcPct val="20000"/>
              </a:spcBef>
              <a:spcAft>
                <a:spcPts val="338"/>
              </a:spcAft>
              <a:buClr>
                <a:schemeClr val="accent2"/>
              </a:buClr>
              <a:buSzPct val="92000"/>
              <a:buFont typeface="Wingdings 2" panose="05020102010507070707" pitchFamily="18" charset="2"/>
              <a:buChar char=""/>
              <a:defRPr sz="675" kern="1200">
                <a:solidFill>
                  <a:schemeClr val="tx2"/>
                </a:solidFill>
                <a:latin typeface="+mn-lt"/>
                <a:ea typeface="+mn-ea"/>
                <a:cs typeface="+mn-cs"/>
              </a:defRPr>
            </a:lvl6pPr>
            <a:lvl7pPr marL="1237500" indent="-128588" algn="l" defTabSz="257175" rtl="0" eaLnBrk="1" latinLnBrk="0" hangingPunct="1">
              <a:spcBef>
                <a:spcPct val="20000"/>
              </a:spcBef>
              <a:spcAft>
                <a:spcPts val="338"/>
              </a:spcAft>
              <a:buClr>
                <a:schemeClr val="accent2"/>
              </a:buClr>
              <a:buSzPct val="92000"/>
              <a:buFont typeface="Wingdings 2" panose="05020102010507070707" pitchFamily="18" charset="2"/>
              <a:buChar char=""/>
              <a:defRPr sz="675" kern="1200">
                <a:solidFill>
                  <a:schemeClr val="tx2"/>
                </a:solidFill>
                <a:latin typeface="+mn-lt"/>
                <a:ea typeface="+mn-ea"/>
                <a:cs typeface="+mn-cs"/>
              </a:defRPr>
            </a:lvl7pPr>
            <a:lvl8pPr marL="1406250" indent="-128588" algn="l" defTabSz="257175" rtl="0" eaLnBrk="1" latinLnBrk="0" hangingPunct="1">
              <a:spcBef>
                <a:spcPct val="20000"/>
              </a:spcBef>
              <a:spcAft>
                <a:spcPts val="338"/>
              </a:spcAft>
              <a:buClr>
                <a:schemeClr val="accent2"/>
              </a:buClr>
              <a:buSzPct val="92000"/>
              <a:buFont typeface="Wingdings 2" panose="05020102010507070707" pitchFamily="18" charset="2"/>
              <a:buChar char=""/>
              <a:defRPr sz="675" kern="1200">
                <a:solidFill>
                  <a:schemeClr val="tx2"/>
                </a:solidFill>
                <a:latin typeface="+mn-lt"/>
                <a:ea typeface="+mn-ea"/>
                <a:cs typeface="+mn-cs"/>
              </a:defRPr>
            </a:lvl8pPr>
            <a:lvl9pPr marL="1575000" indent="-128588" algn="l" defTabSz="257175" rtl="0" eaLnBrk="1" latinLnBrk="0" hangingPunct="1">
              <a:spcBef>
                <a:spcPct val="20000"/>
              </a:spcBef>
              <a:spcAft>
                <a:spcPts val="338"/>
              </a:spcAft>
              <a:buClr>
                <a:schemeClr val="accent2"/>
              </a:buClr>
              <a:buSzPct val="92000"/>
              <a:buFont typeface="Wingdings 2" panose="05020102010507070707" pitchFamily="18" charset="2"/>
              <a:buChar char=""/>
              <a:defRPr sz="675" kern="1200">
                <a:solidFill>
                  <a:schemeClr val="tx2"/>
                </a:solidFill>
                <a:latin typeface="+mn-lt"/>
                <a:ea typeface="+mn-ea"/>
                <a:cs typeface="+mn-cs"/>
              </a:defRPr>
            </a:lvl9pPr>
          </a:lstStyle>
          <a:p>
            <a:pPr lvl="1"/>
            <a:endParaRPr lang="en-US" dirty="0"/>
          </a:p>
          <a:p>
            <a:pPr lvl="1"/>
            <a:endParaRPr lang="en-US" dirty="0"/>
          </a:p>
        </p:txBody>
      </p:sp>
    </p:spTree>
    <p:extLst>
      <p:ext uri="{BB962C8B-B14F-4D97-AF65-F5344CB8AC3E}">
        <p14:creationId xmlns:p14="http://schemas.microsoft.com/office/powerpoint/2010/main" val="41769639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5DE4CA-5886-47B0-A178-7CDA000546FE}"/>
              </a:ext>
            </a:extLst>
          </p:cNvPr>
          <p:cNvSpPr>
            <a:spLocks noGrp="1"/>
          </p:cNvSpPr>
          <p:nvPr>
            <p:ph type="title"/>
          </p:nvPr>
        </p:nvSpPr>
        <p:spPr/>
        <p:txBody>
          <a:bodyPr>
            <a:normAutofit/>
          </a:bodyPr>
          <a:lstStyle/>
          <a:p>
            <a:pPr algn="ctr"/>
            <a:r>
              <a:rPr lang="en-US" sz="3200" dirty="0"/>
              <a:t>Major Scope Items</a:t>
            </a:r>
          </a:p>
        </p:txBody>
      </p:sp>
      <p:sp>
        <p:nvSpPr>
          <p:cNvPr id="3" name="Content Placeholder 2">
            <a:extLst>
              <a:ext uri="{FF2B5EF4-FFF2-40B4-BE49-F238E27FC236}">
                <a16:creationId xmlns:a16="http://schemas.microsoft.com/office/drawing/2014/main" id="{BF156757-26B4-43A1-93F2-681E2760DB82}"/>
              </a:ext>
            </a:extLst>
          </p:cNvPr>
          <p:cNvSpPr>
            <a:spLocks noGrp="1"/>
          </p:cNvSpPr>
          <p:nvPr>
            <p:ph idx="1"/>
          </p:nvPr>
        </p:nvSpPr>
        <p:spPr>
          <a:xfrm>
            <a:off x="435895" y="1828800"/>
            <a:ext cx="8272211" cy="4495800"/>
          </a:xfrm>
        </p:spPr>
        <p:txBody>
          <a:bodyPr>
            <a:normAutofit/>
          </a:bodyPr>
          <a:lstStyle/>
          <a:p>
            <a:r>
              <a:rPr lang="en-US" sz="2600" dirty="0">
                <a:solidFill>
                  <a:schemeClr val="tx1"/>
                </a:solidFill>
              </a:rPr>
              <a:t>Milling and resurfacing of the existing roadway mainline and any side street connections</a:t>
            </a:r>
          </a:p>
          <a:p>
            <a:r>
              <a:rPr lang="en-US" sz="2600" dirty="0">
                <a:solidFill>
                  <a:schemeClr val="tx1"/>
                </a:solidFill>
              </a:rPr>
              <a:t>Replace guardrail, end anchorage, and guardrail transition to rigid barrier along the NB approaches of the Green Bridge, if needed</a:t>
            </a:r>
          </a:p>
          <a:p>
            <a:r>
              <a:rPr lang="en-US" sz="2600" dirty="0">
                <a:solidFill>
                  <a:schemeClr val="tx1"/>
                </a:solidFill>
              </a:rPr>
              <a:t>Update 8 signals for FDM requirements and partial replacement of signal at Manatee Ave</a:t>
            </a:r>
          </a:p>
          <a:p>
            <a:r>
              <a:rPr lang="en-US" sz="2600" dirty="0">
                <a:solidFill>
                  <a:schemeClr val="tx1"/>
                </a:solidFill>
              </a:rPr>
              <a:t>Adding crosswalks at the approaches of signalized intersections</a:t>
            </a:r>
          </a:p>
          <a:p>
            <a:endParaRPr lang="en-US" sz="3000" dirty="0">
              <a:solidFill>
                <a:schemeClr val="tx1"/>
              </a:solidFill>
            </a:endParaRPr>
          </a:p>
          <a:p>
            <a:endParaRPr lang="en-US" sz="2400" dirty="0"/>
          </a:p>
          <a:p>
            <a:endParaRPr lang="en-US" sz="2400" dirty="0"/>
          </a:p>
          <a:p>
            <a:endParaRPr lang="en-US" sz="2400" dirty="0"/>
          </a:p>
          <a:p>
            <a:endParaRPr lang="en-US" sz="2400" dirty="0"/>
          </a:p>
        </p:txBody>
      </p:sp>
    </p:spTree>
    <p:extLst>
      <p:ext uri="{BB962C8B-B14F-4D97-AF65-F5344CB8AC3E}">
        <p14:creationId xmlns:p14="http://schemas.microsoft.com/office/powerpoint/2010/main" val="35283597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16BF4E-9EAD-4518-8587-76FF979CAA6A}"/>
              </a:ext>
            </a:extLst>
          </p:cNvPr>
          <p:cNvSpPr>
            <a:spLocks noGrp="1"/>
          </p:cNvSpPr>
          <p:nvPr>
            <p:ph type="title"/>
          </p:nvPr>
        </p:nvSpPr>
        <p:spPr/>
        <p:txBody>
          <a:bodyPr>
            <a:normAutofit/>
          </a:bodyPr>
          <a:lstStyle/>
          <a:p>
            <a:pPr algn="ctr"/>
            <a:r>
              <a:rPr lang="en-US" sz="3200" dirty="0"/>
              <a:t>TRC Considerations	</a:t>
            </a:r>
          </a:p>
        </p:txBody>
      </p:sp>
      <p:sp>
        <p:nvSpPr>
          <p:cNvPr id="3" name="Content Placeholder 2">
            <a:extLst>
              <a:ext uri="{FF2B5EF4-FFF2-40B4-BE49-F238E27FC236}">
                <a16:creationId xmlns:a16="http://schemas.microsoft.com/office/drawing/2014/main" id="{953EFDFC-AF07-453D-90A9-CAD24731C98B}"/>
              </a:ext>
            </a:extLst>
          </p:cNvPr>
          <p:cNvSpPr>
            <a:spLocks noGrp="1"/>
          </p:cNvSpPr>
          <p:nvPr>
            <p:ph idx="1"/>
          </p:nvPr>
        </p:nvSpPr>
        <p:spPr>
          <a:xfrm>
            <a:off x="304800" y="1752600"/>
            <a:ext cx="8534400" cy="4403035"/>
          </a:xfrm>
        </p:spPr>
        <p:txBody>
          <a:bodyPr>
            <a:normAutofit fontScale="62500" lnSpcReduction="20000"/>
          </a:bodyPr>
          <a:lstStyle/>
          <a:p>
            <a:pPr lvl="1"/>
            <a:r>
              <a:rPr lang="en-US" sz="4500" b="1" dirty="0">
                <a:solidFill>
                  <a:schemeClr val="bg2">
                    <a:lumMod val="25000"/>
                  </a:schemeClr>
                </a:solidFill>
              </a:rPr>
              <a:t>Explain your team’s structures experience with bridge joint replacement, application of sealant, and removal of pavement markings. </a:t>
            </a:r>
          </a:p>
          <a:p>
            <a:pPr marL="182250" lvl="1" indent="0">
              <a:buNone/>
            </a:pPr>
            <a:endParaRPr lang="en-US" sz="4500" b="1" dirty="0">
              <a:solidFill>
                <a:schemeClr val="bg2">
                  <a:lumMod val="25000"/>
                </a:schemeClr>
              </a:solidFill>
            </a:endParaRPr>
          </a:p>
          <a:p>
            <a:pPr lvl="1"/>
            <a:r>
              <a:rPr lang="en-US" sz="4500" b="1" dirty="0">
                <a:solidFill>
                  <a:schemeClr val="bg2">
                    <a:lumMod val="25000"/>
                  </a:schemeClr>
                </a:solidFill>
              </a:rPr>
              <a:t>Explain your approach to coordinating with multiple maintaining agencies for signal detection and MOT.</a:t>
            </a:r>
          </a:p>
          <a:p>
            <a:pPr marL="182250" lvl="1" indent="0">
              <a:buNone/>
            </a:pPr>
            <a:endParaRPr lang="en-US" sz="4500" b="1" dirty="0">
              <a:solidFill>
                <a:schemeClr val="bg2">
                  <a:lumMod val="25000"/>
                </a:schemeClr>
              </a:solidFill>
            </a:endParaRPr>
          </a:p>
          <a:p>
            <a:pPr lvl="1"/>
            <a:r>
              <a:rPr lang="en-US" sz="4500" b="1" dirty="0">
                <a:solidFill>
                  <a:schemeClr val="bg2">
                    <a:lumMod val="25000"/>
                  </a:schemeClr>
                </a:solidFill>
              </a:rPr>
              <a:t>What do you foresee being the biggest challenge with this specific project and explain your plan to mitigate it?</a:t>
            </a:r>
          </a:p>
          <a:p>
            <a:pPr lvl="1"/>
            <a:endParaRPr lang="en-US" sz="1800" b="1" dirty="0"/>
          </a:p>
        </p:txBody>
      </p:sp>
    </p:spTree>
    <p:extLst>
      <p:ext uri="{BB962C8B-B14F-4D97-AF65-F5344CB8AC3E}">
        <p14:creationId xmlns:p14="http://schemas.microsoft.com/office/powerpoint/2010/main" val="23338905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FDOT Theme">
  <a:themeElements>
    <a:clrScheme name="Dividend">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spDef>
      <a:spPr>
        <a:solidFill>
          <a:srgbClr val="153879"/>
        </a:solidFill>
        <a:ln>
          <a:noFill/>
        </a:ln>
        <a:effectLst/>
      </a:spPr>
      <a:bodyPr/>
      <a:lstStyle/>
      <a:style>
        <a:lnRef idx="1">
          <a:schemeClr val="accent1"/>
        </a:lnRef>
        <a:fillRef idx="3">
          <a:schemeClr val="accent1"/>
        </a:fillRef>
        <a:effectRef idx="2">
          <a:schemeClr val="accent1"/>
        </a:effectRef>
        <a:fontRef idx="minor">
          <a:schemeClr val="lt1"/>
        </a:fontRef>
      </a:style>
    </a:spDef>
  </a:objectDefaults>
  <a:extraClrSchemeLst/>
  <a:extLst>
    <a:ext uri="{05A4C25C-085E-4340-85A3-A5531E510DB2}">
      <thm15:themeFamily xmlns:thm15="http://schemas.microsoft.com/office/thememl/2012/main" name="RC_theme" id="{A7175390-DF83-466A-9C83-B62EBF498C1C}" vid="{52629A61-70AC-4558-8F2F-BD381EA541B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Dividend">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30524487405FA49AF21F630B6566F49" ma:contentTypeVersion="25" ma:contentTypeDescription="Create a new document." ma:contentTypeScope="" ma:versionID="5e82539171a84c7f55bd066239205387">
  <xsd:schema xmlns:xsd="http://www.w3.org/2001/XMLSchema" xmlns:xs="http://www.w3.org/2001/XMLSchema" xmlns:p="http://schemas.microsoft.com/office/2006/metadata/properties" xmlns:ns2="0de4c1cb-6212-43c6-a125-169e1529f546" xmlns:ns3="c9a4f355-94af-4b2d-8380-7f9b9fdda5c3" targetNamespace="http://schemas.microsoft.com/office/2006/metadata/properties" ma:root="true" ma:fieldsID="b4c6e1219877372d6e03aac7ff6fa15b" ns2:_="" ns3:_="">
    <xsd:import namespace="0de4c1cb-6212-43c6-a125-169e1529f546"/>
    <xsd:import namespace="c9a4f355-94af-4b2d-8380-7f9b9fdda5c3"/>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ObjectDetectorVersions"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de4c1cb-6212-43c6-a125-169e1529f54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Length (seconds)" ma:internalName="MediaLengthInSeconds" ma:readOnly="true">
      <xsd:simpleType>
        <xsd:restriction base="dms:Unknow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90d9232b-3ef6-462c-bf90-a33a2db08da6"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1"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Location" ma:index="23"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9a4f355-94af-4b2d-8380-7f9b9fdda5c3"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73dbd678-86fc-46ab-ac26-aecf753c6081}" ma:internalName="TaxCatchAll" ma:showField="CatchAllData" ma:web="c9a4f355-94af-4b2d-8380-7f9b9fdda5c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4"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haredContentType xmlns="Microsoft.SharePoint.Taxonomy.ContentTypeSync" SourceId="90d9232b-3ef6-462c-bf90-a33a2db08da6" ContentTypeId="0x01" PreviousValue="false"/>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0de4c1cb-6212-43c6-a125-169e1529f546">
      <Terms xmlns="http://schemas.microsoft.com/office/infopath/2007/PartnerControls"/>
    </lcf76f155ced4ddcb4097134ff3c332f>
    <TaxCatchAll xmlns="c9a4f355-94af-4b2d-8380-7f9b9fdda5c3" xsi:nil="true"/>
  </documentManagement>
</p:properties>
</file>

<file path=customXml/item4.xml><?xml version="1.0" encoding="utf-8"?>
<?mso-contentType ?>
<FormTemplates xmlns="http://schemas.microsoft.com/sharepoint/v3/contenttype/forms"/>
</file>

<file path=customXml/itemProps1.xml><?xml version="1.0" encoding="utf-8"?>
<ds:datastoreItem xmlns:ds="http://schemas.openxmlformats.org/officeDocument/2006/customXml" ds:itemID="{3B3958E2-E9FB-47B9-8B40-D6C549FD08B2}"/>
</file>

<file path=customXml/itemProps2.xml><?xml version="1.0" encoding="utf-8"?>
<ds:datastoreItem xmlns:ds="http://schemas.openxmlformats.org/officeDocument/2006/customXml" ds:itemID="{4D3AA2C2-301F-4161-9176-4FB2E73DE29D}">
  <ds:schemaRefs>
    <ds:schemaRef ds:uri="Microsoft.SharePoint.Taxonomy.ContentTypeSync"/>
  </ds:schemaRefs>
</ds:datastoreItem>
</file>

<file path=customXml/itemProps3.xml><?xml version="1.0" encoding="utf-8"?>
<ds:datastoreItem xmlns:ds="http://schemas.openxmlformats.org/officeDocument/2006/customXml" ds:itemID="{31661391-B2DE-4B91-950E-811BC4E92986}">
  <ds:schemaRef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www.w3.org/XML/1998/namespace"/>
    <ds:schemaRef ds:uri="http://purl.org/dc/dcmitype/"/>
    <ds:schemaRef ds:uri="0de4c1cb-6212-43c6-a125-169e1529f546"/>
    <ds:schemaRef ds:uri="c9a4f355-94af-4b2d-8380-7f9b9fdda5c3"/>
  </ds:schemaRefs>
</ds:datastoreItem>
</file>

<file path=customXml/itemProps4.xml><?xml version="1.0" encoding="utf-8"?>
<ds:datastoreItem xmlns:ds="http://schemas.openxmlformats.org/officeDocument/2006/customXml" ds:itemID="{B7534845-7428-4E55-8E42-47D6B8200E4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3133</TotalTime>
  <Words>564</Words>
  <Application>Microsoft Office PowerPoint</Application>
  <PresentationFormat>On-screen Show (4:3)</PresentationFormat>
  <Paragraphs>68</Paragraphs>
  <Slides>11</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Gill Sans MT</vt:lpstr>
      <vt:lpstr>Wingdings 2</vt:lpstr>
      <vt:lpstr>FDOT Theme</vt:lpstr>
      <vt:lpstr>          FPID 456237-1-32-01 Ad # 27104  Resurfacing Project  SR 45 (US 41) FROM 10TH ST W TO 17TH ST W/MEMPHIS RD  Manatee County</vt:lpstr>
      <vt:lpstr>Important CAP Dates:</vt:lpstr>
      <vt:lpstr>TRC: Natalie Mueller, Project Manager III</vt:lpstr>
      <vt:lpstr>TRC: Taylor Smith, District Pavement Evaluation Engineer  </vt:lpstr>
      <vt:lpstr>TRC: Cory Snyder, FMS/AMS Specialist IV</vt:lpstr>
      <vt:lpstr>Funding:</vt:lpstr>
      <vt:lpstr>Consultant Responsibilities</vt:lpstr>
      <vt:lpstr>Major Scope Items</vt:lpstr>
      <vt:lpstr>TRC Considerations </vt:lpstr>
      <vt:lpstr>Dos and Don’ts for LOR</vt:lpstr>
      <vt:lpstr>                 https://outlook.office365.com/book/D1TRCMarketingMeetings@fldot.onmicrosoft.com/s/QeH3BvVwg0uTYZBRiwWulg2?ismsaljsauthenabled  This time is for you to ask questions and get clarification, so the information contained in this presentation will not be repeated by the TRC.  </vt:lpstr>
    </vt:vector>
  </TitlesOfParts>
  <Company>FDOT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Heading 2</dc:title>
  <dc:creator>rt826cm</dc:creator>
  <cp:lastModifiedBy>Mueller, Natalie</cp:lastModifiedBy>
  <cp:revision>204</cp:revision>
  <cp:lastPrinted>2018-04-10T13:02:12Z</cp:lastPrinted>
  <dcterms:created xsi:type="dcterms:W3CDTF">2013-02-15T23:23:43Z</dcterms:created>
  <dcterms:modified xsi:type="dcterms:W3CDTF">2026-04-02T20:28:30Z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0x010100A30524487405FA49AF21F630B6566F49</vt:lpwstr>
  </property>
  <property fmtid="{D5CDD505-2E9C-101B-9397-08002B2CF9AE}" pid="3" name="MSIP_Label_9b1b62f4-cb9b-4766-8dff-64a7ed23e056_Enabled">
    <vt:lpwstr>true</vt:lpwstr>
  </property>
  <property fmtid="{D5CDD505-2E9C-101B-9397-08002B2CF9AE}" pid="4" name="MSIP_Label_9b1b62f4-cb9b-4766-8dff-64a7ed23e056_SetDate">
    <vt:lpwstr>2026-04-01T18:17:11Z</vt:lpwstr>
  </property>
  <property fmtid="{D5CDD505-2E9C-101B-9397-08002B2CF9AE}" pid="5" name="MSIP_Label_9b1b62f4-cb9b-4766-8dff-64a7ed23e056_Method">
    <vt:lpwstr>Standard</vt:lpwstr>
  </property>
  <property fmtid="{D5CDD505-2E9C-101B-9397-08002B2CF9AE}" pid="6" name="MSIP_Label_9b1b62f4-cb9b-4766-8dff-64a7ed23e056_Name">
    <vt:lpwstr>Public</vt:lpwstr>
  </property>
  <property fmtid="{D5CDD505-2E9C-101B-9397-08002B2CF9AE}" pid="7" name="MSIP_Label_9b1b62f4-cb9b-4766-8dff-64a7ed23e056_SiteId">
    <vt:lpwstr>db21de5d-bc9c-420c-8f3f-8f08f85b5ada</vt:lpwstr>
  </property>
  <property fmtid="{D5CDD505-2E9C-101B-9397-08002B2CF9AE}" pid="8" name="MSIP_Label_9b1b62f4-cb9b-4766-8dff-64a7ed23e056_ActionId">
    <vt:lpwstr>3a439278-dae6-49ed-b130-ff5f1dc34758</vt:lpwstr>
  </property>
  <property fmtid="{D5CDD505-2E9C-101B-9397-08002B2CF9AE}" pid="9" name="MSIP_Label_9b1b62f4-cb9b-4766-8dff-64a7ed23e056_ContentBits">
    <vt:lpwstr>0</vt:lpwstr>
  </property>
  <property fmtid="{D5CDD505-2E9C-101B-9397-08002B2CF9AE}" pid="10" name="MSIP_Label_9b1b62f4-cb9b-4766-8dff-64a7ed23e056_Tag">
    <vt:lpwstr>10, 3, 0, 1</vt:lpwstr>
  </property>
</Properties>
</file>