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7" r:id="rId5"/>
    <p:sldId id="258" r:id="rId6"/>
    <p:sldId id="262" r:id="rId7"/>
    <p:sldId id="285" r:id="rId8"/>
    <p:sldId id="286" r:id="rId9"/>
    <p:sldId id="279" r:id="rId10"/>
    <p:sldId id="265" r:id="rId11"/>
    <p:sldId id="277" r:id="rId12"/>
    <p:sldId id="268" r:id="rId13"/>
    <p:sldId id="267" r:id="rId14"/>
    <p:sldId id="272"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003366"/>
    <a:srgbClr val="1F4284"/>
    <a:srgbClr val="153879"/>
    <a:srgbClr val="D7181F"/>
    <a:srgbClr val="0054A8"/>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296" autoAdjust="0"/>
  </p:normalViewPr>
  <p:slideViewPr>
    <p:cSldViewPr>
      <p:cViewPr varScale="1">
        <p:scale>
          <a:sx n="99" d="100"/>
          <a:sy n="99" d="100"/>
        </p:scale>
        <p:origin x="19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1A8FD38-B002-4CAD-9D99-1F0D41176737}" type="datetimeFigureOut">
              <a:rPr lang="en-US" smtClean="0"/>
              <a:t>4/24/2024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3</a:t>
            </a:fld>
            <a:endParaRPr lang="en-US"/>
          </a:p>
        </p:txBody>
      </p:sp>
    </p:spTree>
    <p:extLst>
      <p:ext uri="{BB962C8B-B14F-4D97-AF65-F5344CB8AC3E}">
        <p14:creationId xmlns:p14="http://schemas.microsoft.com/office/powerpoint/2010/main" val="25679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9</a:t>
            </a:fld>
            <a:endParaRPr lang="en-US"/>
          </a:p>
        </p:txBody>
      </p:sp>
    </p:spTree>
    <p:extLst>
      <p:ext uri="{BB962C8B-B14F-4D97-AF65-F5344CB8AC3E}">
        <p14:creationId xmlns:p14="http://schemas.microsoft.com/office/powerpoint/2010/main" val="6560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11</a:t>
            </a:fld>
            <a:endParaRPr lang="en-US"/>
          </a:p>
        </p:txBody>
      </p:sp>
    </p:spTree>
    <p:extLst>
      <p:ext uri="{BB962C8B-B14F-4D97-AF65-F5344CB8AC3E}">
        <p14:creationId xmlns:p14="http://schemas.microsoft.com/office/powerpoint/2010/main" val="400907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8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0"/>
            <a:ext cx="73152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7" y="1600200"/>
            <a:ext cx="8272211"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7"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4"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1"/>
            <a:ext cx="54864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229600" cy="3505200"/>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2400" dirty="0"/>
            </a:br>
            <a:r>
              <a:rPr lang="en-US" sz="3200" dirty="0"/>
              <a:t>451026-1-32-01</a:t>
            </a:r>
            <a:br>
              <a:rPr lang="en-US" sz="3200" dirty="0"/>
            </a:br>
            <a:r>
              <a:rPr lang="en-US" sz="3200" dirty="0"/>
              <a:t>Ad # 25111 </a:t>
            </a:r>
            <a:br>
              <a:rPr lang="en-US" sz="2800" dirty="0"/>
            </a:br>
            <a:br>
              <a:rPr lang="en-US" sz="2800" dirty="0"/>
            </a:br>
            <a:r>
              <a:rPr lang="en-US" dirty="0"/>
              <a:t>RRR Project: </a:t>
            </a:r>
            <a:br>
              <a:rPr lang="en-US" dirty="0"/>
            </a:br>
            <a:r>
              <a:rPr lang="en-US" dirty="0"/>
              <a:t>SR 45 (US 41) FROM N OF MAGELLAN DR TO N OF 63RD AVE W</a:t>
            </a:r>
            <a:br>
              <a:rPr lang="en-US" dirty="0"/>
            </a:br>
            <a:br>
              <a:rPr lang="en-US" dirty="0"/>
            </a:br>
            <a:r>
              <a:rPr lang="en-US" dirty="0"/>
              <a:t>M</a:t>
            </a:r>
            <a:r>
              <a:rPr lang="en-US" i="0" dirty="0">
                <a:effectLst/>
              </a:rPr>
              <a:t>anatee</a:t>
            </a:r>
            <a:r>
              <a:rPr lang="en-US" dirty="0"/>
              <a:t> County</a:t>
            </a:r>
            <a:endParaRPr lang="en-US" sz="2400" dirty="0"/>
          </a:p>
        </p:txBody>
      </p:sp>
      <p:sp>
        <p:nvSpPr>
          <p:cNvPr id="3" name="Subtitle 2"/>
          <p:cNvSpPr>
            <a:spLocks noGrp="1"/>
          </p:cNvSpPr>
          <p:nvPr>
            <p:ph type="subTitle" idx="1"/>
          </p:nvPr>
        </p:nvSpPr>
        <p:spPr>
          <a:xfrm>
            <a:off x="914400" y="5029200"/>
            <a:ext cx="7315200" cy="914399"/>
          </a:xfrm>
        </p:spPr>
        <p:txBody>
          <a:bodyPr>
            <a:normAutofit fontScale="92500" lnSpcReduction="20000"/>
          </a:bodyPr>
          <a:lstStyle/>
          <a:p>
            <a:r>
              <a:rPr lang="en-US" dirty="0">
                <a:solidFill>
                  <a:srgbClr val="1F4284"/>
                </a:solidFill>
              </a:rPr>
              <a:t>Project Manager:</a:t>
            </a:r>
          </a:p>
          <a:p>
            <a:r>
              <a:rPr lang="en-US" dirty="0">
                <a:solidFill>
                  <a:srgbClr val="1F4284"/>
                </a:solidFill>
              </a:rPr>
              <a:t>Marie Carvajal</a:t>
            </a:r>
          </a:p>
          <a:p>
            <a:r>
              <a:rPr lang="en-US" dirty="0">
                <a:solidFill>
                  <a:srgbClr val="1F4284"/>
                </a:solidFill>
              </a:rPr>
              <a:t>863-519-2669</a:t>
            </a:r>
          </a:p>
        </p:txBody>
      </p:sp>
      <p:pic>
        <p:nvPicPr>
          <p:cNvPr id="44" name="Audio 43">
            <a:hlinkClick r:id="" action="ppaction://media"/>
            <a:extLst>
              <a:ext uri="{FF2B5EF4-FFF2-40B4-BE49-F238E27FC236}">
                <a16:creationId xmlns:a16="http://schemas.microsoft.com/office/drawing/2014/main" id="{72DAD7AE-E533-970B-9826-7B0BC2DF659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791037810"/>
      </p:ext>
    </p:extLst>
  </p:cSld>
  <p:clrMapOvr>
    <a:masterClrMapping/>
  </p:clrMapOvr>
  <mc:AlternateContent xmlns:mc="http://schemas.openxmlformats.org/markup-compatibility/2006">
    <mc:Choice xmlns:p14="http://schemas.microsoft.com/office/powerpoint/2010/main" Requires="p14">
      <p:transition spd="med" p14:dur="700" advTm="27826">
        <p:fade/>
      </p:transition>
    </mc:Choice>
    <mc:Fallback>
      <p:transition spd="med" advTm="278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840509"/>
            <a:ext cx="8272212" cy="609600"/>
          </a:xfrm>
        </p:spPr>
        <p:txBody>
          <a:bodyPr>
            <a:normAutofit/>
          </a:bodyPr>
          <a:lstStyle/>
          <a:p>
            <a:pPr algn="ctr"/>
            <a:r>
              <a:rPr lang="en-US" sz="3200" dirty="0"/>
              <a:t>The Letter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295400"/>
            <a:ext cx="8272211" cy="4876800"/>
          </a:xfrm>
        </p:spPr>
        <p:txBody>
          <a:bodyPr>
            <a:normAutofit fontScale="77500" lnSpcReduction="20000"/>
          </a:bodyPr>
          <a:lstStyle/>
          <a:p>
            <a:r>
              <a:rPr lang="en-US" sz="2400" dirty="0">
                <a:solidFill>
                  <a:schemeClr val="tx1"/>
                </a:solidFill>
              </a:rPr>
              <a:t>Don’t:</a:t>
            </a:r>
          </a:p>
          <a:p>
            <a:pPr lvl="1"/>
            <a:r>
              <a:rPr lang="en-US" sz="2400" b="1" dirty="0">
                <a:solidFill>
                  <a:schemeClr val="tx1"/>
                </a:solidFill>
              </a:rPr>
              <a:t>Don’t use excessive graphics and pictures.</a:t>
            </a:r>
          </a:p>
          <a:p>
            <a:pPr lvl="1"/>
            <a:r>
              <a:rPr lang="en-US" sz="2400" b="1" dirty="0">
                <a:solidFill>
                  <a:schemeClr val="tx1"/>
                </a:solidFill>
              </a:rPr>
              <a:t>Don’t use multiple colors throughout the text.  We print black and white. </a:t>
            </a:r>
          </a:p>
          <a:p>
            <a:pPr lvl="1"/>
            <a:r>
              <a:rPr lang="en-US" sz="2400" b="1" dirty="0">
                <a:solidFill>
                  <a:schemeClr val="tx1"/>
                </a:solidFill>
              </a:rPr>
              <a:t>Don’t assume just because the </a:t>
            </a:r>
            <a:r>
              <a:rPr lang="en-US" sz="2400" b="1" dirty="0" err="1">
                <a:solidFill>
                  <a:schemeClr val="tx1"/>
                </a:solidFill>
              </a:rPr>
              <a:t>TRC</a:t>
            </a:r>
            <a:r>
              <a:rPr lang="en-US" sz="2400" b="1" dirty="0">
                <a:solidFill>
                  <a:schemeClr val="tx1"/>
                </a:solidFill>
              </a:rPr>
              <a:t> has worked with you in the past that we will take your past work into consideration. The only way to be fair is to read every letter like we’ve never met you. If it’s not in the letter, it won’t be taken into consideration when shortlisting. </a:t>
            </a:r>
          </a:p>
          <a:p>
            <a:pPr lvl="1"/>
            <a:r>
              <a:rPr lang="en-US" sz="2400" b="1" dirty="0">
                <a:solidFill>
                  <a:schemeClr val="tx1"/>
                </a:solidFill>
              </a:rPr>
              <a:t>Don’t contact anyone regarding this project except FDOT. This project is “no call” until told otherwise. </a:t>
            </a:r>
          </a:p>
          <a:p>
            <a:r>
              <a:rPr lang="en-US" sz="2400" dirty="0">
                <a:solidFill>
                  <a:schemeClr val="tx1"/>
                </a:solidFill>
              </a:rPr>
              <a:t>Do:</a:t>
            </a:r>
          </a:p>
          <a:p>
            <a:pPr lvl="1"/>
            <a:r>
              <a:rPr lang="en-US" sz="2400" b="1" dirty="0">
                <a:solidFill>
                  <a:schemeClr val="tx1"/>
                </a:solidFill>
              </a:rPr>
              <a:t>Listen to your </a:t>
            </a:r>
            <a:r>
              <a:rPr lang="en-US" sz="2400" b="1" dirty="0" err="1">
                <a:solidFill>
                  <a:schemeClr val="tx1"/>
                </a:solidFill>
              </a:rPr>
              <a:t>TRC</a:t>
            </a:r>
            <a:r>
              <a:rPr lang="en-US" sz="2400" b="1" dirty="0">
                <a:solidFill>
                  <a:schemeClr val="tx1"/>
                </a:solidFill>
              </a:rPr>
              <a:t>. </a:t>
            </a:r>
          </a:p>
          <a:p>
            <a:pPr lvl="1"/>
            <a:r>
              <a:rPr lang="en-US" sz="2400" b="1" dirty="0">
                <a:solidFill>
                  <a:schemeClr val="tx1"/>
                </a:solidFill>
              </a:rPr>
              <a:t>This TRC prefers a two-column format.</a:t>
            </a:r>
          </a:p>
          <a:p>
            <a:pPr lvl="1"/>
            <a:r>
              <a:rPr lang="en-US" sz="2400" b="1" dirty="0">
                <a:solidFill>
                  <a:schemeClr val="tx1"/>
                </a:solidFill>
              </a:rPr>
              <a:t>Check for grammatical errors. If you can’t QC a letter, how do we expect you to QC plans?</a:t>
            </a:r>
          </a:p>
          <a:p>
            <a:pPr marL="182250" lvl="1" indent="0">
              <a:buNone/>
            </a:pPr>
            <a:r>
              <a:rPr lang="en-US" sz="1400" dirty="0"/>
              <a:t> </a:t>
            </a:r>
          </a:p>
        </p:txBody>
      </p:sp>
      <p:pic>
        <p:nvPicPr>
          <p:cNvPr id="11" name="Audio 10">
            <a:hlinkClick r:id="" action="ppaction://media"/>
            <a:extLst>
              <a:ext uri="{FF2B5EF4-FFF2-40B4-BE49-F238E27FC236}">
                <a16:creationId xmlns:a16="http://schemas.microsoft.com/office/drawing/2014/main" id="{E86B9681-0EF7-6284-2970-50B74EE4001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20214062"/>
      </p:ext>
    </p:extLst>
  </p:cSld>
  <p:clrMapOvr>
    <a:masterClrMapping/>
  </p:clrMapOvr>
  <mc:AlternateContent xmlns:mc="http://schemas.openxmlformats.org/markup-compatibility/2006">
    <mc:Choice xmlns:p14="http://schemas.microsoft.com/office/powerpoint/2010/main" Requires="p14">
      <p:transition spd="med" p14:dur="700" advTm="48346">
        <p:fade/>
      </p:transition>
    </mc:Choice>
    <mc:Fallback>
      <p:transition spd="med" advTm="483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52800"/>
            <a:ext cx="8229600" cy="2971800"/>
          </a:xfrm>
        </p:spPr>
        <p:txBody>
          <a:bodyPr>
            <a:normAutofit fontScale="90000"/>
          </a:bodyPr>
          <a:lstStyle/>
          <a:p>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r>
              <a:rPr lang="en-US" sz="2700" dirty="0">
                <a:solidFill>
                  <a:srgbClr val="153879"/>
                </a:solidFill>
              </a:rPr>
              <a:t>Meetings are being held on: </a:t>
            </a:r>
            <a:br>
              <a:rPr lang="en-US" sz="2700" dirty="0">
                <a:solidFill>
                  <a:srgbClr val="153879"/>
                </a:solidFill>
              </a:rPr>
            </a:br>
            <a:r>
              <a:rPr lang="en-US" sz="2700" dirty="0">
                <a:solidFill>
                  <a:srgbClr val="153879"/>
                </a:solidFill>
              </a:rPr>
              <a:t>Monday May13th from 9:00 am-4:00pm</a:t>
            </a:r>
            <a:br>
              <a:rPr lang="en-US" sz="2700" dirty="0">
                <a:solidFill>
                  <a:srgbClr val="153879"/>
                </a:solidFill>
              </a:rPr>
            </a:br>
            <a:r>
              <a:rPr lang="en-US" sz="2700" dirty="0">
                <a:solidFill>
                  <a:srgbClr val="153879"/>
                </a:solidFill>
              </a:rPr>
              <a:t>Tuesday May 14</a:t>
            </a:r>
            <a:r>
              <a:rPr lang="en-US" sz="2700" baseline="30000" dirty="0">
                <a:solidFill>
                  <a:srgbClr val="153879"/>
                </a:solidFill>
              </a:rPr>
              <a:t>th</a:t>
            </a:r>
            <a:r>
              <a:rPr lang="en-US" sz="2700" dirty="0">
                <a:solidFill>
                  <a:srgbClr val="153879"/>
                </a:solidFill>
              </a:rPr>
              <a:t> from 9:00 am-12:00pm</a:t>
            </a:r>
            <a:br>
              <a:rPr lang="en-US" sz="2700" dirty="0">
                <a:solidFill>
                  <a:srgbClr val="153879"/>
                </a:solidFill>
              </a:rPr>
            </a:br>
            <a:r>
              <a:rPr lang="en-US" sz="2700" dirty="0">
                <a:solidFill>
                  <a:srgbClr val="153879"/>
                </a:solidFill>
              </a:rPr>
              <a:t>Wednesday, May 15</a:t>
            </a:r>
            <a:r>
              <a:rPr lang="en-US" sz="2700" baseline="30000" dirty="0">
                <a:solidFill>
                  <a:srgbClr val="153879"/>
                </a:solidFill>
              </a:rPr>
              <a:t>th</a:t>
            </a:r>
            <a:r>
              <a:rPr lang="en-US" sz="2700" dirty="0">
                <a:solidFill>
                  <a:srgbClr val="153879"/>
                </a:solidFill>
              </a:rPr>
              <a:t>  from 9:00 am-3:00pm</a:t>
            </a:r>
            <a:br>
              <a:rPr lang="en-US" sz="2700" dirty="0">
                <a:solidFill>
                  <a:srgbClr val="153879"/>
                </a:solidFill>
              </a:rPr>
            </a:br>
            <a:br>
              <a:rPr lang="en-US" sz="2700" dirty="0">
                <a:solidFill>
                  <a:schemeClr val="tx2"/>
                </a:solidFill>
              </a:rPr>
            </a:br>
            <a:br>
              <a:rPr lang="en-US" sz="2700" dirty="0">
                <a:solidFill>
                  <a:schemeClr val="tx2"/>
                </a:solidFill>
              </a:rPr>
            </a:br>
            <a:r>
              <a:rPr lang="en-US" sz="2700" dirty="0">
                <a:solidFill>
                  <a:srgbClr val="FF0000"/>
                </a:solidFill>
              </a:rPr>
              <a:t>***This time is for YOU to ask questions and get clarification, so information contained in this PowerPoint will not be repeated by the TRC.*** </a:t>
            </a:r>
            <a:br>
              <a:rPr lang="en-US" sz="2700" dirty="0"/>
            </a:br>
            <a:endParaRPr lang="en-US" sz="2700" dirty="0"/>
          </a:p>
        </p:txBody>
      </p:sp>
      <p:sp>
        <p:nvSpPr>
          <p:cNvPr id="3" name="TextBox 2">
            <a:extLst>
              <a:ext uri="{FF2B5EF4-FFF2-40B4-BE49-F238E27FC236}">
                <a16:creationId xmlns:a16="http://schemas.microsoft.com/office/drawing/2014/main" id="{E59F1DE2-BFAC-410D-A47B-E07D757DA70B}"/>
              </a:ext>
            </a:extLst>
          </p:cNvPr>
          <p:cNvSpPr txBox="1"/>
          <p:nvPr/>
        </p:nvSpPr>
        <p:spPr>
          <a:xfrm>
            <a:off x="685800" y="914400"/>
            <a:ext cx="7924800" cy="3108543"/>
          </a:xfrm>
          <a:prstGeom prst="rect">
            <a:avLst/>
          </a:prstGeom>
          <a:noFill/>
        </p:spPr>
        <p:txBody>
          <a:bodyPr wrap="square" rtlCol="0">
            <a:spAutoFit/>
          </a:bodyPr>
          <a:lstStyle/>
          <a:p>
            <a:pPr algn="ctr" defTabSz="257175">
              <a:spcBef>
                <a:spcPct val="0"/>
              </a:spcBef>
            </a:pPr>
            <a:r>
              <a:rPr lang="en-US" sz="2800" b="1" dirty="0">
                <a:solidFill>
                  <a:srgbClr val="153879"/>
                </a:solidFill>
                <a:latin typeface="Arial" panose="020B0604020202020204" pitchFamily="34" charset="0"/>
                <a:ea typeface="+mj-ea"/>
                <a:cs typeface="Arial" panose="020B0604020202020204" pitchFamily="34" charset="0"/>
              </a:rPr>
              <a:t>If you would like to schedule your </a:t>
            </a:r>
            <a:br>
              <a:rPr lang="en-US" sz="2800" b="1" dirty="0">
                <a:solidFill>
                  <a:srgbClr val="153879"/>
                </a:solidFill>
                <a:latin typeface="Arial" panose="020B0604020202020204" pitchFamily="34" charset="0"/>
                <a:ea typeface="+mj-ea"/>
                <a:cs typeface="Arial" panose="020B0604020202020204" pitchFamily="34" charset="0"/>
              </a:rPr>
            </a:br>
            <a:r>
              <a:rPr lang="en-US" sz="2800" b="1" dirty="0">
                <a:solidFill>
                  <a:srgbClr val="153879"/>
                </a:solidFill>
                <a:latin typeface="Arial" panose="020B0604020202020204" pitchFamily="34" charset="0"/>
                <a:ea typeface="+mj-ea"/>
                <a:cs typeface="Arial" panose="020B0604020202020204" pitchFamily="34" charset="0"/>
              </a:rPr>
              <a:t>20-minute marketing meeting, please go to PDA for the booking link.</a:t>
            </a: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400" b="1" dirty="0">
              <a:solidFill>
                <a:srgbClr val="153879"/>
              </a:solidFill>
              <a:latin typeface="Arial" panose="020B0604020202020204" pitchFamily="34" charset="0"/>
              <a:ea typeface="+mj-ea"/>
              <a:cs typeface="Arial" panose="020B0604020202020204" pitchFamily="34" charset="0"/>
            </a:endParaRPr>
          </a:p>
        </p:txBody>
      </p:sp>
      <p:pic>
        <p:nvPicPr>
          <p:cNvPr id="9" name="Audio 8">
            <a:hlinkClick r:id="" action="ppaction://media"/>
            <a:extLst>
              <a:ext uri="{FF2B5EF4-FFF2-40B4-BE49-F238E27FC236}">
                <a16:creationId xmlns:a16="http://schemas.microsoft.com/office/drawing/2014/main" id="{4C95FA63-4428-C4A7-608F-DCE1A6E261F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2312164"/>
      </p:ext>
    </p:extLst>
  </p:cSld>
  <p:clrMapOvr>
    <a:masterClrMapping/>
  </p:clrMapOvr>
  <mc:AlternateContent xmlns:mc="http://schemas.openxmlformats.org/markup-compatibility/2006">
    <mc:Choice xmlns:p14="http://schemas.microsoft.com/office/powerpoint/2010/main" Requires="p14">
      <p:transition spd="med" p14:dur="700" advTm="38510">
        <p:fade/>
      </p:transition>
    </mc:Choice>
    <mc:Fallback>
      <p:transition spd="med" advTm="385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CAP Dates:</a:t>
            </a:r>
          </a:p>
        </p:txBody>
      </p:sp>
      <p:sp>
        <p:nvSpPr>
          <p:cNvPr id="3" name="Content Placeholder 2"/>
          <p:cNvSpPr>
            <a:spLocks noGrp="1"/>
          </p:cNvSpPr>
          <p:nvPr>
            <p:ph idx="1"/>
          </p:nvPr>
        </p:nvSpPr>
        <p:spPr/>
        <p:txBody>
          <a:bodyPr>
            <a:normAutofit/>
          </a:bodyPr>
          <a:lstStyle/>
          <a:p>
            <a:r>
              <a:rPr lang="en-US" sz="2400" dirty="0"/>
              <a:t>Advertisement: June 21, 2024</a:t>
            </a:r>
          </a:p>
          <a:p>
            <a:r>
              <a:rPr lang="en-US" sz="1600" dirty="0"/>
              <a:t>Contact ceases with all FDOT staff (except PSU) </a:t>
            </a:r>
          </a:p>
          <a:p>
            <a:r>
              <a:rPr lang="en-US" sz="2400" dirty="0"/>
              <a:t>Interviews:	 August 21, 2024</a:t>
            </a:r>
          </a:p>
          <a:p>
            <a:r>
              <a:rPr lang="en-US" sz="2400" dirty="0"/>
              <a:t>Final Selection: September 3, 2024</a:t>
            </a:r>
          </a:p>
        </p:txBody>
      </p:sp>
      <p:pic>
        <p:nvPicPr>
          <p:cNvPr id="19" name="Audio 18">
            <a:hlinkClick r:id="" action="ppaction://media"/>
            <a:extLst>
              <a:ext uri="{FF2B5EF4-FFF2-40B4-BE49-F238E27FC236}">
                <a16:creationId xmlns:a16="http://schemas.microsoft.com/office/drawing/2014/main" id="{E350ECDA-65BA-77D7-7CE8-3E6A918E298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902986976"/>
      </p:ext>
    </p:extLst>
  </p:cSld>
  <p:clrMapOvr>
    <a:masterClrMapping/>
  </p:clrMapOvr>
  <mc:AlternateContent xmlns:mc="http://schemas.openxmlformats.org/markup-compatibility/2006">
    <mc:Choice xmlns:p14="http://schemas.microsoft.com/office/powerpoint/2010/main" Requires="p14">
      <p:transition spd="med" p14:dur="700" advTm="15695">
        <p:fade/>
      </p:transition>
    </mc:Choice>
    <mc:Fallback>
      <p:transition spd="med" advTm="156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79506" cy="609600"/>
          </a:xfrm>
        </p:spPr>
        <p:txBody>
          <a:bodyPr>
            <a:normAutofit/>
          </a:bodyPr>
          <a:lstStyle/>
          <a:p>
            <a:r>
              <a:rPr lang="en-US" dirty="0"/>
              <a:t>	TRC: Marie Carvajal,  Design Project Manager III</a:t>
            </a:r>
          </a:p>
        </p:txBody>
      </p:sp>
      <p:sp>
        <p:nvSpPr>
          <p:cNvPr id="3" name="Content Placeholder 2"/>
          <p:cNvSpPr>
            <a:spLocks noGrp="1"/>
          </p:cNvSpPr>
          <p:nvPr>
            <p:ph idx="1"/>
          </p:nvPr>
        </p:nvSpPr>
        <p:spPr>
          <a:xfrm>
            <a:off x="435897" y="1871732"/>
            <a:ext cx="5050503" cy="3690868"/>
          </a:xfrm>
        </p:spPr>
        <p:txBody>
          <a:bodyPr>
            <a:normAutofit/>
          </a:bodyPr>
          <a:lstStyle/>
          <a:p>
            <a:r>
              <a:rPr lang="en-US" sz="2400" dirty="0"/>
              <a:t>4 Years with FDOT</a:t>
            </a:r>
          </a:p>
          <a:p>
            <a:pPr lvl="1"/>
            <a:r>
              <a:rPr lang="en-US" sz="1800" dirty="0"/>
              <a:t>Procurement – 3 years</a:t>
            </a:r>
          </a:p>
          <a:p>
            <a:pPr lvl="1"/>
            <a:r>
              <a:rPr lang="en-US" sz="1800" dirty="0"/>
              <a:t>Project Management – 1 year</a:t>
            </a:r>
          </a:p>
          <a:p>
            <a:pPr marL="0" indent="0">
              <a:buNone/>
            </a:pPr>
            <a:endParaRPr lang="en-US" sz="2400" dirty="0"/>
          </a:p>
          <a:p>
            <a:r>
              <a:rPr lang="en-US" sz="2400" dirty="0"/>
              <a:t>Contact Information:</a:t>
            </a:r>
          </a:p>
          <a:p>
            <a:pPr lvl="1"/>
            <a:r>
              <a:rPr lang="en-US" sz="1800" dirty="0"/>
              <a:t>863-519-2669</a:t>
            </a:r>
          </a:p>
          <a:p>
            <a:pPr lvl="1"/>
            <a:r>
              <a:rPr lang="en-US" sz="1800" dirty="0"/>
              <a:t>Marie.Carvajal@dot.state.fl.us</a:t>
            </a:r>
          </a:p>
          <a:p>
            <a:pPr marL="0" indent="0">
              <a:buNone/>
            </a:pPr>
            <a:endParaRPr lang="en-US" dirty="0"/>
          </a:p>
        </p:txBody>
      </p:sp>
      <p:pic>
        <p:nvPicPr>
          <p:cNvPr id="4" name="Picture 3" descr="A person smiling in front of a flag">
            <a:extLst>
              <a:ext uri="{FF2B5EF4-FFF2-40B4-BE49-F238E27FC236}">
                <a16:creationId xmlns:a16="http://schemas.microsoft.com/office/drawing/2014/main" id="{08C5D06A-B3DE-99E9-161F-F3A06E6F5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598276"/>
            <a:ext cx="3080004" cy="3690868"/>
          </a:xfrm>
          <a:prstGeom prst="rect">
            <a:avLst/>
          </a:prstGeom>
          <a:effectLst>
            <a:outerShdw blurRad="50800" dist="38100" dir="18900000" algn="bl" rotWithShape="0">
              <a:prstClr val="black">
                <a:alpha val="40000"/>
              </a:prstClr>
            </a:outerShdw>
            <a:softEdge rad="152400"/>
          </a:effectLst>
        </p:spPr>
      </p:pic>
      <p:pic>
        <p:nvPicPr>
          <p:cNvPr id="21" name="Audio 20">
            <a:hlinkClick r:id="" action="ppaction://media"/>
            <a:extLst>
              <a:ext uri="{FF2B5EF4-FFF2-40B4-BE49-F238E27FC236}">
                <a16:creationId xmlns:a16="http://schemas.microsoft.com/office/drawing/2014/main" id="{C88D3948-A5BA-02A8-D54F-12D6DAD2A410}"/>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731182368"/>
      </p:ext>
    </p:extLst>
  </p:cSld>
  <p:clrMapOvr>
    <a:masterClrMapping/>
  </p:clrMapOvr>
  <mc:AlternateContent xmlns:mc="http://schemas.openxmlformats.org/markup-compatibility/2006">
    <mc:Choice xmlns:p14="http://schemas.microsoft.com/office/powerpoint/2010/main" Requires="p14">
      <p:transition spd="med" p14:dur="700" advTm="7748">
        <p:fade/>
      </p:transition>
    </mc:Choice>
    <mc:Fallback>
      <p:transition spd="med" advTm="7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921" y="1543050"/>
            <a:ext cx="6204159" cy="514350"/>
          </a:xfrm>
        </p:spPr>
        <p:txBody>
          <a:bodyPr>
            <a:normAutofit fontScale="90000"/>
          </a:bodyPr>
          <a:lstStyle/>
          <a:p>
            <a:r>
              <a:rPr lang="en-US" dirty="0"/>
              <a:t>TRC: Davidge Turley, District 1/7 Materials Geotechnical Coordinator</a:t>
            </a:r>
          </a:p>
        </p:txBody>
      </p:sp>
      <p:pic>
        <p:nvPicPr>
          <p:cNvPr id="5" name="Picture 4" descr="A person with his arms crossed">
            <a:extLst>
              <a:ext uri="{FF2B5EF4-FFF2-40B4-BE49-F238E27FC236}">
                <a16:creationId xmlns:a16="http://schemas.microsoft.com/office/drawing/2014/main" id="{D6030C5C-B113-0B31-0DB9-CF955E33E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527" y="2203345"/>
            <a:ext cx="1886385" cy="2789699"/>
          </a:xfrm>
          <a:prstGeom prst="rect">
            <a:avLst/>
          </a:prstGeom>
          <a:effectLst>
            <a:softEdge rad="127000"/>
          </a:effectLst>
        </p:spPr>
      </p:pic>
      <p:sp>
        <p:nvSpPr>
          <p:cNvPr id="6" name="Content Placeholder 2"/>
          <p:cNvSpPr txBox="1">
            <a:spLocks/>
          </p:cNvSpPr>
          <p:nvPr/>
        </p:nvSpPr>
        <p:spPr>
          <a:xfrm>
            <a:off x="1469924" y="2261049"/>
            <a:ext cx="3787877" cy="2482401"/>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dirty="0"/>
              <a:t>7 years with FDOT</a:t>
            </a:r>
          </a:p>
          <a:p>
            <a:pPr lvl="1"/>
            <a:r>
              <a:rPr lang="en-US" sz="1350" dirty="0"/>
              <a:t>7 years in Materials</a:t>
            </a:r>
          </a:p>
          <a:p>
            <a:pPr marL="136688" lvl="1" indent="0">
              <a:buNone/>
            </a:pPr>
            <a:endParaRPr lang="en-US" sz="1800" dirty="0"/>
          </a:p>
          <a:p>
            <a:r>
              <a:rPr lang="en-US" dirty="0"/>
              <a:t>Contact Information:</a:t>
            </a:r>
          </a:p>
          <a:p>
            <a:pPr lvl="1"/>
            <a:r>
              <a:rPr lang="en-US" sz="1350" dirty="0"/>
              <a:t>(863) 519-4254</a:t>
            </a:r>
          </a:p>
          <a:p>
            <a:pPr lvl="1"/>
            <a:r>
              <a:rPr lang="en-US" sz="1350" dirty="0"/>
              <a:t>davidge.turley@dot.state.fl.us</a:t>
            </a:r>
          </a:p>
          <a:p>
            <a:pPr marL="0" indent="0">
              <a:buNone/>
            </a:pPr>
            <a:endParaRPr lang="en-US" sz="1350" dirty="0"/>
          </a:p>
        </p:txBody>
      </p:sp>
      <p:pic>
        <p:nvPicPr>
          <p:cNvPr id="16" name="Audio 15">
            <a:hlinkClick r:id="" action="ppaction://media"/>
            <a:extLst>
              <a:ext uri="{FF2B5EF4-FFF2-40B4-BE49-F238E27FC236}">
                <a16:creationId xmlns:a16="http://schemas.microsoft.com/office/drawing/2014/main" id="{60826504-D8EC-4C35-7946-1B074E07F4B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494200663"/>
      </p:ext>
    </p:extLst>
  </p:cSld>
  <p:clrMapOvr>
    <a:masterClrMapping/>
  </p:clrMapOvr>
  <mc:AlternateContent xmlns:mc="http://schemas.openxmlformats.org/markup-compatibility/2006">
    <mc:Choice xmlns:p14="http://schemas.microsoft.com/office/powerpoint/2010/main" Requires="p14">
      <p:transition p14:dur="0" advTm="4785"/>
    </mc:Choice>
    <mc:Fallback>
      <p:transition advTm="4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TRC:  Randy Lachler, Roadway Engineer I</a:t>
            </a:r>
          </a:p>
        </p:txBody>
      </p:sp>
      <p:sp>
        <p:nvSpPr>
          <p:cNvPr id="3" name="Content Placeholder 2"/>
          <p:cNvSpPr>
            <a:spLocks noGrp="1"/>
          </p:cNvSpPr>
          <p:nvPr>
            <p:ph idx="1"/>
          </p:nvPr>
        </p:nvSpPr>
        <p:spPr>
          <a:xfrm>
            <a:off x="699117" y="2057400"/>
            <a:ext cx="4558685" cy="3257550"/>
          </a:xfrm>
        </p:spPr>
        <p:txBody>
          <a:bodyPr>
            <a:normAutofit/>
          </a:bodyPr>
          <a:lstStyle/>
          <a:p>
            <a:r>
              <a:rPr lang="en-US" dirty="0"/>
              <a:t>25 years with FDOT</a:t>
            </a:r>
          </a:p>
          <a:p>
            <a:pPr lvl="1"/>
            <a:r>
              <a:rPr lang="en-US" dirty="0"/>
              <a:t>P.E. Trainee Program – 4 years</a:t>
            </a:r>
          </a:p>
          <a:p>
            <a:pPr lvl="1"/>
            <a:r>
              <a:rPr lang="en-US" dirty="0"/>
              <a:t>Structures – 2 years</a:t>
            </a:r>
          </a:p>
          <a:p>
            <a:pPr lvl="1"/>
            <a:r>
              <a:rPr lang="en-US" dirty="0"/>
              <a:t>Roadway Design – 19 years</a:t>
            </a:r>
          </a:p>
          <a:p>
            <a:endParaRPr lang="en-US" dirty="0"/>
          </a:p>
          <a:p>
            <a:r>
              <a:rPr lang="en-US" dirty="0"/>
              <a:t>Contact Information:</a:t>
            </a:r>
          </a:p>
          <a:p>
            <a:pPr lvl="1"/>
            <a:r>
              <a:rPr lang="en-US" dirty="0"/>
              <a:t>863-519-2548</a:t>
            </a:r>
          </a:p>
          <a:p>
            <a:pPr lvl="1"/>
            <a:r>
              <a:rPr lang="en-US" dirty="0"/>
              <a:t>Randy.Lachler@dot.state.fl.us</a:t>
            </a:r>
          </a:p>
          <a:p>
            <a:endParaRPr lang="en-US" dirty="0"/>
          </a:p>
          <a:p>
            <a:pPr marL="0" indent="0">
              <a:buNone/>
            </a:pPr>
            <a:endParaRPr lang="en-US" dirty="0"/>
          </a:p>
        </p:txBody>
      </p:sp>
      <p:pic>
        <p:nvPicPr>
          <p:cNvPr id="6" name="Picture 5" descr="A person smiling for the camera&#10;&#10;Description generated with very high confidence">
            <a:extLst>
              <a:ext uri="{FF2B5EF4-FFF2-40B4-BE49-F238E27FC236}">
                <a16:creationId xmlns:a16="http://schemas.microsoft.com/office/drawing/2014/main" id="{1910ED4D-9858-4C24-81AD-56EB366DF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462" y="2174361"/>
            <a:ext cx="1969328" cy="2621147"/>
          </a:xfrm>
          <a:prstGeom prst="rect">
            <a:avLst/>
          </a:prstGeom>
          <a:ln w="88900" cap="sq" cmpd="thickThin">
            <a:solidFill>
              <a:srgbClr val="000000"/>
            </a:solidFill>
            <a:prstDash val="solid"/>
            <a:miter lim="800000"/>
          </a:ln>
          <a:effectLst>
            <a:innerShdw blurRad="76200">
              <a:srgbClr val="000000"/>
            </a:innerShdw>
          </a:effectLst>
        </p:spPr>
      </p:pic>
      <p:pic>
        <p:nvPicPr>
          <p:cNvPr id="12" name="Audio 11">
            <a:hlinkClick r:id="" action="ppaction://media"/>
            <a:extLst>
              <a:ext uri="{FF2B5EF4-FFF2-40B4-BE49-F238E27FC236}">
                <a16:creationId xmlns:a16="http://schemas.microsoft.com/office/drawing/2014/main" id="{903CA557-5134-1EED-33B8-24A1A93C3BA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584284393"/>
      </p:ext>
    </p:extLst>
  </p:cSld>
  <p:clrMapOvr>
    <a:masterClrMapping/>
  </p:clrMapOvr>
  <mc:AlternateContent xmlns:mc="http://schemas.openxmlformats.org/markup-compatibility/2006">
    <mc:Choice xmlns:p14="http://schemas.microsoft.com/office/powerpoint/2010/main" Requires="p14">
      <p:transition spd="med" p14:dur="700" advTm="7115">
        <p:fade/>
      </p:transition>
    </mc:Choice>
    <mc:Fallback>
      <p:transition spd="med" advTm="71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a:t>
            </a:r>
          </a:p>
        </p:txBody>
      </p:sp>
      <p:sp>
        <p:nvSpPr>
          <p:cNvPr id="3" name="Content Placeholder 2"/>
          <p:cNvSpPr>
            <a:spLocks noGrp="1"/>
          </p:cNvSpPr>
          <p:nvPr>
            <p:ph idx="1"/>
          </p:nvPr>
        </p:nvSpPr>
        <p:spPr>
          <a:xfrm>
            <a:off x="435897" y="1828800"/>
            <a:ext cx="8272211" cy="4343400"/>
          </a:xfrm>
        </p:spPr>
        <p:txBody>
          <a:bodyPr>
            <a:normAutofit/>
          </a:bodyPr>
          <a:lstStyle/>
          <a:p>
            <a:r>
              <a:rPr lang="en-US" sz="2800" dirty="0"/>
              <a:t>Design:</a:t>
            </a:r>
          </a:p>
          <a:p>
            <a:pPr lvl="1"/>
            <a:r>
              <a:rPr lang="en-US" sz="2000" dirty="0"/>
              <a:t>$916,164 funded in FY25</a:t>
            </a:r>
          </a:p>
          <a:p>
            <a:pPr marL="172125" lvl="1"/>
            <a:r>
              <a:rPr lang="en-US" sz="2800" b="1" dirty="0"/>
              <a:t>ROW:</a:t>
            </a:r>
          </a:p>
          <a:p>
            <a:pPr lvl="1"/>
            <a:r>
              <a:rPr lang="en-US" sz="2000" dirty="0"/>
              <a:t>No anticipated ROW required</a:t>
            </a:r>
          </a:p>
          <a:p>
            <a:r>
              <a:rPr lang="en-US" sz="2800" dirty="0"/>
              <a:t>Construction:</a:t>
            </a:r>
          </a:p>
          <a:p>
            <a:pPr lvl="1"/>
            <a:r>
              <a:rPr lang="en-US" sz="2000" dirty="0"/>
              <a:t>$4.8M funded in FY27 </a:t>
            </a:r>
          </a:p>
        </p:txBody>
      </p:sp>
      <p:pic>
        <p:nvPicPr>
          <p:cNvPr id="13" name="Audio 12">
            <a:hlinkClick r:id="" action="ppaction://media"/>
            <a:extLst>
              <a:ext uri="{FF2B5EF4-FFF2-40B4-BE49-F238E27FC236}">
                <a16:creationId xmlns:a16="http://schemas.microsoft.com/office/drawing/2014/main" id="{8B47EC8E-516E-AAAA-52F2-0CAE96E3057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67833699"/>
      </p:ext>
    </p:extLst>
  </p:cSld>
  <p:clrMapOvr>
    <a:masterClrMapping/>
  </p:clrMapOvr>
  <mc:AlternateContent xmlns:mc="http://schemas.openxmlformats.org/markup-compatibility/2006">
    <mc:Choice xmlns:p14="http://schemas.microsoft.com/office/powerpoint/2010/main" Requires="p14">
      <p:transition spd="med" p14:dur="700" advTm="20128">
        <p:fade/>
      </p:transition>
    </mc:Choice>
    <mc:Fallback>
      <p:transition spd="med" advTm="201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Consultant Responsibilities</a:t>
            </a:r>
          </a:p>
        </p:txBody>
      </p:sp>
      <p:sp>
        <p:nvSpPr>
          <p:cNvPr id="5" name="Content Placeholder 2">
            <a:extLst>
              <a:ext uri="{FF2B5EF4-FFF2-40B4-BE49-F238E27FC236}">
                <a16:creationId xmlns:a16="http://schemas.microsoft.com/office/drawing/2014/main" id="{7DD87413-039F-4CFA-9AF6-64486F5D4422}"/>
              </a:ext>
            </a:extLst>
          </p:cNvPr>
          <p:cNvSpPr txBox="1">
            <a:spLocks/>
          </p:cNvSpPr>
          <p:nvPr/>
        </p:nvSpPr>
        <p:spPr>
          <a:xfrm>
            <a:off x="533400" y="1752600"/>
            <a:ext cx="7315200" cy="41148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sz="2200" dirty="0"/>
              <a:t>Major Work Type: 3.1 Minor Highway Design</a:t>
            </a:r>
          </a:p>
          <a:p>
            <a:endParaRPr lang="en-US" sz="2200" dirty="0"/>
          </a:p>
          <a:p>
            <a:pPr lvl="1"/>
            <a:r>
              <a:rPr lang="en-US" sz="2000" dirty="0"/>
              <a:t>4.1.1 Miscellaneous Structures</a:t>
            </a:r>
          </a:p>
          <a:p>
            <a:pPr lvl="1"/>
            <a:r>
              <a:rPr lang="en-US" sz="2000" dirty="0"/>
              <a:t>7.1 Signing, Pavement Marking &amp; Channelization</a:t>
            </a:r>
          </a:p>
          <a:p>
            <a:pPr lvl="1"/>
            <a:r>
              <a:rPr lang="en-US" sz="2000" dirty="0"/>
              <a:t>7.3 Signalization</a:t>
            </a:r>
          </a:p>
          <a:p>
            <a:pPr lvl="1"/>
            <a:r>
              <a:rPr lang="en-US" sz="2000" dirty="0"/>
              <a:t>8.1 Control Surveying</a:t>
            </a:r>
          </a:p>
          <a:p>
            <a:pPr lvl="1"/>
            <a:r>
              <a:rPr lang="en-US" sz="2000" dirty="0"/>
              <a:t>8.2 Design Right of Way &amp; Construction Surveying </a:t>
            </a:r>
          </a:p>
          <a:p>
            <a:pPr marL="182250" lvl="1" indent="0">
              <a:buNone/>
            </a:pPr>
            <a:endParaRPr lang="en-US" dirty="0"/>
          </a:p>
          <a:p>
            <a:pPr lvl="1"/>
            <a:endParaRPr lang="en-US" dirty="0"/>
          </a:p>
        </p:txBody>
      </p:sp>
      <p:sp>
        <p:nvSpPr>
          <p:cNvPr id="4" name="Content Placeholder 2">
            <a:extLst>
              <a:ext uri="{FF2B5EF4-FFF2-40B4-BE49-F238E27FC236}">
                <a16:creationId xmlns:a16="http://schemas.microsoft.com/office/drawing/2014/main" id="{0875B649-C686-4792-95C5-F92B88D9FF2F}"/>
              </a:ext>
            </a:extLst>
          </p:cNvPr>
          <p:cNvSpPr txBox="1">
            <a:spLocks/>
          </p:cNvSpPr>
          <p:nvPr/>
        </p:nvSpPr>
        <p:spPr>
          <a:xfrm>
            <a:off x="4419600" y="1736436"/>
            <a:ext cx="3831303"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182250" lvl="1" indent="0">
              <a:buNone/>
            </a:pPr>
            <a:endParaRPr lang="en-US" dirty="0"/>
          </a:p>
        </p:txBody>
      </p:sp>
      <p:sp>
        <p:nvSpPr>
          <p:cNvPr id="6" name="Content Placeholder 2">
            <a:extLst>
              <a:ext uri="{FF2B5EF4-FFF2-40B4-BE49-F238E27FC236}">
                <a16:creationId xmlns:a16="http://schemas.microsoft.com/office/drawing/2014/main" id="{2E899BD7-FB50-47BB-9F1C-51A3234F1EDD}"/>
              </a:ext>
            </a:extLst>
          </p:cNvPr>
          <p:cNvSpPr txBox="1">
            <a:spLocks/>
          </p:cNvSpPr>
          <p:nvPr/>
        </p:nvSpPr>
        <p:spPr>
          <a:xfrm>
            <a:off x="4267200" y="1752600"/>
            <a:ext cx="3810000"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lvl="1"/>
            <a:endParaRPr lang="en-US" dirty="0"/>
          </a:p>
          <a:p>
            <a:pPr lvl="1"/>
            <a:endParaRPr lang="en-US" dirty="0"/>
          </a:p>
        </p:txBody>
      </p:sp>
      <p:pic>
        <p:nvPicPr>
          <p:cNvPr id="11" name="Audio 10">
            <a:hlinkClick r:id="" action="ppaction://media"/>
            <a:extLst>
              <a:ext uri="{FF2B5EF4-FFF2-40B4-BE49-F238E27FC236}">
                <a16:creationId xmlns:a16="http://schemas.microsoft.com/office/drawing/2014/main" id="{4DA65913-5C5C-3621-77D6-F592670B73D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4176963921"/>
      </p:ext>
    </p:extLst>
  </p:cSld>
  <p:clrMapOvr>
    <a:masterClrMapping/>
  </p:clrMapOvr>
  <mc:AlternateContent xmlns:mc="http://schemas.openxmlformats.org/markup-compatibility/2006">
    <mc:Choice xmlns:p14="http://schemas.microsoft.com/office/powerpoint/2010/main" Requires="p14">
      <p:transition spd="med" p14:dur="700" advTm="12616">
        <p:fade/>
      </p:transition>
    </mc:Choice>
    <mc:Fallback>
      <p:transition spd="med" advTm="126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E4CA-5886-47B0-A178-7CDA000546FE}"/>
              </a:ext>
            </a:extLst>
          </p:cNvPr>
          <p:cNvSpPr>
            <a:spLocks noGrp="1"/>
          </p:cNvSpPr>
          <p:nvPr>
            <p:ph type="title"/>
          </p:nvPr>
        </p:nvSpPr>
        <p:spPr/>
        <p:txBody>
          <a:bodyPr>
            <a:normAutofit/>
          </a:bodyPr>
          <a:lstStyle/>
          <a:p>
            <a:pPr algn="ctr"/>
            <a:r>
              <a:rPr lang="en-US" sz="3200" dirty="0"/>
              <a:t>Major Scope Items</a:t>
            </a:r>
          </a:p>
        </p:txBody>
      </p:sp>
      <p:sp>
        <p:nvSpPr>
          <p:cNvPr id="3" name="Content Placeholder 2">
            <a:extLst>
              <a:ext uri="{FF2B5EF4-FFF2-40B4-BE49-F238E27FC236}">
                <a16:creationId xmlns:a16="http://schemas.microsoft.com/office/drawing/2014/main" id="{BF156757-26B4-43A1-93F2-681E2760DB82}"/>
              </a:ext>
            </a:extLst>
          </p:cNvPr>
          <p:cNvSpPr>
            <a:spLocks noGrp="1"/>
          </p:cNvSpPr>
          <p:nvPr>
            <p:ph idx="1"/>
          </p:nvPr>
        </p:nvSpPr>
        <p:spPr>
          <a:xfrm>
            <a:off x="435897" y="1676400"/>
            <a:ext cx="8272211" cy="4495800"/>
          </a:xfrm>
        </p:spPr>
        <p:txBody>
          <a:bodyPr>
            <a:normAutofit/>
          </a:bodyPr>
          <a:lstStyle/>
          <a:p>
            <a:r>
              <a:rPr lang="en-US" sz="2400" dirty="0"/>
              <a:t>Milling and Resurfacing SR 45 (US 41) FROM N OF MAGELLAN DR TO N OF 63RD AVE W</a:t>
            </a:r>
            <a:endParaRPr lang="en-US" sz="2100" dirty="0"/>
          </a:p>
          <a:p>
            <a:r>
              <a:rPr lang="en-US" sz="2400" dirty="0"/>
              <a:t>Signing &amp; Pavement Marking</a:t>
            </a:r>
          </a:p>
          <a:p>
            <a:r>
              <a:rPr lang="en-US" sz="2400" dirty="0"/>
              <a:t>Handrail Evaluation/Replacement</a:t>
            </a:r>
          </a:p>
          <a:p>
            <a:r>
              <a:rPr lang="en-US" sz="2400" dirty="0"/>
              <a:t>Guardrail </a:t>
            </a:r>
          </a:p>
          <a:p>
            <a:r>
              <a:rPr lang="en-US" sz="2400" dirty="0"/>
              <a:t>Drainage Inlet Replacement </a:t>
            </a:r>
          </a:p>
          <a:p>
            <a:endParaRPr lang="en-US" sz="2400" dirty="0"/>
          </a:p>
          <a:p>
            <a:pPr marL="0" indent="0">
              <a:buNone/>
            </a:pPr>
            <a:endParaRPr lang="en-US" sz="2400" dirty="0"/>
          </a:p>
        </p:txBody>
      </p:sp>
      <p:pic>
        <p:nvPicPr>
          <p:cNvPr id="9" name="Audio 8">
            <a:hlinkClick r:id="" action="ppaction://media"/>
            <a:extLst>
              <a:ext uri="{FF2B5EF4-FFF2-40B4-BE49-F238E27FC236}">
                <a16:creationId xmlns:a16="http://schemas.microsoft.com/office/drawing/2014/main" id="{FB1CC8C9-211F-F6E2-E2D7-FA7528DEDF0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528359781"/>
      </p:ext>
    </p:extLst>
  </p:cSld>
  <p:clrMapOvr>
    <a:masterClrMapping/>
  </p:clrMapOvr>
  <mc:AlternateContent xmlns:mc="http://schemas.openxmlformats.org/markup-compatibility/2006">
    <mc:Choice xmlns:p14="http://schemas.microsoft.com/office/powerpoint/2010/main" Requires="p14">
      <p:transition spd="med" p14:dur="700" advTm="14028">
        <p:fade/>
      </p:transition>
    </mc:Choice>
    <mc:Fallback>
      <p:transition spd="med" advTm="140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4" y="838200"/>
            <a:ext cx="8272212" cy="609600"/>
          </a:xfrm>
        </p:spPr>
        <p:txBody>
          <a:bodyPr>
            <a:normAutofit/>
          </a:bodyPr>
          <a:lstStyle/>
          <a:p>
            <a:pPr algn="ctr"/>
            <a:r>
              <a:rPr lang="en-US" sz="3200" dirty="0"/>
              <a:t>TRC Considerations for LOR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447800"/>
            <a:ext cx="8272211" cy="4724400"/>
          </a:xfrm>
        </p:spPr>
        <p:txBody>
          <a:bodyPr>
            <a:normAutofit fontScale="92500" lnSpcReduction="10000"/>
          </a:bodyPr>
          <a:lstStyle/>
          <a:p>
            <a:pPr marL="0" indent="0" algn="ctr">
              <a:buNone/>
            </a:pPr>
            <a:r>
              <a:rPr lang="en-US" sz="2000" dirty="0">
                <a:solidFill>
                  <a:schemeClr val="tx1"/>
                </a:solidFill>
              </a:rPr>
              <a:t>Instead of listing specific topics we want you to cover, we ask you answer the following questions in your letter:</a:t>
            </a:r>
          </a:p>
          <a:p>
            <a:pPr marL="354375" lvl="2" indent="0">
              <a:buNone/>
            </a:pPr>
            <a:endParaRPr lang="en-US" sz="2400" b="1" dirty="0"/>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are your team’s initial recommendations for pavement design? </a:t>
            </a:r>
          </a:p>
          <a:p>
            <a:pPr marL="0" marR="0" indent="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Describe one low-cost/high-impact innovative idea your firm would suggest on this project or has implemented on a RRR past project?</a:t>
            </a: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Discuss your approach to coordination regarding the proposed projects within the same limits.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72125" lvl="1"/>
            <a:endParaRPr lang="en-US" sz="1800" b="1" dirty="0"/>
          </a:p>
          <a:p>
            <a:endParaRPr lang="en-US" dirty="0"/>
          </a:p>
          <a:p>
            <a:endParaRPr lang="en-US" dirty="0"/>
          </a:p>
          <a:p>
            <a:endParaRPr lang="en-US" dirty="0"/>
          </a:p>
          <a:p>
            <a:endParaRPr lang="en-US" dirty="0"/>
          </a:p>
        </p:txBody>
      </p:sp>
      <p:pic>
        <p:nvPicPr>
          <p:cNvPr id="9" name="Audio 8">
            <a:hlinkClick r:id="" action="ppaction://media"/>
            <a:extLst>
              <a:ext uri="{FF2B5EF4-FFF2-40B4-BE49-F238E27FC236}">
                <a16:creationId xmlns:a16="http://schemas.microsoft.com/office/drawing/2014/main" id="{6BBC298F-B70E-0DE1-0696-AFC5AB429C6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122643"/>
      </p:ext>
    </p:extLst>
  </p:cSld>
  <p:clrMapOvr>
    <a:masterClrMapping/>
  </p:clrMapOvr>
  <mc:AlternateContent xmlns:mc="http://schemas.openxmlformats.org/markup-compatibility/2006">
    <mc:Choice xmlns:p14="http://schemas.microsoft.com/office/powerpoint/2010/main" Requires="p14">
      <p:transition spd="med" p14:dur="700" advTm="35734">
        <p:fade/>
      </p:transition>
    </mc:Choice>
    <mc:Fallback>
      <p:transition spd="med" advTm="357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e4c1cb-6212-43c6-a125-169e1529f546">
      <Terms xmlns="http://schemas.microsoft.com/office/infopath/2007/PartnerControls"/>
    </lcf76f155ced4ddcb4097134ff3c332f>
    <TaxCatchAll xmlns="c9a4f355-94af-4b2d-8380-7f9b9fdda5c3" xsi:nil="true"/>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A30524487405FA49AF21F630B6566F49" ma:contentTypeVersion="25" ma:contentTypeDescription="Create a new document." ma:contentTypeScope="" ma:versionID="f98660b85bcc6835ee01ed27479c1f45">
  <xsd:schema xmlns:xsd="http://www.w3.org/2001/XMLSchema" xmlns:xs="http://www.w3.org/2001/XMLSchema" xmlns:p="http://schemas.microsoft.com/office/2006/metadata/properties" xmlns:ns2="0de4c1cb-6212-43c6-a125-169e1529f546" xmlns:ns3="c9a4f355-94af-4b2d-8380-7f9b9fdda5c3" targetNamespace="http://schemas.microsoft.com/office/2006/metadata/properties" ma:root="true" ma:fieldsID="f9d94026d40b2d4ab80da8792c7148db" ns2:_="" ns3:_="">
    <xsd:import namespace="0de4c1cb-6212-43c6-a125-169e1529f546"/>
    <xsd:import namespace="c9a4f355-94af-4b2d-8380-7f9b9fdda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4c1cb-6212-43c6-a125-169e1529f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f355-94af-4b2d-8380-7f9b9fdda5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dbd678-86fc-46ab-ac26-aecf753c6081}" ma:internalName="TaxCatchAll" ma:showField="CatchAllData" ma:web="c9a4f355-94af-4b2d-8380-7f9b9fdda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3D128BA-46C5-46F1-B74D-1A8D4B2B77AF}"/>
</file>

<file path=customXml/itemProps3.xml><?xml version="1.0" encoding="utf-8"?>
<ds:datastoreItem xmlns:ds="http://schemas.openxmlformats.org/officeDocument/2006/customXml" ds:itemID="{21DF2969-7A9B-40D5-8BFD-2360D3708451}"/>
</file>

<file path=docProps/app.xml><?xml version="1.0" encoding="utf-8"?>
<Properties xmlns="http://schemas.openxmlformats.org/officeDocument/2006/extended-properties" xmlns:vt="http://schemas.openxmlformats.org/officeDocument/2006/docPropsVTypes">
  <Template/>
  <TotalTime>4696</TotalTime>
  <Words>609</Words>
  <Application>Microsoft Office PowerPoint</Application>
  <PresentationFormat>On-screen Show (4:3)</PresentationFormat>
  <Paragraphs>83</Paragraphs>
  <Slides>11</Slides>
  <Notes>3</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 2</vt:lpstr>
      <vt:lpstr>FDOT Theme</vt:lpstr>
      <vt:lpstr>         451026-1-32-01 Ad # 25111   RRR Project:  SR 45 (US 41) FROM N OF MAGELLAN DR TO N OF 63RD AVE W  Manatee County</vt:lpstr>
      <vt:lpstr>Important CAP Dates:</vt:lpstr>
      <vt:lpstr> TRC: Marie Carvajal,  Design Project Manager III</vt:lpstr>
      <vt:lpstr>TRC: Davidge Turley, District 1/7 Materials Geotechnical Coordinator</vt:lpstr>
      <vt:lpstr>Design TRC:  Randy Lachler, Roadway Engineer I</vt:lpstr>
      <vt:lpstr>Funding:</vt:lpstr>
      <vt:lpstr>Consultant Responsibilities</vt:lpstr>
      <vt:lpstr>Major Scope Items</vt:lpstr>
      <vt:lpstr>TRC Considerations for LOR</vt:lpstr>
      <vt:lpstr>The Letter</vt:lpstr>
      <vt:lpstr>                         Meetings are being held on:  Monday May13th from 9:00 am-4:00pm Tuesday May 14th from 9:00 am-12:00pm Wednesday, May 15th  from 9:00 am-3:00pm   ***This time is for YOU to ask questions and get clarification, so information contained in this PowerPoint will not be repeated by the TRC.***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Carvajal, Marie</cp:lastModifiedBy>
  <cp:revision>227</cp:revision>
  <cp:lastPrinted>2018-04-10T13:02:12Z</cp:lastPrinted>
  <dcterms:created xsi:type="dcterms:W3CDTF">2013-02-15T23:23:43Z</dcterms:created>
  <dcterms:modified xsi:type="dcterms:W3CDTF">2024-04-24T20:16:56Z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0x0101001D87B0C9171DC34990EB49D1908ED2AB</vt:lpwstr>
  </property>
</Properties>
</file>