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
  </p:notesMasterIdLst>
  <p:sldIdLst>
    <p:sldId id="257" r:id="rId5"/>
    <p:sldId id="289" r:id="rId6"/>
    <p:sldId id="258" r:id="rId7"/>
    <p:sldId id="284" r:id="rId8"/>
    <p:sldId id="290" r:id="rId9"/>
    <p:sldId id="263" r:id="rId10"/>
    <p:sldId id="278" r:id="rId11"/>
    <p:sldId id="283" r:id="rId12"/>
    <p:sldId id="288" r:id="rId13"/>
    <p:sldId id="291" r:id="rId14"/>
    <p:sldId id="267"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8"/>
    <a:srgbClr val="003366"/>
    <a:srgbClr val="1B1464"/>
    <a:srgbClr val="1F4284"/>
    <a:srgbClr val="153879"/>
    <a:srgbClr val="D7181F"/>
    <a:srgbClr val="1F4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4BC53-636F-4AB9-A6D8-DB6082A1705F}" v="161" dt="2024-01-26T12:46:10.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60"/>
  </p:normalViewPr>
  <p:slideViewPr>
    <p:cSldViewPr snapToGrid="0">
      <p:cViewPr varScale="1">
        <p:scale>
          <a:sx n="108" d="100"/>
          <a:sy n="108" d="100"/>
        </p:scale>
        <p:origin x="173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Caitlyn" userId="39ef3d3e-7ba6-4bdc-a109-c55b5dd40b7a" providerId="ADAL" clId="{61E72A9E-0A72-43A3-8253-BDB8456C426A}"/>
    <pc:docChg chg="undo custSel modSld">
      <pc:chgData name="James, Caitlyn" userId="39ef3d3e-7ba6-4bdc-a109-c55b5dd40b7a" providerId="ADAL" clId="{61E72A9E-0A72-43A3-8253-BDB8456C426A}" dt="2024-01-26T20:09:51.770" v="14" actId="20577"/>
      <pc:docMkLst>
        <pc:docMk/>
      </pc:docMkLst>
      <pc:sldChg chg="modSp mod">
        <pc:chgData name="James, Caitlyn" userId="39ef3d3e-7ba6-4bdc-a109-c55b5dd40b7a" providerId="ADAL" clId="{61E72A9E-0A72-43A3-8253-BDB8456C426A}" dt="2024-01-26T20:09:51.770" v="14" actId="20577"/>
        <pc:sldMkLst>
          <pc:docMk/>
          <pc:sldMk cId="929122795" sldId="283"/>
        </pc:sldMkLst>
        <pc:spChg chg="mod">
          <ac:chgData name="James, Caitlyn" userId="39ef3d3e-7ba6-4bdc-a109-c55b5dd40b7a" providerId="ADAL" clId="{61E72A9E-0A72-43A3-8253-BDB8456C426A}" dt="2024-01-26T20:09:51.770" v="14" actId="20577"/>
          <ac:spMkLst>
            <pc:docMk/>
            <pc:sldMk cId="929122795" sldId="283"/>
            <ac:spMk id="3" creationId="{CB0A5C3C-C961-454E-A2A9-78000AB315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06F4E1-8F09-401A-A410-42A42354367F}" type="doc">
      <dgm:prSet loTypeId="urn:microsoft.com/office/officeart/2005/8/layout/hierarchy1" loCatId="hierarchy" qsTypeId="urn:microsoft.com/office/officeart/2005/8/quickstyle/simple5" qsCatId="simple" csTypeId="urn:microsoft.com/office/officeart/2005/8/colors/colorful3" csCatId="colorful" phldr="1"/>
      <dgm:spPr/>
      <dgm:t>
        <a:bodyPr/>
        <a:lstStyle/>
        <a:p>
          <a:endParaRPr lang="en-US"/>
        </a:p>
      </dgm:t>
    </dgm:pt>
    <dgm:pt modelId="{DED6AEB1-3BD0-44E9-AC25-56E1BC1B4439}">
      <dgm:prSet custT="1"/>
      <dgm:spPr>
        <a:xfrm>
          <a:off x="268634" y="1300696"/>
          <a:ext cx="2417712" cy="1535247"/>
        </a:xfrm>
        <a:prstGeom prst="roundRect">
          <a:avLst>
            <a:gd name="adj" fmla="val 10000"/>
          </a:avLst>
        </a:prstGeom>
        <a:solidFill>
          <a:sysClr val="window" lastClr="FFFFFF">
            <a:alpha val="90000"/>
            <a:hueOff val="0"/>
            <a:satOff val="0"/>
            <a:lumOff val="0"/>
            <a:alphaOff val="0"/>
          </a:sysClr>
        </a:solidFill>
        <a:ln w="12700" cap="rnd" cmpd="sng" algn="ctr">
          <a:solidFill>
            <a:srgbClr val="2E83C3">
              <a:hueOff val="0"/>
              <a:satOff val="0"/>
              <a:lumOff val="0"/>
              <a:alphaOff val="0"/>
            </a:srgbClr>
          </a:solidFill>
          <a:prstDash val="solid"/>
        </a:ln>
        <a:effectLst>
          <a:outerShdw blurRad="38100" dist="25400" dir="5400000" rotWithShape="0">
            <a:srgbClr val="000000">
              <a:alpha val="35000"/>
            </a:srgbClr>
          </a:outerShdw>
        </a:effectLst>
      </dgm:spPr>
      <dgm:t>
        <a:bodyPr/>
        <a:lstStyle/>
        <a:p>
          <a:pPr>
            <a:buNone/>
          </a:pPr>
          <a:r>
            <a:rPr lang="en-US" sz="3200" dirty="0">
              <a:solidFill>
                <a:sysClr val="windowText" lastClr="000000">
                  <a:hueOff val="0"/>
                  <a:satOff val="0"/>
                  <a:lumOff val="0"/>
                  <a:alphaOff val="0"/>
                </a:sysClr>
              </a:solidFill>
              <a:latin typeface="Trebuchet MS" panose="020B0603020202020204"/>
              <a:ea typeface="+mn-ea"/>
              <a:cs typeface="+mn-cs"/>
            </a:rPr>
            <a:t>Brent Setchell</a:t>
          </a:r>
        </a:p>
      </dgm:t>
    </dgm:pt>
    <dgm:pt modelId="{9D6D5174-8A13-4D06-8DEE-76691F635BCC}" type="parTrans" cxnId="{373BEFC4-6E64-47BF-A463-17832A26CDE5}">
      <dgm:prSet/>
      <dgm:spPr/>
      <dgm:t>
        <a:bodyPr/>
        <a:lstStyle/>
        <a:p>
          <a:endParaRPr lang="en-US"/>
        </a:p>
      </dgm:t>
    </dgm:pt>
    <dgm:pt modelId="{3DE17800-B7F2-4E9F-B0AF-162B7BFFA2B8}" type="sibTrans" cxnId="{373BEFC4-6E64-47BF-A463-17832A26CDE5}">
      <dgm:prSet/>
      <dgm:spPr/>
      <dgm:t>
        <a:bodyPr/>
        <a:lstStyle/>
        <a:p>
          <a:endParaRPr lang="en-US"/>
        </a:p>
      </dgm:t>
    </dgm:pt>
    <dgm:pt modelId="{FFFF5CEF-58F8-4A62-8E43-ED38183ECDDF}">
      <dgm:prSet custT="1"/>
      <dgm:spPr>
        <a:xfrm>
          <a:off x="6178599" y="1300696"/>
          <a:ext cx="2417712" cy="1535247"/>
        </a:xfrm>
        <a:prstGeom prst="roundRect">
          <a:avLst>
            <a:gd name="adj" fmla="val 10000"/>
          </a:avLst>
        </a:prstGeom>
        <a:solidFill>
          <a:sysClr val="window" lastClr="FFFFFF">
            <a:alpha val="90000"/>
            <a:hueOff val="0"/>
            <a:satOff val="0"/>
            <a:lumOff val="0"/>
            <a:alphaOff val="0"/>
          </a:sysClr>
        </a:solidFill>
        <a:ln w="12700" cap="rnd" cmpd="sng" algn="ctr">
          <a:solidFill>
            <a:srgbClr val="2E83C3">
              <a:hueOff val="0"/>
              <a:satOff val="0"/>
              <a:lumOff val="0"/>
              <a:alphaOff val="0"/>
            </a:srgbClr>
          </a:solidFill>
          <a:prstDash val="solid"/>
        </a:ln>
        <a:effectLst>
          <a:outerShdw blurRad="38100" dist="25400" dir="5400000" rotWithShape="0">
            <a:srgbClr val="000000">
              <a:alpha val="35000"/>
            </a:srgbClr>
          </a:outerShdw>
        </a:effectLst>
      </dgm:spPr>
      <dgm:t>
        <a:bodyPr/>
        <a:lstStyle/>
        <a:p>
          <a:pPr>
            <a:buNone/>
          </a:pPr>
          <a:r>
            <a:rPr lang="en-US" sz="3200" dirty="0">
              <a:solidFill>
                <a:sysClr val="windowText" lastClr="000000">
                  <a:hueOff val="0"/>
                  <a:satOff val="0"/>
                  <a:lumOff val="0"/>
                  <a:alphaOff val="0"/>
                </a:sysClr>
              </a:solidFill>
              <a:latin typeface="Trebuchet MS" panose="020B0603020202020204"/>
              <a:ea typeface="+mn-ea"/>
              <a:cs typeface="+mn-cs"/>
            </a:rPr>
            <a:t>Caitlyn James</a:t>
          </a:r>
        </a:p>
      </dgm:t>
    </dgm:pt>
    <dgm:pt modelId="{9640507C-6BDE-4E31-A4D0-1DE2507AF57C}" type="parTrans" cxnId="{4E209E88-552F-48CD-A39F-34787C9A5548}">
      <dgm:prSet/>
      <dgm:spPr/>
      <dgm:t>
        <a:bodyPr/>
        <a:lstStyle/>
        <a:p>
          <a:endParaRPr lang="en-US"/>
        </a:p>
      </dgm:t>
    </dgm:pt>
    <dgm:pt modelId="{B9A0CC2F-037C-4658-A7A9-815A34B790A9}" type="sibTrans" cxnId="{4E209E88-552F-48CD-A39F-34787C9A5548}">
      <dgm:prSet/>
      <dgm:spPr/>
      <dgm:t>
        <a:bodyPr/>
        <a:lstStyle/>
        <a:p>
          <a:endParaRPr lang="en-US"/>
        </a:p>
      </dgm:t>
    </dgm:pt>
    <dgm:pt modelId="{9830EB44-F7EC-46C4-8671-AE6B37160308}">
      <dgm:prSet custT="1"/>
      <dgm:spPr>
        <a:xfrm>
          <a:off x="6178599" y="1300696"/>
          <a:ext cx="2417712" cy="1535247"/>
        </a:xfrm>
        <a:solidFill>
          <a:sysClr val="window" lastClr="FFFFFF">
            <a:alpha val="90000"/>
            <a:hueOff val="0"/>
            <a:satOff val="0"/>
            <a:lumOff val="0"/>
            <a:alphaOff val="0"/>
          </a:sysClr>
        </a:solidFill>
        <a:ln w="12700" cap="rnd" cmpd="sng" algn="ctr">
          <a:solidFill>
            <a:srgbClr val="2E83C3">
              <a:hueOff val="0"/>
              <a:satOff val="0"/>
              <a:lumOff val="0"/>
              <a:alphaOff val="0"/>
            </a:srgbClr>
          </a:solidFill>
          <a:prstDash val="solid"/>
        </a:ln>
        <a:effectLst>
          <a:outerShdw blurRad="38100" dist="25400" dir="5400000" rotWithShape="0">
            <a:srgbClr val="000000">
              <a:alpha val="35000"/>
            </a:srgbClr>
          </a:outerShdw>
        </a:effectLst>
      </dgm:spPr>
      <dgm:t>
        <a:bodyPr/>
        <a:lstStyle/>
        <a:p>
          <a:pPr>
            <a:buNone/>
          </a:pPr>
          <a:r>
            <a:rPr lang="en-US" sz="3200" dirty="0">
              <a:solidFill>
                <a:sysClr val="windowText" lastClr="000000">
                  <a:hueOff val="0"/>
                  <a:satOff val="0"/>
                  <a:lumOff val="0"/>
                  <a:alphaOff val="0"/>
                </a:sysClr>
              </a:solidFill>
              <a:latin typeface="Trebuchet MS" panose="020B0603020202020204"/>
              <a:ea typeface="+mn-ea"/>
              <a:cs typeface="+mn-cs"/>
            </a:rPr>
            <a:t>Anthony Celani</a:t>
          </a:r>
        </a:p>
      </dgm:t>
    </dgm:pt>
    <dgm:pt modelId="{A76013F5-502B-44FF-8059-D451DF1FDDB4}" type="parTrans" cxnId="{DC108B80-D555-461B-A6E8-214CE1EF3BF7}">
      <dgm:prSet/>
      <dgm:spPr/>
      <dgm:t>
        <a:bodyPr/>
        <a:lstStyle/>
        <a:p>
          <a:endParaRPr lang="en-US"/>
        </a:p>
      </dgm:t>
    </dgm:pt>
    <dgm:pt modelId="{903E22D6-8C8E-4457-BC7D-2A57FD646612}" type="sibTrans" cxnId="{DC108B80-D555-461B-A6E8-214CE1EF3BF7}">
      <dgm:prSet/>
      <dgm:spPr/>
      <dgm:t>
        <a:bodyPr/>
        <a:lstStyle/>
        <a:p>
          <a:endParaRPr lang="en-US"/>
        </a:p>
      </dgm:t>
    </dgm:pt>
    <dgm:pt modelId="{AA866ED1-8063-4BB5-8508-241A9159C511}" type="pres">
      <dgm:prSet presAssocID="{9406F4E1-8F09-401A-A410-42A42354367F}" presName="hierChild1" presStyleCnt="0">
        <dgm:presLayoutVars>
          <dgm:chPref val="1"/>
          <dgm:dir/>
          <dgm:animOne val="branch"/>
          <dgm:animLvl val="lvl"/>
          <dgm:resizeHandles/>
        </dgm:presLayoutVars>
      </dgm:prSet>
      <dgm:spPr/>
    </dgm:pt>
    <dgm:pt modelId="{FA6D8A0E-F085-41D7-B159-863105854358}" type="pres">
      <dgm:prSet presAssocID="{DED6AEB1-3BD0-44E9-AC25-56E1BC1B4439}" presName="hierRoot1" presStyleCnt="0"/>
      <dgm:spPr/>
    </dgm:pt>
    <dgm:pt modelId="{E67E5A69-1FF5-47DC-9CCD-A1930F7A8BEF}" type="pres">
      <dgm:prSet presAssocID="{DED6AEB1-3BD0-44E9-AC25-56E1BC1B4439}" presName="composite" presStyleCnt="0"/>
      <dgm:spPr/>
    </dgm:pt>
    <dgm:pt modelId="{C43CAA60-97CF-4EEB-9C03-8F4ED6E91D95}" type="pres">
      <dgm:prSet presAssocID="{DED6AEB1-3BD0-44E9-AC25-56E1BC1B4439}" presName="background" presStyleLbl="node0" presStyleIdx="0" presStyleCnt="3"/>
      <dgm:spPr>
        <a:xfrm>
          <a:off x="0" y="1045493"/>
          <a:ext cx="2417712" cy="1535247"/>
        </a:xfrm>
        <a:prstGeom prst="roundRect">
          <a:avLst>
            <a:gd name="adj" fmla="val 10000"/>
          </a:avLst>
        </a:prstGeom>
        <a:solidFill>
          <a:srgbClr val="003366"/>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gm:spPr>
    </dgm:pt>
    <dgm:pt modelId="{56B94D3F-ADF6-43B4-A9B3-EC808A9944FD}" type="pres">
      <dgm:prSet presAssocID="{DED6AEB1-3BD0-44E9-AC25-56E1BC1B4439}" presName="text" presStyleLbl="fgAcc0" presStyleIdx="0" presStyleCnt="3" custScaleX="91460" custScaleY="88149" custLinFactX="18222" custLinFactNeighborX="100000" custLinFactNeighborY="-1489">
        <dgm:presLayoutVars>
          <dgm:chPref val="3"/>
        </dgm:presLayoutVars>
      </dgm:prSet>
      <dgm:spPr/>
    </dgm:pt>
    <dgm:pt modelId="{4DF1CEB7-0763-4510-8529-6909FC7BFDE7}" type="pres">
      <dgm:prSet presAssocID="{DED6AEB1-3BD0-44E9-AC25-56E1BC1B4439}" presName="hierChild2" presStyleCnt="0"/>
      <dgm:spPr/>
    </dgm:pt>
    <dgm:pt modelId="{7913983B-787F-4EFF-8944-A5FC50ECB245}" type="pres">
      <dgm:prSet presAssocID="{FFFF5CEF-58F8-4A62-8E43-ED38183ECDDF}" presName="hierRoot1" presStyleCnt="0"/>
      <dgm:spPr/>
    </dgm:pt>
    <dgm:pt modelId="{2AB598FE-9429-404B-B44B-72FFE7F956FE}" type="pres">
      <dgm:prSet presAssocID="{FFFF5CEF-58F8-4A62-8E43-ED38183ECDDF}" presName="composite" presStyleCnt="0"/>
      <dgm:spPr/>
    </dgm:pt>
    <dgm:pt modelId="{0A516C24-0ABC-49C6-8CA5-B52264E4103A}" type="pres">
      <dgm:prSet presAssocID="{FFFF5CEF-58F8-4A62-8E43-ED38183ECDDF}" presName="background" presStyleLbl="node0" presStyleIdx="1" presStyleCnt="3"/>
      <dgm:spPr>
        <a:xfrm>
          <a:off x="5909964" y="1045493"/>
          <a:ext cx="2417712" cy="1535247"/>
        </a:xfrm>
        <a:prstGeom prst="roundRect">
          <a:avLst>
            <a:gd name="adj" fmla="val 10000"/>
          </a:avLst>
        </a:prstGeom>
        <a:solidFill>
          <a:srgbClr val="003366"/>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gm:spPr>
    </dgm:pt>
    <dgm:pt modelId="{6772D4C8-0211-4B9E-A3B0-940D0C5FA7DD}" type="pres">
      <dgm:prSet presAssocID="{FFFF5CEF-58F8-4A62-8E43-ED38183ECDDF}" presName="text" presStyleLbl="fgAcc0" presStyleIdx="1" presStyleCnt="3" custScaleX="95807" custScaleY="88853" custLinFactX="-14459" custLinFactNeighborX="-100000" custLinFactNeighborY="-2235">
        <dgm:presLayoutVars>
          <dgm:chPref val="3"/>
        </dgm:presLayoutVars>
      </dgm:prSet>
      <dgm:spPr/>
    </dgm:pt>
    <dgm:pt modelId="{52FE3CF0-26E1-42B7-9729-2F61B6BE7165}" type="pres">
      <dgm:prSet presAssocID="{FFFF5CEF-58F8-4A62-8E43-ED38183ECDDF}" presName="hierChild2" presStyleCnt="0"/>
      <dgm:spPr/>
    </dgm:pt>
    <dgm:pt modelId="{9E79018B-5276-4E09-BBAD-90ADE96F195B}" type="pres">
      <dgm:prSet presAssocID="{9830EB44-F7EC-46C4-8671-AE6B37160308}" presName="hierRoot1" presStyleCnt="0"/>
      <dgm:spPr/>
    </dgm:pt>
    <dgm:pt modelId="{D15FB70F-1378-469A-A760-376530322773}" type="pres">
      <dgm:prSet presAssocID="{9830EB44-F7EC-46C4-8671-AE6B37160308}" presName="composite" presStyleCnt="0"/>
      <dgm:spPr/>
    </dgm:pt>
    <dgm:pt modelId="{9E8D029E-5C53-437C-B16D-4FC0F7621EB8}" type="pres">
      <dgm:prSet presAssocID="{9830EB44-F7EC-46C4-8671-AE6B37160308}" presName="background" presStyleLbl="node0" presStyleIdx="2" presStyleCnt="3"/>
      <dgm:spPr>
        <a:solidFill>
          <a:schemeClr val="accent6">
            <a:lumMod val="75000"/>
          </a:schemeClr>
        </a:solidFill>
      </dgm:spPr>
    </dgm:pt>
    <dgm:pt modelId="{46000E13-D31D-4DE9-B678-321CD2C54C89}" type="pres">
      <dgm:prSet presAssocID="{9830EB44-F7EC-46C4-8671-AE6B37160308}" presName="text" presStyleLbl="fgAcc0" presStyleIdx="2" presStyleCnt="3" custScaleY="88853" custLinFactNeighborX="4407" custLinFactNeighborY="-833">
        <dgm:presLayoutVars>
          <dgm:chPref val="3"/>
        </dgm:presLayoutVars>
      </dgm:prSet>
      <dgm:spPr>
        <a:prstGeom prst="roundRect">
          <a:avLst>
            <a:gd name="adj" fmla="val 10000"/>
          </a:avLst>
        </a:prstGeom>
      </dgm:spPr>
    </dgm:pt>
    <dgm:pt modelId="{0A076DBF-8C26-4C82-A75A-12DF7872568C}" type="pres">
      <dgm:prSet presAssocID="{9830EB44-F7EC-46C4-8671-AE6B37160308}" presName="hierChild2" presStyleCnt="0"/>
      <dgm:spPr/>
    </dgm:pt>
  </dgm:ptLst>
  <dgm:cxnLst>
    <dgm:cxn modelId="{F4DCF60D-0209-4808-A6C6-D9A099CBAE88}" type="presOf" srcId="{FFFF5CEF-58F8-4A62-8E43-ED38183ECDDF}" destId="{6772D4C8-0211-4B9E-A3B0-940D0C5FA7DD}" srcOrd="0" destOrd="0" presId="urn:microsoft.com/office/officeart/2005/8/layout/hierarchy1"/>
    <dgm:cxn modelId="{DC108B80-D555-461B-A6E8-214CE1EF3BF7}" srcId="{9406F4E1-8F09-401A-A410-42A42354367F}" destId="{9830EB44-F7EC-46C4-8671-AE6B37160308}" srcOrd="2" destOrd="0" parTransId="{A76013F5-502B-44FF-8059-D451DF1FDDB4}" sibTransId="{903E22D6-8C8E-4457-BC7D-2A57FD646612}"/>
    <dgm:cxn modelId="{4E209E88-552F-48CD-A39F-34787C9A5548}" srcId="{9406F4E1-8F09-401A-A410-42A42354367F}" destId="{FFFF5CEF-58F8-4A62-8E43-ED38183ECDDF}" srcOrd="1" destOrd="0" parTransId="{9640507C-6BDE-4E31-A4D0-1DE2507AF57C}" sibTransId="{B9A0CC2F-037C-4658-A7A9-815A34B790A9}"/>
    <dgm:cxn modelId="{96C13FA1-94F1-424D-A9E1-739DC1DB033A}" type="presOf" srcId="{9406F4E1-8F09-401A-A410-42A42354367F}" destId="{AA866ED1-8063-4BB5-8508-241A9159C511}" srcOrd="0" destOrd="0" presId="urn:microsoft.com/office/officeart/2005/8/layout/hierarchy1"/>
    <dgm:cxn modelId="{373BEFC4-6E64-47BF-A463-17832A26CDE5}" srcId="{9406F4E1-8F09-401A-A410-42A42354367F}" destId="{DED6AEB1-3BD0-44E9-AC25-56E1BC1B4439}" srcOrd="0" destOrd="0" parTransId="{9D6D5174-8A13-4D06-8DEE-76691F635BCC}" sibTransId="{3DE17800-B7F2-4E9F-B0AF-162B7BFFA2B8}"/>
    <dgm:cxn modelId="{E93D82CE-70A4-4EE7-A203-1D0617512516}" type="presOf" srcId="{DED6AEB1-3BD0-44E9-AC25-56E1BC1B4439}" destId="{56B94D3F-ADF6-43B4-A9B3-EC808A9944FD}" srcOrd="0" destOrd="0" presId="urn:microsoft.com/office/officeart/2005/8/layout/hierarchy1"/>
    <dgm:cxn modelId="{1790E3D8-7837-4F6F-953B-726312FF1F85}" type="presOf" srcId="{9830EB44-F7EC-46C4-8671-AE6B37160308}" destId="{46000E13-D31D-4DE9-B678-321CD2C54C89}" srcOrd="0" destOrd="0" presId="urn:microsoft.com/office/officeart/2005/8/layout/hierarchy1"/>
    <dgm:cxn modelId="{B6B9383F-4CBB-42FD-8B1D-CB5749FB7E9F}" type="presParOf" srcId="{AA866ED1-8063-4BB5-8508-241A9159C511}" destId="{FA6D8A0E-F085-41D7-B159-863105854358}" srcOrd="0" destOrd="0" presId="urn:microsoft.com/office/officeart/2005/8/layout/hierarchy1"/>
    <dgm:cxn modelId="{4D15C5DE-845A-42A6-99D8-06A1F344207C}" type="presParOf" srcId="{FA6D8A0E-F085-41D7-B159-863105854358}" destId="{E67E5A69-1FF5-47DC-9CCD-A1930F7A8BEF}" srcOrd="0" destOrd="0" presId="urn:microsoft.com/office/officeart/2005/8/layout/hierarchy1"/>
    <dgm:cxn modelId="{809F4189-AD3E-491C-9B46-63DC38503A4C}" type="presParOf" srcId="{E67E5A69-1FF5-47DC-9CCD-A1930F7A8BEF}" destId="{C43CAA60-97CF-4EEB-9C03-8F4ED6E91D95}" srcOrd="0" destOrd="0" presId="urn:microsoft.com/office/officeart/2005/8/layout/hierarchy1"/>
    <dgm:cxn modelId="{127A4749-A050-4E86-80A9-01410DFB64DD}" type="presParOf" srcId="{E67E5A69-1FF5-47DC-9CCD-A1930F7A8BEF}" destId="{56B94D3F-ADF6-43B4-A9B3-EC808A9944FD}" srcOrd="1" destOrd="0" presId="urn:microsoft.com/office/officeart/2005/8/layout/hierarchy1"/>
    <dgm:cxn modelId="{6F2C73A5-BDC3-480C-8C0A-7E4D72D2DD41}" type="presParOf" srcId="{FA6D8A0E-F085-41D7-B159-863105854358}" destId="{4DF1CEB7-0763-4510-8529-6909FC7BFDE7}" srcOrd="1" destOrd="0" presId="urn:microsoft.com/office/officeart/2005/8/layout/hierarchy1"/>
    <dgm:cxn modelId="{CCFE9725-D538-4A79-8D29-586C83607108}" type="presParOf" srcId="{AA866ED1-8063-4BB5-8508-241A9159C511}" destId="{7913983B-787F-4EFF-8944-A5FC50ECB245}" srcOrd="1" destOrd="0" presId="urn:microsoft.com/office/officeart/2005/8/layout/hierarchy1"/>
    <dgm:cxn modelId="{8397E70A-80AC-4312-85BD-9E16878503FB}" type="presParOf" srcId="{7913983B-787F-4EFF-8944-A5FC50ECB245}" destId="{2AB598FE-9429-404B-B44B-72FFE7F956FE}" srcOrd="0" destOrd="0" presId="urn:microsoft.com/office/officeart/2005/8/layout/hierarchy1"/>
    <dgm:cxn modelId="{D1052765-97C6-4911-9820-4BAA12602708}" type="presParOf" srcId="{2AB598FE-9429-404B-B44B-72FFE7F956FE}" destId="{0A516C24-0ABC-49C6-8CA5-B52264E4103A}" srcOrd="0" destOrd="0" presId="urn:microsoft.com/office/officeart/2005/8/layout/hierarchy1"/>
    <dgm:cxn modelId="{737B1F4E-90F9-46C1-9A7B-1C971F26334D}" type="presParOf" srcId="{2AB598FE-9429-404B-B44B-72FFE7F956FE}" destId="{6772D4C8-0211-4B9E-A3B0-940D0C5FA7DD}" srcOrd="1" destOrd="0" presId="urn:microsoft.com/office/officeart/2005/8/layout/hierarchy1"/>
    <dgm:cxn modelId="{777D9AE4-03AA-42B1-AF3C-ECEAA6A0AEBA}" type="presParOf" srcId="{7913983B-787F-4EFF-8944-A5FC50ECB245}" destId="{52FE3CF0-26E1-42B7-9729-2F61B6BE7165}" srcOrd="1" destOrd="0" presId="urn:microsoft.com/office/officeart/2005/8/layout/hierarchy1"/>
    <dgm:cxn modelId="{11FC296A-344C-4416-81D7-25436122314F}" type="presParOf" srcId="{AA866ED1-8063-4BB5-8508-241A9159C511}" destId="{9E79018B-5276-4E09-BBAD-90ADE96F195B}" srcOrd="2" destOrd="0" presId="urn:microsoft.com/office/officeart/2005/8/layout/hierarchy1"/>
    <dgm:cxn modelId="{76AC94A8-31F1-4462-AB31-603B9724BFDB}" type="presParOf" srcId="{9E79018B-5276-4E09-BBAD-90ADE96F195B}" destId="{D15FB70F-1378-469A-A760-376530322773}" srcOrd="0" destOrd="0" presId="urn:microsoft.com/office/officeart/2005/8/layout/hierarchy1"/>
    <dgm:cxn modelId="{FF89B55C-838E-44CA-87F7-E755056A956E}" type="presParOf" srcId="{D15FB70F-1378-469A-A760-376530322773}" destId="{9E8D029E-5C53-437C-B16D-4FC0F7621EB8}" srcOrd="0" destOrd="0" presId="urn:microsoft.com/office/officeart/2005/8/layout/hierarchy1"/>
    <dgm:cxn modelId="{51FEEE1B-182D-420C-B67F-C51A61C10212}" type="presParOf" srcId="{D15FB70F-1378-469A-A760-376530322773}" destId="{46000E13-D31D-4DE9-B678-321CD2C54C89}" srcOrd="1" destOrd="0" presId="urn:microsoft.com/office/officeart/2005/8/layout/hierarchy1"/>
    <dgm:cxn modelId="{7444A99A-656D-42F9-BF40-108C88BA6D12}" type="presParOf" srcId="{9E79018B-5276-4E09-BBAD-90ADE96F195B}" destId="{0A076DBF-8C26-4C82-A75A-12DF7872568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CAA60-97CF-4EEB-9C03-8F4ED6E91D95}">
      <dsp:nvSpPr>
        <dsp:cNvPr id="0" name=""/>
        <dsp:cNvSpPr/>
      </dsp:nvSpPr>
      <dsp:spPr>
        <a:xfrm>
          <a:off x="2445083" y="901403"/>
          <a:ext cx="1888405" cy="1155726"/>
        </a:xfrm>
        <a:prstGeom prst="roundRect">
          <a:avLst>
            <a:gd name="adj" fmla="val 10000"/>
          </a:avLst>
        </a:prstGeom>
        <a:solidFill>
          <a:srgbClr val="003366"/>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56B94D3F-ADF6-43B4-A9B3-EC808A9944FD}">
      <dsp:nvSpPr>
        <dsp:cNvPr id="0" name=""/>
        <dsp:cNvSpPr/>
      </dsp:nvSpPr>
      <dsp:spPr>
        <a:xfrm>
          <a:off x="2674497" y="1119347"/>
          <a:ext cx="1888405" cy="1155726"/>
        </a:xfrm>
        <a:prstGeom prst="roundRect">
          <a:avLst>
            <a:gd name="adj" fmla="val 10000"/>
          </a:avLst>
        </a:prstGeom>
        <a:solidFill>
          <a:sysClr val="window" lastClr="FFFFFF">
            <a:alpha val="90000"/>
            <a:hueOff val="0"/>
            <a:satOff val="0"/>
            <a:lumOff val="0"/>
            <a:alphaOff val="0"/>
          </a:sysClr>
        </a:solidFill>
        <a:ln w="12700" cap="rnd" cmpd="sng" algn="ctr">
          <a:solidFill>
            <a:srgbClr val="2E83C3">
              <a:hueOff val="0"/>
              <a:satOff val="0"/>
              <a:lumOff val="0"/>
              <a:alphaOff val="0"/>
            </a:srgb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Text" lastClr="000000">
                  <a:hueOff val="0"/>
                  <a:satOff val="0"/>
                  <a:lumOff val="0"/>
                  <a:alphaOff val="0"/>
                </a:sysClr>
              </a:solidFill>
              <a:latin typeface="Trebuchet MS" panose="020B0603020202020204"/>
              <a:ea typeface="+mn-ea"/>
              <a:cs typeface="+mn-cs"/>
            </a:rPr>
            <a:t>Brent Setchell</a:t>
          </a:r>
        </a:p>
      </dsp:txBody>
      <dsp:txXfrm>
        <a:off x="2708347" y="1153197"/>
        <a:ext cx="1820705" cy="1088026"/>
      </dsp:txXfrm>
    </dsp:sp>
    <dsp:sp modelId="{0A516C24-0ABC-49C6-8CA5-B52264E4103A}">
      <dsp:nvSpPr>
        <dsp:cNvPr id="0" name=""/>
        <dsp:cNvSpPr/>
      </dsp:nvSpPr>
      <dsp:spPr>
        <a:xfrm>
          <a:off x="-11924" y="891622"/>
          <a:ext cx="1978159" cy="1164956"/>
        </a:xfrm>
        <a:prstGeom prst="roundRect">
          <a:avLst>
            <a:gd name="adj" fmla="val 10000"/>
          </a:avLst>
        </a:prstGeom>
        <a:solidFill>
          <a:srgbClr val="003366"/>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6772D4C8-0211-4B9E-A3B0-940D0C5FA7DD}">
      <dsp:nvSpPr>
        <dsp:cNvPr id="0" name=""/>
        <dsp:cNvSpPr/>
      </dsp:nvSpPr>
      <dsp:spPr>
        <a:xfrm>
          <a:off x="217490" y="1109566"/>
          <a:ext cx="1978159" cy="1164956"/>
        </a:xfrm>
        <a:prstGeom prst="roundRect">
          <a:avLst>
            <a:gd name="adj" fmla="val 10000"/>
          </a:avLst>
        </a:prstGeom>
        <a:solidFill>
          <a:sysClr val="window" lastClr="FFFFFF">
            <a:alpha val="90000"/>
            <a:hueOff val="0"/>
            <a:satOff val="0"/>
            <a:lumOff val="0"/>
            <a:alphaOff val="0"/>
          </a:sysClr>
        </a:solidFill>
        <a:ln w="12700" cap="rnd" cmpd="sng" algn="ctr">
          <a:solidFill>
            <a:srgbClr val="2E83C3">
              <a:hueOff val="0"/>
              <a:satOff val="0"/>
              <a:lumOff val="0"/>
              <a:alphaOff val="0"/>
            </a:srgb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Text" lastClr="000000">
                  <a:hueOff val="0"/>
                  <a:satOff val="0"/>
                  <a:lumOff val="0"/>
                  <a:alphaOff val="0"/>
                </a:sysClr>
              </a:solidFill>
              <a:latin typeface="Trebuchet MS" panose="020B0603020202020204"/>
              <a:ea typeface="+mn-ea"/>
              <a:cs typeface="+mn-cs"/>
            </a:rPr>
            <a:t>Caitlyn James</a:t>
          </a:r>
        </a:p>
      </dsp:txBody>
      <dsp:txXfrm>
        <a:off x="251610" y="1143686"/>
        <a:ext cx="1909919" cy="1096716"/>
      </dsp:txXfrm>
    </dsp:sp>
    <dsp:sp modelId="{9E8D029E-5C53-437C-B16D-4FC0F7621EB8}">
      <dsp:nvSpPr>
        <dsp:cNvPr id="0" name=""/>
        <dsp:cNvSpPr/>
      </dsp:nvSpPr>
      <dsp:spPr>
        <a:xfrm>
          <a:off x="4792451" y="910004"/>
          <a:ext cx="2064733" cy="1164956"/>
        </a:xfrm>
        <a:prstGeom prst="roundRect">
          <a:avLst>
            <a:gd name="adj" fmla="val 10000"/>
          </a:avLst>
        </a:prstGeom>
        <a:solidFill>
          <a:schemeClr val="accent6">
            <a:lumMod val="75000"/>
          </a:schemeClr>
        </a:soli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46000E13-D31D-4DE9-B678-321CD2C54C89}">
      <dsp:nvSpPr>
        <dsp:cNvPr id="0" name=""/>
        <dsp:cNvSpPr/>
      </dsp:nvSpPr>
      <dsp:spPr>
        <a:xfrm>
          <a:off x="5021866" y="1127948"/>
          <a:ext cx="2064733" cy="1164956"/>
        </a:xfrm>
        <a:prstGeom prst="roundRect">
          <a:avLst>
            <a:gd name="adj" fmla="val 10000"/>
          </a:avLst>
        </a:prstGeom>
        <a:solidFill>
          <a:sysClr val="window" lastClr="FFFFFF">
            <a:alpha val="90000"/>
            <a:hueOff val="0"/>
            <a:satOff val="0"/>
            <a:lumOff val="0"/>
            <a:alphaOff val="0"/>
          </a:sysClr>
        </a:solidFill>
        <a:ln w="12700" cap="rnd" cmpd="sng" algn="ctr">
          <a:solidFill>
            <a:srgbClr val="2E83C3">
              <a:hueOff val="0"/>
              <a:satOff val="0"/>
              <a:lumOff val="0"/>
              <a:alphaOff val="0"/>
            </a:srgb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Text" lastClr="000000">
                  <a:hueOff val="0"/>
                  <a:satOff val="0"/>
                  <a:lumOff val="0"/>
                  <a:alphaOff val="0"/>
                </a:sysClr>
              </a:solidFill>
              <a:latin typeface="Trebuchet MS" panose="020B0603020202020204"/>
              <a:ea typeface="+mn-ea"/>
              <a:cs typeface="+mn-cs"/>
            </a:rPr>
            <a:t>Anthony Celani</a:t>
          </a:r>
        </a:p>
      </dsp:txBody>
      <dsp:txXfrm>
        <a:off x="5055986" y="1162068"/>
        <a:ext cx="1996493" cy="109671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1A8FD38-B002-4CAD-9D99-1F0D41176737}" type="datetimeFigureOut">
              <a:rPr lang="en-US" smtClean="0"/>
              <a:t>1/26/2024</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AEEC9AAC-B1C4-4D2C-91D0-85CFAF83A1B3}" type="slidenum">
              <a:rPr lang="en-US" smtClean="0"/>
              <a:t>‹#›</a:t>
            </a:fld>
            <a:endParaRPr lang="en-US"/>
          </a:p>
        </p:txBody>
      </p:sp>
    </p:spTree>
    <p:extLst>
      <p:ext uri="{BB962C8B-B14F-4D97-AF65-F5344CB8AC3E}">
        <p14:creationId xmlns:p14="http://schemas.microsoft.com/office/powerpoint/2010/main" val="176799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514600"/>
            <a:ext cx="7315200" cy="914400"/>
          </a:xfrm>
          <a:prstGeom prst="rect">
            <a:avLst/>
          </a:prstGeom>
          <a:effectLst/>
        </p:spPr>
        <p:txBody>
          <a:bodyPr anchor="b">
            <a:normAutofit/>
          </a:bodyPr>
          <a:lstStyle>
            <a:lvl1pPr algn="ctr">
              <a:defRPr sz="2800">
                <a:solidFill>
                  <a:srgbClr val="1F4283"/>
                </a:solidFill>
              </a:defRPr>
            </a:lvl1pPr>
          </a:lstStyle>
          <a:p>
            <a:r>
              <a:rPr lang="en-US"/>
              <a:t>Click To Edit Master Title Style</a:t>
            </a:r>
          </a:p>
        </p:txBody>
      </p:sp>
      <p:sp>
        <p:nvSpPr>
          <p:cNvPr id="3" name="Subtitle 2"/>
          <p:cNvSpPr>
            <a:spLocks noGrp="1"/>
          </p:cNvSpPr>
          <p:nvPr>
            <p:ph type="subTitle" idx="1" hasCustomPrompt="1"/>
          </p:nvPr>
        </p:nvSpPr>
        <p:spPr>
          <a:xfrm>
            <a:off x="914400" y="3429000"/>
            <a:ext cx="7315200" cy="914399"/>
          </a:xfrm>
          <a:prstGeom prst="rect">
            <a:avLst/>
          </a:prstGeom>
        </p:spPr>
        <p:txBody>
          <a:bodyPr anchor="t">
            <a:normAutofit/>
          </a:bodyPr>
          <a:lstStyle>
            <a:lvl1pPr marL="0" indent="0" algn="ctr">
              <a:buNone/>
              <a:defRPr sz="1800" cap="none">
                <a:solidFill>
                  <a:srgbClr val="D72E2A"/>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0959009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ondary Slide -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4" y="990600"/>
            <a:ext cx="8272212" cy="609600"/>
          </a:xfrm>
          <a:prstGeom prst="rect">
            <a:avLst/>
          </a:prstGeom>
        </p:spPr>
        <p:txBody>
          <a:bodyPr anchor="t">
            <a:normAutofit/>
          </a:bodyPr>
          <a:lstStyle>
            <a:lvl1pPr>
              <a:defRPr sz="2400" b="1">
                <a:solidFill>
                  <a:srgbClr val="15387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435897" y="1600200"/>
            <a:ext cx="8272211" cy="4572000"/>
          </a:xfrm>
          <a:prstGeom prst="rect">
            <a:avLst/>
          </a:prstGeom>
        </p:spPr>
        <p:txBody>
          <a:bodyPr>
            <a:normAutofit/>
          </a:bodyPr>
          <a:lstStyle>
            <a:lvl1pPr>
              <a:buClr>
                <a:srgbClr val="1F4283"/>
              </a:buClr>
              <a:defRPr sz="1800">
                <a:latin typeface="Arial" panose="020B0604020202020204" pitchFamily="34" charset="0"/>
                <a:cs typeface="Arial" panose="020B0604020202020204" pitchFamily="34" charset="0"/>
              </a:defRPr>
            </a:lvl1pPr>
            <a:lvl2pPr>
              <a:buClr>
                <a:srgbClr val="1F4283"/>
              </a:buClr>
              <a:defRPr sz="1500">
                <a:latin typeface="Arial" panose="020B0604020202020204" pitchFamily="34" charset="0"/>
                <a:cs typeface="Arial" panose="020B0604020202020204" pitchFamily="34" charset="0"/>
              </a:defRPr>
            </a:lvl2pPr>
            <a:lvl3pPr>
              <a:buClr>
                <a:srgbClr val="1F4283"/>
              </a:buClr>
              <a:defRPr sz="1500">
                <a:latin typeface="Arial" panose="020B0604020202020204" pitchFamily="34" charset="0"/>
                <a:cs typeface="Arial" panose="020B0604020202020204" pitchFamily="34" charset="0"/>
              </a:defRPr>
            </a:lvl3pPr>
            <a:lvl4pPr>
              <a:buClr>
                <a:srgbClr val="1F4283"/>
              </a:buClr>
              <a:defRPr sz="1200">
                <a:latin typeface="Arial" panose="020B0604020202020204" pitchFamily="34" charset="0"/>
                <a:cs typeface="Arial" panose="020B0604020202020204" pitchFamily="34" charset="0"/>
              </a:defRPr>
            </a:lvl4pPr>
            <a:lvl5pPr>
              <a:buClr>
                <a:srgbClr val="1F4283"/>
              </a:buCl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71619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econdary Slide -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435897" y="1600200"/>
            <a:ext cx="4066793"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1313" y="1591733"/>
            <a:ext cx="4066794"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49181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Slide - Media">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435894" y="1600200"/>
            <a:ext cx="8245161"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9611527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435894" y="1600200"/>
            <a:ext cx="8245162"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9045026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334901" y="457200"/>
            <a:ext cx="2777490" cy="94997"/>
          </a:xfrm>
          <a:prstGeom prst="rect">
            <a:avLst/>
          </a:prstGeom>
          <a:solidFill>
            <a:srgbClr val="1F4283">
              <a:alpha val="94902"/>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5174B5"/>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rgbClr val="3D60A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0" y="6316936"/>
            <a:ext cx="9144000" cy="541064"/>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86200" y="209550"/>
            <a:ext cx="1371600" cy="628650"/>
          </a:xfrm>
          <a:prstGeom prst="rect">
            <a:avLst/>
          </a:prstGeom>
        </p:spPr>
      </p:pic>
      <p:sp>
        <p:nvSpPr>
          <p:cNvPr id="4" name="TextBox 3"/>
          <p:cNvSpPr txBox="1"/>
          <p:nvPr userDrawn="1"/>
        </p:nvSpPr>
        <p:spPr>
          <a:xfrm>
            <a:off x="1828800" y="6428601"/>
            <a:ext cx="5486400" cy="276999"/>
          </a:xfrm>
          <a:prstGeom prst="rect">
            <a:avLst/>
          </a:prstGeom>
          <a:noFill/>
        </p:spPr>
        <p:txBody>
          <a:bodyPr wrap="square" rtlCol="0">
            <a:spAutoFit/>
          </a:bodyPr>
          <a:lstStyle/>
          <a:p>
            <a:pPr algn="ctr"/>
            <a:r>
              <a:rPr lang="en-US" sz="1200" b="1">
                <a:solidFill>
                  <a:schemeClr val="bg1"/>
                </a:solidFill>
                <a:latin typeface="Arial" panose="020B0604020202020204" pitchFamily="34" charset="0"/>
                <a:cs typeface="Arial" panose="020B0604020202020204" pitchFamily="34" charset="0"/>
              </a:rPr>
              <a:t>Florida Department of Transportation</a:t>
            </a:r>
          </a:p>
        </p:txBody>
      </p:sp>
    </p:spTree>
    <p:extLst>
      <p:ext uri="{BB962C8B-B14F-4D97-AF65-F5344CB8AC3E}">
        <p14:creationId xmlns:p14="http://schemas.microsoft.com/office/powerpoint/2010/main" val="4234605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5" r:id="rId5"/>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hf sldNum="0" hdr="0" ftr="0" dt="0"/>
  <p:txStyles>
    <p:titleStyle>
      <a:lvl1pPr algn="l" defTabSz="257175" rtl="0" eaLnBrk="1" latinLnBrk="0" hangingPunct="1">
        <a:spcBef>
          <a:spcPct val="0"/>
        </a:spcBef>
        <a:buNone/>
        <a:defRPr sz="2400" b="1" kern="1200" cap="none">
          <a:solidFill>
            <a:srgbClr val="335697"/>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212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audio" Target="../media/audio1.wav"/><Relationship Id="rId5" Type="http://schemas.openxmlformats.org/officeDocument/2006/relationships/image" Target="../media/image7.png"/><Relationship Id="rId4" Type="http://schemas.openxmlformats.org/officeDocument/2006/relationships/hyperlink" Target="mailto:Anthony.Celani@dot.state.fl.u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hyperlink" Target="mailto:Caitlyn.James@dot.state.fl.u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audio" Target="../media/audio1.wav"/><Relationship Id="rId5" Type="http://schemas.openxmlformats.org/officeDocument/2006/relationships/image" Target="../media/image5.jpeg"/><Relationship Id="rId4" Type="http://schemas.openxmlformats.org/officeDocument/2006/relationships/hyperlink" Target="mailto:Caitlyn.James@dot.state.fl.us"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audio" Target="../media/audio1.wav"/><Relationship Id="rId5" Type="http://schemas.openxmlformats.org/officeDocument/2006/relationships/image" Target="../media/image6.jpeg"/><Relationship Id="rId4" Type="http://schemas.openxmlformats.org/officeDocument/2006/relationships/hyperlink" Target="mailto:Brent.Setchell@dot.state.fl.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438400"/>
            <a:ext cx="8229600" cy="1520483"/>
          </a:xfrm>
        </p:spPr>
        <p:txBody>
          <a:bodyPr lIns="91440" tIns="45720" rIns="91440" bIns="45720" anchor="b">
            <a:noAutofit/>
          </a:bodyPr>
          <a:lstStyle/>
          <a:p>
            <a:br>
              <a:rPr lang="en-US" sz="3200" dirty="0"/>
            </a:br>
            <a:r>
              <a:rPr lang="en-US" sz="3200" dirty="0">
                <a:latin typeface="Arial"/>
                <a:cs typeface="Arial"/>
              </a:rPr>
              <a:t>FPID 420932-2-32-01</a:t>
            </a:r>
            <a:br>
              <a:rPr lang="en-US" sz="3200" dirty="0"/>
            </a:br>
            <a:r>
              <a:rPr lang="en-US" sz="3200" dirty="0">
                <a:latin typeface="Arial"/>
                <a:cs typeface="Arial"/>
              </a:rPr>
              <a:t>Ad # 25101</a:t>
            </a:r>
            <a:br>
              <a:rPr lang="en-US" sz="2400" dirty="0"/>
            </a:br>
            <a:br>
              <a:rPr lang="en-US" sz="2400" dirty="0"/>
            </a:br>
            <a:r>
              <a:rPr lang="en-US" dirty="0">
                <a:effectLst/>
                <a:latin typeface="Arial"/>
                <a:cs typeface="Arial"/>
              </a:rPr>
              <a:t>FDOT D1</a:t>
            </a:r>
            <a:br>
              <a:rPr lang="en-US" dirty="0">
                <a:effectLst/>
                <a:latin typeface="Arial"/>
                <a:cs typeface="Arial"/>
              </a:rPr>
            </a:br>
            <a:r>
              <a:rPr lang="en-US" dirty="0">
                <a:effectLst/>
                <a:latin typeface="Arial"/>
                <a:cs typeface="Arial"/>
              </a:rPr>
              <a:t>Drainage Permits Review Consultant -</a:t>
            </a:r>
            <a:br>
              <a:rPr lang="en-US" dirty="0">
                <a:effectLst/>
                <a:latin typeface="Arial"/>
                <a:cs typeface="Arial"/>
              </a:rPr>
            </a:br>
            <a:r>
              <a:rPr lang="en-US" dirty="0">
                <a:effectLst/>
                <a:latin typeface="Arial"/>
                <a:cs typeface="Arial"/>
              </a:rPr>
              <a:t>Continuing Services Contract</a:t>
            </a:r>
            <a:endParaRPr lang="en-US" dirty="0"/>
          </a:p>
        </p:txBody>
      </p:sp>
      <p:sp>
        <p:nvSpPr>
          <p:cNvPr id="3" name="Subtitle 2"/>
          <p:cNvSpPr>
            <a:spLocks noGrp="1"/>
          </p:cNvSpPr>
          <p:nvPr>
            <p:ph type="subTitle" idx="1"/>
          </p:nvPr>
        </p:nvSpPr>
        <p:spPr>
          <a:xfrm>
            <a:off x="838200" y="4419600"/>
            <a:ext cx="7315200" cy="1295400"/>
          </a:xfrm>
        </p:spPr>
        <p:txBody>
          <a:bodyPr lIns="91440" tIns="45720" rIns="91440" bIns="45720" anchor="t">
            <a:noAutofit/>
          </a:bodyPr>
          <a:lstStyle/>
          <a:p>
            <a:r>
              <a:rPr lang="en-US" sz="2000" dirty="0">
                <a:solidFill>
                  <a:srgbClr val="1F4284"/>
                </a:solidFill>
                <a:latin typeface="Arial"/>
                <a:cs typeface="Arial"/>
              </a:rPr>
              <a:t>In-House Design Project Manager</a:t>
            </a:r>
          </a:p>
          <a:p>
            <a:r>
              <a:rPr lang="en-US" sz="2000" dirty="0">
                <a:solidFill>
                  <a:srgbClr val="1F4284"/>
                </a:solidFill>
              </a:rPr>
              <a:t>Caitlyn James</a:t>
            </a:r>
          </a:p>
          <a:p>
            <a:r>
              <a:rPr lang="en-US" sz="2000" dirty="0">
                <a:solidFill>
                  <a:srgbClr val="1F4284"/>
                </a:solidFill>
              </a:rPr>
              <a:t>Caitlyn.James@dot.state.fl.us</a:t>
            </a:r>
          </a:p>
        </p:txBody>
      </p:sp>
      <p:pic>
        <p:nvPicPr>
          <p:cNvPr id="8" name="Video 7">
            <a:hlinkClick r:id="" action="ppaction://noaction">
              <a:snd r:embed="rId4" name="applause.wav"/>
            </a:hlinkClick>
            <a:extLst>
              <a:ext uri="{FF2B5EF4-FFF2-40B4-BE49-F238E27FC236}">
                <a16:creationId xmlns:a16="http://schemas.microsoft.com/office/drawing/2014/main" id="{F560A55E-8514-0A04-2113-9092F31BD46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rot="10800000" flipH="1">
            <a:off x="8337222" y="5715000"/>
            <a:ext cx="546755" cy="546755"/>
          </a:xfrm>
          <a:prstGeom prst="actionButtonSound">
            <a:avLst/>
          </a:prstGeom>
          <a:ln>
            <a:solidFill>
              <a:schemeClr val="bg1"/>
            </a:solidFill>
          </a:ln>
        </p:spPr>
      </p:pic>
    </p:spTree>
    <p:extLst>
      <p:ext uri="{BB962C8B-B14F-4D97-AF65-F5344CB8AC3E}">
        <p14:creationId xmlns:p14="http://schemas.microsoft.com/office/powerpoint/2010/main" val="791037810"/>
      </p:ext>
    </p:extLst>
  </p:cSld>
  <p:clrMapOvr>
    <a:masterClrMapping/>
  </p:clrMapOvr>
  <mc:AlternateContent xmlns:mc="http://schemas.openxmlformats.org/markup-compatibility/2006" xmlns:p14="http://schemas.microsoft.com/office/powerpoint/2010/main">
    <mc:Choice Requires="p14">
      <p:transition p14:dur="10" advTm="26002"/>
    </mc:Choice>
    <mc:Fallback xmlns="">
      <p:transition advTm="2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BB7999-D961-7244-EE30-39CE97D118A8}"/>
              </a:ext>
            </a:extLst>
          </p:cNvPr>
          <p:cNvSpPr txBox="1">
            <a:spLocks/>
          </p:cNvSpPr>
          <p:nvPr/>
        </p:nvSpPr>
        <p:spPr>
          <a:xfrm>
            <a:off x="304800" y="914400"/>
            <a:ext cx="9144000" cy="609600"/>
          </a:xfrm>
          <a:prstGeom prst="rect">
            <a:avLst/>
          </a:prstGeom>
        </p:spPr>
        <p:txBody>
          <a:bodyPr anchor="t">
            <a:normAutofit fontScale="82500" lnSpcReduction="20000"/>
          </a:bodyPr>
          <a:lstStyle>
            <a:lvl1pPr algn="l" defTabSz="257175" rtl="0" eaLnBrk="1" latinLnBrk="0" hangingPunct="1">
              <a:spcBef>
                <a:spcPct val="0"/>
              </a:spcBef>
              <a:buNone/>
              <a:defRPr sz="2400" b="1" kern="1200" cap="none">
                <a:solidFill>
                  <a:srgbClr val="153879"/>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TRC Member: Anthony (Tony) Celani, PE</a:t>
            </a:r>
            <a:br>
              <a:rPr lang="en-US" dirty="0"/>
            </a:br>
            <a:r>
              <a:rPr lang="en-US" dirty="0"/>
              <a:t>			Assistant District Drainage Design Engineer</a:t>
            </a:r>
          </a:p>
        </p:txBody>
      </p:sp>
      <p:sp>
        <p:nvSpPr>
          <p:cNvPr id="5" name="Content Placeholder 2">
            <a:extLst>
              <a:ext uri="{FF2B5EF4-FFF2-40B4-BE49-F238E27FC236}">
                <a16:creationId xmlns:a16="http://schemas.microsoft.com/office/drawing/2014/main" id="{9187BA93-CFAD-5B60-A642-CC1C0C12DF24}"/>
              </a:ext>
            </a:extLst>
          </p:cNvPr>
          <p:cNvSpPr>
            <a:spLocks noGrp="1"/>
          </p:cNvSpPr>
          <p:nvPr>
            <p:ph idx="1"/>
          </p:nvPr>
        </p:nvSpPr>
        <p:spPr>
          <a:xfrm>
            <a:off x="435897" y="1752600"/>
            <a:ext cx="4440903" cy="4419600"/>
          </a:xfrm>
        </p:spPr>
        <p:txBody>
          <a:bodyPr lIns="91440" tIns="45720" rIns="91440" bIns="45720" anchor="t">
            <a:normAutofit/>
          </a:bodyPr>
          <a:lstStyle/>
          <a:p>
            <a:pPr marL="172085" indent="-172085"/>
            <a:r>
              <a:rPr lang="en-US" dirty="0">
                <a:latin typeface="Arial"/>
                <a:cs typeface="Arial"/>
              </a:rPr>
              <a:t>4 years with FDOT (12 additional years as a consultant)</a:t>
            </a:r>
          </a:p>
          <a:p>
            <a:pPr marL="354330" lvl="1" indent="-172085"/>
            <a:r>
              <a:rPr lang="en-US" dirty="0"/>
              <a:t>Lead EOR Drainage Design (In-House Projects)</a:t>
            </a:r>
          </a:p>
          <a:p>
            <a:pPr marL="354330" lvl="1" indent="-172085"/>
            <a:r>
              <a:rPr lang="en-US" dirty="0"/>
              <a:t>Drainage Flooding Investigations</a:t>
            </a:r>
            <a:br>
              <a:rPr lang="en-US" sz="1700" dirty="0"/>
            </a:br>
            <a:endParaRPr lang="en-US" sz="1700" dirty="0"/>
          </a:p>
          <a:p>
            <a:pPr marL="172085" indent="-172085"/>
            <a:r>
              <a:rPr lang="en-US" dirty="0">
                <a:latin typeface="Arial"/>
                <a:cs typeface="Arial"/>
              </a:rPr>
              <a:t>Looking For</a:t>
            </a:r>
          </a:p>
          <a:p>
            <a:pPr marL="354335" lvl="1" indent="-172085"/>
            <a:r>
              <a:rPr lang="en-US" dirty="0">
                <a:latin typeface="Arial"/>
                <a:cs typeface="Arial"/>
              </a:rPr>
              <a:t>Experienced Staff</a:t>
            </a:r>
          </a:p>
          <a:p>
            <a:pPr marL="354335" lvl="1" indent="-172085"/>
            <a:r>
              <a:rPr lang="en-US" dirty="0">
                <a:latin typeface="Arial"/>
                <a:cs typeface="Arial"/>
              </a:rPr>
              <a:t>Ability to handle difficult applicants</a:t>
            </a:r>
          </a:p>
          <a:p>
            <a:pPr marL="182245" lvl="1" indent="0">
              <a:buNone/>
            </a:pPr>
            <a:endParaRPr lang="en-US" dirty="0"/>
          </a:p>
          <a:p>
            <a:pPr marL="172085" indent="-172085"/>
            <a:r>
              <a:rPr lang="en-US" dirty="0">
                <a:latin typeface="Arial"/>
                <a:cs typeface="Arial"/>
              </a:rPr>
              <a:t>Contact Information</a:t>
            </a:r>
          </a:p>
          <a:p>
            <a:pPr marL="354330" lvl="1" indent="-172085"/>
            <a:r>
              <a:rPr lang="en-US" dirty="0">
                <a:latin typeface="Arial"/>
                <a:cs typeface="Arial"/>
                <a:hlinkClick r:id="rId4"/>
              </a:rPr>
              <a:t>Anthony.Celani@dot.state.fl.us</a:t>
            </a:r>
            <a:r>
              <a:rPr lang="en-US" dirty="0">
                <a:latin typeface="Arial"/>
                <a:cs typeface="Arial"/>
              </a:rPr>
              <a:t> </a:t>
            </a:r>
          </a:p>
          <a:p>
            <a:pPr marL="354330" lvl="1" indent="-172085"/>
            <a:r>
              <a:rPr lang="en-US" dirty="0">
                <a:latin typeface="Arial"/>
                <a:cs typeface="Arial"/>
              </a:rPr>
              <a:t>(863) 519-2839</a:t>
            </a:r>
          </a:p>
          <a:p>
            <a:pPr marL="0" indent="0">
              <a:buNone/>
            </a:pPr>
            <a:endParaRPr lang="en-US" dirty="0"/>
          </a:p>
        </p:txBody>
      </p:sp>
      <p:sp>
        <p:nvSpPr>
          <p:cNvPr id="12" name="Rectangle 11">
            <a:extLst>
              <a:ext uri="{FF2B5EF4-FFF2-40B4-BE49-F238E27FC236}">
                <a16:creationId xmlns:a16="http://schemas.microsoft.com/office/drawing/2014/main" id="{1D72C621-0B2C-ADFD-5C44-C6124D684893}"/>
              </a:ext>
            </a:extLst>
          </p:cNvPr>
          <p:cNvSpPr/>
          <p:nvPr/>
        </p:nvSpPr>
        <p:spPr>
          <a:xfrm>
            <a:off x="5625538" y="1524000"/>
            <a:ext cx="3082565" cy="45751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691AE3F-406E-0BB3-0FCA-3014FE82A101}"/>
              </a:ext>
            </a:extLst>
          </p:cNvPr>
          <p:cNvPicPr>
            <a:picLocks noChangeAspect="1"/>
          </p:cNvPicPr>
          <p:nvPr/>
        </p:nvPicPr>
        <p:blipFill>
          <a:blip r:embed="rId5"/>
          <a:stretch>
            <a:fillRect/>
          </a:stretch>
        </p:blipFill>
        <p:spPr>
          <a:xfrm>
            <a:off x="5816338" y="1719797"/>
            <a:ext cx="2733773" cy="4223803"/>
          </a:xfrm>
          <a:prstGeom prst="rect">
            <a:avLst/>
          </a:prstGeom>
          <a:ln w="57150">
            <a:solidFill>
              <a:schemeClr val="bg1"/>
            </a:solidFill>
          </a:ln>
        </p:spPr>
      </p:pic>
      <p:pic>
        <p:nvPicPr>
          <p:cNvPr id="8" name="Video 7">
            <a:hlinkClick r:id="" action="ppaction://noaction">
              <a:snd r:embed="rId6" name="applause.wav"/>
            </a:hlinkClick>
            <a:extLst>
              <a:ext uri="{FF2B5EF4-FFF2-40B4-BE49-F238E27FC236}">
                <a16:creationId xmlns:a16="http://schemas.microsoft.com/office/drawing/2014/main" id="{A0F50272-D652-6355-7A80-2D67E1BD61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4458000" y="5672281"/>
            <a:ext cx="609600" cy="609600"/>
          </a:xfrm>
          <a:prstGeom prst="actionButtonSound">
            <a:avLst/>
          </a:prstGeom>
          <a:ln>
            <a:solidFill>
              <a:schemeClr val="bg1"/>
            </a:solidFill>
          </a:ln>
        </p:spPr>
      </p:pic>
    </p:spTree>
    <p:extLst>
      <p:ext uri="{BB962C8B-B14F-4D97-AF65-F5344CB8AC3E}">
        <p14:creationId xmlns:p14="http://schemas.microsoft.com/office/powerpoint/2010/main" val="2323106816"/>
      </p:ext>
    </p:extLst>
  </p:cSld>
  <p:clrMapOvr>
    <a:masterClrMapping/>
  </p:clrMapOvr>
  <mc:AlternateContent xmlns:mc="http://schemas.openxmlformats.org/markup-compatibility/2006" xmlns:p14="http://schemas.microsoft.com/office/powerpoint/2010/main">
    <mc:Choice Requires="p14">
      <p:transition spd="med" p14:dur="700" advTm="18702">
        <p:fade/>
      </p:transition>
    </mc:Choice>
    <mc:Fallback xmlns="">
      <p:transition spd="med" advTm="18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79E6-ECF8-4FC4-915B-4FF7C6CD19DD}"/>
              </a:ext>
            </a:extLst>
          </p:cNvPr>
          <p:cNvSpPr>
            <a:spLocks noGrp="1"/>
          </p:cNvSpPr>
          <p:nvPr>
            <p:ph type="title"/>
          </p:nvPr>
        </p:nvSpPr>
        <p:spPr>
          <a:xfrm>
            <a:off x="435897" y="1221509"/>
            <a:ext cx="8272212" cy="609600"/>
          </a:xfrm>
        </p:spPr>
        <p:txBody>
          <a:bodyPr>
            <a:normAutofit/>
          </a:bodyPr>
          <a:lstStyle/>
          <a:p>
            <a:r>
              <a:rPr lang="en-US" dirty="0"/>
              <a:t>Suggestions for the Letter of Interest</a:t>
            </a:r>
          </a:p>
        </p:txBody>
      </p:sp>
      <p:sp>
        <p:nvSpPr>
          <p:cNvPr id="3" name="Content Placeholder 2">
            <a:extLst>
              <a:ext uri="{FF2B5EF4-FFF2-40B4-BE49-F238E27FC236}">
                <a16:creationId xmlns:a16="http://schemas.microsoft.com/office/drawing/2014/main" id="{18CB5F3B-9CB7-4A18-8301-514715FC178A}"/>
              </a:ext>
            </a:extLst>
          </p:cNvPr>
          <p:cNvSpPr>
            <a:spLocks noGrp="1"/>
          </p:cNvSpPr>
          <p:nvPr>
            <p:ph idx="1"/>
          </p:nvPr>
        </p:nvSpPr>
        <p:spPr>
          <a:xfrm>
            <a:off x="435898" y="1766977"/>
            <a:ext cx="8272211" cy="4495800"/>
          </a:xfrm>
        </p:spPr>
        <p:txBody>
          <a:bodyPr lIns="91440" tIns="45720" rIns="91440" bIns="45720" anchor="t">
            <a:normAutofit fontScale="92500" lnSpcReduction="20000"/>
          </a:bodyPr>
          <a:lstStyle/>
          <a:p>
            <a:pPr marL="182245" lvl="1" indent="0">
              <a:buNone/>
            </a:pPr>
            <a:r>
              <a:rPr lang="en-US" sz="1800" b="1" dirty="0">
                <a:latin typeface="Arial"/>
                <a:cs typeface="Arial"/>
              </a:rPr>
              <a:t>Do:</a:t>
            </a:r>
            <a:endParaRPr lang="en-US" sz="1800" dirty="0">
              <a:latin typeface="Arial"/>
              <a:cs typeface="Arial"/>
            </a:endParaRPr>
          </a:p>
          <a:p>
            <a:pPr marL="506095" lvl="2" indent="-151765"/>
            <a:r>
              <a:rPr lang="en-US" sz="1800" dirty="0">
                <a:latin typeface="Arial"/>
                <a:cs typeface="Arial"/>
              </a:rPr>
              <a:t>Ask questions and listen to your TRC. </a:t>
            </a:r>
          </a:p>
          <a:p>
            <a:pPr marL="506095" lvl="2" indent="-151765"/>
            <a:r>
              <a:rPr lang="en-US" sz="1800" dirty="0">
                <a:latin typeface="Arial"/>
                <a:cs typeface="Arial"/>
              </a:rPr>
              <a:t>This TRC prefers a two-column format letter.</a:t>
            </a:r>
          </a:p>
          <a:p>
            <a:pPr marL="506095" lvl="2" indent="-151765"/>
            <a:r>
              <a:rPr lang="en-US" sz="1800" dirty="0">
                <a:latin typeface="Arial"/>
                <a:cs typeface="Arial"/>
              </a:rPr>
              <a:t>If you reference a specific project or work with an agency or other District, please include contact information.</a:t>
            </a:r>
          </a:p>
          <a:p>
            <a:pPr marL="506095" lvl="2" indent="-151765"/>
            <a:r>
              <a:rPr lang="en-US" sz="1800" dirty="0">
                <a:latin typeface="Arial"/>
                <a:cs typeface="Arial"/>
              </a:rPr>
              <a:t>Check for grammatical errors. It is a direct reflection of your QC abilities.  </a:t>
            </a:r>
          </a:p>
          <a:p>
            <a:pPr marL="506095" lvl="2" indent="-151765"/>
            <a:r>
              <a:rPr lang="en-US" sz="1800" dirty="0">
                <a:latin typeface="Arial"/>
                <a:cs typeface="Arial"/>
              </a:rPr>
              <a:t>Include only key staff, their role in this contract, and years of experience.</a:t>
            </a:r>
          </a:p>
          <a:p>
            <a:pPr marL="832455" lvl="3" indent="-285750">
              <a:buFont typeface="Courier New" panose="02070309020205020404" pitchFamily="49" charset="0"/>
              <a:buChar char="o"/>
            </a:pPr>
            <a:r>
              <a:rPr lang="en-US" sz="1700" dirty="0">
                <a:latin typeface="Arial"/>
                <a:cs typeface="Arial"/>
              </a:rPr>
              <a:t>PM &amp; DPM listed</a:t>
            </a:r>
          </a:p>
          <a:p>
            <a:pPr marL="546705" lvl="3" indent="0">
              <a:buNone/>
            </a:pPr>
            <a:r>
              <a:rPr lang="en-US" sz="1800" b="1" dirty="0">
                <a:latin typeface="Arial"/>
                <a:cs typeface="Arial"/>
              </a:rPr>
              <a:t>Avoid:</a:t>
            </a:r>
            <a:endParaRPr lang="en-US" dirty="0"/>
          </a:p>
          <a:p>
            <a:pPr marL="506095" lvl="2" indent="-151765"/>
            <a:r>
              <a:rPr lang="en-US" sz="1800" dirty="0">
                <a:latin typeface="Arial"/>
                <a:cs typeface="Arial"/>
              </a:rPr>
              <a:t>Be sure information is not duplicated.</a:t>
            </a:r>
            <a:endParaRPr lang="en-US" sz="1800" b="1" dirty="0">
              <a:latin typeface="Arial"/>
              <a:cs typeface="Arial"/>
            </a:endParaRPr>
          </a:p>
          <a:p>
            <a:pPr marL="506095" lvl="2" indent="-151765"/>
            <a:r>
              <a:rPr lang="en-US" sz="1800" dirty="0">
                <a:latin typeface="Arial"/>
                <a:cs typeface="Arial"/>
              </a:rPr>
              <a:t>Be conscious of what colors you use throughout the text that may not print well.</a:t>
            </a:r>
          </a:p>
          <a:p>
            <a:pPr marL="506095" lvl="2" indent="-151765"/>
            <a:r>
              <a:rPr lang="en-US" sz="1800" dirty="0">
                <a:latin typeface="Arial"/>
                <a:cs typeface="Arial"/>
              </a:rPr>
              <a:t>Don't assume just because the TRC has worked with you in the past that we will take your past work into consideration. The only way to be fair is to read every letter like we've never met you. If it's not in the letter, it will not be taken into consideration when shortlisting.</a:t>
            </a:r>
          </a:p>
          <a:p>
            <a:pPr marL="354330" lvl="1" indent="-172085"/>
            <a:endParaRPr lang="en-US" sz="1800" dirty="0"/>
          </a:p>
        </p:txBody>
      </p:sp>
      <p:pic>
        <p:nvPicPr>
          <p:cNvPr id="13" name="Video 12">
            <a:hlinkClick r:id="" action="ppaction://noaction">
              <a:snd r:embed="rId4" name="applause.wav"/>
            </a:hlinkClick>
            <a:extLst>
              <a:ext uri="{FF2B5EF4-FFF2-40B4-BE49-F238E27FC236}">
                <a16:creationId xmlns:a16="http://schemas.microsoft.com/office/drawing/2014/main" id="{4D311A01-F473-D935-F673-8DC57F8782B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914775" y="5957977"/>
            <a:ext cx="609600" cy="609600"/>
          </a:xfrm>
          <a:prstGeom prst="actionButtonSound">
            <a:avLst/>
          </a:prstGeom>
          <a:ln>
            <a:solidFill>
              <a:schemeClr val="bg1"/>
            </a:solidFill>
          </a:ln>
        </p:spPr>
      </p:pic>
    </p:spTree>
    <p:extLst>
      <p:ext uri="{BB962C8B-B14F-4D97-AF65-F5344CB8AC3E}">
        <p14:creationId xmlns:p14="http://schemas.microsoft.com/office/powerpoint/2010/main" val="320214062"/>
      </p:ext>
    </p:extLst>
  </p:cSld>
  <p:clrMapOvr>
    <a:masterClrMapping/>
  </p:clrMapOvr>
  <mc:AlternateContent xmlns:mc="http://schemas.openxmlformats.org/markup-compatibility/2006" xmlns:p14="http://schemas.microsoft.com/office/powerpoint/2010/main">
    <mc:Choice Requires="p14">
      <p:transition p14:dur="0" advTm="55813"/>
    </mc:Choice>
    <mc:Fallback xmlns="">
      <p:transition advTm="5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1BBC-F13F-646D-8ADC-BBE0AB91BC3C}"/>
              </a:ext>
            </a:extLst>
          </p:cNvPr>
          <p:cNvSpPr>
            <a:spLocks noGrp="1"/>
          </p:cNvSpPr>
          <p:nvPr>
            <p:ph type="title"/>
          </p:nvPr>
        </p:nvSpPr>
        <p:spPr>
          <a:xfrm>
            <a:off x="435894" y="2166521"/>
            <a:ext cx="8272212" cy="2524957"/>
          </a:xfrm>
        </p:spPr>
        <p:txBody>
          <a:bodyPr>
            <a:normAutofit/>
          </a:bodyPr>
          <a:lstStyle/>
          <a:p>
            <a:pPr algn="ctr"/>
            <a:r>
              <a:rPr lang="en-US" dirty="0"/>
              <a:t>If you have not done so, please email the project manager, Caitlyn James, directly at </a:t>
            </a:r>
            <a:r>
              <a:rPr lang="en-US" dirty="0">
                <a:hlinkClick r:id="rId4"/>
              </a:rPr>
              <a:t>Caitlyn.James@dot.state.fl.us</a:t>
            </a:r>
            <a:r>
              <a:rPr lang="en-US" dirty="0"/>
              <a:t> to book a marketing meeting. There are limited dates and times available. </a:t>
            </a:r>
          </a:p>
        </p:txBody>
      </p:sp>
      <p:sp>
        <p:nvSpPr>
          <p:cNvPr id="3" name="Content Placeholder 2">
            <a:extLst>
              <a:ext uri="{FF2B5EF4-FFF2-40B4-BE49-F238E27FC236}">
                <a16:creationId xmlns:a16="http://schemas.microsoft.com/office/drawing/2014/main" id="{1727D4D7-05A4-7C22-C3E9-34B10480F0A0}"/>
              </a:ext>
            </a:extLst>
          </p:cNvPr>
          <p:cNvSpPr>
            <a:spLocks noGrp="1"/>
          </p:cNvSpPr>
          <p:nvPr>
            <p:ph idx="1"/>
          </p:nvPr>
        </p:nvSpPr>
        <p:spPr>
          <a:xfrm>
            <a:off x="435897" y="2007908"/>
            <a:ext cx="8272211" cy="1960777"/>
          </a:xfrm>
        </p:spPr>
        <p:txBody>
          <a:bodyPr>
            <a:normAutofit/>
          </a:bodyPr>
          <a:lstStyle/>
          <a:p>
            <a:endParaRPr lang="en-US" sz="2400" dirty="0">
              <a:solidFill>
                <a:srgbClr val="0054A8"/>
              </a:solidFill>
              <a:latin typeface="Calibri" panose="020F0502020204030204" pitchFamily="34" charset="0"/>
              <a:ea typeface="Calibri" panose="020F0502020204030204" pitchFamily="34" charset="0"/>
            </a:endParaRPr>
          </a:p>
          <a:p>
            <a:endParaRPr lang="en-US" sz="1800" dirty="0">
              <a:solidFill>
                <a:srgbClr val="0054A8"/>
              </a:solidFill>
              <a:effectLst/>
              <a:latin typeface="Calibri" panose="020F0502020204030204" pitchFamily="34" charset="0"/>
              <a:ea typeface="Calibri" panose="020F0502020204030204" pitchFamily="34" charset="0"/>
            </a:endParaRPr>
          </a:p>
          <a:p>
            <a:endParaRPr lang="en-US" dirty="0"/>
          </a:p>
        </p:txBody>
      </p:sp>
      <p:pic>
        <p:nvPicPr>
          <p:cNvPr id="10" name="Video 9">
            <a:hlinkClick r:id="" action="ppaction://noaction">
              <a:snd r:embed="rId5" name="applause.wav"/>
            </a:hlinkClick>
            <a:extLst>
              <a:ext uri="{FF2B5EF4-FFF2-40B4-BE49-F238E27FC236}">
                <a16:creationId xmlns:a16="http://schemas.microsoft.com/office/drawing/2014/main" id="{26640ECD-E7A3-C449-BD47-B8B022F59C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324057" y="5674937"/>
            <a:ext cx="610574" cy="610574"/>
          </a:xfrm>
          <a:prstGeom prst="actionButtonSound">
            <a:avLst/>
          </a:prstGeom>
          <a:ln>
            <a:solidFill>
              <a:schemeClr val="bg1"/>
            </a:solidFill>
          </a:ln>
        </p:spPr>
      </p:pic>
    </p:spTree>
    <p:extLst>
      <p:ext uri="{BB962C8B-B14F-4D97-AF65-F5344CB8AC3E}">
        <p14:creationId xmlns:p14="http://schemas.microsoft.com/office/powerpoint/2010/main" val="1599179466"/>
      </p:ext>
    </p:extLst>
  </p:cSld>
  <p:clrMapOvr>
    <a:masterClrMapping/>
  </p:clrMapOvr>
  <mc:AlternateContent xmlns:mc="http://schemas.openxmlformats.org/markup-compatibility/2006" xmlns:p14="http://schemas.microsoft.com/office/powerpoint/2010/main">
    <mc:Choice Requires="p14">
      <p:transition spd="med" p14:dur="700" advTm="10320">
        <p:fade/>
      </p:transition>
    </mc:Choice>
    <mc:Fallback xmlns="">
      <p:transition spd="med" advTm="10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CAP Dates</a:t>
            </a:r>
          </a:p>
        </p:txBody>
      </p:sp>
      <p:sp>
        <p:nvSpPr>
          <p:cNvPr id="3" name="Content Placeholder 2"/>
          <p:cNvSpPr>
            <a:spLocks noGrp="1"/>
          </p:cNvSpPr>
          <p:nvPr>
            <p:ph idx="1"/>
          </p:nvPr>
        </p:nvSpPr>
        <p:spPr/>
        <p:txBody>
          <a:bodyPr>
            <a:normAutofit fontScale="92500" lnSpcReduction="10000"/>
          </a:bodyPr>
          <a:lstStyle/>
          <a:p>
            <a:r>
              <a:rPr lang="en-US" sz="2400" dirty="0"/>
              <a:t>Advertisement: March 11, 2024</a:t>
            </a:r>
          </a:p>
          <a:p>
            <a:pPr lvl="1"/>
            <a:r>
              <a:rPr lang="en-US" sz="2100" dirty="0"/>
              <a:t>No contact with FDOT staff, other than the Professional Services Unit and Procurement, after this date.</a:t>
            </a:r>
          </a:p>
          <a:p>
            <a:pPr marL="0" indent="0">
              <a:buNone/>
            </a:pPr>
            <a:endParaRPr lang="en-US" sz="1100" dirty="0"/>
          </a:p>
          <a:p>
            <a:r>
              <a:rPr lang="en-US" sz="2400" dirty="0"/>
              <a:t>Procurement Method: Interviews</a:t>
            </a:r>
          </a:p>
          <a:p>
            <a:pPr lvl="1"/>
            <a:r>
              <a:rPr lang="en-US" sz="2100" dirty="0"/>
              <a:t>Shortlist Selection</a:t>
            </a:r>
          </a:p>
          <a:p>
            <a:pPr lvl="3"/>
            <a:r>
              <a:rPr lang="en-US" sz="1800" dirty="0"/>
              <a:t>April 16, 2024</a:t>
            </a:r>
          </a:p>
          <a:p>
            <a:pPr lvl="1"/>
            <a:r>
              <a:rPr lang="en-US" sz="2100" dirty="0"/>
              <a:t>Interviews</a:t>
            </a:r>
          </a:p>
          <a:p>
            <a:pPr lvl="3"/>
            <a:r>
              <a:rPr lang="en-US" sz="1800" dirty="0"/>
              <a:t>May 1, 2024</a:t>
            </a:r>
            <a:endParaRPr lang="en-US" dirty="0"/>
          </a:p>
          <a:p>
            <a:pPr lvl="1"/>
            <a:r>
              <a:rPr lang="en-US" sz="2100" dirty="0"/>
              <a:t>Final Selection</a:t>
            </a:r>
          </a:p>
          <a:p>
            <a:pPr lvl="3"/>
            <a:r>
              <a:rPr lang="en-US" sz="1800" dirty="0"/>
              <a:t>May 14, 2024</a:t>
            </a:r>
          </a:p>
          <a:p>
            <a:pPr marL="567000" lvl="3" indent="0">
              <a:buNone/>
            </a:pPr>
            <a:endParaRPr lang="en-US" sz="1000" dirty="0"/>
          </a:p>
          <a:p>
            <a:r>
              <a:rPr lang="en-US" sz="2400" dirty="0"/>
              <a:t>No debriefs until 72 hours after final selection</a:t>
            </a:r>
          </a:p>
        </p:txBody>
      </p:sp>
      <p:pic>
        <p:nvPicPr>
          <p:cNvPr id="30" name="Video 29">
            <a:hlinkClick r:id="" action="ppaction://noaction">
              <a:snd r:embed="rId4" name="applause.wav"/>
            </a:hlinkClick>
            <a:extLst>
              <a:ext uri="{FF2B5EF4-FFF2-40B4-BE49-F238E27FC236}">
                <a16:creationId xmlns:a16="http://schemas.microsoft.com/office/drawing/2014/main" id="{C4F9DDBE-D36B-BDBE-3A96-AE1F14C84F7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338980" y="5704189"/>
            <a:ext cx="609601" cy="609601"/>
          </a:xfrm>
          <a:prstGeom prst="actionButtonSound">
            <a:avLst/>
          </a:prstGeom>
          <a:ln>
            <a:solidFill>
              <a:schemeClr val="bg1"/>
            </a:solidFill>
          </a:ln>
        </p:spPr>
      </p:pic>
    </p:spTree>
    <p:extLst>
      <p:ext uri="{BB962C8B-B14F-4D97-AF65-F5344CB8AC3E}">
        <p14:creationId xmlns:p14="http://schemas.microsoft.com/office/powerpoint/2010/main" val="902986976"/>
      </p:ext>
    </p:extLst>
  </p:cSld>
  <p:clrMapOvr>
    <a:masterClrMapping/>
  </p:clrMapOvr>
  <mc:AlternateContent xmlns:mc="http://schemas.openxmlformats.org/markup-compatibility/2006" xmlns:p14="http://schemas.microsoft.com/office/powerpoint/2010/main">
    <mc:Choice Requires="p14">
      <p:transition p14:dur="10" advTm="33607"/>
    </mc:Choice>
    <mc:Fallback xmlns="">
      <p:transition advTm="3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09" y="1295400"/>
            <a:ext cx="8272212" cy="609600"/>
          </a:xfrm>
        </p:spPr>
        <p:txBody>
          <a:bodyPr>
            <a:normAutofit/>
          </a:bodyPr>
          <a:lstStyle/>
          <a:p>
            <a:r>
              <a:rPr lang="en-US" dirty="0"/>
              <a:t>Funding</a:t>
            </a:r>
          </a:p>
        </p:txBody>
      </p:sp>
      <p:sp>
        <p:nvSpPr>
          <p:cNvPr id="3" name="Content Placeholder 2"/>
          <p:cNvSpPr>
            <a:spLocks noGrp="1"/>
          </p:cNvSpPr>
          <p:nvPr>
            <p:ph idx="1"/>
          </p:nvPr>
        </p:nvSpPr>
        <p:spPr>
          <a:xfrm>
            <a:off x="435897" y="1828800"/>
            <a:ext cx="8272211" cy="3429000"/>
          </a:xfrm>
        </p:spPr>
        <p:txBody>
          <a:bodyPr lIns="91440" tIns="45720" rIns="91440" bIns="45720" anchor="t">
            <a:normAutofit/>
          </a:bodyPr>
          <a:lstStyle/>
          <a:p>
            <a:pPr marL="172085" indent="-172085"/>
            <a:r>
              <a:rPr lang="en-US" sz="2000" dirty="0"/>
              <a:t>$300,000 per year for this 5-year contract has been programmed with a 5 million dollar cap.</a:t>
            </a:r>
            <a:endParaRPr lang="en-US" sz="1700" dirty="0"/>
          </a:p>
        </p:txBody>
      </p:sp>
      <p:pic>
        <p:nvPicPr>
          <p:cNvPr id="7" name="Video 6">
            <a:hlinkClick r:id="" action="ppaction://noaction">
              <a:snd r:embed="rId4" name="applause.wav"/>
            </a:hlinkClick>
            <a:extLst>
              <a:ext uri="{FF2B5EF4-FFF2-40B4-BE49-F238E27FC236}">
                <a16:creationId xmlns:a16="http://schemas.microsoft.com/office/drawing/2014/main" id="{FCB45DB1-011D-7341-C404-6ED7B4E1E50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173039" y="5633302"/>
            <a:ext cx="662421" cy="662421"/>
          </a:xfrm>
          <a:prstGeom prst="actionButtonSound">
            <a:avLst/>
          </a:prstGeom>
          <a:ln>
            <a:solidFill>
              <a:schemeClr val="bg1"/>
            </a:solidFill>
          </a:ln>
        </p:spPr>
      </p:pic>
    </p:spTree>
    <p:extLst>
      <p:ext uri="{BB962C8B-B14F-4D97-AF65-F5344CB8AC3E}">
        <p14:creationId xmlns:p14="http://schemas.microsoft.com/office/powerpoint/2010/main" val="3810511946"/>
      </p:ext>
    </p:extLst>
  </p:cSld>
  <p:clrMapOvr>
    <a:masterClrMapping/>
  </p:clrMapOvr>
  <mc:AlternateContent xmlns:mc="http://schemas.openxmlformats.org/markup-compatibility/2006" xmlns:p14="http://schemas.microsoft.com/office/powerpoint/2010/main">
    <mc:Choice Requires="p14">
      <p:transition p14:dur="0" advTm="8330"/>
    </mc:Choice>
    <mc:Fallback xmlns="">
      <p:transition advTm="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3C23-B7B0-38DE-ACF5-149A1CE8C88A}"/>
              </a:ext>
            </a:extLst>
          </p:cNvPr>
          <p:cNvSpPr>
            <a:spLocks noGrp="1"/>
          </p:cNvSpPr>
          <p:nvPr>
            <p:ph type="title"/>
          </p:nvPr>
        </p:nvSpPr>
        <p:spPr/>
        <p:txBody>
          <a:bodyPr/>
          <a:lstStyle/>
          <a:p>
            <a:r>
              <a:rPr lang="en-US" dirty="0"/>
              <a:t>Common Tasks with this contract:</a:t>
            </a:r>
          </a:p>
        </p:txBody>
      </p:sp>
      <p:sp>
        <p:nvSpPr>
          <p:cNvPr id="3" name="Content Placeholder 2">
            <a:extLst>
              <a:ext uri="{FF2B5EF4-FFF2-40B4-BE49-F238E27FC236}">
                <a16:creationId xmlns:a16="http://schemas.microsoft.com/office/drawing/2014/main" id="{C086D1CF-B229-DCE0-463B-30B161533182}"/>
              </a:ext>
            </a:extLst>
          </p:cNvPr>
          <p:cNvSpPr>
            <a:spLocks noGrp="1"/>
          </p:cNvSpPr>
          <p:nvPr>
            <p:ph idx="1"/>
          </p:nvPr>
        </p:nvSpPr>
        <p:spPr/>
        <p:txBody>
          <a:bodyPr>
            <a:normAutofit/>
          </a:bodyPr>
          <a:lstStyle/>
          <a:p>
            <a:r>
              <a:rPr lang="en-US" b="0" dirty="0"/>
              <a:t>Assist FDOT staff in reviewing drainage connection permit applications and exemptions.</a:t>
            </a:r>
          </a:p>
          <a:p>
            <a:endParaRPr lang="en-US" b="0" dirty="0"/>
          </a:p>
          <a:p>
            <a:r>
              <a:rPr lang="en-US" b="0" dirty="0"/>
              <a:t>ERC reviews.</a:t>
            </a:r>
          </a:p>
          <a:p>
            <a:pPr marL="0" indent="0">
              <a:buNone/>
            </a:pPr>
            <a:endParaRPr lang="en-US" b="0" dirty="0"/>
          </a:p>
          <a:p>
            <a:r>
              <a:rPr lang="en-US" b="0" dirty="0"/>
              <a:t>Preparing contract plans, storm water analysis and other documentation needed further for the design of a specific FDOT project.</a:t>
            </a:r>
          </a:p>
          <a:p>
            <a:pPr marL="0" indent="0">
              <a:buNone/>
            </a:pPr>
            <a:endParaRPr lang="en-US" b="0" dirty="0"/>
          </a:p>
          <a:p>
            <a:r>
              <a:rPr lang="en-US" b="0" dirty="0"/>
              <a:t>Meet with agencies in the field for site visits.</a:t>
            </a:r>
          </a:p>
          <a:p>
            <a:endParaRPr lang="en-US" b="0" dirty="0"/>
          </a:p>
          <a:p>
            <a:r>
              <a:rPr lang="en-US" b="0" dirty="0"/>
              <a:t>Attend/assist with Agencies permit discussion and pre-application meetings.</a:t>
            </a:r>
          </a:p>
        </p:txBody>
      </p:sp>
      <p:pic>
        <p:nvPicPr>
          <p:cNvPr id="14" name="Video 13">
            <a:hlinkClick r:id="" action="ppaction://noaction">
              <a:snd r:embed="rId4" name="applause.wav"/>
            </a:hlinkClick>
            <a:extLst>
              <a:ext uri="{FF2B5EF4-FFF2-40B4-BE49-F238E27FC236}">
                <a16:creationId xmlns:a16="http://schemas.microsoft.com/office/drawing/2014/main" id="{D6D31E9F-47D3-67AD-1943-ACFFA79C78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495216" y="5731497"/>
            <a:ext cx="519353" cy="519353"/>
          </a:xfrm>
          <a:prstGeom prst="actionButtonSound">
            <a:avLst/>
          </a:prstGeom>
          <a:ln>
            <a:solidFill>
              <a:schemeClr val="bg1"/>
            </a:solidFill>
          </a:ln>
        </p:spPr>
      </p:pic>
    </p:spTree>
    <p:extLst>
      <p:ext uri="{BB962C8B-B14F-4D97-AF65-F5344CB8AC3E}">
        <p14:creationId xmlns:p14="http://schemas.microsoft.com/office/powerpoint/2010/main" val="2003641159"/>
      </p:ext>
    </p:extLst>
  </p:cSld>
  <p:clrMapOvr>
    <a:masterClrMapping/>
  </p:clrMapOvr>
  <mc:AlternateContent xmlns:mc="http://schemas.openxmlformats.org/markup-compatibility/2006" xmlns:p14="http://schemas.microsoft.com/office/powerpoint/2010/main">
    <mc:Choice Requires="p14">
      <p:transition spd="med" p14:dur="700" advTm="25588">
        <p:fade/>
      </p:transition>
    </mc:Choice>
    <mc:Fallback xmlns="">
      <p:transition spd="med" advTm="25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94" y="990600"/>
            <a:ext cx="8272212" cy="457200"/>
          </a:xfrm>
        </p:spPr>
        <p:txBody>
          <a:bodyPr>
            <a:normAutofit fontScale="90000"/>
          </a:bodyPr>
          <a:lstStyle/>
          <a:p>
            <a:br>
              <a:rPr lang="en-US" dirty="0"/>
            </a:br>
            <a:endParaRPr lang="en-US" dirty="0"/>
          </a:p>
        </p:txBody>
      </p:sp>
      <p:sp>
        <p:nvSpPr>
          <p:cNvPr id="5" name="Content Placeholder 2">
            <a:extLst>
              <a:ext uri="{FF2B5EF4-FFF2-40B4-BE49-F238E27FC236}">
                <a16:creationId xmlns:a16="http://schemas.microsoft.com/office/drawing/2014/main" id="{7DD87413-039F-4CFA-9AF6-64486F5D4422}"/>
              </a:ext>
            </a:extLst>
          </p:cNvPr>
          <p:cNvSpPr txBox="1">
            <a:spLocks/>
          </p:cNvSpPr>
          <p:nvPr/>
        </p:nvSpPr>
        <p:spPr>
          <a:xfrm>
            <a:off x="435894" y="2133600"/>
            <a:ext cx="7869906" cy="3733800"/>
          </a:xfrm>
          <a:prstGeom prst="rect">
            <a:avLst/>
          </a:prstGeom>
        </p:spPr>
        <p:txBody>
          <a:bodyPr lIns="91440" tIns="45720" rIns="91440" bIns="45720" anchor="t">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marL="172085" indent="-172085"/>
            <a:r>
              <a:rPr lang="en-US" dirty="0">
                <a:latin typeface="Arial"/>
                <a:cs typeface="Arial"/>
              </a:rPr>
              <a:t>Located on PSU’s FTP site</a:t>
            </a:r>
            <a:endParaRPr lang="en-US" dirty="0"/>
          </a:p>
          <a:p>
            <a:pPr lvl="1"/>
            <a:r>
              <a:rPr lang="en-US" dirty="0"/>
              <a:t>FDOT Scope </a:t>
            </a:r>
          </a:p>
          <a:p>
            <a:pPr lvl="1"/>
            <a:r>
              <a:rPr lang="en-US" dirty="0"/>
              <a:t>Additional items may be uploaded</a:t>
            </a:r>
          </a:p>
        </p:txBody>
      </p:sp>
      <p:sp>
        <p:nvSpPr>
          <p:cNvPr id="6" name="TextBox 5">
            <a:extLst>
              <a:ext uri="{FF2B5EF4-FFF2-40B4-BE49-F238E27FC236}">
                <a16:creationId xmlns:a16="http://schemas.microsoft.com/office/drawing/2014/main" id="{50C16576-3283-4527-B4FF-57BD5172EBEC}"/>
              </a:ext>
            </a:extLst>
          </p:cNvPr>
          <p:cNvSpPr txBox="1"/>
          <p:nvPr/>
        </p:nvSpPr>
        <p:spPr>
          <a:xfrm>
            <a:off x="440379" y="1519535"/>
            <a:ext cx="4572000" cy="461665"/>
          </a:xfrm>
          <a:prstGeom prst="rect">
            <a:avLst/>
          </a:prstGeom>
          <a:noFill/>
        </p:spPr>
        <p:txBody>
          <a:bodyPr wrap="square">
            <a:spAutoFit/>
          </a:bodyPr>
          <a:lstStyle/>
          <a:p>
            <a:pPr marL="0" indent="0">
              <a:buNone/>
            </a:pPr>
            <a:r>
              <a:rPr lang="en-US" sz="2400" b="1">
                <a:solidFill>
                  <a:srgbClr val="003366"/>
                </a:solidFill>
                <a:latin typeface="Arial" panose="020B0604020202020204" pitchFamily="34" charset="0"/>
                <a:cs typeface="Arial" panose="020B0604020202020204" pitchFamily="34" charset="0"/>
              </a:rPr>
              <a:t>Documents</a:t>
            </a:r>
          </a:p>
        </p:txBody>
      </p:sp>
      <p:pic>
        <p:nvPicPr>
          <p:cNvPr id="9" name="Video 8">
            <a:hlinkClick r:id="" action="ppaction://noaction">
              <a:snd r:embed="rId4" name="applause.wav"/>
            </a:hlinkClick>
            <a:extLst>
              <a:ext uri="{FF2B5EF4-FFF2-40B4-BE49-F238E27FC236}">
                <a16:creationId xmlns:a16="http://schemas.microsoft.com/office/drawing/2014/main" id="{41D45861-0A21-F747-2473-22E33E54AF8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481860" y="5665508"/>
            <a:ext cx="579843" cy="579843"/>
          </a:xfrm>
          <a:prstGeom prst="actionButtonSound">
            <a:avLst/>
          </a:prstGeom>
          <a:ln>
            <a:solidFill>
              <a:schemeClr val="bg1"/>
            </a:solidFill>
          </a:ln>
        </p:spPr>
      </p:pic>
    </p:spTree>
    <p:extLst>
      <p:ext uri="{BB962C8B-B14F-4D97-AF65-F5344CB8AC3E}">
        <p14:creationId xmlns:p14="http://schemas.microsoft.com/office/powerpoint/2010/main" val="1624055822"/>
      </p:ext>
    </p:extLst>
  </p:cSld>
  <p:clrMapOvr>
    <a:masterClrMapping/>
  </p:clrMapOvr>
  <mc:AlternateContent xmlns:mc="http://schemas.openxmlformats.org/markup-compatibility/2006" xmlns:p14="http://schemas.microsoft.com/office/powerpoint/2010/main">
    <mc:Choice Requires="p14">
      <p:transition p14:dur="0" advTm="8465"/>
    </mc:Choice>
    <mc:Fallback xmlns="">
      <p:transition advTm="8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0F75-764B-4626-B208-A416FF249AF5}"/>
              </a:ext>
            </a:extLst>
          </p:cNvPr>
          <p:cNvSpPr>
            <a:spLocks noGrp="1"/>
          </p:cNvSpPr>
          <p:nvPr>
            <p:ph type="title"/>
          </p:nvPr>
        </p:nvSpPr>
        <p:spPr>
          <a:xfrm>
            <a:off x="435894" y="1295400"/>
            <a:ext cx="8272212" cy="609600"/>
          </a:xfrm>
        </p:spPr>
        <p:txBody>
          <a:bodyPr/>
          <a:lstStyle/>
          <a:p>
            <a:r>
              <a:rPr lang="en-US"/>
              <a:t>Technical Review Committee (TRC)</a:t>
            </a:r>
          </a:p>
        </p:txBody>
      </p:sp>
      <p:graphicFrame>
        <p:nvGraphicFramePr>
          <p:cNvPr id="4" name="Content Placeholder 2">
            <a:extLst>
              <a:ext uri="{FF2B5EF4-FFF2-40B4-BE49-F238E27FC236}">
                <a16:creationId xmlns:a16="http://schemas.microsoft.com/office/drawing/2014/main" id="{EC8BD000-A313-4886-AB9A-3C5C9CA12126}"/>
              </a:ext>
            </a:extLst>
          </p:cNvPr>
          <p:cNvGraphicFramePr>
            <a:graphicFrameLocks/>
          </p:cNvGraphicFramePr>
          <p:nvPr>
            <p:extLst>
              <p:ext uri="{D42A27DB-BD31-4B8C-83A1-F6EECF244321}">
                <p14:modId xmlns:p14="http://schemas.microsoft.com/office/powerpoint/2010/main" val="825128560"/>
              </p:ext>
            </p:extLst>
          </p:nvPr>
        </p:nvGraphicFramePr>
        <p:xfrm>
          <a:off x="1028700" y="1600200"/>
          <a:ext cx="7086600" cy="3224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Video 8">
            <a:hlinkClick r:id="" action="ppaction://noaction">
              <a:snd r:embed="rId9" name="applause.wav"/>
            </a:hlinkClick>
            <a:extLst>
              <a:ext uri="{FF2B5EF4-FFF2-40B4-BE49-F238E27FC236}">
                <a16:creationId xmlns:a16="http://schemas.microsoft.com/office/drawing/2014/main" id="{E9AEA720-8148-7678-B3E6-8F6E8C8DF8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8357836" y="5663530"/>
            <a:ext cx="609600" cy="609600"/>
          </a:xfrm>
          <a:prstGeom prst="actionButtonSound">
            <a:avLst/>
          </a:prstGeom>
          <a:ln>
            <a:solidFill>
              <a:schemeClr val="bg1"/>
            </a:solidFill>
          </a:ln>
        </p:spPr>
      </p:pic>
    </p:spTree>
    <p:extLst>
      <p:ext uri="{BB962C8B-B14F-4D97-AF65-F5344CB8AC3E}">
        <p14:creationId xmlns:p14="http://schemas.microsoft.com/office/powerpoint/2010/main" val="2813985301"/>
      </p:ext>
    </p:extLst>
  </p:cSld>
  <p:clrMapOvr>
    <a:masterClrMapping/>
  </p:clrMapOvr>
  <mc:AlternateContent xmlns:mc="http://schemas.openxmlformats.org/markup-compatibility/2006" xmlns:p14="http://schemas.microsoft.com/office/powerpoint/2010/main">
    <mc:Choice Requires="p14">
      <p:transition p14:dur="0" advTm="9112"/>
    </mc:Choice>
    <mc:Fallback xmlns="">
      <p:transition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401A-2630-4451-A8A8-C37C0D137C39}"/>
              </a:ext>
            </a:extLst>
          </p:cNvPr>
          <p:cNvSpPr>
            <a:spLocks noGrp="1"/>
          </p:cNvSpPr>
          <p:nvPr>
            <p:ph type="title"/>
          </p:nvPr>
        </p:nvSpPr>
        <p:spPr>
          <a:xfrm>
            <a:off x="304800" y="867265"/>
            <a:ext cx="9144000" cy="762000"/>
          </a:xfrm>
        </p:spPr>
        <p:txBody>
          <a:bodyPr lIns="91440" tIns="45720" rIns="91440" bIns="45720" anchor="t">
            <a:normAutofit fontScale="90000"/>
          </a:bodyPr>
          <a:lstStyle/>
          <a:p>
            <a:r>
              <a:rPr lang="en-US" dirty="0">
                <a:latin typeface="Arial"/>
                <a:cs typeface="Arial"/>
              </a:rPr>
              <a:t>Design Project Manager: Caitlyn James</a:t>
            </a:r>
            <a:br>
              <a:rPr lang="en-US" dirty="0">
                <a:latin typeface="Arial"/>
                <a:cs typeface="Arial"/>
              </a:rPr>
            </a:br>
            <a:r>
              <a:rPr lang="en-US" dirty="0">
                <a:latin typeface="Arial"/>
                <a:cs typeface="Arial"/>
              </a:rPr>
              <a:t>District Drainage Permits Coordinator</a:t>
            </a:r>
          </a:p>
        </p:txBody>
      </p:sp>
      <p:sp>
        <p:nvSpPr>
          <p:cNvPr id="3" name="Content Placeholder 2">
            <a:extLst>
              <a:ext uri="{FF2B5EF4-FFF2-40B4-BE49-F238E27FC236}">
                <a16:creationId xmlns:a16="http://schemas.microsoft.com/office/drawing/2014/main" id="{CB0A5C3C-C961-454E-A2A9-78000AB31580}"/>
              </a:ext>
            </a:extLst>
          </p:cNvPr>
          <p:cNvSpPr>
            <a:spLocks noGrp="1"/>
          </p:cNvSpPr>
          <p:nvPr>
            <p:ph idx="1"/>
          </p:nvPr>
        </p:nvSpPr>
        <p:spPr>
          <a:xfrm>
            <a:off x="435897" y="1657546"/>
            <a:ext cx="4440903" cy="4677267"/>
          </a:xfrm>
        </p:spPr>
        <p:txBody>
          <a:bodyPr>
            <a:normAutofit/>
          </a:bodyPr>
          <a:lstStyle/>
          <a:p>
            <a:pPr marL="0" indent="0">
              <a:buNone/>
            </a:pPr>
            <a:r>
              <a:rPr lang="en-US" dirty="0"/>
              <a:t>4 years with FDOT</a:t>
            </a:r>
          </a:p>
          <a:p>
            <a:pPr lvl="1"/>
            <a:r>
              <a:rPr lang="en-US" dirty="0"/>
              <a:t>Drainage Permits Coordinator</a:t>
            </a:r>
          </a:p>
          <a:p>
            <a:pPr marL="182250" lvl="1" indent="0">
              <a:buNone/>
            </a:pPr>
            <a:endParaRPr lang="en-US" sz="1700" dirty="0"/>
          </a:p>
          <a:p>
            <a:pPr marL="0" indent="0">
              <a:buNone/>
            </a:pPr>
            <a:r>
              <a:rPr lang="en-US" dirty="0"/>
              <a:t>Looking for</a:t>
            </a:r>
          </a:p>
          <a:p>
            <a:pPr lvl="1"/>
            <a:r>
              <a:rPr lang="en-US" b="0" dirty="0"/>
              <a:t>Well organized letter (including formatting).</a:t>
            </a:r>
          </a:p>
          <a:p>
            <a:pPr lvl="1"/>
            <a:r>
              <a:rPr lang="en-US" dirty="0"/>
              <a:t>The letter should be easy to go back &amp; find information in.</a:t>
            </a:r>
          </a:p>
          <a:p>
            <a:pPr lvl="1"/>
            <a:r>
              <a:rPr lang="en-US" dirty="0"/>
              <a:t>Demonstrate you understand what is needed for this contract and have adequate/experienced staff. Team organization and communication.</a:t>
            </a:r>
          </a:p>
          <a:p>
            <a:pPr marL="182250" lvl="1" indent="0">
              <a:buNone/>
            </a:pPr>
            <a:endParaRPr lang="en-US" dirty="0"/>
          </a:p>
          <a:p>
            <a:pPr marL="0" indent="0">
              <a:buNone/>
            </a:pPr>
            <a:r>
              <a:rPr lang="en-US" dirty="0"/>
              <a:t>Contact Information</a:t>
            </a:r>
          </a:p>
          <a:p>
            <a:pPr lvl="1"/>
            <a:r>
              <a:rPr lang="en-US" dirty="0">
                <a:hlinkClick r:id="rId4"/>
              </a:rPr>
              <a:t>Caitlyn.James@dot.state.fl.us</a:t>
            </a:r>
            <a:r>
              <a:rPr lang="en-US" dirty="0"/>
              <a:t> </a:t>
            </a:r>
          </a:p>
          <a:p>
            <a:pPr lvl="1"/>
            <a:r>
              <a:rPr lang="en-US" dirty="0"/>
              <a:t>(863) 519-2586</a:t>
            </a:r>
          </a:p>
        </p:txBody>
      </p:sp>
      <p:sp>
        <p:nvSpPr>
          <p:cNvPr id="6" name="Rectangle 5">
            <a:extLst>
              <a:ext uri="{FF2B5EF4-FFF2-40B4-BE49-F238E27FC236}">
                <a16:creationId xmlns:a16="http://schemas.microsoft.com/office/drawing/2014/main" id="{45BDF291-F2C0-C270-16CE-35A259BCFD87}"/>
              </a:ext>
            </a:extLst>
          </p:cNvPr>
          <p:cNvSpPr/>
          <p:nvPr/>
        </p:nvSpPr>
        <p:spPr>
          <a:xfrm>
            <a:off x="5608948" y="1293173"/>
            <a:ext cx="3259099" cy="4677267"/>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pic>
        <p:nvPicPr>
          <p:cNvPr id="2052" name="Picture 4" descr="Image preview">
            <a:extLst>
              <a:ext uri="{FF2B5EF4-FFF2-40B4-BE49-F238E27FC236}">
                <a16:creationId xmlns:a16="http://schemas.microsoft.com/office/drawing/2014/main" id="{95876B43-D975-6339-0957-93CFCF14B0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5078" y="1409671"/>
            <a:ext cx="2986838" cy="4444269"/>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14" name="Video 13">
            <a:hlinkClick r:id="" action="ppaction://noaction">
              <a:snd r:embed="rId6" name="applause.wav"/>
            </a:hlinkClick>
            <a:extLst>
              <a:ext uri="{FF2B5EF4-FFF2-40B4-BE49-F238E27FC236}">
                <a16:creationId xmlns:a16="http://schemas.microsoft.com/office/drawing/2014/main" id="{C044C3CA-CE26-DAB2-962C-039A7BEF10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4322787" y="5693433"/>
            <a:ext cx="554013" cy="554013"/>
          </a:xfrm>
          <a:prstGeom prst="actionButtonSound">
            <a:avLst/>
          </a:prstGeom>
          <a:ln>
            <a:solidFill>
              <a:schemeClr val="bg1"/>
            </a:solidFill>
          </a:ln>
        </p:spPr>
      </p:pic>
    </p:spTree>
    <p:extLst>
      <p:ext uri="{BB962C8B-B14F-4D97-AF65-F5344CB8AC3E}">
        <p14:creationId xmlns:p14="http://schemas.microsoft.com/office/powerpoint/2010/main" val="929122795"/>
      </p:ext>
    </p:extLst>
  </p:cSld>
  <p:clrMapOvr>
    <a:masterClrMapping/>
  </p:clrMapOvr>
  <mc:AlternateContent xmlns:mc="http://schemas.openxmlformats.org/markup-compatibility/2006" xmlns:p14="http://schemas.microsoft.com/office/powerpoint/2010/main">
    <mc:Choice Requires="p14">
      <p:transition p14:dur="0" advTm="29828"/>
    </mc:Choice>
    <mc:Fallback xmlns="">
      <p:transition advTm="2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401A-2630-4451-A8A8-C37C0D137C39}"/>
              </a:ext>
            </a:extLst>
          </p:cNvPr>
          <p:cNvSpPr>
            <a:spLocks noGrp="1"/>
          </p:cNvSpPr>
          <p:nvPr>
            <p:ph type="title"/>
          </p:nvPr>
        </p:nvSpPr>
        <p:spPr>
          <a:xfrm>
            <a:off x="304800" y="914400"/>
            <a:ext cx="9144000" cy="609600"/>
          </a:xfrm>
        </p:spPr>
        <p:txBody>
          <a:bodyPr>
            <a:normAutofit fontScale="90000"/>
          </a:bodyPr>
          <a:lstStyle/>
          <a:p>
            <a:r>
              <a:rPr lang="en-US" dirty="0"/>
              <a:t>TRC Member: Brent Setchell, </a:t>
            </a:r>
            <a:br>
              <a:rPr lang="en-US" dirty="0"/>
            </a:br>
            <a:r>
              <a:rPr lang="en-US" dirty="0"/>
              <a:t>			District Drainage Design Engineer</a:t>
            </a:r>
          </a:p>
        </p:txBody>
      </p:sp>
      <p:sp>
        <p:nvSpPr>
          <p:cNvPr id="3" name="Content Placeholder 2">
            <a:extLst>
              <a:ext uri="{FF2B5EF4-FFF2-40B4-BE49-F238E27FC236}">
                <a16:creationId xmlns:a16="http://schemas.microsoft.com/office/drawing/2014/main" id="{CB0A5C3C-C961-454E-A2A9-78000AB31580}"/>
              </a:ext>
            </a:extLst>
          </p:cNvPr>
          <p:cNvSpPr>
            <a:spLocks noGrp="1"/>
          </p:cNvSpPr>
          <p:nvPr>
            <p:ph idx="1"/>
          </p:nvPr>
        </p:nvSpPr>
        <p:spPr>
          <a:xfrm>
            <a:off x="435897" y="1752600"/>
            <a:ext cx="4440903" cy="4419600"/>
          </a:xfrm>
        </p:spPr>
        <p:txBody>
          <a:bodyPr lIns="91440" tIns="45720" rIns="91440" bIns="45720" anchor="t">
            <a:normAutofit/>
          </a:bodyPr>
          <a:lstStyle/>
          <a:p>
            <a:pPr marL="172085" indent="-172085"/>
            <a:r>
              <a:rPr lang="en-US" dirty="0">
                <a:latin typeface="Arial"/>
                <a:cs typeface="Arial"/>
              </a:rPr>
              <a:t>15 years with FDOT </a:t>
            </a:r>
            <a:endParaRPr lang="en-US" sz="1700" dirty="0"/>
          </a:p>
          <a:p>
            <a:pPr marL="354330" lvl="1" indent="-172085"/>
            <a:r>
              <a:rPr lang="en-US" sz="1600" dirty="0">
                <a:latin typeface="Arial"/>
                <a:cs typeface="Arial"/>
              </a:rPr>
              <a:t>8 Years as the District Drainage Design Engineer</a:t>
            </a:r>
            <a:br>
              <a:rPr lang="en-US" sz="1700" dirty="0"/>
            </a:br>
            <a:endParaRPr lang="en-US" sz="1700" dirty="0"/>
          </a:p>
          <a:p>
            <a:pPr marL="172085" indent="-172085"/>
            <a:r>
              <a:rPr lang="en-US" dirty="0">
                <a:latin typeface="Arial"/>
                <a:cs typeface="Arial"/>
              </a:rPr>
              <a:t>Looking For</a:t>
            </a:r>
          </a:p>
          <a:p>
            <a:pPr marL="354330" lvl="1" indent="-172085"/>
            <a:r>
              <a:rPr lang="en-US" dirty="0">
                <a:latin typeface="Arial"/>
                <a:cs typeface="Arial"/>
              </a:rPr>
              <a:t>Approach to contract</a:t>
            </a:r>
          </a:p>
          <a:p>
            <a:pPr marL="354330" lvl="1" indent="-172085"/>
            <a:r>
              <a:rPr lang="en-US" dirty="0">
                <a:latin typeface="Arial"/>
                <a:cs typeface="Arial"/>
              </a:rPr>
              <a:t>Efficiency/Innovation</a:t>
            </a:r>
            <a:endParaRPr lang="en-US" dirty="0">
              <a:highlight>
                <a:srgbClr val="FFFF00"/>
              </a:highlight>
            </a:endParaRPr>
          </a:p>
          <a:p>
            <a:pPr marL="182245" lvl="1" indent="0">
              <a:buNone/>
            </a:pPr>
            <a:endParaRPr lang="en-US" dirty="0"/>
          </a:p>
          <a:p>
            <a:pPr marL="172085" indent="-172085"/>
            <a:r>
              <a:rPr lang="en-US" dirty="0">
                <a:latin typeface="Arial"/>
                <a:cs typeface="Arial"/>
              </a:rPr>
              <a:t>Contact Information</a:t>
            </a:r>
          </a:p>
          <a:p>
            <a:pPr marL="354330" lvl="1" indent="-172085"/>
            <a:r>
              <a:rPr lang="en-US" dirty="0">
                <a:latin typeface="Arial"/>
                <a:cs typeface="Arial"/>
                <a:hlinkClick r:id="rId4"/>
              </a:rPr>
              <a:t>Brent.Setchell@dot.state.fl.us</a:t>
            </a:r>
            <a:r>
              <a:rPr lang="en-US" dirty="0">
                <a:latin typeface="Arial"/>
                <a:cs typeface="Arial"/>
              </a:rPr>
              <a:t> </a:t>
            </a:r>
          </a:p>
          <a:p>
            <a:pPr marL="354330" lvl="1" indent="-172085"/>
            <a:r>
              <a:rPr lang="en-US" dirty="0">
                <a:latin typeface="Arial"/>
                <a:cs typeface="Arial"/>
              </a:rPr>
              <a:t>(863) 519-2557</a:t>
            </a:r>
          </a:p>
        </p:txBody>
      </p:sp>
      <p:pic>
        <p:nvPicPr>
          <p:cNvPr id="4" name="Picture 4">
            <a:extLst>
              <a:ext uri="{FF2B5EF4-FFF2-40B4-BE49-F238E27FC236}">
                <a16:creationId xmlns:a16="http://schemas.microsoft.com/office/drawing/2014/main" id="{CDEF0FCF-B4E4-41BA-97F0-302E8DC92C5A}"/>
              </a:ext>
            </a:extLst>
          </p:cNvPr>
          <p:cNvPicPr>
            <a:picLocks noChangeAspect="1"/>
          </p:cNvPicPr>
          <p:nvPr/>
        </p:nvPicPr>
        <p:blipFill>
          <a:blip r:embed="rId5"/>
          <a:stretch>
            <a:fillRect/>
          </a:stretch>
        </p:blipFill>
        <p:spPr>
          <a:xfrm>
            <a:off x="5238750" y="1899138"/>
            <a:ext cx="3119375" cy="4168287"/>
          </a:xfrm>
          <a:prstGeom prst="rect">
            <a:avLst/>
          </a:prstGeom>
          <a:ln w="228600" cap="sq" cmpd="thickThin">
            <a:solidFill>
              <a:srgbClr val="000000"/>
            </a:solidFill>
            <a:prstDash val="solid"/>
            <a:miter lim="800000"/>
          </a:ln>
          <a:effectLst>
            <a:innerShdw blurRad="76200">
              <a:srgbClr val="000000"/>
            </a:innerShdw>
          </a:effectLst>
        </p:spPr>
      </p:pic>
      <p:pic>
        <p:nvPicPr>
          <p:cNvPr id="9" name="Video 8">
            <a:hlinkClick r:id="" action="ppaction://noaction">
              <a:snd r:embed="rId6" name="applause.wav"/>
            </a:hlinkClick>
            <a:extLst>
              <a:ext uri="{FF2B5EF4-FFF2-40B4-BE49-F238E27FC236}">
                <a16:creationId xmlns:a16="http://schemas.microsoft.com/office/drawing/2014/main" id="{04D262C2-8123-FDD7-1C76-59AAA29A99D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3962399" y="5562599"/>
            <a:ext cx="609601" cy="609601"/>
          </a:xfrm>
          <a:prstGeom prst="actionButtonSound">
            <a:avLst/>
          </a:prstGeom>
          <a:ln>
            <a:solidFill>
              <a:schemeClr val="bg1"/>
            </a:solidFill>
          </a:ln>
        </p:spPr>
      </p:pic>
    </p:spTree>
    <p:extLst>
      <p:ext uri="{BB962C8B-B14F-4D97-AF65-F5344CB8AC3E}">
        <p14:creationId xmlns:p14="http://schemas.microsoft.com/office/powerpoint/2010/main" val="4029530920"/>
      </p:ext>
    </p:extLst>
  </p:cSld>
  <p:clrMapOvr>
    <a:masterClrMapping/>
  </p:clrMapOvr>
  <mc:AlternateContent xmlns:mc="http://schemas.openxmlformats.org/markup-compatibility/2006" xmlns:p14="http://schemas.microsoft.com/office/powerpoint/2010/main">
    <mc:Choice Requires="p14">
      <p:transition p14:dur="0" advTm="18847"/>
    </mc:Choice>
    <mc:Fallback xmlns="">
      <p:transition advTm="1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FDOT Them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rgbClr val="153879"/>
        </a:solidFill>
        <a:ln>
          <a:noFill/>
        </a:ln>
        <a:effectLst/>
      </a:spPr>
      <a:body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C_theme" id="{A7175390-DF83-466A-9C83-B62EBF498C1C}" vid="{52629A61-70AC-4558-8F2F-BD381EA54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e4c1cb-6212-43c6-a125-169e1529f546">
      <Terms xmlns="http://schemas.microsoft.com/office/infopath/2007/PartnerControls"/>
    </lcf76f155ced4ddcb4097134ff3c332f>
    <TaxCatchAll xmlns="c9a4f355-94af-4b2d-8380-7f9b9fdda5c3" xsi:nil="true"/>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A30524487405FA49AF21F630B6566F49" ma:contentTypeVersion="24" ma:contentTypeDescription="Create a new document." ma:contentTypeScope="" ma:versionID="31fc2e8bf6b5ec5f7f59ede524488627">
  <xsd:schema xmlns:xsd="http://www.w3.org/2001/XMLSchema" xmlns:xs="http://www.w3.org/2001/XMLSchema" xmlns:p="http://schemas.microsoft.com/office/2006/metadata/properties" xmlns:ns2="0de4c1cb-6212-43c6-a125-169e1529f546" xmlns:ns3="c9a4f355-94af-4b2d-8380-7f9b9fdda5c3" targetNamespace="http://schemas.microsoft.com/office/2006/metadata/properties" ma:root="true" ma:fieldsID="6851cc8d2c89001276ff03160ea9c022" ns2:_="" ns3:_="">
    <xsd:import namespace="0de4c1cb-6212-43c6-a125-169e1529f546"/>
    <xsd:import namespace="c9a4f355-94af-4b2d-8380-7f9b9fdda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4c1cb-6212-43c6-a125-169e1529f5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d9232b-3ef6-462c-bf90-a33a2db08d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a4f355-94af-4b2d-8380-7f9b9fdda5c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3dbd678-86fc-46ab-ac26-aecf753c6081}" ma:internalName="TaxCatchAll" ma:showField="CatchAllData" ma:web="c9a4f355-94af-4b2d-8380-7f9b9fdda5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661391-B2DE-4B91-950E-811BC4E92986}">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F821DF1-C71D-4781-9B0F-E0A9808BF7FD}"/>
</file>

<file path=customXml/itemProps3.xml><?xml version="1.0" encoding="utf-8"?>
<ds:datastoreItem xmlns:ds="http://schemas.openxmlformats.org/officeDocument/2006/customXml" ds:itemID="{31070651-3888-463D-B580-0B1380676D9E}"/>
</file>

<file path=docProps/app.xml><?xml version="1.0" encoding="utf-8"?>
<Properties xmlns="http://schemas.openxmlformats.org/officeDocument/2006/extended-properties" xmlns:vt="http://schemas.openxmlformats.org/officeDocument/2006/docPropsVTypes">
  <Template/>
  <TotalTime>327</TotalTime>
  <Words>606</Words>
  <Application>Microsoft Office PowerPoint</Application>
  <PresentationFormat>On-screen Show (4:3)</PresentationFormat>
  <Paragraphs>85</Paragraphs>
  <Slides>11</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Courier New</vt:lpstr>
      <vt:lpstr>Trebuchet MS</vt:lpstr>
      <vt:lpstr>Wingdings 2</vt:lpstr>
      <vt:lpstr>FDOT Theme</vt:lpstr>
      <vt:lpstr> FPID 420932-2-32-01 Ad # 25101  FDOT D1 Drainage Permits Review Consultant - Continuing Services Contract</vt:lpstr>
      <vt:lpstr>If you have not done so, please email the project manager, Caitlyn James, directly at Caitlyn.James@dot.state.fl.us to book a marketing meeting. There are limited dates and times available. </vt:lpstr>
      <vt:lpstr>Important CAP Dates</vt:lpstr>
      <vt:lpstr>Funding</vt:lpstr>
      <vt:lpstr>Common Tasks with this contract:</vt:lpstr>
      <vt:lpstr> </vt:lpstr>
      <vt:lpstr>Technical Review Committee (TRC)</vt:lpstr>
      <vt:lpstr>Design Project Manager: Caitlyn James District Drainage Permits Coordinator</vt:lpstr>
      <vt:lpstr>TRC Member: Brent Setchell,     District Drainage Design Engineer</vt:lpstr>
      <vt:lpstr>PowerPoint Presentation</vt:lpstr>
      <vt:lpstr>Suggestions for the Letter of Interest</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2</dc:title>
  <dc:creator>rt826cm</dc:creator>
  <cp:lastModifiedBy>James, Caitlyn</cp:lastModifiedBy>
  <cp:revision>18</cp:revision>
  <cp:lastPrinted>2019-05-30T12:21:32Z</cp:lastPrinted>
  <dcterms:created xsi:type="dcterms:W3CDTF">2013-02-15T23:23:43Z</dcterms:created>
  <dcterms:modified xsi:type="dcterms:W3CDTF">2024-01-26T20:09:54Z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0x0101001D87B0C9171DC34990EB49D1908ED2AB</vt:lpwstr>
  </property>
</Properties>
</file>