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4"/>
  </p:notesMasterIdLst>
  <p:sldIdLst>
    <p:sldId id="420" r:id="rId2"/>
    <p:sldId id="424" r:id="rId3"/>
    <p:sldId id="423" r:id="rId4"/>
    <p:sldId id="259" r:id="rId5"/>
    <p:sldId id="422" r:id="rId6"/>
    <p:sldId id="279" r:id="rId7"/>
    <p:sldId id="265" r:id="rId8"/>
    <p:sldId id="427" r:id="rId9"/>
    <p:sldId id="426" r:id="rId10"/>
    <p:sldId id="432" r:id="rId11"/>
    <p:sldId id="425" r:id="rId12"/>
    <p:sldId id="43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481C0AC-B590-4E10-9748-9AD814A86FA3}">
          <p14:sldIdLst>
            <p14:sldId id="420"/>
            <p14:sldId id="424"/>
            <p14:sldId id="423"/>
            <p14:sldId id="259"/>
            <p14:sldId id="422"/>
            <p14:sldId id="279"/>
          </p14:sldIdLst>
        </p14:section>
        <p14:section name="Untitled Section" id="{28D4C4F5-6E81-4798-BB85-E142812F141D}">
          <p14:sldIdLst>
            <p14:sldId id="265"/>
            <p14:sldId id="427"/>
            <p14:sldId id="426"/>
            <p14:sldId id="432"/>
            <p14:sldId id="425"/>
            <p14:sldId id="43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5159276-ED2C-FF76-DE94-63DB3B6487EC}" name="Chinault, Katherine" initials="KDC" userId="Chinault, Katherine" providerId="None"/>
  <p188:author id="{45C5F9E7-1740-7C27-A424-DB2F42DC8659}" name="Lee, Cassie" initials="CL" userId="S::Cassie.Lee@dot.state.fl.us::c7296bde-70b8-4758-bfff-e55f3ab9b33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47" autoAdjust="0"/>
  </p:normalViewPr>
  <p:slideViewPr>
    <p:cSldViewPr snapToGrid="0">
      <p:cViewPr varScale="1">
        <p:scale>
          <a:sx n="103" d="100"/>
          <a:sy n="103" d="100"/>
        </p:scale>
        <p:origin x="17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D8235-8478-48BC-91E3-F1D92F3C4376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6EE60-40EF-45C1-9073-2AF153F79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27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6EE60-40EF-45C1-9073-2AF153F798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76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D293B-1F5A-356A-C868-43B3089DA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0570B0-E1F4-0C87-A392-C8D3F99141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6409D1-F669-CA9C-3D46-0B880AC1CD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493A8-D4FD-1AE7-EC03-FBD8D887F3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6EE60-40EF-45C1-9073-2AF153F798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21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6EE60-40EF-45C1-9073-2AF153F798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68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motorists should use extra caution when driving around bicyclists, motorcyclists and commercial motor vehicles (CMV). The Florida Department of Highway Safety and Motor Vehicles reminds everyone to </a:t>
            </a: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 the Road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so all road users can </a:t>
            </a:r>
            <a:r>
              <a:rPr lang="en-US" sz="12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Arrive Alive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</a:p>
          <a:p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Florida, the bicycle is legally defined as a vehicle and has all of the privileges, rights and responsibilities on public roads (except for expressways) that a motor vehicle operator does.</a:t>
            </a:r>
          </a:p>
          <a:p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Bicyclists may ride out of the bike lane in the travel lane for their own safety on narrow roads to avoid obstacles or pavement hazards, or to prepare for a left turn. </a:t>
            </a:r>
          </a:p>
          <a:p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bicyclist may use the full lane even while traveling substantially below the speed of traffic if the lane is too narrow for both a car and bicycle to share.</a:t>
            </a:r>
          </a:p>
          <a:p>
            <a:endParaRPr lang="en-US"/>
          </a:p>
          <a:p>
            <a:r>
              <a:rPr lang="en-US" b="1"/>
              <a:t>To share</a:t>
            </a:r>
            <a:r>
              <a:rPr lang="en-US" b="1" baseline="0"/>
              <a:t> the road, m</a:t>
            </a:r>
            <a:r>
              <a:rPr lang="en-US" b="1"/>
              <a:t>otorists can:</a:t>
            </a:r>
          </a:p>
          <a:p>
            <a:endParaRPr lang="en-US" b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/>
              <a:t>Slow down! Speed is the cause of 27% of all fatal crashes.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/>
              <a:t>Avoid distractions while driving. Focus on the road. Always watch for pedestrians.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/>
              <a:t>Pass bicyclists safely. Allow a minimum of three feet between your vehicle and the bicyclist.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6EE60-40EF-45C1-9073-2AF153F7982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50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6EE60-40EF-45C1-9073-2AF153F798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03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EC9AAC-B1C4-4D2C-91D0-85CFAF83A1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801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EC9AAC-B1C4-4D2C-91D0-85CFAF83A1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316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EC9AAC-B1C4-4D2C-91D0-85CFAF83A1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672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6EE60-40EF-45C1-9073-2AF153F798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40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Consultant Responsibilities for this project will include: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6EE60-40EF-45C1-9073-2AF153F798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7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Here are the TRC Consideration for the LOR’s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EC9AAC-B1C4-4D2C-91D0-85CFAF83A1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61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6EE60-40EF-45C1-9073-2AF153F798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05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514600"/>
            <a:ext cx="7315200" cy="914400"/>
          </a:xfrm>
          <a:prstGeom prst="rect">
            <a:avLst/>
          </a:prstGeom>
          <a:effectLst/>
        </p:spPr>
        <p:txBody>
          <a:bodyPr anchor="b">
            <a:normAutofit/>
          </a:bodyPr>
          <a:lstStyle>
            <a:lvl1pPr algn="ctr">
              <a:defRPr sz="2100">
                <a:solidFill>
                  <a:srgbClr val="1F428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429002"/>
            <a:ext cx="7315200" cy="91439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350" cap="none">
                <a:solidFill>
                  <a:srgbClr val="D72E2A"/>
                </a:solidFill>
              </a:defRPr>
            </a:lvl1pPr>
            <a:lvl2pPr marL="192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4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0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7649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ondary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5894" y="990600"/>
            <a:ext cx="8272212" cy="6096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 b="1">
                <a:solidFill>
                  <a:srgbClr val="1538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5898" y="1600200"/>
            <a:ext cx="8272211" cy="457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1F4283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1F4283"/>
              </a:buClr>
              <a:defRPr sz="112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1F4283"/>
              </a:buClr>
              <a:defRPr sz="112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1F4283"/>
              </a:buCl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1F4283"/>
              </a:buCl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04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econdary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5895" y="990600"/>
            <a:ext cx="8272212" cy="609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1538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5898" y="1600200"/>
            <a:ext cx="4066793" cy="457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1313" y="1591733"/>
            <a:ext cx="4066794" cy="457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250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Slide -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/>
          </p:nvPr>
        </p:nvSpPr>
        <p:spPr>
          <a:xfrm>
            <a:off x="435895" y="1600200"/>
            <a:ext cx="8245161" cy="4572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35895" y="990600"/>
            <a:ext cx="8272212" cy="609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1538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663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Slide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35894" y="1600200"/>
            <a:ext cx="8245162" cy="4572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35895" y="990600"/>
            <a:ext cx="8272212" cy="609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1538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948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34901" y="457200"/>
            <a:ext cx="2777490" cy="94997"/>
          </a:xfrm>
          <a:prstGeom prst="rect">
            <a:avLst/>
          </a:prstGeom>
          <a:solidFill>
            <a:srgbClr val="1F4283">
              <a:alpha val="9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rgbClr val="5174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3181373" y="457200"/>
            <a:ext cx="2777490" cy="91440"/>
          </a:xfrm>
          <a:prstGeom prst="rect">
            <a:avLst/>
          </a:prstGeom>
          <a:solidFill>
            <a:srgbClr val="3D60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18" name="Rectangle 17"/>
          <p:cNvSpPr/>
          <p:nvPr userDrawn="1"/>
        </p:nvSpPr>
        <p:spPr>
          <a:xfrm>
            <a:off x="0" y="6316936"/>
            <a:ext cx="9144000" cy="541064"/>
          </a:xfrm>
          <a:prstGeom prst="rect">
            <a:avLst/>
          </a:prstGeom>
          <a:solidFill>
            <a:srgbClr val="1538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09550"/>
            <a:ext cx="1371600" cy="62865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828800" y="6428602"/>
            <a:ext cx="5486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768051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l" defTabSz="192881" rtl="0" eaLnBrk="1" latinLnBrk="0" hangingPunct="1">
        <a:spcBef>
          <a:spcPct val="0"/>
        </a:spcBef>
        <a:buNone/>
        <a:defRPr sz="1800" b="1" kern="1200" cap="none">
          <a:solidFill>
            <a:srgbClr val="33569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29094" indent="-129094" algn="l" defTabSz="192881" rtl="0" eaLnBrk="1" latinLnBrk="0" hangingPunct="1">
        <a:spcBef>
          <a:spcPct val="20000"/>
        </a:spcBef>
        <a:spcAft>
          <a:spcPts val="254"/>
        </a:spcAft>
        <a:buClr>
          <a:srgbClr val="153879"/>
        </a:buClr>
        <a:buSzPct val="92000"/>
        <a:buFont typeface="Wingdings 2" panose="05020102010507070707" pitchFamily="18" charset="2"/>
        <a:buChar char=""/>
        <a:defRPr sz="1350" b="1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65781" indent="-129094" algn="l" defTabSz="192881" rtl="0" eaLnBrk="1" latinLnBrk="0" hangingPunct="1">
        <a:spcBef>
          <a:spcPct val="20000"/>
        </a:spcBef>
        <a:spcAft>
          <a:spcPts val="254"/>
        </a:spcAft>
        <a:buClr>
          <a:srgbClr val="153879"/>
        </a:buClr>
        <a:buSzPct val="92000"/>
        <a:buFont typeface="Wingdings 2" panose="05020102010507070707" pitchFamily="18" charset="2"/>
        <a:buChar char=""/>
        <a:defRPr sz="1125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79688" indent="-113906" algn="l" defTabSz="192881" rtl="0" eaLnBrk="1" latinLnBrk="0" hangingPunct="1">
        <a:spcBef>
          <a:spcPct val="20000"/>
        </a:spcBef>
        <a:spcAft>
          <a:spcPts val="254"/>
        </a:spcAft>
        <a:buClr>
          <a:srgbClr val="153879"/>
        </a:buClr>
        <a:buSzPct val="92000"/>
        <a:buFont typeface="Wingdings 2" panose="05020102010507070707" pitchFamily="18" charset="2"/>
        <a:buChar char=""/>
        <a:defRPr sz="1125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23969" indent="-98719" algn="l" defTabSz="192881" rtl="0" eaLnBrk="1" latinLnBrk="0" hangingPunct="1">
        <a:spcBef>
          <a:spcPct val="20000"/>
        </a:spcBef>
        <a:spcAft>
          <a:spcPts val="254"/>
        </a:spcAft>
        <a:buClr>
          <a:srgbClr val="153879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675844" indent="-98719" algn="l" defTabSz="192881" rtl="0" eaLnBrk="1" latinLnBrk="0" hangingPunct="1">
        <a:spcBef>
          <a:spcPct val="20000"/>
        </a:spcBef>
        <a:spcAft>
          <a:spcPts val="254"/>
        </a:spcAft>
        <a:buClr>
          <a:srgbClr val="153879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801563" indent="-96441" algn="l" defTabSz="192881" rtl="0" eaLnBrk="1" latinLnBrk="0" hangingPunct="1">
        <a:spcBef>
          <a:spcPct val="20000"/>
        </a:spcBef>
        <a:spcAft>
          <a:spcPts val="254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506" kern="1200">
          <a:solidFill>
            <a:schemeClr val="tx2"/>
          </a:solidFill>
          <a:latin typeface="+mn-lt"/>
          <a:ea typeface="+mn-ea"/>
          <a:cs typeface="+mn-cs"/>
        </a:defRPr>
      </a:lvl6pPr>
      <a:lvl7pPr marL="928125" indent="-96441" algn="l" defTabSz="192881" rtl="0" eaLnBrk="1" latinLnBrk="0" hangingPunct="1">
        <a:spcBef>
          <a:spcPct val="20000"/>
        </a:spcBef>
        <a:spcAft>
          <a:spcPts val="254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506" kern="1200">
          <a:solidFill>
            <a:schemeClr val="tx2"/>
          </a:solidFill>
          <a:latin typeface="+mn-lt"/>
          <a:ea typeface="+mn-ea"/>
          <a:cs typeface="+mn-cs"/>
        </a:defRPr>
      </a:lvl7pPr>
      <a:lvl8pPr marL="1054688" indent="-96441" algn="l" defTabSz="192881" rtl="0" eaLnBrk="1" latinLnBrk="0" hangingPunct="1">
        <a:spcBef>
          <a:spcPct val="20000"/>
        </a:spcBef>
        <a:spcAft>
          <a:spcPts val="254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506" kern="1200">
          <a:solidFill>
            <a:schemeClr val="tx2"/>
          </a:solidFill>
          <a:latin typeface="+mn-lt"/>
          <a:ea typeface="+mn-ea"/>
          <a:cs typeface="+mn-cs"/>
        </a:defRPr>
      </a:lvl8pPr>
      <a:lvl9pPr marL="1181250" indent="-96441" algn="l" defTabSz="192881" rtl="0" eaLnBrk="1" latinLnBrk="0" hangingPunct="1">
        <a:spcBef>
          <a:spcPct val="20000"/>
        </a:spcBef>
        <a:spcAft>
          <a:spcPts val="254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506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288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19288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19288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19288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19288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19288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19288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19288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19288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assie.Lee@dot.state.fl.u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assie.Lee@dot.state.fl.u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Belinda.Thomas@dot.state.fl.u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Katherine.Chinault@dot.state.fl.u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9653" y="1483567"/>
            <a:ext cx="6858000" cy="2333821"/>
          </a:xfrm>
        </p:spPr>
        <p:txBody>
          <a:bodyPr lIns="68580" tIns="34290" rIns="68580" bIns="34290" anchor="t">
            <a:noAutofit/>
          </a:bodyPr>
          <a:lstStyle/>
          <a:p>
            <a:pPr defTabSz="685800">
              <a:spcBef>
                <a:spcPct val="20000"/>
              </a:spcBef>
              <a:defRPr/>
            </a:pPr>
            <a:r>
              <a:rPr lang="en-US" sz="2400" dirty="0">
                <a:latin typeface="Arial"/>
                <a:cs typeface="Arial"/>
              </a:rPr>
              <a:t>TRAFFIC OPERATIONS ITS CONSULTANT</a:t>
            </a:r>
            <a:br>
              <a:rPr lang="en-US" sz="2400" dirty="0">
                <a:latin typeface="Arial"/>
                <a:cs typeface="Arial"/>
              </a:rPr>
            </a:br>
            <a:r>
              <a:rPr lang="en-US" sz="2400" dirty="0">
                <a:latin typeface="Arial"/>
                <a:cs typeface="Arial"/>
              </a:rPr>
              <a:t>CONTINUING SERVICES CONTRACT</a:t>
            </a:r>
            <a:r>
              <a:rPr lang="en-US" sz="2400" b="0" dirty="0">
                <a:latin typeface="Arial"/>
                <a:cs typeface="Arial"/>
              </a:rPr>
              <a:t> </a:t>
            </a:r>
            <a:br>
              <a:rPr lang="en-US" sz="2400" dirty="0">
                <a:latin typeface="Arial"/>
                <a:cs typeface="Arial"/>
              </a:rPr>
            </a:br>
            <a:br>
              <a:rPr lang="en-US" sz="2400" dirty="0">
                <a:latin typeface="Arial"/>
                <a:cs typeface="Arial"/>
              </a:rPr>
            </a:br>
            <a:r>
              <a:rPr lang="en-US" sz="2400" dirty="0">
                <a:latin typeface="Arial"/>
                <a:cs typeface="Arial"/>
              </a:rPr>
              <a:t>AD 26131</a:t>
            </a:r>
            <a:br>
              <a:rPr lang="en-US" sz="2400" dirty="0"/>
            </a:br>
            <a:r>
              <a:rPr lang="en-US" sz="2400" dirty="0">
                <a:latin typeface="Arial"/>
                <a:cs typeface="Arial"/>
              </a:rPr>
              <a:t>417470-2-32-02</a:t>
            </a:r>
            <a:endParaRPr lang="en-US" sz="2400" dirty="0">
              <a:solidFill>
                <a:srgbClr val="1F4284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9469" y="4057651"/>
            <a:ext cx="5507394" cy="685799"/>
          </a:xfrm>
        </p:spPr>
        <p:txBody>
          <a:bodyPr lIns="68580" tIns="34290" rIns="68580" bIns="34290" anchor="t">
            <a:normAutofit/>
          </a:bodyPr>
          <a:lstStyle/>
          <a:p>
            <a:r>
              <a:rPr lang="en-US" sz="1600" dirty="0">
                <a:solidFill>
                  <a:srgbClr val="1F4284"/>
                </a:solidFill>
                <a:latin typeface="Arial"/>
                <a:cs typeface="Arial"/>
              </a:rPr>
              <a:t>Project Manager</a:t>
            </a:r>
          </a:p>
          <a:p>
            <a:r>
              <a:rPr lang="en-US" sz="1600" dirty="0">
                <a:solidFill>
                  <a:srgbClr val="1F4284"/>
                </a:solidFill>
                <a:latin typeface="Arial"/>
                <a:cs typeface="Arial"/>
              </a:rPr>
              <a:t>Cassie Lee</a:t>
            </a:r>
          </a:p>
          <a:p>
            <a:endParaRPr lang="en-US" sz="1600" dirty="0">
              <a:solidFill>
                <a:srgbClr val="1F4284"/>
              </a:solidFill>
            </a:endParaRPr>
          </a:p>
          <a:p>
            <a:endParaRPr lang="en-US" dirty="0">
              <a:solidFill>
                <a:srgbClr val="1F42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56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6589D-DF6E-1E44-307F-877F1D756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77F8C-3ACC-5D59-B4DE-BAD23C41F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68580" tIns="34290" rIns="68580" bIns="34290" anchor="t">
            <a:norm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Anticipated Tasks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DA25494-BEA9-4010-B0E9-162B440DF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4" y="1819469"/>
            <a:ext cx="8272211" cy="2244012"/>
          </a:xfrm>
        </p:spPr>
        <p:txBody>
          <a:bodyPr numCol="2"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US" sz="1400" dirty="0"/>
              <a:t>Stakeholder Engagement and Presentations </a:t>
            </a:r>
          </a:p>
          <a:p>
            <a:pPr lvl="1">
              <a:lnSpc>
                <a:spcPct val="150000"/>
              </a:lnSpc>
            </a:pPr>
            <a:r>
              <a:rPr lang="en-US" sz="1400" dirty="0"/>
              <a:t>Concepts of Operations</a:t>
            </a:r>
          </a:p>
          <a:p>
            <a:pPr lvl="1">
              <a:lnSpc>
                <a:spcPct val="150000"/>
              </a:lnSpc>
            </a:pPr>
            <a:r>
              <a:rPr lang="en-US" sz="1400" dirty="0"/>
              <a:t>Systems Engineering Documentation – </a:t>
            </a:r>
            <a:br>
              <a:rPr lang="en-US" sz="1400" dirty="0"/>
            </a:br>
            <a:r>
              <a:rPr lang="en-US" sz="1400" dirty="0"/>
              <a:t>Low &amp; High Risk</a:t>
            </a:r>
          </a:p>
          <a:p>
            <a:pPr lvl="1">
              <a:lnSpc>
                <a:spcPct val="150000"/>
              </a:lnSpc>
            </a:pPr>
            <a:r>
              <a:rPr lang="en-US" sz="1400" dirty="0"/>
              <a:t>Post Design Services for ITS Projects </a:t>
            </a:r>
          </a:p>
          <a:p>
            <a:pPr lvl="1">
              <a:lnSpc>
                <a:spcPct val="150000"/>
              </a:lnSpc>
            </a:pPr>
            <a:r>
              <a:rPr lang="en-US" sz="1400" dirty="0"/>
              <a:t>Concepts &amp; Full Design Plans </a:t>
            </a:r>
          </a:p>
          <a:p>
            <a:pPr lvl="1">
              <a:lnSpc>
                <a:spcPct val="150000"/>
              </a:lnSpc>
            </a:pPr>
            <a:r>
              <a:rPr lang="en-US" sz="1400" dirty="0"/>
              <a:t>Creating ITB &amp; RFP Documents</a:t>
            </a:r>
          </a:p>
          <a:p>
            <a:pPr lvl="1">
              <a:lnSpc>
                <a:spcPct val="150000"/>
              </a:lnSpc>
            </a:pPr>
            <a:r>
              <a:rPr lang="en-US" sz="1400" dirty="0"/>
              <a:t>Ramp Metering (Analysis &amp; Modeling)</a:t>
            </a:r>
          </a:p>
          <a:p>
            <a:pPr lvl="1">
              <a:lnSpc>
                <a:spcPct val="150000"/>
              </a:lnSpc>
            </a:pPr>
            <a:r>
              <a:rPr lang="en-US" sz="1400" dirty="0"/>
              <a:t>Interstate Diversion Route Planning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5A1AEA-0F3E-E530-7F28-EED7EE73AFF0}"/>
              </a:ext>
            </a:extLst>
          </p:cNvPr>
          <p:cNvSpPr txBox="1"/>
          <p:nvPr/>
        </p:nvSpPr>
        <p:spPr>
          <a:xfrm>
            <a:off x="435894" y="4404048"/>
            <a:ext cx="8272211" cy="119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6687" marR="0" lvl="1" indent="0" defTabSz="192881" rtl="0" eaLnBrk="1" fontAlgn="auto" latinLnBrk="0" hangingPunct="1">
              <a:spcBef>
                <a:spcPct val="20000"/>
              </a:spcBef>
              <a:spcAft>
                <a:spcPts val="254"/>
              </a:spcAft>
              <a:buClr>
                <a:srgbClr val="1F4283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Examples of Unique Tasks Previously Assigned:</a:t>
            </a:r>
          </a:p>
          <a:p>
            <a:pPr marL="265781" marR="0" lvl="1" indent="-129094" defTabSz="192881" rtl="0" eaLnBrk="1" fontAlgn="auto" latinLnBrk="0" hangingPunct="1">
              <a:spcBef>
                <a:spcPct val="20000"/>
              </a:spcBef>
              <a:spcAft>
                <a:spcPts val="254"/>
              </a:spcAft>
              <a:buClr>
                <a:srgbClr val="1F4283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Procedure White Paper &amp; Magazine Article Writing</a:t>
            </a:r>
          </a:p>
          <a:p>
            <a:pPr marL="265781" marR="0" lvl="1" indent="-129094" defTabSz="192881" rtl="0" eaLnBrk="1" fontAlgn="auto" latinLnBrk="0" hangingPunct="1">
              <a:spcBef>
                <a:spcPct val="20000"/>
              </a:spcBef>
              <a:spcAft>
                <a:spcPts val="254"/>
              </a:spcAft>
              <a:buClr>
                <a:srgbClr val="1F4283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Reverberation Time Measurements (SWIFT Center RTMC)</a:t>
            </a:r>
          </a:p>
          <a:p>
            <a:pPr marL="265781" marR="0" lvl="1" indent="-129094" defTabSz="192881" rtl="0" eaLnBrk="1" fontAlgn="auto" latinLnBrk="0" hangingPunct="1">
              <a:spcBef>
                <a:spcPct val="20000"/>
              </a:spcBef>
              <a:spcAft>
                <a:spcPts val="254"/>
              </a:spcAft>
              <a:buClr>
                <a:srgbClr val="1F4283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511 Sign Inventory with GPS Location</a:t>
            </a:r>
          </a:p>
        </p:txBody>
      </p:sp>
    </p:spTree>
    <p:extLst>
      <p:ext uri="{BB962C8B-B14F-4D97-AF65-F5344CB8AC3E}">
        <p14:creationId xmlns:p14="http://schemas.microsoft.com/office/powerpoint/2010/main" val="274889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4" y="1446245"/>
            <a:ext cx="8272211" cy="4236098"/>
          </a:xfrm>
        </p:spPr>
        <p:txBody>
          <a:bodyPr lIns="68580" tIns="34290" rIns="68580" bIns="34290" anchor="t">
            <a:normAutofit/>
          </a:bodyPr>
          <a:lstStyle/>
          <a:p>
            <a:pPr marL="0" indent="0" algn="ctr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1600" b="0" dirty="0">
                <a:solidFill>
                  <a:srgbClr val="153879"/>
                </a:solidFill>
                <a:latin typeface="Arial"/>
                <a:cs typeface="Arial"/>
              </a:rPr>
              <a:t>If you would like to schedule a 20-minute marketing meeting,</a:t>
            </a:r>
          </a:p>
          <a:p>
            <a:pPr marL="0" indent="0" algn="ctr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1600" b="0" dirty="0">
                <a:solidFill>
                  <a:srgbClr val="153879"/>
                </a:solidFill>
                <a:latin typeface="Arial"/>
                <a:cs typeface="Arial"/>
              </a:rPr>
              <a:t>please contact Cassie Lee at </a:t>
            </a:r>
          </a:p>
          <a:p>
            <a:pPr marL="0" indent="0" algn="ctr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1600" b="0" dirty="0">
                <a:solidFill>
                  <a:schemeClr val="accent6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Cassie.Lee@dot.state.fl.us</a:t>
            </a:r>
            <a:r>
              <a:rPr lang="en-US" sz="1600" b="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1600" b="0" dirty="0">
                <a:solidFill>
                  <a:srgbClr val="153879"/>
                </a:solidFill>
                <a:latin typeface="Arial"/>
                <a:cs typeface="Arial"/>
              </a:rPr>
              <a:t>or 863-519-2342.</a:t>
            </a:r>
            <a:endParaRPr lang="en-US" sz="1600" dirty="0">
              <a:latin typeface="Arial"/>
            </a:endParaRPr>
          </a:p>
          <a:p>
            <a:pPr marL="0" indent="0" algn="ctr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sz="1600" b="0" dirty="0">
              <a:solidFill>
                <a:srgbClr val="153879"/>
              </a:solidFill>
              <a:latin typeface="Arial"/>
            </a:endParaRPr>
          </a:p>
          <a:p>
            <a:pPr marL="0" indent="0" algn="ctr">
              <a:buNone/>
            </a:pPr>
            <a:r>
              <a:rPr lang="en-US" sz="1600" dirty="0">
                <a:latin typeface="Arial"/>
                <a:ea typeface="+mj-ea"/>
                <a:cs typeface="Arial"/>
              </a:rPr>
              <a:t>Marketing meetings can be in-person or virtual</a:t>
            </a:r>
          </a:p>
          <a:p>
            <a:pPr marL="0" indent="0" algn="ctr">
              <a:buNone/>
            </a:pPr>
            <a:r>
              <a:rPr lang="en-US" sz="1600" dirty="0">
                <a:latin typeface="Arial"/>
                <a:ea typeface="+mj-ea"/>
                <a:cs typeface="Arial"/>
              </a:rPr>
              <a:t>In-person meetings will be located at 801 N. Broadway Ave, Bartow, FL 33830</a:t>
            </a:r>
            <a:endParaRPr lang="en-US" sz="1600" dirty="0">
              <a:highlight>
                <a:srgbClr val="FFFF00"/>
              </a:highlight>
              <a:latin typeface="Arial"/>
              <a:ea typeface="+mj-ea"/>
              <a:cs typeface="Arial"/>
            </a:endParaRPr>
          </a:p>
          <a:p>
            <a:pPr marL="0" indent="0" algn="ctr">
              <a:buNone/>
            </a:pPr>
            <a:r>
              <a:rPr lang="en-US" sz="1600" dirty="0">
                <a:latin typeface="Arial"/>
                <a:ea typeface="+mj-ea"/>
                <a:cs typeface="Arial"/>
              </a:rPr>
              <a:t> Meetings are being held on: </a:t>
            </a:r>
          </a:p>
          <a:p>
            <a:pPr marL="0" indent="0" algn="ctr">
              <a:buNone/>
            </a:pPr>
            <a:endParaRPr lang="en-US" sz="1600" dirty="0">
              <a:latin typeface="Arial"/>
              <a:ea typeface="+mj-ea"/>
            </a:endParaRPr>
          </a:p>
          <a:p>
            <a:pPr marL="0" indent="0" algn="ctr">
              <a:buNone/>
            </a:pPr>
            <a:r>
              <a:rPr lang="en-US" sz="1600" dirty="0">
                <a:latin typeface="Arial"/>
                <a:ea typeface="+mj-ea"/>
                <a:cs typeface="Arial"/>
              </a:rPr>
              <a:t>Monday, December 15</a:t>
            </a:r>
            <a:r>
              <a:rPr lang="en-US" sz="1600" baseline="30000" dirty="0">
                <a:latin typeface="Arial"/>
                <a:ea typeface="+mj-ea"/>
                <a:cs typeface="Arial"/>
              </a:rPr>
              <a:t>th</a:t>
            </a:r>
            <a:r>
              <a:rPr lang="en-US" sz="1600" dirty="0">
                <a:latin typeface="Arial"/>
                <a:ea typeface="+mj-ea"/>
                <a:cs typeface="Arial"/>
              </a:rPr>
              <a:t> and Tuesday, December 16</a:t>
            </a:r>
            <a:r>
              <a:rPr lang="en-US" sz="1600" baseline="30000" dirty="0">
                <a:latin typeface="Arial"/>
                <a:ea typeface="+mj-ea"/>
                <a:cs typeface="Arial"/>
              </a:rPr>
              <a:t>th</a:t>
            </a:r>
            <a:r>
              <a:rPr lang="en-US" sz="1600" dirty="0">
                <a:latin typeface="Arial"/>
                <a:ea typeface="+mj-ea"/>
                <a:cs typeface="Arial"/>
              </a:rPr>
              <a:t> </a:t>
            </a:r>
            <a:endParaRPr lang="en-US" sz="1600" dirty="0">
              <a:latin typeface="Arial"/>
              <a:ea typeface="+mj-ea"/>
            </a:endParaRPr>
          </a:p>
          <a:p>
            <a:pPr marL="0" indent="0" algn="ctr">
              <a:buNone/>
            </a:pPr>
            <a:endParaRPr lang="en-US" sz="1600" dirty="0">
              <a:latin typeface="Arial"/>
              <a:ea typeface="+mj-ea"/>
            </a:endParaRPr>
          </a:p>
          <a:p>
            <a:pPr marL="0" indent="0" algn="ctr">
              <a:buNone/>
            </a:pPr>
            <a:r>
              <a:rPr lang="en-US" sz="1600" dirty="0">
                <a:latin typeface="Arial"/>
                <a:cs typeface="Arial"/>
              </a:rPr>
              <a:t>This time is for you to ask questions and get clarification.</a:t>
            </a:r>
            <a:endParaRPr lang="en-US" sz="1600" dirty="0">
              <a:solidFill>
                <a:srgbClr val="3D3D3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727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3F818-FF86-8964-F5E3-6CD54E4CF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7A0D6DCB-1F46-ECA2-9E88-B89E904679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898" y="1506956"/>
            <a:ext cx="8272211" cy="3795303"/>
          </a:xfrm>
          <a:noFill/>
        </p:spPr>
      </p:pic>
    </p:spTree>
    <p:extLst>
      <p:ext uri="{BB962C8B-B14F-4D97-AF65-F5344CB8AC3E}">
        <p14:creationId xmlns:p14="http://schemas.microsoft.com/office/powerpoint/2010/main" val="338702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Important CAP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68580" tIns="34290" rIns="68580" bIns="34290" anchor="t">
            <a:normAutofit/>
          </a:bodyPr>
          <a:lstStyle/>
          <a:p>
            <a:pPr marL="213122" indent="-213122"/>
            <a:r>
              <a:rPr lang="en-US" sz="1600" dirty="0"/>
              <a:t>Advertisement – 1/5/2026 </a:t>
            </a:r>
          </a:p>
          <a:p>
            <a:pPr marL="388144" lvl="1" indent="-251222">
              <a:buClr>
                <a:srgbClr val="153879"/>
              </a:buClr>
            </a:pPr>
            <a:r>
              <a:rPr lang="en-US" sz="1400" dirty="0">
                <a:solidFill>
                  <a:srgbClr val="3D3D3D"/>
                </a:solidFill>
              </a:rPr>
              <a:t>District's Cone of Silence begins at 4 pm on 1/2/2026</a:t>
            </a:r>
          </a:p>
          <a:p>
            <a:pPr marL="388144" lvl="1" indent="-251222"/>
            <a:r>
              <a:rPr lang="en-US" sz="1400" dirty="0">
                <a:solidFill>
                  <a:srgbClr val="3D3D3D"/>
                </a:solidFill>
              </a:rPr>
              <a:t>Contact ceases with all FDOT staff (except PSU)</a:t>
            </a:r>
          </a:p>
          <a:p>
            <a:pPr marL="259556" indent="-259556"/>
            <a:r>
              <a:rPr lang="en-US" sz="1600" dirty="0"/>
              <a:t>Letter of Response deadline – 1/20/2026</a:t>
            </a:r>
          </a:p>
          <a:p>
            <a:pPr marL="259556" indent="-259556"/>
            <a:r>
              <a:rPr lang="en-US" sz="1600" dirty="0"/>
              <a:t>Shortlist Selection – 2/10/2026</a:t>
            </a:r>
          </a:p>
          <a:p>
            <a:pPr marL="259556" indent="-259556"/>
            <a:r>
              <a:rPr lang="en-US" sz="1600" dirty="0"/>
              <a:t>Abbreviated Technical Proposals deadline – 2/25/2026</a:t>
            </a:r>
          </a:p>
          <a:p>
            <a:pPr marL="259556" indent="-259556"/>
            <a:r>
              <a:rPr lang="en-US" sz="1600" dirty="0"/>
              <a:t>Final Selection – 3/10/2026</a:t>
            </a:r>
          </a:p>
        </p:txBody>
      </p:sp>
    </p:spTree>
    <p:extLst>
      <p:ext uri="{BB962C8B-B14F-4D97-AF65-F5344CB8AC3E}">
        <p14:creationId xmlns:p14="http://schemas.microsoft.com/office/powerpoint/2010/main" val="186140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par>
              <p:cTn id="2"/>
            </p:par>
            <p:par>
              <p:cTn id="3"/>
            </p:par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68580" tIns="34290" rIns="68580" bIns="34290" anchor="t">
            <a:norm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TRC (PM): Cassie Lee, FMS/AMS Specialist IV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500D0-D5F4-BE0F-EA9E-E75B2D7105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898" y="1600200"/>
            <a:ext cx="5013180" cy="4572000"/>
          </a:xfrm>
        </p:spPr>
        <p:txBody>
          <a:bodyPr/>
          <a:lstStyle/>
          <a:p>
            <a:pPr marL="213122" indent="-213122"/>
            <a:r>
              <a:rPr lang="en-US" sz="1600" dirty="0"/>
              <a:t>FDOT</a:t>
            </a:r>
          </a:p>
          <a:p>
            <a:pPr marL="388144" lvl="1" indent="-251222"/>
            <a:r>
              <a:rPr lang="en-US" sz="1400" dirty="0">
                <a:solidFill>
                  <a:srgbClr val="3D3D3D"/>
                </a:solidFill>
              </a:rPr>
              <a:t>Traffic Design – 4 years</a:t>
            </a:r>
          </a:p>
          <a:p>
            <a:pPr marL="388144" lvl="1" indent="-251222"/>
            <a:r>
              <a:rPr lang="en-US" sz="1400" dirty="0">
                <a:solidFill>
                  <a:srgbClr val="3D3D3D"/>
                </a:solidFill>
              </a:rPr>
              <a:t>Traffic Operations – 7 years</a:t>
            </a:r>
            <a:br>
              <a:rPr lang="en-US" sz="1400" dirty="0">
                <a:solidFill>
                  <a:srgbClr val="3D3D3D"/>
                </a:solidFill>
              </a:rPr>
            </a:br>
            <a:endParaRPr lang="en-US" sz="1400" dirty="0">
              <a:solidFill>
                <a:srgbClr val="3D3D3D"/>
              </a:solidFill>
            </a:endParaRPr>
          </a:p>
          <a:p>
            <a:pPr marL="213122" indent="-213122"/>
            <a:r>
              <a:rPr lang="en-US" sz="1600" dirty="0"/>
              <a:t>Contact Information</a:t>
            </a:r>
          </a:p>
          <a:p>
            <a:pPr marL="388144" lvl="1" indent="-251222"/>
            <a:r>
              <a:rPr lang="en-US" sz="1400" dirty="0">
                <a:solidFill>
                  <a:srgbClr val="3D3D3D"/>
                </a:solidFill>
              </a:rPr>
              <a:t>863-519-2342</a:t>
            </a:r>
          </a:p>
          <a:p>
            <a:pPr marL="388144" lvl="1" indent="-251222"/>
            <a:r>
              <a:rPr lang="en-US" sz="1400" dirty="0">
                <a:solidFill>
                  <a:srgbClr val="3D3D3D"/>
                </a:solidFill>
                <a:hlinkClick r:id="rId3"/>
              </a:rPr>
              <a:t>Cassie.Lee@dot.state.fl.us</a:t>
            </a:r>
            <a:br>
              <a:rPr lang="en-US" sz="1400" dirty="0">
                <a:solidFill>
                  <a:srgbClr val="3D3D3D"/>
                </a:solidFill>
              </a:rPr>
            </a:br>
            <a:endParaRPr lang="en-US" sz="1400" dirty="0">
              <a:solidFill>
                <a:srgbClr val="3D3D3D"/>
              </a:solidFill>
            </a:endParaRPr>
          </a:p>
          <a:p>
            <a:pPr marL="213122" indent="-213122"/>
            <a:r>
              <a:rPr lang="en-US" sz="1600" dirty="0"/>
              <a:t>Project Focus Areas</a:t>
            </a:r>
          </a:p>
          <a:p>
            <a:pPr marL="388144" lvl="1" indent="-251222"/>
            <a:r>
              <a:rPr lang="en-US" sz="1400" dirty="0">
                <a:solidFill>
                  <a:srgbClr val="3D3D3D"/>
                </a:solidFill>
              </a:rPr>
              <a:t>Experience with CSC in other Districts</a:t>
            </a:r>
          </a:p>
          <a:p>
            <a:pPr marL="388144" lvl="1" indent="-251222"/>
            <a:r>
              <a:rPr lang="en-US" sz="1400" dirty="0">
                <a:solidFill>
                  <a:srgbClr val="3D3D3D"/>
                </a:solidFill>
              </a:rPr>
              <a:t>Lessons Learned with Design Tasks/Projects</a:t>
            </a:r>
          </a:p>
          <a:p>
            <a:pPr marL="388144" lvl="1" indent="-251222"/>
            <a:r>
              <a:rPr lang="en-US" sz="1400" dirty="0">
                <a:solidFill>
                  <a:srgbClr val="3D3D3D"/>
                </a:solidFill>
              </a:rPr>
              <a:t>Any Interesting/Notable Project Related Tasks Around the State</a:t>
            </a:r>
          </a:p>
          <a:p>
            <a:pPr marL="388144" lvl="1" indent="-251222"/>
            <a:endParaRPr lang="en-US" sz="1400" dirty="0">
              <a:solidFill>
                <a:srgbClr val="3D3D3D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05ACCC-7ED4-1338-0EE9-4DDA35EF47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7" t="7472" r="11853" b="19873"/>
          <a:stretch>
            <a:fillRect/>
          </a:stretch>
        </p:blipFill>
        <p:spPr>
          <a:xfrm>
            <a:off x="5808357" y="2101365"/>
            <a:ext cx="2356685" cy="26552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9736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68580" tIns="34290" rIns="68580" bIns="34290" anchor="t">
            <a:norm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TRC: Belinda Thomas, FMS/AMS Specialist IV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lIns="68580" tIns="34290" rIns="68580" bIns="34290" anchor="t">
            <a:normAutofit/>
          </a:bodyPr>
          <a:lstStyle/>
          <a:p>
            <a:pPr marL="213122" indent="-213122"/>
            <a:r>
              <a:rPr lang="en-US" sz="1600" dirty="0"/>
              <a:t>FDOT</a:t>
            </a:r>
          </a:p>
          <a:p>
            <a:pPr marL="388144" lvl="1" indent="-251222"/>
            <a:r>
              <a:rPr lang="en-US" sz="1400" dirty="0">
                <a:solidFill>
                  <a:srgbClr val="3D3D3D"/>
                </a:solidFill>
              </a:rPr>
              <a:t>Procurement – 13 years</a:t>
            </a:r>
          </a:p>
          <a:p>
            <a:pPr marL="388144" lvl="1" indent="-251222"/>
            <a:r>
              <a:rPr lang="en-US" sz="1400" dirty="0">
                <a:solidFill>
                  <a:srgbClr val="3D3D3D"/>
                </a:solidFill>
              </a:rPr>
              <a:t>Traffic Operations – 4 years</a:t>
            </a:r>
            <a:br>
              <a:rPr lang="en-US" sz="1400" dirty="0">
                <a:solidFill>
                  <a:srgbClr val="3D3D3D"/>
                </a:solidFill>
              </a:rPr>
            </a:br>
            <a:endParaRPr lang="en-US" sz="1400" dirty="0">
              <a:solidFill>
                <a:srgbClr val="3D3D3D"/>
              </a:solidFill>
            </a:endParaRPr>
          </a:p>
          <a:p>
            <a:pPr marL="213122" indent="-213122"/>
            <a:r>
              <a:rPr lang="en-US" sz="1600" dirty="0"/>
              <a:t>Contact Information</a:t>
            </a:r>
          </a:p>
          <a:p>
            <a:pPr marL="388144" lvl="1" indent="-251222"/>
            <a:r>
              <a:rPr lang="en-US" sz="1400" dirty="0">
                <a:solidFill>
                  <a:srgbClr val="3D3D3D"/>
                </a:solidFill>
              </a:rPr>
              <a:t>863-519-2726</a:t>
            </a:r>
          </a:p>
          <a:p>
            <a:pPr marL="388144" lvl="1" indent="-251222"/>
            <a:r>
              <a:rPr lang="en-US" sz="1400" dirty="0">
                <a:solidFill>
                  <a:srgbClr val="3D3D3D"/>
                </a:solidFill>
                <a:hlinkClick r:id="rId3"/>
              </a:rPr>
              <a:t>Belinda.Thomas@dot.state.fl.us</a:t>
            </a:r>
            <a:br>
              <a:rPr lang="en-US" sz="1400" dirty="0">
                <a:solidFill>
                  <a:srgbClr val="3D3D3D"/>
                </a:solidFill>
              </a:rPr>
            </a:br>
            <a:endParaRPr lang="en-US" sz="1400" dirty="0">
              <a:solidFill>
                <a:srgbClr val="3D3D3D"/>
              </a:solidFill>
            </a:endParaRPr>
          </a:p>
          <a:p>
            <a:pPr marL="213122" indent="-213122"/>
            <a:r>
              <a:rPr lang="en-US" sz="1600" dirty="0"/>
              <a:t>Project Focus Areas</a:t>
            </a:r>
          </a:p>
          <a:p>
            <a:pPr marL="388144" lvl="1" indent="-251222"/>
            <a:r>
              <a:rPr lang="en-US" sz="1400" dirty="0">
                <a:solidFill>
                  <a:srgbClr val="3D3D3D"/>
                </a:solidFill>
              </a:rPr>
              <a:t>Schedule Management with Multiple Tasks</a:t>
            </a:r>
          </a:p>
          <a:p>
            <a:pPr marL="388144" lvl="1" indent="-251222"/>
            <a:r>
              <a:rPr lang="en-US" sz="1400" dirty="0">
                <a:solidFill>
                  <a:srgbClr val="3D3D3D"/>
                </a:solidFill>
              </a:rPr>
              <a:t>Process Improvements</a:t>
            </a:r>
          </a:p>
          <a:p>
            <a:pPr marL="388144" lvl="1" indent="-251222"/>
            <a:r>
              <a:rPr lang="en-US" sz="1400" dirty="0">
                <a:solidFill>
                  <a:srgbClr val="3D3D3D"/>
                </a:solidFill>
              </a:rPr>
              <a:t>Innovation, Research &amp; Pilot Projects </a:t>
            </a:r>
          </a:p>
          <a:p>
            <a:pPr marL="129064" indent="-129064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 descr="A picture containing wall, person, person, indoor&#10;&#10;AI-generated content may be incorrect.">
            <a:extLst>
              <a:ext uri="{FF2B5EF4-FFF2-40B4-BE49-F238E27FC236}">
                <a16:creationId xmlns:a16="http://schemas.microsoft.com/office/drawing/2014/main" id="{F6C3B570-FA45-CDD3-A7C7-771AAA534B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523" y="2120483"/>
            <a:ext cx="2089134" cy="2617033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7313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68580" tIns="34290" rIns="68580" bIns="34290" anchor="t">
            <a:norm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TRC: Katherine Chinault, TSM&amp;O Development Manager</a:t>
            </a:r>
            <a:endParaRPr lang="en-US" sz="2400" dirty="0">
              <a:highlight>
                <a:srgbClr val="FFFF00"/>
              </a:highligh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98" y="1600200"/>
            <a:ext cx="5395735" cy="4572000"/>
          </a:xfrm>
        </p:spPr>
        <p:txBody>
          <a:bodyPr lIns="68580" tIns="34290" rIns="68580" bIns="34290" anchor="t">
            <a:normAutofit/>
          </a:bodyPr>
          <a:lstStyle/>
          <a:p>
            <a:pPr marL="213122" indent="-213122"/>
            <a:r>
              <a:rPr lang="en-US" sz="1600" dirty="0"/>
              <a:t>FDOT</a:t>
            </a:r>
            <a:endParaRPr lang="en-US" dirty="0"/>
          </a:p>
          <a:p>
            <a:pPr marL="388144" lvl="1" indent="-251222"/>
            <a:r>
              <a:rPr lang="en-US" sz="1400" dirty="0">
                <a:solidFill>
                  <a:srgbClr val="3D3D3D"/>
                </a:solidFill>
              </a:rPr>
              <a:t>Traffic Operations – 17 years</a:t>
            </a:r>
          </a:p>
          <a:p>
            <a:pPr marL="388144" lvl="1" indent="-251222"/>
            <a:r>
              <a:rPr lang="en-US" sz="1400" dirty="0"/>
              <a:t>M-CORES – 2 years</a:t>
            </a:r>
          </a:p>
          <a:p>
            <a:pPr marL="388144" lvl="1" indent="-251222"/>
            <a:r>
              <a:rPr lang="en-US" sz="1400" dirty="0"/>
              <a:t>Special Projects – 2 years</a:t>
            </a:r>
            <a:br>
              <a:rPr lang="en-US" sz="1400" dirty="0"/>
            </a:br>
            <a:endParaRPr lang="en-US" sz="1400" dirty="0"/>
          </a:p>
          <a:p>
            <a:pPr marL="213122" indent="-213122"/>
            <a:r>
              <a:rPr lang="en-US" sz="1600" dirty="0"/>
              <a:t>Contact Information</a:t>
            </a:r>
          </a:p>
          <a:p>
            <a:pPr marL="388144" lvl="1" indent="-251222"/>
            <a:r>
              <a:rPr lang="en-US" sz="1400" dirty="0"/>
              <a:t>863-519-2511</a:t>
            </a:r>
          </a:p>
          <a:p>
            <a:pPr marL="388144" lvl="1" indent="-251222"/>
            <a:r>
              <a:rPr lang="en-US" sz="1400" dirty="0">
                <a:hlinkClick r:id="rId3"/>
              </a:rPr>
              <a:t>Katherine.Chinault@dot.state.fl.us</a:t>
            </a:r>
            <a:br>
              <a:rPr lang="en-US" sz="1400" dirty="0"/>
            </a:br>
            <a:endParaRPr lang="en-US" sz="1400" dirty="0"/>
          </a:p>
          <a:p>
            <a:pPr marL="259556" indent="-259556"/>
            <a:r>
              <a:rPr lang="en-US" sz="1600" dirty="0"/>
              <a:t>Project Focus Areas</a:t>
            </a:r>
          </a:p>
          <a:p>
            <a:pPr marL="388144" lvl="1" indent="-251222"/>
            <a:r>
              <a:rPr lang="en-US" sz="1400" dirty="0"/>
              <a:t>Innovation and Emerging Trends</a:t>
            </a:r>
          </a:p>
          <a:p>
            <a:pPr marL="388144" lvl="1" indent="-251222"/>
            <a:r>
              <a:rPr lang="en-US" sz="1400" dirty="0"/>
              <a:t>ITS Solutions for Diverse Communities</a:t>
            </a:r>
          </a:p>
          <a:p>
            <a:pPr marL="388144" lvl="1" indent="-251222"/>
            <a:r>
              <a:rPr lang="en-US" sz="1400" dirty="0"/>
              <a:t>Leveraging AI for ITS Capabilities</a:t>
            </a:r>
            <a:endParaRPr lang="en-US" sz="1950" dirty="0"/>
          </a:p>
          <a:p>
            <a:pPr marL="129064" indent="-129064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6B8D03-C96C-26B5-7124-D839327374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0253" y="1860947"/>
            <a:ext cx="2090738" cy="31361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6097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68580" tIns="34290" rIns="68580" bIns="34290" anchor="t">
            <a:norm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Anticipated Funding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68580" tIns="34290" rIns="68580" bIns="34290" anchor="t">
            <a:normAutofit/>
          </a:bodyPr>
          <a:lstStyle/>
          <a:p>
            <a:pPr marL="213122" indent="-213122"/>
            <a:r>
              <a:rPr lang="en-US" sz="1600" b="0" dirty="0">
                <a:cs typeface="Arial"/>
              </a:rPr>
              <a:t>FY 26 </a:t>
            </a:r>
            <a:r>
              <a:rPr lang="en-US" sz="1600" b="0" dirty="0">
                <a:solidFill>
                  <a:srgbClr val="3D3D3D"/>
                </a:solidFill>
                <a:cs typeface="Arial"/>
              </a:rPr>
              <a:t>– </a:t>
            </a:r>
            <a:r>
              <a:rPr lang="en-US" sz="1600" b="0" dirty="0">
                <a:cs typeface="Arial"/>
              </a:rPr>
              <a:t>$20,000</a:t>
            </a:r>
          </a:p>
          <a:p>
            <a:pPr marL="213122" indent="-213122"/>
            <a:r>
              <a:rPr lang="en-US" sz="1600" b="0" dirty="0">
                <a:cs typeface="Arial"/>
              </a:rPr>
              <a:t>FY 27 </a:t>
            </a:r>
            <a:r>
              <a:rPr lang="en-US" sz="1600" b="0" dirty="0">
                <a:solidFill>
                  <a:srgbClr val="3D3D3D"/>
                </a:solidFill>
                <a:cs typeface="Arial"/>
              </a:rPr>
              <a:t>– </a:t>
            </a:r>
            <a:r>
              <a:rPr lang="en-US" sz="1600" b="0" dirty="0">
                <a:cs typeface="Arial"/>
              </a:rPr>
              <a:t>$500,000</a:t>
            </a:r>
          </a:p>
          <a:p>
            <a:pPr marL="213122" indent="-213122"/>
            <a:r>
              <a:rPr lang="en-US" sz="1600" b="0" dirty="0">
                <a:cs typeface="Arial"/>
              </a:rPr>
              <a:t>FY 28 </a:t>
            </a:r>
            <a:r>
              <a:rPr lang="en-US" sz="1600" b="0" dirty="0">
                <a:solidFill>
                  <a:srgbClr val="3D3D3D"/>
                </a:solidFill>
                <a:cs typeface="Arial"/>
              </a:rPr>
              <a:t>– </a:t>
            </a:r>
            <a:r>
              <a:rPr lang="en-US" sz="1600" b="0" dirty="0">
                <a:cs typeface="Arial"/>
              </a:rPr>
              <a:t>$500,000</a:t>
            </a:r>
          </a:p>
          <a:p>
            <a:pPr marL="213122" indent="-213122"/>
            <a:r>
              <a:rPr lang="en-US" sz="1600" b="0" dirty="0">
                <a:cs typeface="Arial"/>
              </a:rPr>
              <a:t>FY 29 </a:t>
            </a:r>
            <a:r>
              <a:rPr lang="en-US" sz="1600" b="0" dirty="0">
                <a:solidFill>
                  <a:srgbClr val="3D3D3D"/>
                </a:solidFill>
                <a:cs typeface="Arial"/>
              </a:rPr>
              <a:t>– </a:t>
            </a:r>
            <a:r>
              <a:rPr lang="en-US" sz="1600" b="0" dirty="0">
                <a:cs typeface="Arial"/>
              </a:rPr>
              <a:t>$500,000</a:t>
            </a:r>
          </a:p>
          <a:p>
            <a:pPr marL="213122" indent="-213122"/>
            <a:r>
              <a:rPr lang="en-US" sz="1600" b="0" dirty="0">
                <a:cs typeface="Arial"/>
              </a:rPr>
              <a:t>FY 30 </a:t>
            </a:r>
            <a:r>
              <a:rPr lang="en-US" sz="1600" b="0" dirty="0">
                <a:solidFill>
                  <a:srgbClr val="3D3D3D"/>
                </a:solidFill>
                <a:cs typeface="Arial"/>
              </a:rPr>
              <a:t>– </a:t>
            </a:r>
            <a:r>
              <a:rPr lang="en-US" sz="1600" b="0" dirty="0">
                <a:cs typeface="Arial"/>
              </a:rPr>
              <a:t>$500,000</a:t>
            </a:r>
          </a:p>
          <a:p>
            <a:pPr marL="213122" indent="-213122"/>
            <a:r>
              <a:rPr lang="en-US" sz="1600" b="0" dirty="0">
                <a:cs typeface="Arial"/>
              </a:rPr>
              <a:t>FY 31 </a:t>
            </a:r>
            <a:r>
              <a:rPr lang="en-US" sz="1600" b="0" dirty="0">
                <a:solidFill>
                  <a:srgbClr val="3D3D3D"/>
                </a:solidFill>
                <a:cs typeface="Arial"/>
              </a:rPr>
              <a:t>– </a:t>
            </a:r>
            <a:r>
              <a:rPr lang="en-US" sz="1600" b="0" dirty="0">
                <a:cs typeface="Arial"/>
              </a:rPr>
              <a:t>$500,000</a:t>
            </a:r>
          </a:p>
          <a:p>
            <a:pPr marL="213122" indent="-213122"/>
            <a:endParaRPr lang="en-US" sz="1800" dirty="0">
              <a:cs typeface="Arial"/>
            </a:endParaRPr>
          </a:p>
          <a:p>
            <a:pPr marL="213122" indent="-213122"/>
            <a:r>
              <a:rPr lang="en-US" sz="1800" dirty="0"/>
              <a:t>Total funding available - $2,520,000</a:t>
            </a:r>
          </a:p>
        </p:txBody>
      </p:sp>
    </p:spTree>
    <p:extLst>
      <p:ext uri="{BB962C8B-B14F-4D97-AF65-F5344CB8AC3E}">
        <p14:creationId xmlns:p14="http://schemas.microsoft.com/office/powerpoint/2010/main" val="106783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Consultant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D43F5-2CDE-74FC-D37A-3B7B3AEE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4" y="3512744"/>
            <a:ext cx="8357586" cy="1928389"/>
          </a:xfrm>
        </p:spPr>
        <p:txBody>
          <a:bodyPr numCol="2" spcCol="91440">
            <a:normAutofit/>
          </a:bodyPr>
          <a:lstStyle/>
          <a:p>
            <a:pPr marL="216694" indent="-216694"/>
            <a:r>
              <a:rPr lang="en-US" dirty="0">
                <a:solidFill>
                  <a:srgbClr val="3D3D3D"/>
                </a:solidFill>
                <a:latin typeface="Arial"/>
                <a:cs typeface="Arial"/>
              </a:rPr>
              <a:t>Minor Work </a:t>
            </a:r>
            <a:r>
              <a:rPr lang="en-US" sz="1600" dirty="0">
                <a:solidFill>
                  <a:srgbClr val="3D3D3D"/>
                </a:solidFill>
                <a:latin typeface="Arial"/>
                <a:cs typeface="Arial"/>
              </a:rPr>
              <a:t>Types</a:t>
            </a:r>
            <a:endParaRPr lang="en-US" dirty="0">
              <a:solidFill>
                <a:srgbClr val="3D3D3D"/>
              </a:solidFill>
              <a:latin typeface="Arial"/>
              <a:cs typeface="Arial"/>
            </a:endParaRPr>
          </a:p>
          <a:p>
            <a:pPr marL="344488" indent="-176213"/>
            <a:r>
              <a:rPr lang="en-US" sz="1400" b="0" dirty="0"/>
              <a:t>3.1 - Minor Highway Design</a:t>
            </a:r>
          </a:p>
          <a:p>
            <a:pPr marL="344488" indent="-176213"/>
            <a:r>
              <a:rPr lang="en-US" sz="1400" b="0" dirty="0"/>
              <a:t>4.1.1 - Miscellaneous Structures</a:t>
            </a:r>
          </a:p>
          <a:p>
            <a:pPr marL="344488" indent="-176213"/>
            <a:r>
              <a:rPr lang="en-US" sz="1400" b="0" dirty="0"/>
              <a:t>6.1 - Traffic Engineering Studies</a:t>
            </a:r>
          </a:p>
          <a:p>
            <a:pPr marL="344488" indent="-176213"/>
            <a:r>
              <a:rPr lang="en-US" sz="1400" b="0" dirty="0"/>
              <a:t>6.2 - Traffic Signal Timing</a:t>
            </a:r>
          </a:p>
          <a:p>
            <a:pPr marL="344488" indent="-176213"/>
            <a:r>
              <a:rPr lang="en-US" sz="1400" b="0" dirty="0"/>
              <a:t>6.3.4 - Intelligent Trans Software Development</a:t>
            </a:r>
          </a:p>
          <a:p>
            <a:pPr marL="344488" indent="-176213"/>
            <a:endParaRPr lang="en-US" sz="1400" b="0" dirty="0"/>
          </a:p>
          <a:p>
            <a:pPr marL="344488" indent="-176213"/>
            <a:r>
              <a:rPr lang="en-US" sz="1400" b="0" dirty="0"/>
              <a:t>7.1 - Signing, Pavement Marking &amp; Channelization</a:t>
            </a:r>
          </a:p>
          <a:p>
            <a:pPr marL="344488" indent="-176213"/>
            <a:r>
              <a:rPr lang="en-US" sz="1400" b="0" dirty="0"/>
              <a:t>7.3 – Signalization</a:t>
            </a:r>
          </a:p>
          <a:p>
            <a:pPr marL="344488" indent="-176213"/>
            <a:r>
              <a:rPr lang="en-US" sz="1400" b="0" dirty="0"/>
              <a:t>10.1 – Roadway CEI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D87413-039F-4CFA-9AF6-64486F5D4422}"/>
              </a:ext>
            </a:extLst>
          </p:cNvPr>
          <p:cNvSpPr txBox="1">
            <a:spLocks/>
          </p:cNvSpPr>
          <p:nvPr/>
        </p:nvSpPr>
        <p:spPr>
          <a:xfrm>
            <a:off x="350520" y="2171700"/>
            <a:ext cx="8465820" cy="3021330"/>
          </a:xfrm>
          <a:prstGeom prst="rect">
            <a:avLst/>
          </a:prstGeom>
        </p:spPr>
        <p:txBody>
          <a:bodyPr lIns="68580" tIns="34290" rIns="68580" bIns="34290" numCol="2" anchor="t">
            <a:normAutofit/>
          </a:bodyPr>
          <a:lstStyle>
            <a:lvl1pPr marL="172125" indent="-172125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rgbClr val="1F4283"/>
              </a:buClr>
              <a:buSzPct val="92000"/>
              <a:buFont typeface="Wingdings 2" panose="05020102010507070707" pitchFamily="18" charset="2"/>
              <a:buChar char=""/>
              <a:defRPr sz="18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54375" indent="-172125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rgbClr val="1F4283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06250" indent="-151875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rgbClr val="1F4283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98625" indent="-131625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rgbClr val="1F4283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1125" indent="-131625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rgbClr val="1F4283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068750" indent="-128588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67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7500" indent="-128588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67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06250" indent="-128588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67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575000" indent="-128588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67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748" lvl="1" indent="-129064"/>
            <a:endParaRPr lang="en-US" sz="1125" dirty="0">
              <a:solidFill>
                <a:srgbClr val="3D3D3D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75B649-C686-4792-95C5-F92B88D9FF2F}"/>
              </a:ext>
            </a:extLst>
          </p:cNvPr>
          <p:cNvSpPr txBox="1">
            <a:spLocks/>
          </p:cNvSpPr>
          <p:nvPr/>
        </p:nvSpPr>
        <p:spPr>
          <a:xfrm>
            <a:off x="4457701" y="2159577"/>
            <a:ext cx="2873477" cy="2628900"/>
          </a:xfrm>
          <a:prstGeom prst="rect">
            <a:avLst/>
          </a:prstGeom>
        </p:spPr>
        <p:txBody>
          <a:bodyPr>
            <a:normAutofit/>
          </a:bodyPr>
          <a:lstStyle>
            <a:lvl1pPr marL="172125" indent="-172125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rgbClr val="1F4283"/>
              </a:buClr>
              <a:buSzPct val="92000"/>
              <a:buFont typeface="Wingdings 2" panose="05020102010507070707" pitchFamily="18" charset="2"/>
              <a:buChar char=""/>
              <a:defRPr sz="18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54375" indent="-172125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rgbClr val="1F4283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06250" indent="-151875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rgbClr val="1F4283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98625" indent="-131625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rgbClr val="1F4283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1125" indent="-131625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rgbClr val="1F4283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068750" indent="-128588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67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7500" indent="-128588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67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06250" indent="-128588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67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575000" indent="-128588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67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688" lvl="1" indent="0">
              <a:buNone/>
            </a:pPr>
            <a:endParaRPr lang="en-US" sz="1125">
              <a:solidFill>
                <a:srgbClr val="3D3D3D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E899BD7-FB50-47BB-9F1C-51A3234F1EDD}"/>
              </a:ext>
            </a:extLst>
          </p:cNvPr>
          <p:cNvSpPr txBox="1">
            <a:spLocks/>
          </p:cNvSpPr>
          <p:nvPr/>
        </p:nvSpPr>
        <p:spPr>
          <a:xfrm>
            <a:off x="4343400" y="2171700"/>
            <a:ext cx="2857500" cy="2628900"/>
          </a:xfrm>
          <a:prstGeom prst="rect">
            <a:avLst/>
          </a:prstGeom>
        </p:spPr>
        <p:txBody>
          <a:bodyPr>
            <a:normAutofit/>
          </a:bodyPr>
          <a:lstStyle>
            <a:lvl1pPr marL="172125" indent="-172125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rgbClr val="1F4283"/>
              </a:buClr>
              <a:buSzPct val="92000"/>
              <a:buFont typeface="Wingdings 2" panose="05020102010507070707" pitchFamily="18" charset="2"/>
              <a:buChar char=""/>
              <a:defRPr sz="18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54375" indent="-172125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rgbClr val="1F4283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06250" indent="-151875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rgbClr val="1F4283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98625" indent="-131625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rgbClr val="1F4283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1125" indent="-131625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rgbClr val="1F4283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068750" indent="-128588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67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7500" indent="-128588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67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06250" indent="-128588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67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575000" indent="-128588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67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125">
              <a:solidFill>
                <a:srgbClr val="3D3D3D"/>
              </a:solidFill>
            </a:endParaRPr>
          </a:p>
          <a:p>
            <a:pPr lvl="1"/>
            <a:endParaRPr lang="en-US" sz="1125">
              <a:solidFill>
                <a:srgbClr val="3D3D3D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F309EB-A398-35B6-547F-3DA4AEF2980C}"/>
              </a:ext>
            </a:extLst>
          </p:cNvPr>
          <p:cNvSpPr txBox="1"/>
          <p:nvPr/>
        </p:nvSpPr>
        <p:spPr>
          <a:xfrm>
            <a:off x="435894" y="1779270"/>
            <a:ext cx="8272212" cy="122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694" marR="0" lvl="0" indent="-216694" algn="l" defTabSz="19288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54"/>
              </a:spcAft>
              <a:buClr>
                <a:srgbClr val="1F4283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Major Work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Type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167879" algn="l" defTabSz="19288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54"/>
              </a:spcAft>
              <a:buClr>
                <a:srgbClr val="1F4283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6.3.1 - Intelligent Trans Systems Analysis &amp; Design</a:t>
            </a:r>
          </a:p>
          <a:p>
            <a:pPr marL="342900" marR="0" lvl="0" indent="-167879" algn="l" defTabSz="19288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54"/>
              </a:spcAft>
              <a:buClr>
                <a:srgbClr val="1F4283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6.3.2 - Intelligent Trans Systems Implementation</a:t>
            </a:r>
          </a:p>
          <a:p>
            <a:pPr marL="342900" marR="0" lvl="0" indent="-167879" algn="l" defTabSz="19288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54"/>
              </a:spcAft>
              <a:buClr>
                <a:srgbClr val="1F4283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6.3.3 - Intelligent Trans Systems Traffic Engineering Systems Communications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96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C79E6-ECF8-4FC4-915B-4FF7C6CD1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TRC Considerations for LOR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B5F3B-9CB7-4A18-8301-514715FC1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68580" tIns="34290" rIns="68580" bIns="34290" anchor="t">
            <a:noAutofit/>
          </a:bodyPr>
          <a:lstStyle/>
          <a:p>
            <a:pPr marL="216694" indent="-216694">
              <a:lnSpc>
                <a:spcPct val="200000"/>
              </a:lnSpc>
            </a:pPr>
            <a:r>
              <a:rPr lang="en-US" sz="1600" dirty="0">
                <a:solidFill>
                  <a:srgbClr val="3D3D3D"/>
                </a:solidFill>
                <a:latin typeface="Arial"/>
                <a:cs typeface="Arial"/>
              </a:rPr>
              <a:t>Desired Experience</a:t>
            </a:r>
          </a:p>
          <a:p>
            <a:pPr marL="342900" indent="-167879"/>
            <a:r>
              <a:rPr lang="en-US" sz="1400" b="0" dirty="0"/>
              <a:t>Systems Engineering</a:t>
            </a:r>
          </a:p>
          <a:p>
            <a:pPr marL="342900" indent="-167879"/>
            <a:r>
              <a:rPr lang="en-US" sz="1400" b="0" dirty="0"/>
              <a:t>ATMS Master Plans </a:t>
            </a:r>
          </a:p>
          <a:p>
            <a:pPr marL="342900" indent="-167879"/>
            <a:r>
              <a:rPr lang="en-US" sz="1400" b="0" dirty="0"/>
              <a:t>Design Plans</a:t>
            </a:r>
          </a:p>
          <a:p>
            <a:pPr marL="342900" indent="-167879"/>
            <a:r>
              <a:rPr lang="en-US" sz="1400" b="0" dirty="0"/>
              <a:t>Connected &amp; Autonomous Vehicle</a:t>
            </a:r>
          </a:p>
          <a:p>
            <a:pPr marL="342900" indent="-167879"/>
            <a:r>
              <a:rPr lang="en-US" sz="1400" b="0" dirty="0"/>
              <a:t>Truck Parking Availability System</a:t>
            </a:r>
          </a:p>
          <a:p>
            <a:pPr marL="342900" indent="-167879"/>
            <a:r>
              <a:rPr lang="en-US" sz="1400" b="0" dirty="0">
                <a:solidFill>
                  <a:srgbClr val="3D3D3D"/>
                </a:solidFill>
                <a:latin typeface="Arial"/>
                <a:cs typeface="Arial"/>
              </a:rPr>
              <a:t>Support for Various Contracting methods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16694" indent="-216694">
              <a:lnSpc>
                <a:spcPct val="200000"/>
              </a:lnSpc>
            </a:pPr>
            <a:r>
              <a:rPr lang="en-US" sz="1600" dirty="0">
                <a:solidFill>
                  <a:srgbClr val="3D3D3D"/>
                </a:solidFill>
                <a:latin typeface="Arial"/>
                <a:cs typeface="Arial"/>
              </a:rPr>
              <a:t>Communication</a:t>
            </a:r>
          </a:p>
          <a:p>
            <a:pPr marL="216694" marR="0" lvl="0" indent="-216694" algn="l" defTabSz="192881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254"/>
              </a:spcAft>
              <a:buClr>
                <a:srgbClr val="1F4283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Quality Products</a:t>
            </a:r>
          </a:p>
        </p:txBody>
      </p:sp>
    </p:spTree>
    <p:extLst>
      <p:ext uri="{BB962C8B-B14F-4D97-AF65-F5344CB8AC3E}">
        <p14:creationId xmlns:p14="http://schemas.microsoft.com/office/powerpoint/2010/main" val="69636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68580" tIns="34290" rIns="68580" bIns="34290" anchor="t">
            <a:norm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The Letter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D2DD69A-4341-3681-DB5A-3D6D6E95A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1400" dirty="0"/>
              <a:t>Use of graphics should add value to the letter.</a:t>
            </a:r>
          </a:p>
          <a:p>
            <a:pPr lvl="1"/>
            <a:r>
              <a:rPr lang="en-US" sz="1400" dirty="0"/>
              <a:t>TRC prints in black and white, so colors may not be correctly represented. </a:t>
            </a:r>
          </a:p>
          <a:p>
            <a:pPr lvl="1"/>
            <a:r>
              <a:rPr lang="en-US" sz="1400" dirty="0"/>
              <a:t>Shortlisting will be based on information in the letter and not previous experience with the TRC or the Department. </a:t>
            </a:r>
          </a:p>
          <a:p>
            <a:pPr lvl="1"/>
            <a:r>
              <a:rPr lang="en-US" sz="1400" dirty="0"/>
              <a:t>Ask questions of and listen to your TRC. </a:t>
            </a:r>
          </a:p>
          <a:p>
            <a:pPr lvl="1"/>
            <a:r>
              <a:rPr lang="en-US" sz="1400" dirty="0"/>
              <a:t>This TRC prefers a two-column format.</a:t>
            </a:r>
          </a:p>
          <a:p>
            <a:pPr lvl="1"/>
            <a:r>
              <a:rPr lang="en-US" sz="1400" dirty="0"/>
              <a:t>Check for grammatical errors and edit for clarity. It is a direct reflection on your QC abilities and written communication skills.</a:t>
            </a:r>
          </a:p>
          <a:p>
            <a:pPr lvl="1"/>
            <a:r>
              <a:rPr lang="en-US" sz="1400" dirty="0"/>
              <a:t>Include key staff and years of experience, but don’t overload with resume information. </a:t>
            </a:r>
          </a:p>
          <a:p>
            <a:pPr lvl="1"/>
            <a:r>
              <a:rPr lang="en-US" sz="1400" dirty="0"/>
              <a:t>The letters are your chance to stand out, so make it count. </a:t>
            </a:r>
          </a:p>
        </p:txBody>
      </p:sp>
    </p:spTree>
    <p:extLst>
      <p:ext uri="{BB962C8B-B14F-4D97-AF65-F5344CB8AC3E}">
        <p14:creationId xmlns:p14="http://schemas.microsoft.com/office/powerpoint/2010/main" val="373990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FDOT Theme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solidFill>
          <a:srgbClr val="153879"/>
        </a:solidFill>
        <a:ln>
          <a:noFill/>
        </a:ln>
        <a:effectLst/>
      </a:spPr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RC_theme" id="{A7175390-DF83-466A-9C83-B62EBF498C1C}" vid="{52629A61-70AC-4558-8F2F-BD381EA541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0524487405FA49AF21F630B6566F49" ma:contentTypeVersion="25" ma:contentTypeDescription="Create a new document." ma:contentTypeScope="" ma:versionID="a0ba978a85ab5757484cad0489f425e1">
  <xsd:schema xmlns:xsd="http://www.w3.org/2001/XMLSchema" xmlns:xs="http://www.w3.org/2001/XMLSchema" xmlns:p="http://schemas.microsoft.com/office/2006/metadata/properties" xmlns:ns2="0de4c1cb-6212-43c6-a125-169e1529f546" xmlns:ns3="c9a4f355-94af-4b2d-8380-7f9b9fdda5c3" targetNamespace="http://schemas.microsoft.com/office/2006/metadata/properties" ma:root="true" ma:fieldsID="11901eee4eb223f2425a83aeccbdd115" ns2:_="" ns3:_="">
    <xsd:import namespace="0de4c1cb-6212-43c6-a125-169e1529f546"/>
    <xsd:import namespace="c9a4f355-94af-4b2d-8380-7f9b9fdda5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e4c1cb-6212-43c6-a125-169e1529f5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0d9232b-3ef6-462c-bf90-a33a2db08d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a4f355-94af-4b2d-8380-7f9b9fdda5c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3dbd678-86fc-46ab-ac26-aecf753c6081}" ma:internalName="TaxCatchAll" ma:showField="CatchAllData" ma:web="c9a4f355-94af-4b2d-8380-7f9b9fdda5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/>
</file>

<file path=customXml/item3.xml><?xml version="1.0" encoding="utf-8"?>
<?mso-contentType ?>
<SharedContentType xmlns="Microsoft.SharePoint.Taxonomy.ContentTypeSync" SourceId="90d9232b-3ef6-462c-bf90-a33a2db08da6" ContentTypeId="0x01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de4c1cb-6212-43c6-a125-169e1529f546">
      <Terms xmlns="http://schemas.microsoft.com/office/infopath/2007/PartnerControls"/>
    </lcf76f155ced4ddcb4097134ff3c332f>
    <TaxCatchAll xmlns="c9a4f355-94af-4b2d-8380-7f9b9fdda5c3" xsi:nil="true"/>
  </documentManagement>
</p:properties>
</file>

<file path=customXml/itemProps1.xml><?xml version="1.0" encoding="utf-8"?>
<ds:datastoreItem xmlns:ds="http://schemas.openxmlformats.org/officeDocument/2006/customXml" ds:itemID="{83BB9E84-4FCA-4A4B-B5C6-93CDB7C7D612}"/>
</file>

<file path=customXml/itemProps2.xml><?xml version="1.0" encoding="utf-8"?>
<ds:datastoreItem xmlns:ds="http://schemas.openxmlformats.org/officeDocument/2006/customXml" ds:itemID="{FB92BAB2-DEEC-488D-AC72-5DC061F1C41F}"/>
</file>

<file path=customXml/itemProps3.xml><?xml version="1.0" encoding="utf-8"?>
<ds:datastoreItem xmlns:ds="http://schemas.openxmlformats.org/officeDocument/2006/customXml" ds:itemID="{52100B5D-7780-4B7E-BC34-DB7D7C041CC5}"/>
</file>

<file path=customXml/itemProps4.xml><?xml version="1.0" encoding="utf-8"?>
<ds:datastoreItem xmlns:ds="http://schemas.openxmlformats.org/officeDocument/2006/customXml" ds:itemID="{84CA7A4A-7F21-4B82-BEF7-4E96A1604589}"/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874</Words>
  <Application>Microsoft Office PowerPoint</Application>
  <PresentationFormat>On-screen Show (4:3)</PresentationFormat>
  <Paragraphs>141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Arial</vt:lpstr>
      <vt:lpstr>Calibri</vt:lpstr>
      <vt:lpstr>Gill Sans MT</vt:lpstr>
      <vt:lpstr>Wingdings 2</vt:lpstr>
      <vt:lpstr>FDOT Theme</vt:lpstr>
      <vt:lpstr>TRAFFIC OPERATIONS ITS CONSULTANT CONTINUING SERVICES CONTRACT   AD 26131 417470-2-32-02</vt:lpstr>
      <vt:lpstr>Important CAP Dates</vt:lpstr>
      <vt:lpstr>TRC (PM): Cassie Lee, FMS/AMS Specialist IV</vt:lpstr>
      <vt:lpstr>TRC: Belinda Thomas, FMS/AMS Specialist IV</vt:lpstr>
      <vt:lpstr>TRC: Katherine Chinault, TSM&amp;O Development Manager</vt:lpstr>
      <vt:lpstr>Anticipated Funding</vt:lpstr>
      <vt:lpstr>Consultant Responsibilities</vt:lpstr>
      <vt:lpstr>TRC Considerations for LOR</vt:lpstr>
      <vt:lpstr>The Letter </vt:lpstr>
      <vt:lpstr>Anticipated Tasks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Freeman, Jennifer</dc:creator>
  <cp:lastModifiedBy>Chinault, Katherine</cp:lastModifiedBy>
  <cp:revision>45</cp:revision>
  <dcterms:created xsi:type="dcterms:W3CDTF">2023-12-12T13:30:41Z</dcterms:created>
  <dcterms:modified xsi:type="dcterms:W3CDTF">2025-12-01T18:41:46Z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b1b62f4-cb9b-4766-8dff-64a7ed23e056_Enabled">
    <vt:lpwstr>true</vt:lpwstr>
  </property>
  <property fmtid="{D5CDD505-2E9C-101B-9397-08002B2CF9AE}" pid="3" name="MSIP_Label_9b1b62f4-cb9b-4766-8dff-64a7ed23e056_SetDate">
    <vt:lpwstr>2025-09-29T17:16:31Z</vt:lpwstr>
  </property>
  <property fmtid="{D5CDD505-2E9C-101B-9397-08002B2CF9AE}" pid="4" name="MSIP_Label_9b1b62f4-cb9b-4766-8dff-64a7ed23e056_Method">
    <vt:lpwstr>Standard</vt:lpwstr>
  </property>
  <property fmtid="{D5CDD505-2E9C-101B-9397-08002B2CF9AE}" pid="5" name="MSIP_Label_9b1b62f4-cb9b-4766-8dff-64a7ed23e056_Name">
    <vt:lpwstr>Public</vt:lpwstr>
  </property>
  <property fmtid="{D5CDD505-2E9C-101B-9397-08002B2CF9AE}" pid="6" name="MSIP_Label_9b1b62f4-cb9b-4766-8dff-64a7ed23e056_SiteId">
    <vt:lpwstr>db21de5d-bc9c-420c-8f3f-8f08f85b5ada</vt:lpwstr>
  </property>
  <property fmtid="{D5CDD505-2E9C-101B-9397-08002B2CF9AE}" pid="7" name="MSIP_Label_9b1b62f4-cb9b-4766-8dff-64a7ed23e056_ActionId">
    <vt:lpwstr>6ca9db33-444e-48ee-add0-137e848831c1</vt:lpwstr>
  </property>
  <property fmtid="{D5CDD505-2E9C-101B-9397-08002B2CF9AE}" pid="8" name="MSIP_Label_9b1b62f4-cb9b-4766-8dff-64a7ed23e056_ContentBits">
    <vt:lpwstr>0</vt:lpwstr>
  </property>
  <property fmtid="{D5CDD505-2E9C-101B-9397-08002B2CF9AE}" pid="9" name="MSIP_Label_9b1b62f4-cb9b-4766-8dff-64a7ed23e056_Tag">
    <vt:lpwstr>10, 3, 0, 1</vt:lpwstr>
  </property>
  <property fmtid="{D5CDD505-2E9C-101B-9397-08002B2CF9AE}" pid="10" name="ContentTypeId">
    <vt:lpwstr>0x010100A30524487405FA49AF21F630B6566F49</vt:lpwstr>
  </property>
</Properties>
</file>