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7" r:id="rId5"/>
    <p:sldId id="258" r:id="rId6"/>
    <p:sldId id="259" r:id="rId7"/>
    <p:sldId id="262" r:id="rId8"/>
    <p:sldId id="270" r:id="rId9"/>
    <p:sldId id="261" r:id="rId10"/>
    <p:sldId id="265" r:id="rId11"/>
    <p:sldId id="277" r:id="rId12"/>
    <p:sldId id="276" r:id="rId13"/>
    <p:sldId id="267" r:id="rId14"/>
    <p:sldId id="272"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284"/>
    <a:srgbClr val="153879"/>
    <a:srgbClr val="D7181F"/>
    <a:srgbClr val="1F4283"/>
    <a:srgbClr val="0054A8"/>
    <a:srgbClr val="1B1464"/>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87296" autoAdjust="0"/>
  </p:normalViewPr>
  <p:slideViewPr>
    <p:cSldViewPr>
      <p:cViewPr varScale="1">
        <p:scale>
          <a:sx n="96" d="100"/>
          <a:sy n="96" d="100"/>
        </p:scale>
        <p:origin x="20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customXml" Target="../customXml/item4.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53" tIns="48327" rIns="96653" bIns="48327" rtlCol="0"/>
          <a:lstStyle>
            <a:lvl1pPr algn="r">
              <a:defRPr sz="1200"/>
            </a:lvl1pPr>
          </a:lstStyle>
          <a:p>
            <a:fld id="{41A8FD38-B002-4CAD-9D99-1F0D41176737}" type="datetimeFigureOut">
              <a:rPr lang="en-US" smtClean="0"/>
              <a:t>6/17/2025</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3" tIns="48327" rIns="96653" bIns="48327" rtlCol="0" anchor="b"/>
          <a:lstStyle>
            <a:lvl1pPr algn="r">
              <a:defRPr sz="1200"/>
            </a:lvl1pPr>
          </a:lstStyle>
          <a:p>
            <a:fld id="{AEEC9AAC-B1C4-4D2C-91D0-85CFAF83A1B3}" type="slidenum">
              <a:rPr lang="en-US" smtClean="0"/>
              <a:t>‹#›</a:t>
            </a:fld>
            <a:endParaRPr lang="en-US"/>
          </a:p>
        </p:txBody>
      </p:sp>
    </p:spTree>
    <p:extLst>
      <p:ext uri="{BB962C8B-B14F-4D97-AF65-F5344CB8AC3E}">
        <p14:creationId xmlns:p14="http://schemas.microsoft.com/office/powerpoint/2010/main" val="1767996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EC9AAC-B1C4-4D2C-91D0-85CFAF83A1B3}" type="slidenum">
              <a:rPr lang="en-US" smtClean="0"/>
              <a:t>4</a:t>
            </a:fld>
            <a:endParaRPr lang="en-US"/>
          </a:p>
        </p:txBody>
      </p:sp>
    </p:spTree>
    <p:extLst>
      <p:ext uri="{BB962C8B-B14F-4D97-AF65-F5344CB8AC3E}">
        <p14:creationId xmlns:p14="http://schemas.microsoft.com/office/powerpoint/2010/main" val="25679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EC9AAC-B1C4-4D2C-91D0-85CFAF83A1B3}" type="slidenum">
              <a:rPr lang="en-US" smtClean="0"/>
              <a:t>11</a:t>
            </a:fld>
            <a:endParaRPr lang="en-US"/>
          </a:p>
        </p:txBody>
      </p:sp>
    </p:spTree>
    <p:extLst>
      <p:ext uri="{BB962C8B-B14F-4D97-AF65-F5344CB8AC3E}">
        <p14:creationId xmlns:p14="http://schemas.microsoft.com/office/powerpoint/2010/main" val="400907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 Option 2">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514600"/>
            <a:ext cx="7315200" cy="914400"/>
          </a:xfrm>
          <a:prstGeom prst="rect">
            <a:avLst/>
          </a:prstGeom>
          <a:effectLst/>
        </p:spPr>
        <p:txBody>
          <a:bodyPr anchor="b">
            <a:normAutofit/>
          </a:bodyPr>
          <a:lstStyle>
            <a:lvl1pPr algn="ctr">
              <a:defRPr sz="2800">
                <a:solidFill>
                  <a:srgbClr val="1F4283"/>
                </a:solidFill>
              </a:defRPr>
            </a:lvl1pPr>
          </a:lstStyle>
          <a:p>
            <a:r>
              <a:rPr lang="en-US" dirty="0"/>
              <a:t>Click To Edit Master Title Style</a:t>
            </a:r>
          </a:p>
        </p:txBody>
      </p:sp>
      <p:sp>
        <p:nvSpPr>
          <p:cNvPr id="3" name="Subtitle 2"/>
          <p:cNvSpPr>
            <a:spLocks noGrp="1"/>
          </p:cNvSpPr>
          <p:nvPr>
            <p:ph type="subTitle" idx="1" hasCustomPrompt="1"/>
          </p:nvPr>
        </p:nvSpPr>
        <p:spPr>
          <a:xfrm>
            <a:off x="914400" y="3429000"/>
            <a:ext cx="7315200" cy="914399"/>
          </a:xfrm>
          <a:prstGeom prst="rect">
            <a:avLst/>
          </a:prstGeom>
        </p:spPr>
        <p:txBody>
          <a:bodyPr anchor="t">
            <a:normAutofit/>
          </a:bodyPr>
          <a:lstStyle>
            <a:lvl1pPr marL="0" indent="0" algn="ctr">
              <a:buNone/>
              <a:defRPr sz="1800" cap="none">
                <a:solidFill>
                  <a:srgbClr val="D72E2A"/>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09590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econdary Slide -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5894" y="990600"/>
            <a:ext cx="8272212" cy="609600"/>
          </a:xfrm>
          <a:prstGeom prst="rect">
            <a:avLst/>
          </a:prstGeom>
        </p:spPr>
        <p:txBody>
          <a:bodyPr anchor="t">
            <a:normAutofit/>
          </a:bodyPr>
          <a:lstStyle>
            <a:lvl1pPr>
              <a:defRPr sz="2400" b="1">
                <a:solidFill>
                  <a:srgbClr val="153879"/>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435897" y="1600200"/>
            <a:ext cx="8272211" cy="4572000"/>
          </a:xfrm>
          <a:prstGeom prst="rect">
            <a:avLst/>
          </a:prstGeom>
        </p:spPr>
        <p:txBody>
          <a:bodyPr>
            <a:normAutofit/>
          </a:bodyPr>
          <a:lstStyle>
            <a:lvl1pPr>
              <a:buClr>
                <a:srgbClr val="1F4283"/>
              </a:buClr>
              <a:defRPr sz="1800">
                <a:latin typeface="Arial" panose="020B0604020202020204" pitchFamily="34" charset="0"/>
                <a:cs typeface="Arial" panose="020B0604020202020204" pitchFamily="34" charset="0"/>
              </a:defRPr>
            </a:lvl1pPr>
            <a:lvl2pPr>
              <a:buClr>
                <a:srgbClr val="1F4283"/>
              </a:buClr>
              <a:defRPr sz="1500">
                <a:latin typeface="Arial" panose="020B0604020202020204" pitchFamily="34" charset="0"/>
                <a:cs typeface="Arial" panose="020B0604020202020204" pitchFamily="34" charset="0"/>
              </a:defRPr>
            </a:lvl2pPr>
            <a:lvl3pPr>
              <a:buClr>
                <a:srgbClr val="1F4283"/>
              </a:buClr>
              <a:defRPr sz="1500">
                <a:latin typeface="Arial" panose="020B0604020202020204" pitchFamily="34" charset="0"/>
                <a:cs typeface="Arial" panose="020B0604020202020204" pitchFamily="34" charset="0"/>
              </a:defRPr>
            </a:lvl3pPr>
            <a:lvl4pPr>
              <a:buClr>
                <a:srgbClr val="1F4283"/>
              </a:buClr>
              <a:defRPr sz="1200">
                <a:latin typeface="Arial" panose="020B0604020202020204" pitchFamily="34" charset="0"/>
                <a:cs typeface="Arial" panose="020B0604020202020204" pitchFamily="34" charset="0"/>
              </a:defRPr>
            </a:lvl4pPr>
            <a:lvl5pPr>
              <a:buClr>
                <a:srgbClr val="1F4283"/>
              </a:buCl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2716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Secondary Slide -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5895" y="990600"/>
            <a:ext cx="8272212" cy="609600"/>
          </a:xfrm>
          <a:prstGeom prst="rect">
            <a:avLst/>
          </a:prstGeom>
        </p:spPr>
        <p:txBody>
          <a:bodyPr>
            <a:normAutofit/>
          </a:bodyPr>
          <a:lstStyle>
            <a:lvl1pPr>
              <a:defRPr sz="2400">
                <a:solidFill>
                  <a:srgbClr val="153879"/>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sz="half" idx="1" hasCustomPrompt="1"/>
          </p:nvPr>
        </p:nvSpPr>
        <p:spPr>
          <a:xfrm>
            <a:off x="435897" y="1600200"/>
            <a:ext cx="4066793" cy="45720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41313" y="1591733"/>
            <a:ext cx="4066794" cy="4572000"/>
          </a:xfrm>
          <a:prstGeom prst="rect">
            <a:avLst/>
          </a:prstGeom>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9491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ondary Slide - Media">
    <p:spTree>
      <p:nvGrpSpPr>
        <p:cNvPr id="1" name=""/>
        <p:cNvGrpSpPr/>
        <p:nvPr/>
      </p:nvGrpSpPr>
      <p:grpSpPr>
        <a:xfrm>
          <a:off x="0" y="0"/>
          <a:ext cx="0" cy="0"/>
          <a:chOff x="0" y="0"/>
          <a:chExt cx="0" cy="0"/>
        </a:xfrm>
      </p:grpSpPr>
      <p:sp>
        <p:nvSpPr>
          <p:cNvPr id="5" name="Media Placeholder 4"/>
          <p:cNvSpPr>
            <a:spLocks noGrp="1"/>
          </p:cNvSpPr>
          <p:nvPr>
            <p:ph type="media" sz="quarter" idx="10"/>
          </p:nvPr>
        </p:nvSpPr>
        <p:spPr>
          <a:xfrm>
            <a:off x="435894" y="1600200"/>
            <a:ext cx="8245161" cy="4572000"/>
          </a:xfrm>
          <a:prstGeom prst="rect">
            <a:avLst/>
          </a:prstGeom>
        </p:spPr>
        <p:txBody>
          <a:bodyPr/>
          <a:lstStyle/>
          <a:p>
            <a:endParaRPr lang="en-US"/>
          </a:p>
        </p:txBody>
      </p:sp>
      <p:sp>
        <p:nvSpPr>
          <p:cNvPr id="4" name="Title 1"/>
          <p:cNvSpPr>
            <a:spLocks noGrp="1"/>
          </p:cNvSpPr>
          <p:nvPr>
            <p:ph type="title" hasCustomPrompt="1"/>
          </p:nvPr>
        </p:nvSpPr>
        <p:spPr>
          <a:xfrm>
            <a:off x="435895" y="990600"/>
            <a:ext cx="8272212" cy="609600"/>
          </a:xfrm>
          <a:prstGeom prst="rect">
            <a:avLst/>
          </a:prstGeom>
        </p:spPr>
        <p:txBody>
          <a:bodyPr>
            <a:normAutofit/>
          </a:bodyPr>
          <a:lstStyle>
            <a:lvl1pPr>
              <a:defRPr sz="2400">
                <a:solidFill>
                  <a:srgbClr val="153879"/>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96115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ondary Slide - Chart">
    <p:spTree>
      <p:nvGrpSpPr>
        <p:cNvPr id="1" name=""/>
        <p:cNvGrpSpPr/>
        <p:nvPr/>
      </p:nvGrpSpPr>
      <p:grpSpPr>
        <a:xfrm>
          <a:off x="0" y="0"/>
          <a:ext cx="0" cy="0"/>
          <a:chOff x="0" y="0"/>
          <a:chExt cx="0" cy="0"/>
        </a:xfrm>
      </p:grpSpPr>
      <p:sp>
        <p:nvSpPr>
          <p:cNvPr id="3" name="Chart Placeholder 2"/>
          <p:cNvSpPr>
            <a:spLocks noGrp="1"/>
          </p:cNvSpPr>
          <p:nvPr>
            <p:ph type="chart" sz="quarter" idx="10"/>
          </p:nvPr>
        </p:nvSpPr>
        <p:spPr>
          <a:xfrm>
            <a:off x="435894" y="1600200"/>
            <a:ext cx="8245162" cy="4572000"/>
          </a:xfrm>
          <a:prstGeom prst="rect">
            <a:avLst/>
          </a:prstGeom>
        </p:spPr>
        <p:txBody>
          <a:bodyPr/>
          <a:lstStyle/>
          <a:p>
            <a:endParaRPr lang="en-US"/>
          </a:p>
        </p:txBody>
      </p:sp>
      <p:sp>
        <p:nvSpPr>
          <p:cNvPr id="4" name="Title 1"/>
          <p:cNvSpPr>
            <a:spLocks noGrp="1"/>
          </p:cNvSpPr>
          <p:nvPr>
            <p:ph type="title" hasCustomPrompt="1"/>
          </p:nvPr>
        </p:nvSpPr>
        <p:spPr>
          <a:xfrm>
            <a:off x="435895" y="990600"/>
            <a:ext cx="8272212" cy="609600"/>
          </a:xfrm>
          <a:prstGeom prst="rect">
            <a:avLst/>
          </a:prstGeom>
        </p:spPr>
        <p:txBody>
          <a:bodyPr>
            <a:normAutofit/>
          </a:bodyPr>
          <a:lstStyle>
            <a:lvl1pPr>
              <a:defRPr sz="2400">
                <a:solidFill>
                  <a:srgbClr val="153879"/>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90450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334901" y="457200"/>
            <a:ext cx="2777490" cy="94997"/>
          </a:xfrm>
          <a:prstGeom prst="rect">
            <a:avLst/>
          </a:prstGeom>
          <a:solidFill>
            <a:srgbClr val="1F4283">
              <a:alpha val="94902"/>
            </a:srgb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rgbClr val="5174B5"/>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rgbClr val="3D60A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userDrawn="1"/>
        </p:nvSpPr>
        <p:spPr>
          <a:xfrm>
            <a:off x="0" y="6316936"/>
            <a:ext cx="9144000" cy="541064"/>
          </a:xfrm>
          <a:prstGeom prst="rect">
            <a:avLst/>
          </a:prstGeom>
          <a:solidFill>
            <a:srgbClr val="153879"/>
          </a:solidFill>
          <a:ln>
            <a:noFill/>
          </a:ln>
          <a:effectLst/>
        </p:spPr>
        <p:style>
          <a:lnRef idx="1">
            <a:schemeClr val="accent1"/>
          </a:lnRef>
          <a:fillRef idx="3">
            <a:schemeClr val="accent1"/>
          </a:fillRef>
          <a:effectRef idx="2">
            <a:schemeClr val="accent1"/>
          </a:effectRef>
          <a:fontRef idx="minor">
            <a:schemeClr val="lt1"/>
          </a:fontRef>
        </p:style>
      </p:sp>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886200" y="209550"/>
            <a:ext cx="1371600" cy="628650"/>
          </a:xfrm>
          <a:prstGeom prst="rect">
            <a:avLst/>
          </a:prstGeom>
        </p:spPr>
      </p:pic>
      <p:sp>
        <p:nvSpPr>
          <p:cNvPr id="4" name="TextBox 3"/>
          <p:cNvSpPr txBox="1"/>
          <p:nvPr userDrawn="1"/>
        </p:nvSpPr>
        <p:spPr>
          <a:xfrm>
            <a:off x="1828800" y="6428601"/>
            <a:ext cx="5486400" cy="276999"/>
          </a:xfrm>
          <a:prstGeom prst="rect">
            <a:avLst/>
          </a:prstGeom>
          <a:noFill/>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Florida Department of Transportation</a:t>
            </a:r>
          </a:p>
        </p:txBody>
      </p:sp>
    </p:spTree>
    <p:extLst>
      <p:ext uri="{BB962C8B-B14F-4D97-AF65-F5344CB8AC3E}">
        <p14:creationId xmlns:p14="http://schemas.microsoft.com/office/powerpoint/2010/main" val="42346054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5" r:id="rId4"/>
    <p:sldLayoutId id="2147483685"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257175" rtl="0" eaLnBrk="1" latinLnBrk="0" hangingPunct="1">
        <a:spcBef>
          <a:spcPct val="0"/>
        </a:spcBef>
        <a:buNone/>
        <a:defRPr sz="2400" b="1" kern="1200" cap="none">
          <a:solidFill>
            <a:srgbClr val="335697"/>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2125" indent="-172125" algn="l" defTabSz="257175" rtl="0" eaLnBrk="1" latinLnBrk="0" hangingPunct="1">
        <a:spcBef>
          <a:spcPct val="20000"/>
        </a:spcBef>
        <a:spcAft>
          <a:spcPts val="338"/>
        </a:spcAft>
        <a:buClr>
          <a:srgbClr val="153879"/>
        </a:buClr>
        <a:buSzPct val="92000"/>
        <a:buFont typeface="Wingdings 2" panose="05020102010507070707" pitchFamily="18" charset="2"/>
        <a:buChar char=""/>
        <a:defRPr sz="1800" b="1" kern="1200">
          <a:solidFill>
            <a:schemeClr val="tx2"/>
          </a:solidFill>
          <a:latin typeface="Arial" panose="020B0604020202020204" pitchFamily="34" charset="0"/>
          <a:ea typeface="+mn-ea"/>
          <a:cs typeface="Arial" panose="020B0604020202020204" pitchFamily="34" charset="0"/>
        </a:defRPr>
      </a:lvl1pPr>
      <a:lvl2pPr marL="354375" indent="-172125" algn="l" defTabSz="257175" rtl="0" eaLnBrk="1" latinLnBrk="0" hangingPunct="1">
        <a:spcBef>
          <a:spcPct val="20000"/>
        </a:spcBef>
        <a:spcAft>
          <a:spcPts val="338"/>
        </a:spcAft>
        <a:buClr>
          <a:srgbClr val="153879"/>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2pPr>
      <a:lvl3pPr marL="506250" indent="-151875" algn="l" defTabSz="257175" rtl="0" eaLnBrk="1" latinLnBrk="0" hangingPunct="1">
        <a:spcBef>
          <a:spcPct val="20000"/>
        </a:spcBef>
        <a:spcAft>
          <a:spcPts val="338"/>
        </a:spcAft>
        <a:buClr>
          <a:srgbClr val="153879"/>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3pPr>
      <a:lvl4pPr marL="698625" indent="-131625" algn="l" defTabSz="257175" rtl="0" eaLnBrk="1" latinLnBrk="0" hangingPunct="1">
        <a:spcBef>
          <a:spcPct val="20000"/>
        </a:spcBef>
        <a:spcAft>
          <a:spcPts val="338"/>
        </a:spcAft>
        <a:buClr>
          <a:srgbClr val="153879"/>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4pPr>
      <a:lvl5pPr marL="901125" indent="-131625" algn="l" defTabSz="257175" rtl="0" eaLnBrk="1" latinLnBrk="0" hangingPunct="1">
        <a:spcBef>
          <a:spcPct val="20000"/>
        </a:spcBef>
        <a:spcAft>
          <a:spcPts val="338"/>
        </a:spcAft>
        <a:buClr>
          <a:srgbClr val="153879"/>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5pPr>
      <a:lvl6pPr marL="10687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5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50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p:bodyStyle>
    <p:otherStyle>
      <a:defPPr>
        <a:defRPr lang="en-US"/>
      </a:defPPr>
      <a:lvl1pPr marL="0" algn="l" defTabSz="257175" rtl="0" eaLnBrk="1" latinLnBrk="0" hangingPunct="1">
        <a:defRPr sz="1013" kern="1200">
          <a:solidFill>
            <a:schemeClr val="tx1"/>
          </a:solidFill>
          <a:latin typeface="+mn-lt"/>
          <a:ea typeface="+mn-ea"/>
          <a:cs typeface="+mn-cs"/>
        </a:defRPr>
      </a:lvl1pPr>
      <a:lvl2pPr marL="257175" algn="l" defTabSz="257175" rtl="0" eaLnBrk="1" latinLnBrk="0" hangingPunct="1">
        <a:defRPr sz="1013" kern="1200">
          <a:solidFill>
            <a:schemeClr val="tx1"/>
          </a:solidFill>
          <a:latin typeface="+mn-lt"/>
          <a:ea typeface="+mn-ea"/>
          <a:cs typeface="+mn-cs"/>
        </a:defRPr>
      </a:lvl2pPr>
      <a:lvl3pPr marL="514350" algn="l" defTabSz="257175" rtl="0" eaLnBrk="1" latinLnBrk="0" hangingPunct="1">
        <a:defRPr sz="1013" kern="1200">
          <a:solidFill>
            <a:schemeClr val="tx1"/>
          </a:solidFill>
          <a:latin typeface="+mn-lt"/>
          <a:ea typeface="+mn-ea"/>
          <a:cs typeface="+mn-cs"/>
        </a:defRPr>
      </a:lvl3pPr>
      <a:lvl4pPr marL="771525" algn="l" defTabSz="257175" rtl="0" eaLnBrk="1" latinLnBrk="0" hangingPunct="1">
        <a:defRPr sz="1013" kern="1200">
          <a:solidFill>
            <a:schemeClr val="tx1"/>
          </a:solidFill>
          <a:latin typeface="+mn-lt"/>
          <a:ea typeface="+mn-ea"/>
          <a:cs typeface="+mn-cs"/>
        </a:defRPr>
      </a:lvl4pPr>
      <a:lvl5pPr marL="1028700" algn="l" defTabSz="257175" rtl="0" eaLnBrk="1" latinLnBrk="0" hangingPunct="1">
        <a:defRPr sz="1013" kern="1200">
          <a:solidFill>
            <a:schemeClr val="tx1"/>
          </a:solidFill>
          <a:latin typeface="+mn-lt"/>
          <a:ea typeface="+mn-ea"/>
          <a:cs typeface="+mn-cs"/>
        </a:defRPr>
      </a:lvl5pPr>
      <a:lvl6pPr marL="1285875" algn="l" defTabSz="257175" rtl="0" eaLnBrk="1" latinLnBrk="0" hangingPunct="1">
        <a:defRPr sz="1013" kern="1200">
          <a:solidFill>
            <a:schemeClr val="tx1"/>
          </a:solidFill>
          <a:latin typeface="+mn-lt"/>
          <a:ea typeface="+mn-ea"/>
          <a:cs typeface="+mn-cs"/>
        </a:defRPr>
      </a:lvl6pPr>
      <a:lvl7pPr marL="1543050" algn="l" defTabSz="257175" rtl="0" eaLnBrk="1" latinLnBrk="0" hangingPunct="1">
        <a:defRPr sz="1013" kern="1200">
          <a:solidFill>
            <a:schemeClr val="tx1"/>
          </a:solidFill>
          <a:latin typeface="+mn-lt"/>
          <a:ea typeface="+mn-ea"/>
          <a:cs typeface="+mn-cs"/>
        </a:defRPr>
      </a:lvl7pPr>
      <a:lvl8pPr marL="1800225" algn="l" defTabSz="257175" rtl="0" eaLnBrk="1" latinLnBrk="0" hangingPunct="1">
        <a:defRPr sz="1013" kern="1200">
          <a:solidFill>
            <a:schemeClr val="tx1"/>
          </a:solidFill>
          <a:latin typeface="+mn-lt"/>
          <a:ea typeface="+mn-ea"/>
          <a:cs typeface="+mn-cs"/>
        </a:defRPr>
      </a:lvl8pPr>
      <a:lvl9pPr marL="2057400" algn="l" defTabSz="25717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utlook.office365.com/owa/calendar/D1TRCMarketingMeetings@fldot.onmicrosoft.com/bookings/s/KessIy1mU0aoXOEQHInKIw2"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743200"/>
            <a:ext cx="8229600" cy="2057400"/>
          </a:xfrm>
        </p:spPr>
        <p:txBody>
          <a:bodyPr>
            <a:noAutofit/>
          </a:bodyPr>
          <a:lstStyle/>
          <a:p>
            <a:br>
              <a:rPr lang="en-US" sz="3200" dirty="0"/>
            </a:br>
            <a:br>
              <a:rPr lang="en-US" sz="3200" dirty="0"/>
            </a:br>
            <a:br>
              <a:rPr lang="en-US" sz="3200" dirty="0"/>
            </a:br>
            <a:br>
              <a:rPr lang="en-US" sz="3200" dirty="0"/>
            </a:br>
            <a:br>
              <a:rPr lang="en-US" sz="3200" dirty="0"/>
            </a:br>
            <a:br>
              <a:rPr lang="en-US" sz="3200" dirty="0"/>
            </a:br>
            <a:br>
              <a:rPr lang="en-US" sz="3200" dirty="0"/>
            </a:br>
            <a:br>
              <a:rPr lang="en-US" sz="3200" dirty="0"/>
            </a:br>
            <a:br>
              <a:rPr lang="en-US" sz="3200" dirty="0"/>
            </a:br>
            <a:br>
              <a:rPr lang="en-US" sz="3200" dirty="0"/>
            </a:br>
            <a:r>
              <a:rPr lang="en-US" sz="3200" dirty="0"/>
              <a:t>FPID 446830-1-32-01</a:t>
            </a:r>
            <a:br>
              <a:rPr lang="en-US" sz="3200" dirty="0"/>
            </a:br>
            <a:r>
              <a:rPr lang="en-US" sz="3200" dirty="0"/>
              <a:t>Ad # 26119</a:t>
            </a:r>
            <a:br>
              <a:rPr lang="en-US" sz="2400" dirty="0"/>
            </a:br>
            <a:br>
              <a:rPr lang="en-US" sz="2400" dirty="0"/>
            </a:br>
            <a:r>
              <a:rPr lang="en-US" dirty="0"/>
              <a:t>Sidewalk Project</a:t>
            </a:r>
            <a:br>
              <a:rPr lang="en-US" dirty="0"/>
            </a:br>
            <a:br>
              <a:rPr lang="en-US" dirty="0"/>
            </a:br>
            <a:r>
              <a:rPr lang="en-US" dirty="0"/>
              <a:t>SR 45 (US 41) FROM KINGS HIGHWAY TO CONWAY BLVD</a:t>
            </a:r>
            <a:br>
              <a:rPr lang="en-US" dirty="0"/>
            </a:br>
            <a:br>
              <a:rPr lang="en-US" dirty="0"/>
            </a:br>
            <a:r>
              <a:rPr lang="en-US" dirty="0"/>
              <a:t>Charlotte County</a:t>
            </a:r>
            <a:endParaRPr lang="en-US" sz="2400" dirty="0"/>
          </a:p>
        </p:txBody>
      </p:sp>
      <p:sp>
        <p:nvSpPr>
          <p:cNvPr id="3" name="Subtitle 2"/>
          <p:cNvSpPr>
            <a:spLocks noGrp="1"/>
          </p:cNvSpPr>
          <p:nvPr>
            <p:ph type="subTitle" idx="1"/>
          </p:nvPr>
        </p:nvSpPr>
        <p:spPr>
          <a:xfrm>
            <a:off x="914400" y="5029200"/>
            <a:ext cx="7315200" cy="914399"/>
          </a:xfrm>
        </p:spPr>
        <p:txBody>
          <a:bodyPr>
            <a:normAutofit fontScale="92500" lnSpcReduction="20000"/>
          </a:bodyPr>
          <a:lstStyle/>
          <a:p>
            <a:r>
              <a:rPr lang="en-US" dirty="0">
                <a:solidFill>
                  <a:srgbClr val="1F4284"/>
                </a:solidFill>
              </a:rPr>
              <a:t>Design Project Manager:</a:t>
            </a:r>
          </a:p>
          <a:p>
            <a:r>
              <a:rPr lang="en-US" dirty="0">
                <a:solidFill>
                  <a:srgbClr val="1F4284"/>
                </a:solidFill>
              </a:rPr>
              <a:t>Ulises Valles</a:t>
            </a:r>
          </a:p>
          <a:p>
            <a:r>
              <a:rPr lang="en-US" dirty="0">
                <a:solidFill>
                  <a:srgbClr val="1F4284"/>
                </a:solidFill>
              </a:rPr>
              <a:t>863-519-2253</a:t>
            </a:r>
          </a:p>
        </p:txBody>
      </p:sp>
    </p:spTree>
    <p:extLst>
      <p:ext uri="{BB962C8B-B14F-4D97-AF65-F5344CB8AC3E}">
        <p14:creationId xmlns:p14="http://schemas.microsoft.com/office/powerpoint/2010/main" val="791037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C79E6-ECF8-4FC4-915B-4FF7C6CD19DD}"/>
              </a:ext>
            </a:extLst>
          </p:cNvPr>
          <p:cNvSpPr>
            <a:spLocks noGrp="1"/>
          </p:cNvSpPr>
          <p:nvPr>
            <p:ph type="title"/>
          </p:nvPr>
        </p:nvSpPr>
        <p:spPr>
          <a:xfrm>
            <a:off x="435897" y="840509"/>
            <a:ext cx="8272212" cy="609600"/>
          </a:xfrm>
        </p:spPr>
        <p:txBody>
          <a:bodyPr>
            <a:normAutofit/>
          </a:bodyPr>
          <a:lstStyle/>
          <a:p>
            <a:pPr algn="ctr"/>
            <a:r>
              <a:rPr lang="en-US" sz="3200" dirty="0"/>
              <a:t>The Letter</a:t>
            </a:r>
          </a:p>
        </p:txBody>
      </p:sp>
      <p:sp>
        <p:nvSpPr>
          <p:cNvPr id="3" name="Content Placeholder 2">
            <a:extLst>
              <a:ext uri="{FF2B5EF4-FFF2-40B4-BE49-F238E27FC236}">
                <a16:creationId xmlns:a16="http://schemas.microsoft.com/office/drawing/2014/main" id="{18CB5F3B-9CB7-4A18-8301-514715FC178A}"/>
              </a:ext>
            </a:extLst>
          </p:cNvPr>
          <p:cNvSpPr>
            <a:spLocks noGrp="1"/>
          </p:cNvSpPr>
          <p:nvPr>
            <p:ph idx="1"/>
          </p:nvPr>
        </p:nvSpPr>
        <p:spPr>
          <a:xfrm>
            <a:off x="435897" y="1295400"/>
            <a:ext cx="8272211" cy="4876800"/>
          </a:xfrm>
        </p:spPr>
        <p:txBody>
          <a:bodyPr>
            <a:normAutofit/>
          </a:bodyPr>
          <a:lstStyle/>
          <a:p>
            <a:r>
              <a:rPr lang="en-US" sz="1900" dirty="0"/>
              <a:t>Don’t:</a:t>
            </a:r>
          </a:p>
          <a:p>
            <a:pPr lvl="1"/>
            <a:r>
              <a:rPr lang="en-US" sz="1700" dirty="0"/>
              <a:t>Don’t use multiple colors throughout the text.  We print black and white. </a:t>
            </a:r>
          </a:p>
          <a:p>
            <a:pPr lvl="1"/>
            <a:r>
              <a:rPr lang="en-US" sz="1700" dirty="0"/>
              <a:t>Don’t assume just because the </a:t>
            </a:r>
            <a:r>
              <a:rPr lang="en-US" sz="1700" dirty="0" err="1"/>
              <a:t>TRC</a:t>
            </a:r>
            <a:r>
              <a:rPr lang="en-US" sz="1700" dirty="0"/>
              <a:t> has worked with you in the past that we will take your past work into consideration. The only way to be fair is to read every letter like we’ve never met you. If it’s not in the letter, it won’t be taken into consideration when shortlisting. </a:t>
            </a:r>
          </a:p>
          <a:p>
            <a:pPr lvl="1"/>
            <a:r>
              <a:rPr lang="en-US" sz="1700" dirty="0"/>
              <a:t>Don’t contact anyone regarding this project except FDOT. This project is “no call” until told otherwise. </a:t>
            </a:r>
          </a:p>
          <a:p>
            <a:r>
              <a:rPr lang="en-US" sz="1900" dirty="0"/>
              <a:t>Do:</a:t>
            </a:r>
          </a:p>
          <a:p>
            <a:pPr lvl="1"/>
            <a:r>
              <a:rPr lang="en-US" sz="1700" dirty="0"/>
              <a:t>Listen to your </a:t>
            </a:r>
            <a:r>
              <a:rPr lang="en-US" sz="1700" dirty="0" err="1"/>
              <a:t>TRC</a:t>
            </a:r>
            <a:r>
              <a:rPr lang="en-US" sz="1700" dirty="0"/>
              <a:t>. </a:t>
            </a:r>
          </a:p>
          <a:p>
            <a:pPr lvl="1"/>
            <a:r>
              <a:rPr lang="en-US" sz="1700" dirty="0"/>
              <a:t>This TRC prefers a two-column format.</a:t>
            </a:r>
            <a:r>
              <a:rPr lang="en-US" sz="1400" dirty="0"/>
              <a:t> </a:t>
            </a:r>
          </a:p>
        </p:txBody>
      </p:sp>
    </p:spTree>
    <p:extLst>
      <p:ext uri="{BB962C8B-B14F-4D97-AF65-F5344CB8AC3E}">
        <p14:creationId xmlns:p14="http://schemas.microsoft.com/office/powerpoint/2010/main" val="32021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429000"/>
            <a:ext cx="8229600" cy="1600200"/>
          </a:xfrm>
        </p:spPr>
        <p:txBody>
          <a:bodyPr>
            <a:normAutofit fontScale="90000"/>
          </a:bodyPr>
          <a:lstStyle/>
          <a:p>
            <a:br>
              <a:rPr lang="en-US" sz="3100" dirty="0"/>
            </a:br>
            <a:br>
              <a:rPr lang="en-US" sz="3100" dirty="0"/>
            </a:br>
            <a:br>
              <a:rPr lang="en-US" sz="3100" dirty="0"/>
            </a:br>
            <a:br>
              <a:rPr lang="en-US" sz="3100" dirty="0"/>
            </a:br>
            <a:br>
              <a:rPr lang="en-US" sz="3100" dirty="0"/>
            </a:br>
            <a:br>
              <a:rPr lang="en-US" sz="3100" dirty="0"/>
            </a:br>
            <a:br>
              <a:rPr lang="en-US" sz="3100" dirty="0"/>
            </a:br>
            <a:br>
              <a:rPr lang="en-US" sz="3100" dirty="0">
                <a:solidFill>
                  <a:schemeClr val="tx2"/>
                </a:solidFill>
              </a:rPr>
            </a:br>
            <a:br>
              <a:rPr lang="en-US" sz="3100" dirty="0">
                <a:solidFill>
                  <a:schemeClr val="tx2"/>
                </a:solidFill>
              </a:rPr>
            </a:br>
            <a:br>
              <a:rPr lang="en-US" sz="3100" dirty="0">
                <a:solidFill>
                  <a:schemeClr val="tx2"/>
                </a:solidFill>
              </a:rPr>
            </a:br>
            <a:br>
              <a:rPr lang="en-US" sz="3100" dirty="0">
                <a:solidFill>
                  <a:schemeClr val="tx2"/>
                </a:solidFill>
              </a:rPr>
            </a:br>
            <a:br>
              <a:rPr lang="en-US" sz="3100" dirty="0">
                <a:solidFill>
                  <a:schemeClr val="tx2"/>
                </a:solidFill>
              </a:rPr>
            </a:br>
            <a:br>
              <a:rPr lang="en-US" sz="3100" dirty="0">
                <a:solidFill>
                  <a:schemeClr val="tx2"/>
                </a:solidFill>
              </a:rPr>
            </a:br>
            <a:br>
              <a:rPr lang="en-US" sz="3100" dirty="0">
                <a:solidFill>
                  <a:schemeClr val="tx2"/>
                </a:solidFill>
              </a:rPr>
            </a:br>
            <a:br>
              <a:rPr lang="en-US" sz="3100" dirty="0">
                <a:solidFill>
                  <a:schemeClr val="tx2"/>
                </a:solidFill>
              </a:rPr>
            </a:br>
            <a:br>
              <a:rPr lang="en-US" sz="2400" dirty="0">
                <a:solidFill>
                  <a:schemeClr val="tx2"/>
                </a:solidFill>
              </a:rPr>
            </a:br>
            <a:br>
              <a:rPr lang="en-US" sz="2400" dirty="0">
                <a:solidFill>
                  <a:schemeClr val="tx2"/>
                </a:solidFill>
              </a:rPr>
            </a:br>
            <a:br>
              <a:rPr lang="en-US" sz="2400" dirty="0">
                <a:solidFill>
                  <a:schemeClr val="tx2"/>
                </a:solidFill>
              </a:rPr>
            </a:br>
            <a:r>
              <a:rPr lang="en-US" sz="2400" dirty="0">
                <a:solidFill>
                  <a:schemeClr val="tx2"/>
                </a:solidFill>
              </a:rPr>
              <a:t>This time is for you to ask questions and get clarification, so the information contained in this presentation will not be repeated by the TRC. </a:t>
            </a:r>
            <a:br>
              <a:rPr lang="en-US" sz="3100" dirty="0"/>
            </a:br>
            <a:endParaRPr lang="en-US" dirty="0"/>
          </a:p>
        </p:txBody>
      </p:sp>
      <p:sp>
        <p:nvSpPr>
          <p:cNvPr id="3" name="TextBox 2">
            <a:extLst>
              <a:ext uri="{FF2B5EF4-FFF2-40B4-BE49-F238E27FC236}">
                <a16:creationId xmlns:a16="http://schemas.microsoft.com/office/drawing/2014/main" id="{E59F1DE2-BFAC-410D-A47B-E07D757DA70B}"/>
              </a:ext>
            </a:extLst>
          </p:cNvPr>
          <p:cNvSpPr txBox="1"/>
          <p:nvPr/>
        </p:nvSpPr>
        <p:spPr>
          <a:xfrm>
            <a:off x="685800" y="914400"/>
            <a:ext cx="7924800" cy="3108543"/>
          </a:xfrm>
          <a:prstGeom prst="rect">
            <a:avLst/>
          </a:prstGeom>
          <a:noFill/>
        </p:spPr>
        <p:txBody>
          <a:bodyPr wrap="square" rtlCol="0">
            <a:spAutoFit/>
          </a:bodyPr>
          <a:lstStyle/>
          <a:p>
            <a:pPr algn="ctr" defTabSz="257175">
              <a:spcBef>
                <a:spcPct val="0"/>
              </a:spcBef>
            </a:pPr>
            <a:r>
              <a:rPr lang="en-US" sz="2800" b="1" dirty="0">
                <a:solidFill>
                  <a:srgbClr val="153879"/>
                </a:solidFill>
                <a:latin typeface="Arial" panose="020B0604020202020204" pitchFamily="34" charset="0"/>
                <a:ea typeface="+mj-ea"/>
                <a:cs typeface="Arial" panose="020B0604020202020204" pitchFamily="34" charset="0"/>
              </a:rPr>
              <a:t>If you would like to schedule your </a:t>
            </a:r>
            <a:br>
              <a:rPr lang="en-US" sz="2800" b="1" dirty="0">
                <a:solidFill>
                  <a:srgbClr val="153879"/>
                </a:solidFill>
                <a:latin typeface="Arial" panose="020B0604020202020204" pitchFamily="34" charset="0"/>
                <a:ea typeface="+mj-ea"/>
                <a:cs typeface="Arial" panose="020B0604020202020204" pitchFamily="34" charset="0"/>
              </a:rPr>
            </a:br>
            <a:r>
              <a:rPr lang="en-US" sz="2800" b="1" dirty="0">
                <a:solidFill>
                  <a:srgbClr val="153879"/>
                </a:solidFill>
                <a:latin typeface="Arial" panose="020B0604020202020204" pitchFamily="34" charset="0"/>
                <a:ea typeface="+mj-ea"/>
                <a:cs typeface="Arial" panose="020B0604020202020204" pitchFamily="34" charset="0"/>
              </a:rPr>
              <a:t>20-minute marketing meeting, please use the bookings link on the Advertisement (link below). </a:t>
            </a:r>
            <a:r>
              <a:rPr lang="en-US" sz="1400" b="1" dirty="0">
                <a:solidFill>
                  <a:srgbClr val="153879"/>
                </a:solidFill>
                <a:latin typeface="Arial" panose="020B0604020202020204" pitchFamily="34" charset="0"/>
                <a:ea typeface="+mj-ea"/>
                <a:cs typeface="Arial" panose="020B0604020202020204" pitchFamily="34" charset="0"/>
                <a:hlinkClick r:id="rId3"/>
              </a:rPr>
              <a:t>https://outlook.office365.com/owa/calendar/D1TRCMarketingMeetings@fldot.onmicrosoft.com/bookings/s/KessIy1mU0aoXOEQHInKIw2</a:t>
            </a:r>
            <a:endParaRPr lang="en-US" sz="1400" b="1" dirty="0">
              <a:solidFill>
                <a:srgbClr val="153879"/>
              </a:solidFill>
              <a:latin typeface="Arial" panose="020B0604020202020204" pitchFamily="34" charset="0"/>
              <a:ea typeface="+mj-ea"/>
              <a:cs typeface="Arial" panose="020B0604020202020204" pitchFamily="34" charset="0"/>
            </a:endParaRPr>
          </a:p>
          <a:p>
            <a:pPr algn="ctr" defTabSz="257175">
              <a:spcBef>
                <a:spcPct val="0"/>
              </a:spcBef>
            </a:pPr>
            <a:endParaRPr lang="en-US" sz="2800" b="1" dirty="0">
              <a:solidFill>
                <a:srgbClr val="153879"/>
              </a:solidFill>
              <a:latin typeface="Arial" panose="020B0604020202020204" pitchFamily="34" charset="0"/>
              <a:ea typeface="+mj-ea"/>
              <a:cs typeface="Arial" panose="020B0604020202020204" pitchFamily="34" charset="0"/>
            </a:endParaRPr>
          </a:p>
          <a:p>
            <a:pPr algn="ctr" defTabSz="257175">
              <a:spcBef>
                <a:spcPct val="0"/>
              </a:spcBef>
            </a:pPr>
            <a:endParaRPr lang="en-US" sz="2800" b="1" dirty="0">
              <a:solidFill>
                <a:srgbClr val="153879"/>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52312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CAP Dates:</a:t>
            </a:r>
          </a:p>
        </p:txBody>
      </p:sp>
      <p:sp>
        <p:nvSpPr>
          <p:cNvPr id="3" name="Content Placeholder 2"/>
          <p:cNvSpPr>
            <a:spLocks noGrp="1"/>
          </p:cNvSpPr>
          <p:nvPr>
            <p:ph idx="1"/>
          </p:nvPr>
        </p:nvSpPr>
        <p:spPr/>
        <p:txBody>
          <a:bodyPr>
            <a:normAutofit/>
          </a:bodyPr>
          <a:lstStyle/>
          <a:p>
            <a:r>
              <a:rPr lang="en-US" sz="2400" dirty="0"/>
              <a:t>Advertisement: 		July 21</a:t>
            </a:r>
            <a:r>
              <a:rPr lang="en-US" sz="2400" baseline="30000" dirty="0"/>
              <a:t>st</a:t>
            </a:r>
            <a:r>
              <a:rPr lang="en-US" sz="2400" dirty="0"/>
              <a:t>, 2025</a:t>
            </a:r>
          </a:p>
          <a:p>
            <a:pPr lvl="1"/>
            <a:r>
              <a:rPr lang="en-US" sz="1600" dirty="0"/>
              <a:t>Contact ceases with all FDOT staff (except PSU) on July 18</a:t>
            </a:r>
            <a:r>
              <a:rPr lang="en-US" sz="1600" baseline="30000" dirty="0"/>
              <a:t>th</a:t>
            </a:r>
            <a:r>
              <a:rPr lang="en-US" sz="1600" dirty="0"/>
              <a:t>, 2025</a:t>
            </a:r>
          </a:p>
          <a:p>
            <a:r>
              <a:rPr lang="en-US" sz="2400" dirty="0"/>
              <a:t>Presentations:  		September 11</a:t>
            </a:r>
            <a:r>
              <a:rPr lang="en-US" sz="2400" baseline="30000" dirty="0"/>
              <a:t>th</a:t>
            </a:r>
            <a:r>
              <a:rPr lang="en-US" sz="2400" dirty="0"/>
              <a:t>, 2025</a:t>
            </a:r>
            <a:endParaRPr lang="en-US" dirty="0"/>
          </a:p>
          <a:p>
            <a:r>
              <a:rPr lang="en-US" sz="2400" dirty="0"/>
              <a:t>Final Selection:  	September 30</a:t>
            </a:r>
            <a:r>
              <a:rPr lang="en-US" sz="2400" baseline="30000" dirty="0"/>
              <a:t>th</a:t>
            </a:r>
            <a:r>
              <a:rPr lang="en-US" sz="2400" dirty="0"/>
              <a:t>, 2025</a:t>
            </a:r>
          </a:p>
        </p:txBody>
      </p:sp>
    </p:spTree>
    <p:extLst>
      <p:ext uri="{BB962C8B-B14F-4D97-AF65-F5344CB8AC3E}">
        <p14:creationId xmlns:p14="http://schemas.microsoft.com/office/powerpoint/2010/main" val="90298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TRC:  Ulises Valles, Project Manager III</a:t>
            </a:r>
          </a:p>
        </p:txBody>
      </p:sp>
      <p:sp>
        <p:nvSpPr>
          <p:cNvPr id="3" name="Content Placeholder 2"/>
          <p:cNvSpPr>
            <a:spLocks noGrp="1"/>
          </p:cNvSpPr>
          <p:nvPr>
            <p:ph idx="1"/>
          </p:nvPr>
        </p:nvSpPr>
        <p:spPr>
          <a:xfrm>
            <a:off x="435897" y="1600200"/>
            <a:ext cx="5050503" cy="4343400"/>
          </a:xfrm>
        </p:spPr>
        <p:txBody>
          <a:bodyPr>
            <a:normAutofit/>
          </a:bodyPr>
          <a:lstStyle/>
          <a:p>
            <a:r>
              <a:rPr lang="en-US" dirty="0"/>
              <a:t>3.5 years with FDOT</a:t>
            </a:r>
          </a:p>
          <a:p>
            <a:pPr lvl="1"/>
            <a:r>
              <a:rPr lang="en-US" dirty="0"/>
              <a:t>PSU– 2.5 years</a:t>
            </a:r>
          </a:p>
          <a:p>
            <a:pPr lvl="1"/>
            <a:r>
              <a:rPr lang="en-US" dirty="0"/>
              <a:t>Project Management – 1 year</a:t>
            </a:r>
          </a:p>
          <a:p>
            <a:r>
              <a:rPr lang="en-US" dirty="0"/>
              <a:t>Contact Information:</a:t>
            </a:r>
          </a:p>
          <a:p>
            <a:pPr lvl="1"/>
            <a:r>
              <a:rPr lang="en-US" dirty="0"/>
              <a:t>863-519-2253</a:t>
            </a:r>
          </a:p>
          <a:p>
            <a:pPr lvl="1"/>
            <a:r>
              <a:rPr lang="en-US" dirty="0"/>
              <a:t>Ulises.Valles@dot.state.fl.us</a:t>
            </a:r>
          </a:p>
          <a:p>
            <a:endParaRPr lang="en-US" dirty="0"/>
          </a:p>
          <a:p>
            <a:pPr marL="0" indent="0">
              <a:buNone/>
            </a:pPr>
            <a:endParaRPr lang="en-US" dirty="0"/>
          </a:p>
        </p:txBody>
      </p:sp>
      <p:pic>
        <p:nvPicPr>
          <p:cNvPr id="4" name="Picture 3">
            <a:extLst>
              <a:ext uri="{FF2B5EF4-FFF2-40B4-BE49-F238E27FC236}">
                <a16:creationId xmlns:a16="http://schemas.microsoft.com/office/drawing/2014/main" id="{B0B98EC0-2191-E1A5-9ECA-60D2077CC748}"/>
              </a:ext>
            </a:extLst>
          </p:cNvPr>
          <p:cNvPicPr>
            <a:picLocks noChangeAspect="1"/>
          </p:cNvPicPr>
          <p:nvPr/>
        </p:nvPicPr>
        <p:blipFill>
          <a:blip r:embed="rId2"/>
          <a:stretch>
            <a:fillRect/>
          </a:stretch>
        </p:blipFill>
        <p:spPr>
          <a:xfrm>
            <a:off x="4572000" y="1600200"/>
            <a:ext cx="2132013" cy="2590800"/>
          </a:xfrm>
          <a:prstGeom prst="rect">
            <a:avLst/>
          </a:prstGeom>
        </p:spPr>
      </p:pic>
    </p:spTree>
    <p:extLst>
      <p:ext uri="{BB962C8B-B14F-4D97-AF65-F5344CB8AC3E}">
        <p14:creationId xmlns:p14="http://schemas.microsoft.com/office/powerpoint/2010/main" val="3673137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479506" cy="685800"/>
          </a:xfrm>
        </p:spPr>
        <p:txBody>
          <a:bodyPr>
            <a:normAutofit fontScale="90000"/>
          </a:bodyPr>
          <a:lstStyle/>
          <a:p>
            <a:r>
              <a:rPr lang="en-US" dirty="0"/>
              <a:t>TRC: Kellie Spurgeon, P.E., Professional Engineer Supervisor III</a:t>
            </a:r>
            <a:br>
              <a:rPr lang="en-US" dirty="0"/>
            </a:br>
            <a:br>
              <a:rPr lang="en-US" dirty="0"/>
            </a:br>
            <a:endParaRPr lang="en-US" dirty="0"/>
          </a:p>
        </p:txBody>
      </p:sp>
      <p:sp>
        <p:nvSpPr>
          <p:cNvPr id="3" name="Content Placeholder 2"/>
          <p:cNvSpPr>
            <a:spLocks noGrp="1"/>
          </p:cNvSpPr>
          <p:nvPr>
            <p:ph idx="1"/>
          </p:nvPr>
        </p:nvSpPr>
        <p:spPr>
          <a:xfrm>
            <a:off x="435897" y="1871732"/>
            <a:ext cx="5050503" cy="3690868"/>
          </a:xfrm>
        </p:spPr>
        <p:txBody>
          <a:bodyPr>
            <a:normAutofit/>
          </a:bodyPr>
          <a:lstStyle/>
          <a:p>
            <a:r>
              <a:rPr lang="en-US" dirty="0"/>
              <a:t>22 years with FDOT</a:t>
            </a:r>
          </a:p>
          <a:p>
            <a:pPr marL="0" indent="0">
              <a:buNone/>
            </a:pPr>
            <a:endParaRPr lang="en-US" dirty="0"/>
          </a:p>
          <a:p>
            <a:r>
              <a:rPr lang="en-US" dirty="0"/>
              <a:t>Contact Information:</a:t>
            </a:r>
          </a:p>
          <a:p>
            <a:pPr lvl="1"/>
            <a:r>
              <a:rPr lang="en-US" dirty="0"/>
              <a:t>863-519-2654</a:t>
            </a:r>
          </a:p>
          <a:p>
            <a:pPr lvl="1"/>
            <a:r>
              <a:rPr lang="en-US" dirty="0"/>
              <a:t>Kellie.Spurgeon@dot.state.fl.us</a:t>
            </a:r>
          </a:p>
          <a:p>
            <a:pPr marL="0" indent="0">
              <a:buNone/>
            </a:pPr>
            <a:endParaRPr lang="en-US" dirty="0"/>
          </a:p>
        </p:txBody>
      </p:sp>
      <p:pic>
        <p:nvPicPr>
          <p:cNvPr id="4" name="Picture 3">
            <a:extLst>
              <a:ext uri="{FF2B5EF4-FFF2-40B4-BE49-F238E27FC236}">
                <a16:creationId xmlns:a16="http://schemas.microsoft.com/office/drawing/2014/main" id="{89865855-E2E9-E467-26B6-8A34E4F8C432}"/>
              </a:ext>
            </a:extLst>
          </p:cNvPr>
          <p:cNvPicPr>
            <a:picLocks noChangeAspect="1"/>
          </p:cNvPicPr>
          <p:nvPr/>
        </p:nvPicPr>
        <p:blipFill>
          <a:blip r:embed="rId3"/>
          <a:stretch>
            <a:fillRect/>
          </a:stretch>
        </p:blipFill>
        <p:spPr>
          <a:xfrm>
            <a:off x="4572000" y="1676400"/>
            <a:ext cx="2028944" cy="2362200"/>
          </a:xfrm>
          <a:prstGeom prst="rect">
            <a:avLst/>
          </a:prstGeom>
        </p:spPr>
      </p:pic>
    </p:spTree>
    <p:extLst>
      <p:ext uri="{BB962C8B-B14F-4D97-AF65-F5344CB8AC3E}">
        <p14:creationId xmlns:p14="http://schemas.microsoft.com/office/powerpoint/2010/main" val="173118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TRC:  Karina Della Sera, Drainage Designer IV</a:t>
            </a:r>
          </a:p>
        </p:txBody>
      </p:sp>
      <p:sp>
        <p:nvSpPr>
          <p:cNvPr id="3" name="Content Placeholder 2"/>
          <p:cNvSpPr>
            <a:spLocks noGrp="1"/>
          </p:cNvSpPr>
          <p:nvPr>
            <p:ph idx="1"/>
          </p:nvPr>
        </p:nvSpPr>
        <p:spPr>
          <a:xfrm>
            <a:off x="435897" y="1828800"/>
            <a:ext cx="5050503" cy="3733800"/>
          </a:xfrm>
        </p:spPr>
        <p:txBody>
          <a:bodyPr>
            <a:normAutofit/>
          </a:bodyPr>
          <a:lstStyle/>
          <a:p>
            <a:r>
              <a:rPr lang="en-US" dirty="0"/>
              <a:t> 28.5 years with FDOT	</a:t>
            </a:r>
          </a:p>
          <a:p>
            <a:pPr lvl="1"/>
            <a:endParaRPr lang="en-US" dirty="0"/>
          </a:p>
          <a:p>
            <a:r>
              <a:rPr lang="en-US" dirty="0"/>
              <a:t>Contact Information:</a:t>
            </a:r>
          </a:p>
          <a:p>
            <a:pPr lvl="1"/>
            <a:r>
              <a:rPr lang="en-US" dirty="0"/>
              <a:t>863-519-2750</a:t>
            </a:r>
          </a:p>
          <a:p>
            <a:pPr lvl="1"/>
            <a:r>
              <a:rPr lang="en-US" dirty="0"/>
              <a:t>Karina.Dellasera@dot.state.fl.us</a:t>
            </a:r>
          </a:p>
        </p:txBody>
      </p:sp>
      <p:pic>
        <p:nvPicPr>
          <p:cNvPr id="4" name="Picture 3">
            <a:extLst>
              <a:ext uri="{FF2B5EF4-FFF2-40B4-BE49-F238E27FC236}">
                <a16:creationId xmlns:a16="http://schemas.microsoft.com/office/drawing/2014/main" id="{F13815FE-3B65-97BF-9325-B95B32CCBCB3}"/>
              </a:ext>
            </a:extLst>
          </p:cNvPr>
          <p:cNvPicPr>
            <a:picLocks noChangeAspect="1"/>
          </p:cNvPicPr>
          <p:nvPr/>
        </p:nvPicPr>
        <p:blipFill>
          <a:blip r:embed="rId3"/>
          <a:stretch>
            <a:fillRect/>
          </a:stretch>
        </p:blipFill>
        <p:spPr>
          <a:xfrm>
            <a:off x="4572000" y="1600200"/>
            <a:ext cx="1828800" cy="2472744"/>
          </a:xfrm>
          <a:prstGeom prst="rect">
            <a:avLst/>
          </a:prstGeom>
        </p:spPr>
      </p:pic>
    </p:spTree>
    <p:extLst>
      <p:ext uri="{BB962C8B-B14F-4D97-AF65-F5344CB8AC3E}">
        <p14:creationId xmlns:p14="http://schemas.microsoft.com/office/powerpoint/2010/main" val="122969325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Funding:</a:t>
            </a:r>
          </a:p>
        </p:txBody>
      </p:sp>
      <p:sp>
        <p:nvSpPr>
          <p:cNvPr id="3" name="Content Placeholder 2"/>
          <p:cNvSpPr>
            <a:spLocks noGrp="1"/>
          </p:cNvSpPr>
          <p:nvPr>
            <p:ph idx="1"/>
          </p:nvPr>
        </p:nvSpPr>
        <p:spPr>
          <a:xfrm>
            <a:off x="435897" y="1828800"/>
            <a:ext cx="8272211" cy="4343400"/>
          </a:xfrm>
        </p:spPr>
        <p:txBody>
          <a:bodyPr>
            <a:normAutofit/>
          </a:bodyPr>
          <a:lstStyle/>
          <a:p>
            <a:r>
              <a:rPr lang="en-US" sz="2800" dirty="0"/>
              <a:t>Design:</a:t>
            </a:r>
          </a:p>
          <a:p>
            <a:pPr lvl="1"/>
            <a:r>
              <a:rPr lang="en-US" sz="2000" dirty="0"/>
              <a:t>$1.5M funded in FY26</a:t>
            </a:r>
          </a:p>
          <a:p>
            <a:pPr marL="172125" lvl="1"/>
            <a:r>
              <a:rPr lang="en-US" sz="2800" b="1" dirty="0"/>
              <a:t>ROW:</a:t>
            </a:r>
          </a:p>
          <a:p>
            <a:pPr lvl="1"/>
            <a:r>
              <a:rPr lang="en-US" sz="2000" dirty="0"/>
              <a:t>No ROW expected</a:t>
            </a:r>
          </a:p>
          <a:p>
            <a:r>
              <a:rPr lang="en-US" sz="2800" dirty="0"/>
              <a:t>Construction:</a:t>
            </a:r>
          </a:p>
          <a:p>
            <a:pPr lvl="1"/>
            <a:r>
              <a:rPr lang="en-US" sz="2000" dirty="0"/>
              <a:t>Latest LRE shows $6.1M for construction. Currently there is $3.8M programmed in FY28</a:t>
            </a:r>
          </a:p>
        </p:txBody>
      </p:sp>
    </p:spTree>
    <p:extLst>
      <p:ext uri="{BB962C8B-B14F-4D97-AF65-F5344CB8AC3E}">
        <p14:creationId xmlns:p14="http://schemas.microsoft.com/office/powerpoint/2010/main" val="1919592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Consultant Responsibilities</a:t>
            </a:r>
          </a:p>
        </p:txBody>
      </p:sp>
      <p:sp>
        <p:nvSpPr>
          <p:cNvPr id="5" name="Content Placeholder 2">
            <a:extLst>
              <a:ext uri="{FF2B5EF4-FFF2-40B4-BE49-F238E27FC236}">
                <a16:creationId xmlns:a16="http://schemas.microsoft.com/office/drawing/2014/main" id="{7DD87413-039F-4CFA-9AF6-64486F5D4422}"/>
              </a:ext>
            </a:extLst>
          </p:cNvPr>
          <p:cNvSpPr txBox="1">
            <a:spLocks/>
          </p:cNvSpPr>
          <p:nvPr/>
        </p:nvSpPr>
        <p:spPr>
          <a:xfrm>
            <a:off x="533400" y="1752600"/>
            <a:ext cx="7315200" cy="4114800"/>
          </a:xfrm>
          <a:prstGeom prst="rect">
            <a:avLst/>
          </a:prstGeom>
        </p:spPr>
        <p:txBody>
          <a:bodyPr>
            <a:normAutofit/>
          </a:bodyPr>
          <a:lstStyle>
            <a:lvl1pPr marL="17212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800" b="1" kern="1200">
                <a:solidFill>
                  <a:schemeClr val="tx2"/>
                </a:solidFill>
                <a:latin typeface="Arial" panose="020B0604020202020204" pitchFamily="34" charset="0"/>
                <a:ea typeface="+mn-ea"/>
                <a:cs typeface="Arial" panose="020B0604020202020204" pitchFamily="34" charset="0"/>
              </a:defRPr>
            </a:lvl1pPr>
            <a:lvl2pPr marL="35437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2pPr>
            <a:lvl3pPr marL="506250" indent="-15187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3pPr>
            <a:lvl4pPr marL="6986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4pPr>
            <a:lvl5pPr marL="9011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5pPr>
            <a:lvl6pPr marL="10687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5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50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a:lstStyle>
          <a:p>
            <a:r>
              <a:rPr lang="en-US" sz="2200" dirty="0"/>
              <a:t>Major Work Type: 3.1 Minor Highway Design</a:t>
            </a:r>
          </a:p>
          <a:p>
            <a:r>
              <a:rPr lang="en-US" sz="2200" dirty="0"/>
              <a:t>Minor Work Type(s):</a:t>
            </a:r>
          </a:p>
          <a:p>
            <a:pPr lvl="1"/>
            <a:r>
              <a:rPr lang="en-US" sz="1900" dirty="0"/>
              <a:t>4.1.1 Miscellaneous Structures</a:t>
            </a:r>
          </a:p>
          <a:p>
            <a:pPr lvl="1"/>
            <a:r>
              <a:rPr lang="en-US" sz="1900" dirty="0"/>
              <a:t>7.1 Signing, Pavement Marking &amp; Channelization</a:t>
            </a:r>
          </a:p>
          <a:p>
            <a:pPr lvl="1"/>
            <a:r>
              <a:rPr lang="en-US" sz="1900" dirty="0"/>
              <a:t>7.2 Lighting</a:t>
            </a:r>
          </a:p>
          <a:p>
            <a:pPr lvl="1"/>
            <a:r>
              <a:rPr lang="en-US" sz="1900" dirty="0"/>
              <a:t>7.3 Signalization</a:t>
            </a:r>
          </a:p>
          <a:p>
            <a:pPr lvl="1"/>
            <a:r>
              <a:rPr lang="en-US" sz="1900" dirty="0"/>
              <a:t>8.1 Control Surveying</a:t>
            </a:r>
          </a:p>
          <a:p>
            <a:pPr lvl="1"/>
            <a:r>
              <a:rPr lang="en-US" sz="1900" dirty="0"/>
              <a:t>8.2 Design, Right-of-Way &amp; Construction Surveying</a:t>
            </a:r>
          </a:p>
          <a:p>
            <a:pPr marL="182250" lvl="1" indent="0">
              <a:buNone/>
            </a:pPr>
            <a:endParaRPr lang="en-US" dirty="0"/>
          </a:p>
          <a:p>
            <a:pPr lvl="1"/>
            <a:endParaRPr lang="en-US" dirty="0"/>
          </a:p>
        </p:txBody>
      </p:sp>
      <p:sp>
        <p:nvSpPr>
          <p:cNvPr id="4" name="Content Placeholder 2">
            <a:extLst>
              <a:ext uri="{FF2B5EF4-FFF2-40B4-BE49-F238E27FC236}">
                <a16:creationId xmlns:a16="http://schemas.microsoft.com/office/drawing/2014/main" id="{0875B649-C686-4792-95C5-F92B88D9FF2F}"/>
              </a:ext>
            </a:extLst>
          </p:cNvPr>
          <p:cNvSpPr txBox="1">
            <a:spLocks/>
          </p:cNvSpPr>
          <p:nvPr/>
        </p:nvSpPr>
        <p:spPr>
          <a:xfrm>
            <a:off x="4419600" y="1736436"/>
            <a:ext cx="3831303" cy="3505200"/>
          </a:xfrm>
          <a:prstGeom prst="rect">
            <a:avLst/>
          </a:prstGeom>
        </p:spPr>
        <p:txBody>
          <a:bodyPr>
            <a:normAutofit/>
          </a:bodyPr>
          <a:lstStyle>
            <a:lvl1pPr marL="17212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800" b="1" kern="1200">
                <a:solidFill>
                  <a:schemeClr val="tx2"/>
                </a:solidFill>
                <a:latin typeface="Arial" panose="020B0604020202020204" pitchFamily="34" charset="0"/>
                <a:ea typeface="+mn-ea"/>
                <a:cs typeface="Arial" panose="020B0604020202020204" pitchFamily="34" charset="0"/>
              </a:defRPr>
            </a:lvl1pPr>
            <a:lvl2pPr marL="35437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2pPr>
            <a:lvl3pPr marL="506250" indent="-15187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3pPr>
            <a:lvl4pPr marL="6986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4pPr>
            <a:lvl5pPr marL="9011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5pPr>
            <a:lvl6pPr marL="10687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5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50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a:lstStyle>
          <a:p>
            <a:pPr marL="182250" lvl="1" indent="0">
              <a:buNone/>
            </a:pPr>
            <a:endParaRPr lang="en-US" dirty="0"/>
          </a:p>
        </p:txBody>
      </p:sp>
      <p:sp>
        <p:nvSpPr>
          <p:cNvPr id="6" name="Content Placeholder 2">
            <a:extLst>
              <a:ext uri="{FF2B5EF4-FFF2-40B4-BE49-F238E27FC236}">
                <a16:creationId xmlns:a16="http://schemas.microsoft.com/office/drawing/2014/main" id="{2E899BD7-FB50-47BB-9F1C-51A3234F1EDD}"/>
              </a:ext>
            </a:extLst>
          </p:cNvPr>
          <p:cNvSpPr txBox="1">
            <a:spLocks/>
          </p:cNvSpPr>
          <p:nvPr/>
        </p:nvSpPr>
        <p:spPr>
          <a:xfrm>
            <a:off x="4267200" y="1752600"/>
            <a:ext cx="3810000" cy="3505200"/>
          </a:xfrm>
          <a:prstGeom prst="rect">
            <a:avLst/>
          </a:prstGeom>
        </p:spPr>
        <p:txBody>
          <a:bodyPr>
            <a:normAutofit/>
          </a:bodyPr>
          <a:lstStyle>
            <a:lvl1pPr marL="17212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800" b="1" kern="1200">
                <a:solidFill>
                  <a:schemeClr val="tx2"/>
                </a:solidFill>
                <a:latin typeface="Arial" panose="020B0604020202020204" pitchFamily="34" charset="0"/>
                <a:ea typeface="+mn-ea"/>
                <a:cs typeface="Arial" panose="020B0604020202020204" pitchFamily="34" charset="0"/>
              </a:defRPr>
            </a:lvl1pPr>
            <a:lvl2pPr marL="354375" indent="-1721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2pPr>
            <a:lvl3pPr marL="506250" indent="-15187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500" kern="1200">
                <a:solidFill>
                  <a:schemeClr val="tx2"/>
                </a:solidFill>
                <a:latin typeface="Arial" panose="020B0604020202020204" pitchFamily="34" charset="0"/>
                <a:ea typeface="+mn-ea"/>
                <a:cs typeface="Arial" panose="020B0604020202020204" pitchFamily="34" charset="0"/>
              </a:defRPr>
            </a:lvl3pPr>
            <a:lvl4pPr marL="6986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4pPr>
            <a:lvl5pPr marL="901125" indent="-131625" algn="l" defTabSz="257175" rtl="0" eaLnBrk="1" latinLnBrk="0" hangingPunct="1">
              <a:spcBef>
                <a:spcPct val="20000"/>
              </a:spcBef>
              <a:spcAft>
                <a:spcPts val="338"/>
              </a:spcAft>
              <a:buClr>
                <a:srgbClr val="1F4283"/>
              </a:buClr>
              <a:buSzPct val="92000"/>
              <a:buFont typeface="Wingdings 2" panose="05020102010507070707" pitchFamily="18" charset="2"/>
              <a:buChar char=""/>
              <a:defRPr sz="1200" kern="1200">
                <a:solidFill>
                  <a:schemeClr val="tx2"/>
                </a:solidFill>
                <a:latin typeface="Arial" panose="020B0604020202020204" pitchFamily="34" charset="0"/>
                <a:ea typeface="+mn-ea"/>
                <a:cs typeface="Arial" panose="020B0604020202020204" pitchFamily="34" charset="0"/>
              </a:defRPr>
            </a:lvl5pPr>
            <a:lvl6pPr marL="10687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6pPr>
            <a:lvl7pPr marL="12375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7pPr>
            <a:lvl8pPr marL="140625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8pPr>
            <a:lvl9pPr marL="1575000" indent="-128588" algn="l" defTabSz="257175" rtl="0" eaLnBrk="1" latinLnBrk="0" hangingPunct="1">
              <a:spcBef>
                <a:spcPct val="20000"/>
              </a:spcBef>
              <a:spcAft>
                <a:spcPts val="338"/>
              </a:spcAft>
              <a:buClr>
                <a:schemeClr val="accent2"/>
              </a:buClr>
              <a:buSzPct val="92000"/>
              <a:buFont typeface="Wingdings 2" panose="05020102010507070707" pitchFamily="18" charset="2"/>
              <a:buChar char=""/>
              <a:defRPr sz="675" kern="1200">
                <a:solidFill>
                  <a:schemeClr val="tx2"/>
                </a:solidFill>
                <a:latin typeface="+mn-lt"/>
                <a:ea typeface="+mn-ea"/>
                <a:cs typeface="+mn-cs"/>
              </a:defRPr>
            </a:lvl9pPr>
          </a:lstStyle>
          <a:p>
            <a:pPr lvl="1"/>
            <a:endParaRPr lang="en-US" dirty="0"/>
          </a:p>
          <a:p>
            <a:pPr lvl="1"/>
            <a:endParaRPr lang="en-US" dirty="0"/>
          </a:p>
        </p:txBody>
      </p:sp>
    </p:spTree>
    <p:extLst>
      <p:ext uri="{BB962C8B-B14F-4D97-AF65-F5344CB8AC3E}">
        <p14:creationId xmlns:p14="http://schemas.microsoft.com/office/powerpoint/2010/main" val="417696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DE4CA-5886-47B0-A178-7CDA000546FE}"/>
              </a:ext>
            </a:extLst>
          </p:cNvPr>
          <p:cNvSpPr>
            <a:spLocks noGrp="1"/>
          </p:cNvSpPr>
          <p:nvPr>
            <p:ph type="title"/>
          </p:nvPr>
        </p:nvSpPr>
        <p:spPr/>
        <p:txBody>
          <a:bodyPr>
            <a:normAutofit/>
          </a:bodyPr>
          <a:lstStyle/>
          <a:p>
            <a:pPr algn="ctr"/>
            <a:r>
              <a:rPr lang="en-US" sz="3200" dirty="0"/>
              <a:t>Major Scope Items</a:t>
            </a:r>
          </a:p>
        </p:txBody>
      </p:sp>
      <p:sp>
        <p:nvSpPr>
          <p:cNvPr id="3" name="Content Placeholder 2">
            <a:extLst>
              <a:ext uri="{FF2B5EF4-FFF2-40B4-BE49-F238E27FC236}">
                <a16:creationId xmlns:a16="http://schemas.microsoft.com/office/drawing/2014/main" id="{BF156757-26B4-43A1-93F2-681E2760DB82}"/>
              </a:ext>
            </a:extLst>
          </p:cNvPr>
          <p:cNvSpPr>
            <a:spLocks noGrp="1"/>
          </p:cNvSpPr>
          <p:nvPr>
            <p:ph idx="1"/>
          </p:nvPr>
        </p:nvSpPr>
        <p:spPr>
          <a:xfrm>
            <a:off x="435897" y="1676400"/>
            <a:ext cx="8272211" cy="4495800"/>
          </a:xfrm>
        </p:spPr>
        <p:txBody>
          <a:bodyPr>
            <a:normAutofit/>
          </a:bodyPr>
          <a:lstStyle/>
          <a:p>
            <a:r>
              <a:rPr lang="en-US" sz="2400" dirty="0"/>
              <a:t>Construct 8ft Sidewalk along the N side of US 41 from Kings Highway to Conway Blvd</a:t>
            </a:r>
          </a:p>
          <a:p>
            <a:r>
              <a:rPr lang="en-US" sz="2400" dirty="0"/>
              <a:t>Reconstruct side street connections at Nome and Sherry Avenues to provide a perpendicular angle of the side street(s) to US 41.</a:t>
            </a:r>
          </a:p>
          <a:p>
            <a:r>
              <a:rPr lang="en-US" sz="2400" dirty="0"/>
              <a:t>Extending/Raising headwall to accommodate sidewalk</a:t>
            </a:r>
          </a:p>
          <a:p>
            <a:r>
              <a:rPr lang="en-US" sz="2400" dirty="0"/>
              <a:t>Gravity Wall</a:t>
            </a:r>
          </a:p>
          <a:p>
            <a:r>
              <a:rPr lang="en-US" sz="2400" dirty="0"/>
              <a:t>Intersection lighting retrofit at Harborview Rd, </a:t>
            </a:r>
            <a:r>
              <a:rPr lang="en-US" sz="2400" dirty="0" err="1"/>
              <a:t>Handock</a:t>
            </a:r>
            <a:r>
              <a:rPr lang="en-US" sz="2400" dirty="0"/>
              <a:t> Ave, Gardner Dr, and Conway Blvd. </a:t>
            </a:r>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3528359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BF4E-9EAD-4518-8587-76FF979CAA6A}"/>
              </a:ext>
            </a:extLst>
          </p:cNvPr>
          <p:cNvSpPr>
            <a:spLocks noGrp="1"/>
          </p:cNvSpPr>
          <p:nvPr>
            <p:ph type="title"/>
          </p:nvPr>
        </p:nvSpPr>
        <p:spPr/>
        <p:txBody>
          <a:bodyPr>
            <a:normAutofit/>
          </a:bodyPr>
          <a:lstStyle/>
          <a:p>
            <a:pPr algn="ctr"/>
            <a:r>
              <a:rPr lang="en-US" sz="3200" dirty="0"/>
              <a:t>Differences from 4P Technical Scope	</a:t>
            </a:r>
          </a:p>
        </p:txBody>
      </p:sp>
      <p:sp>
        <p:nvSpPr>
          <p:cNvPr id="3" name="Content Placeholder 2">
            <a:extLst>
              <a:ext uri="{FF2B5EF4-FFF2-40B4-BE49-F238E27FC236}">
                <a16:creationId xmlns:a16="http://schemas.microsoft.com/office/drawing/2014/main" id="{953EFDFC-AF07-453D-90A9-CAD24731C98B}"/>
              </a:ext>
            </a:extLst>
          </p:cNvPr>
          <p:cNvSpPr>
            <a:spLocks noGrp="1"/>
          </p:cNvSpPr>
          <p:nvPr>
            <p:ph idx="1"/>
          </p:nvPr>
        </p:nvSpPr>
        <p:spPr>
          <a:xfrm>
            <a:off x="304800" y="2133600"/>
            <a:ext cx="8272211" cy="4038600"/>
          </a:xfrm>
        </p:spPr>
        <p:txBody>
          <a:bodyPr/>
          <a:lstStyle/>
          <a:p>
            <a:pPr lvl="1"/>
            <a:r>
              <a:rPr lang="en-US" sz="2400" b="1" dirty="0"/>
              <a:t>Driveways will not be resurfacing or modified unless there is a documented safety concern</a:t>
            </a:r>
          </a:p>
          <a:p>
            <a:pPr marL="182250" lvl="1" indent="0">
              <a:buNone/>
            </a:pPr>
            <a:endParaRPr lang="en-US" sz="1800" b="1" dirty="0"/>
          </a:p>
          <a:p>
            <a:pPr lvl="1"/>
            <a:endParaRPr lang="en-US" sz="1800" b="1" dirty="0"/>
          </a:p>
        </p:txBody>
      </p:sp>
    </p:spTree>
    <p:extLst>
      <p:ext uri="{BB962C8B-B14F-4D97-AF65-F5344CB8AC3E}">
        <p14:creationId xmlns:p14="http://schemas.microsoft.com/office/powerpoint/2010/main" val="2333890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DOT Theme">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solidFill>
          <a:srgbClr val="153879"/>
        </a:solidFill>
        <a:ln>
          <a:noFill/>
        </a:ln>
        <a:effectLst/>
      </a:spPr>
      <a:body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RC_theme" id="{A7175390-DF83-466A-9C83-B62EBF498C1C}" vid="{52629A61-70AC-4558-8F2F-BD381EA541B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de4c1cb-6212-43c6-a125-169e1529f546">
      <Terms xmlns="http://schemas.microsoft.com/office/infopath/2007/PartnerControls"/>
    </lcf76f155ced4ddcb4097134ff3c332f>
    <TaxCatchAll xmlns="c9a4f355-94af-4b2d-8380-7f9b9fdda5c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0524487405FA49AF21F630B6566F49" ma:contentTypeVersion="25" ma:contentTypeDescription="Create a new document." ma:contentTypeScope="" ma:versionID="5835119fb6af5301f18cae79c57cc5b0">
  <xsd:schema xmlns:xsd="http://www.w3.org/2001/XMLSchema" xmlns:xs="http://www.w3.org/2001/XMLSchema" xmlns:p="http://schemas.microsoft.com/office/2006/metadata/properties" xmlns:ns2="0de4c1cb-6212-43c6-a125-169e1529f546" xmlns:ns3="c9a4f355-94af-4b2d-8380-7f9b9fdda5c3" targetNamespace="http://schemas.microsoft.com/office/2006/metadata/properties" ma:root="true" ma:fieldsID="b39d3d12cc2d9362181d9f051f9c72a6" ns2:_="" ns3:_="">
    <xsd:import namespace="0de4c1cb-6212-43c6-a125-169e1529f546"/>
    <xsd:import namespace="c9a4f355-94af-4b2d-8380-7f9b9fdda5c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e4c1cb-6212-43c6-a125-169e1529f5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0d9232b-3ef6-462c-bf90-a33a2db08da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a4f355-94af-4b2d-8380-7f9b9fdda5c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73dbd678-86fc-46ab-ac26-aecf753c6081}" ma:internalName="TaxCatchAll" ma:showField="CatchAllData" ma:web="c9a4f355-94af-4b2d-8380-7f9b9fdda5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0d9232b-3ef6-462c-bf90-a33a2db08da6" ContentTypeId="0x01" PreviousValue="false"/>
</file>

<file path=customXml/itemProps1.xml><?xml version="1.0" encoding="utf-8"?>
<ds:datastoreItem xmlns:ds="http://schemas.openxmlformats.org/officeDocument/2006/customXml" ds:itemID="{B7534845-7428-4E55-8E42-47D6B8200E42}"/>
</file>

<file path=customXml/itemProps2.xml><?xml version="1.0" encoding="utf-8"?>
<ds:datastoreItem xmlns:ds="http://schemas.openxmlformats.org/officeDocument/2006/customXml" ds:itemID="{31661391-B2DE-4B91-950E-811BC4E9298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F70B3AC-8141-4850-8068-45A181F6DAE5}"/>
</file>

<file path=customXml/itemProps4.xml><?xml version="1.0" encoding="utf-8"?>
<ds:datastoreItem xmlns:ds="http://schemas.openxmlformats.org/officeDocument/2006/customXml" ds:itemID="{4D3AA2C2-301F-4161-9176-4FB2E73DE29D}"/>
</file>

<file path=docProps/app.xml><?xml version="1.0" encoding="utf-8"?>
<Properties xmlns="http://schemas.openxmlformats.org/officeDocument/2006/extended-properties" xmlns:vt="http://schemas.openxmlformats.org/officeDocument/2006/docPropsVTypes">
  <Template/>
  <TotalTime>2572</TotalTime>
  <Words>555</Words>
  <Application>Microsoft Office PowerPoint</Application>
  <PresentationFormat>On-screen Show (4:3)</PresentationFormat>
  <Paragraphs>66</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 2</vt:lpstr>
      <vt:lpstr>FDOT Theme</vt:lpstr>
      <vt:lpstr>          FPID 446830-1-32-01 Ad # 26119  Sidewalk Project  SR 45 (US 41) FROM KINGS HIGHWAY TO CONWAY BLVD  Charlotte County</vt:lpstr>
      <vt:lpstr>Important CAP Dates:</vt:lpstr>
      <vt:lpstr>TRC:  Ulises Valles, Project Manager III</vt:lpstr>
      <vt:lpstr>TRC: Kellie Spurgeon, P.E., Professional Engineer Supervisor III  </vt:lpstr>
      <vt:lpstr>TRC:  Karina Della Sera, Drainage Designer IV</vt:lpstr>
      <vt:lpstr>Funding:</vt:lpstr>
      <vt:lpstr>Consultant Responsibilities</vt:lpstr>
      <vt:lpstr>Major Scope Items</vt:lpstr>
      <vt:lpstr>Differences from 4P Technical Scope </vt:lpstr>
      <vt:lpstr>The Letter</vt:lpstr>
      <vt:lpstr>                  This time is for you to ask questions and get clarification, so the information contained in this presentation will not be repeated by the TRC.  </vt:lpstr>
    </vt:vector>
  </TitlesOfParts>
  <Company>FDOT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2</dc:title>
  <dc:creator>rt826cm</dc:creator>
  <cp:lastModifiedBy>Valles, Ulises</cp:lastModifiedBy>
  <cp:revision>200</cp:revision>
  <cp:lastPrinted>2018-04-10T13:02:12Z</cp:lastPrinted>
  <dcterms:created xsi:type="dcterms:W3CDTF">2013-02-15T23:23:43Z</dcterms:created>
  <dcterms:modified xsi:type="dcterms:W3CDTF">2025-06-17T12:09:29Z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0x010100A30524487405FA49AF21F630B6566F49</vt:lpwstr>
  </property>
</Properties>
</file>