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9"/>
  </p:notesMasterIdLst>
  <p:sldIdLst>
    <p:sldId id="257" r:id="rId5"/>
    <p:sldId id="258" r:id="rId6"/>
    <p:sldId id="265" r:id="rId7"/>
    <p:sldId id="286" r:id="rId8"/>
    <p:sldId id="287" r:id="rId9"/>
    <p:sldId id="292" r:id="rId10"/>
    <p:sldId id="278" r:id="rId11"/>
    <p:sldId id="285" r:id="rId12"/>
    <p:sldId id="293" r:id="rId13"/>
    <p:sldId id="295" r:id="rId14"/>
    <p:sldId id="263" r:id="rId15"/>
    <p:sldId id="268" r:id="rId16"/>
    <p:sldId id="267" r:id="rId17"/>
    <p:sldId id="272"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1B1464"/>
    <a:srgbClr val="1F4284"/>
    <a:srgbClr val="153879"/>
    <a:srgbClr val="D7181F"/>
    <a:srgbClr val="1F4283"/>
    <a:srgbClr val="0054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10" autoAdjust="0"/>
    <p:restoredTop sz="94643" autoAdjust="0"/>
  </p:normalViewPr>
  <p:slideViewPr>
    <p:cSldViewPr>
      <p:cViewPr varScale="1">
        <p:scale>
          <a:sx n="105" d="100"/>
          <a:sy n="105" d="100"/>
        </p:scale>
        <p:origin x="4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06F4E1-8F09-401A-A410-42A42354367F}" type="doc">
      <dgm:prSet loTypeId="urn:microsoft.com/office/officeart/2005/8/layout/hierarchy1" loCatId="hierarchy" qsTypeId="urn:microsoft.com/office/officeart/2005/8/quickstyle/simple5" qsCatId="simple" csTypeId="urn:microsoft.com/office/officeart/2005/8/colors/colorful3" csCatId="colorful" phldr="1"/>
      <dgm:spPr/>
      <dgm:t>
        <a:bodyPr/>
        <a:lstStyle/>
        <a:p>
          <a:endParaRPr lang="en-US"/>
        </a:p>
      </dgm:t>
    </dgm:pt>
    <dgm:pt modelId="{DED6AEB1-3BD0-44E9-AC25-56E1BC1B4439}">
      <dgm:prSet custT="1"/>
      <dgm:spPr>
        <a:xfrm>
          <a:off x="268634" y="1300696"/>
          <a:ext cx="2417712" cy="1535247"/>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gm:spPr>
      <dgm:t>
        <a:bodyPr/>
        <a:lstStyle/>
        <a:p>
          <a:pPr>
            <a:buNone/>
          </a:pPr>
          <a:r>
            <a:rPr lang="en-US" sz="3200" dirty="0">
              <a:solidFill>
                <a:sysClr val="windowText" lastClr="000000">
                  <a:hueOff val="0"/>
                  <a:satOff val="0"/>
                  <a:lumOff val="0"/>
                  <a:alphaOff val="0"/>
                </a:sysClr>
              </a:solidFill>
              <a:latin typeface="Trebuchet MS" panose="020B0603020202020204"/>
              <a:ea typeface="+mn-ea"/>
              <a:cs typeface="+mn-cs"/>
            </a:rPr>
            <a:t>Jennifer</a:t>
          </a:r>
        </a:p>
        <a:p>
          <a:pPr>
            <a:buNone/>
          </a:pPr>
          <a:r>
            <a:rPr lang="en-US" sz="3200" dirty="0">
              <a:solidFill>
                <a:sysClr val="windowText" lastClr="000000">
                  <a:hueOff val="0"/>
                  <a:satOff val="0"/>
                  <a:lumOff val="0"/>
                  <a:alphaOff val="0"/>
                </a:sysClr>
              </a:solidFill>
              <a:latin typeface="Trebuchet MS" panose="020B0603020202020204"/>
              <a:ea typeface="+mn-ea"/>
              <a:cs typeface="+mn-cs"/>
            </a:rPr>
            <a:t>Freeman</a:t>
          </a:r>
        </a:p>
      </dgm:t>
    </dgm:pt>
    <dgm:pt modelId="{9D6D5174-8A13-4D06-8DEE-76691F635BCC}" type="parTrans" cxnId="{373BEFC4-6E64-47BF-A463-17832A26CDE5}">
      <dgm:prSet/>
      <dgm:spPr/>
      <dgm:t>
        <a:bodyPr/>
        <a:lstStyle/>
        <a:p>
          <a:endParaRPr lang="en-US"/>
        </a:p>
      </dgm:t>
    </dgm:pt>
    <dgm:pt modelId="{3DE17800-B7F2-4E9F-B0AF-162B7BFFA2B8}" type="sibTrans" cxnId="{373BEFC4-6E64-47BF-A463-17832A26CDE5}">
      <dgm:prSet/>
      <dgm:spPr/>
      <dgm:t>
        <a:bodyPr/>
        <a:lstStyle/>
        <a:p>
          <a:endParaRPr lang="en-US"/>
        </a:p>
      </dgm:t>
    </dgm:pt>
    <dgm:pt modelId="{77FEA599-FD78-493D-9E87-3BE6980AF029}">
      <dgm:prSet custT="1"/>
      <dgm:spPr>
        <a:xfrm>
          <a:off x="3223616" y="1300696"/>
          <a:ext cx="2417712" cy="1535247"/>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gm:spPr>
      <dgm:t>
        <a:bodyPr/>
        <a:lstStyle/>
        <a:p>
          <a:pPr>
            <a:buNone/>
          </a:pPr>
          <a:endParaRPr lang="en-US" sz="3200" dirty="0">
            <a:solidFill>
              <a:sysClr val="windowText" lastClr="000000">
                <a:hueOff val="0"/>
                <a:satOff val="0"/>
                <a:lumOff val="0"/>
                <a:alphaOff val="0"/>
              </a:sysClr>
            </a:solidFill>
            <a:latin typeface="Trebuchet MS" panose="020B0603020202020204"/>
            <a:ea typeface="+mn-ea"/>
            <a:cs typeface="+mn-cs"/>
          </a:endParaRPr>
        </a:p>
        <a:p>
          <a:pPr>
            <a:buNone/>
          </a:pPr>
          <a:r>
            <a:rPr lang="en-US" sz="3200" dirty="0">
              <a:solidFill>
                <a:sysClr val="windowText" lastClr="000000">
                  <a:hueOff val="0"/>
                  <a:satOff val="0"/>
                  <a:lumOff val="0"/>
                  <a:alphaOff val="0"/>
                </a:sysClr>
              </a:solidFill>
              <a:latin typeface="Trebuchet MS" panose="020B0603020202020204"/>
              <a:ea typeface="+mn-ea"/>
              <a:cs typeface="+mn-cs"/>
            </a:rPr>
            <a:t>David Henderson</a:t>
          </a:r>
        </a:p>
        <a:p>
          <a:pPr>
            <a:buNone/>
          </a:pPr>
          <a:endParaRPr lang="en-US" sz="3200" dirty="0">
            <a:solidFill>
              <a:sysClr val="windowText" lastClr="000000">
                <a:hueOff val="0"/>
                <a:satOff val="0"/>
                <a:lumOff val="0"/>
                <a:alphaOff val="0"/>
              </a:sysClr>
            </a:solidFill>
            <a:latin typeface="Trebuchet MS" panose="020B0603020202020204"/>
            <a:ea typeface="+mn-ea"/>
            <a:cs typeface="+mn-cs"/>
          </a:endParaRPr>
        </a:p>
      </dgm:t>
    </dgm:pt>
    <dgm:pt modelId="{104BA836-3DC4-4594-AC6C-C878731CB46B}" type="parTrans" cxnId="{868A8F1F-0812-445E-B1B1-7AC0AFB6AF46}">
      <dgm:prSet/>
      <dgm:spPr/>
      <dgm:t>
        <a:bodyPr/>
        <a:lstStyle/>
        <a:p>
          <a:endParaRPr lang="en-US"/>
        </a:p>
      </dgm:t>
    </dgm:pt>
    <dgm:pt modelId="{8B5875E8-A641-460E-9857-CAE52385DC34}" type="sibTrans" cxnId="{868A8F1F-0812-445E-B1B1-7AC0AFB6AF46}">
      <dgm:prSet/>
      <dgm:spPr/>
      <dgm:t>
        <a:bodyPr/>
        <a:lstStyle/>
        <a:p>
          <a:endParaRPr lang="en-US"/>
        </a:p>
      </dgm:t>
    </dgm:pt>
    <dgm:pt modelId="{FFFF5CEF-58F8-4A62-8E43-ED38183ECDDF}">
      <dgm:prSet custT="1"/>
      <dgm:spPr>
        <a:xfrm>
          <a:off x="6178599" y="1300696"/>
          <a:ext cx="2417712" cy="1535247"/>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gm:spPr>
      <dgm:t>
        <a:bodyPr/>
        <a:lstStyle/>
        <a:p>
          <a:pPr>
            <a:buNone/>
          </a:pPr>
          <a:r>
            <a:rPr lang="en-US" sz="3200" dirty="0">
              <a:solidFill>
                <a:sysClr val="windowText" lastClr="000000">
                  <a:hueOff val="0"/>
                  <a:satOff val="0"/>
                  <a:lumOff val="0"/>
                  <a:alphaOff val="0"/>
                </a:sysClr>
              </a:solidFill>
              <a:latin typeface="Trebuchet MS" panose="020B0603020202020204"/>
              <a:ea typeface="+mn-ea"/>
              <a:cs typeface="+mn-cs"/>
            </a:rPr>
            <a:t>Randy Lachler</a:t>
          </a:r>
        </a:p>
      </dgm:t>
    </dgm:pt>
    <dgm:pt modelId="{9640507C-6BDE-4E31-A4D0-1DE2507AF57C}" type="parTrans" cxnId="{4E209E88-552F-48CD-A39F-34787C9A5548}">
      <dgm:prSet/>
      <dgm:spPr/>
      <dgm:t>
        <a:bodyPr/>
        <a:lstStyle/>
        <a:p>
          <a:endParaRPr lang="en-US"/>
        </a:p>
      </dgm:t>
    </dgm:pt>
    <dgm:pt modelId="{B9A0CC2F-037C-4658-A7A9-815A34B790A9}" type="sibTrans" cxnId="{4E209E88-552F-48CD-A39F-34787C9A5548}">
      <dgm:prSet/>
      <dgm:spPr/>
      <dgm:t>
        <a:bodyPr/>
        <a:lstStyle/>
        <a:p>
          <a:endParaRPr lang="en-US"/>
        </a:p>
      </dgm:t>
    </dgm:pt>
    <dgm:pt modelId="{AA866ED1-8063-4BB5-8508-241A9159C511}" type="pres">
      <dgm:prSet presAssocID="{9406F4E1-8F09-401A-A410-42A42354367F}" presName="hierChild1" presStyleCnt="0">
        <dgm:presLayoutVars>
          <dgm:chPref val="1"/>
          <dgm:dir/>
          <dgm:animOne val="branch"/>
          <dgm:animLvl val="lvl"/>
          <dgm:resizeHandles/>
        </dgm:presLayoutVars>
      </dgm:prSet>
      <dgm:spPr/>
    </dgm:pt>
    <dgm:pt modelId="{FA6D8A0E-F085-41D7-B159-863105854358}" type="pres">
      <dgm:prSet presAssocID="{DED6AEB1-3BD0-44E9-AC25-56E1BC1B4439}" presName="hierRoot1" presStyleCnt="0"/>
      <dgm:spPr/>
    </dgm:pt>
    <dgm:pt modelId="{E67E5A69-1FF5-47DC-9CCD-A1930F7A8BEF}" type="pres">
      <dgm:prSet presAssocID="{DED6AEB1-3BD0-44E9-AC25-56E1BC1B4439}" presName="composite" presStyleCnt="0"/>
      <dgm:spPr/>
    </dgm:pt>
    <dgm:pt modelId="{C43CAA60-97CF-4EEB-9C03-8F4ED6E91D95}" type="pres">
      <dgm:prSet presAssocID="{DED6AEB1-3BD0-44E9-AC25-56E1BC1B4439}" presName="background" presStyleLbl="node0" presStyleIdx="0" presStyleCnt="3"/>
      <dgm:spPr>
        <a:xfrm>
          <a:off x="0" y="1045493"/>
          <a:ext cx="2417712" cy="1535247"/>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gm:spPr>
    </dgm:pt>
    <dgm:pt modelId="{56B94D3F-ADF6-43B4-A9B3-EC808A9944FD}" type="pres">
      <dgm:prSet presAssocID="{DED6AEB1-3BD0-44E9-AC25-56E1BC1B4439}" presName="text" presStyleLbl="fgAcc0" presStyleIdx="0" presStyleCnt="3" custScaleX="72870" custScaleY="88149">
        <dgm:presLayoutVars>
          <dgm:chPref val="3"/>
        </dgm:presLayoutVars>
      </dgm:prSet>
      <dgm:spPr/>
    </dgm:pt>
    <dgm:pt modelId="{4DF1CEB7-0763-4510-8529-6909FC7BFDE7}" type="pres">
      <dgm:prSet presAssocID="{DED6AEB1-3BD0-44E9-AC25-56E1BC1B4439}" presName="hierChild2" presStyleCnt="0"/>
      <dgm:spPr/>
    </dgm:pt>
    <dgm:pt modelId="{9368E579-7FC3-4C0E-AF23-FF4D7235986A}" type="pres">
      <dgm:prSet presAssocID="{77FEA599-FD78-493D-9E87-3BE6980AF029}" presName="hierRoot1" presStyleCnt="0"/>
      <dgm:spPr/>
    </dgm:pt>
    <dgm:pt modelId="{525660BA-9AA5-433C-B77A-256C0BAC8826}" type="pres">
      <dgm:prSet presAssocID="{77FEA599-FD78-493D-9E87-3BE6980AF029}" presName="composite" presStyleCnt="0"/>
      <dgm:spPr/>
    </dgm:pt>
    <dgm:pt modelId="{ABFA7822-AACA-430C-B7A2-BB02CE510070}" type="pres">
      <dgm:prSet presAssocID="{77FEA599-FD78-493D-9E87-3BE6980AF029}" presName="background" presStyleLbl="node0" presStyleIdx="1" presStyleCnt="3"/>
      <dgm:spPr>
        <a:xfrm>
          <a:off x="2954982" y="1045493"/>
          <a:ext cx="2417712" cy="1535247"/>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gm:spPr>
    </dgm:pt>
    <dgm:pt modelId="{510C7A84-F6F1-40D5-8E70-154C363639F6}" type="pres">
      <dgm:prSet presAssocID="{77FEA599-FD78-493D-9E87-3BE6980AF029}" presName="text" presStyleLbl="fgAcc0" presStyleIdx="1" presStyleCnt="3" custScaleX="71650" custScaleY="88594">
        <dgm:presLayoutVars>
          <dgm:chPref val="3"/>
        </dgm:presLayoutVars>
      </dgm:prSet>
      <dgm:spPr/>
    </dgm:pt>
    <dgm:pt modelId="{E18D2ED5-D519-489F-BC41-7DF4F22AB70C}" type="pres">
      <dgm:prSet presAssocID="{77FEA599-FD78-493D-9E87-3BE6980AF029}" presName="hierChild2" presStyleCnt="0"/>
      <dgm:spPr/>
    </dgm:pt>
    <dgm:pt modelId="{7913983B-787F-4EFF-8944-A5FC50ECB245}" type="pres">
      <dgm:prSet presAssocID="{FFFF5CEF-58F8-4A62-8E43-ED38183ECDDF}" presName="hierRoot1" presStyleCnt="0"/>
      <dgm:spPr/>
    </dgm:pt>
    <dgm:pt modelId="{2AB598FE-9429-404B-B44B-72FFE7F956FE}" type="pres">
      <dgm:prSet presAssocID="{FFFF5CEF-58F8-4A62-8E43-ED38183ECDDF}" presName="composite" presStyleCnt="0"/>
      <dgm:spPr/>
    </dgm:pt>
    <dgm:pt modelId="{0A516C24-0ABC-49C6-8CA5-B52264E4103A}" type="pres">
      <dgm:prSet presAssocID="{FFFF5CEF-58F8-4A62-8E43-ED38183ECDDF}" presName="background" presStyleLbl="node0" presStyleIdx="2" presStyleCnt="3"/>
      <dgm:spPr>
        <a:xfrm>
          <a:off x="5909964" y="1045493"/>
          <a:ext cx="2417712" cy="1535247"/>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gm:spPr>
    </dgm:pt>
    <dgm:pt modelId="{6772D4C8-0211-4B9E-A3B0-940D0C5FA7DD}" type="pres">
      <dgm:prSet presAssocID="{FFFF5CEF-58F8-4A62-8E43-ED38183ECDDF}" presName="text" presStyleLbl="fgAcc0" presStyleIdx="2" presStyleCnt="3" custScaleX="68712" custScaleY="88181" custLinFactNeighborX="-4945" custLinFactNeighborY="277">
        <dgm:presLayoutVars>
          <dgm:chPref val="3"/>
        </dgm:presLayoutVars>
      </dgm:prSet>
      <dgm:spPr/>
    </dgm:pt>
    <dgm:pt modelId="{52FE3CF0-26E1-42B7-9729-2F61B6BE7165}" type="pres">
      <dgm:prSet presAssocID="{FFFF5CEF-58F8-4A62-8E43-ED38183ECDDF}" presName="hierChild2" presStyleCnt="0"/>
      <dgm:spPr/>
    </dgm:pt>
  </dgm:ptLst>
  <dgm:cxnLst>
    <dgm:cxn modelId="{F4DCF60D-0209-4808-A6C6-D9A099CBAE88}" type="presOf" srcId="{FFFF5CEF-58F8-4A62-8E43-ED38183ECDDF}" destId="{6772D4C8-0211-4B9E-A3B0-940D0C5FA7DD}" srcOrd="0" destOrd="0" presId="urn:microsoft.com/office/officeart/2005/8/layout/hierarchy1"/>
    <dgm:cxn modelId="{868A8F1F-0812-445E-B1B1-7AC0AFB6AF46}" srcId="{9406F4E1-8F09-401A-A410-42A42354367F}" destId="{77FEA599-FD78-493D-9E87-3BE6980AF029}" srcOrd="1" destOrd="0" parTransId="{104BA836-3DC4-4594-AC6C-C878731CB46B}" sibTransId="{8B5875E8-A641-460E-9857-CAE52385DC34}"/>
    <dgm:cxn modelId="{4E209E88-552F-48CD-A39F-34787C9A5548}" srcId="{9406F4E1-8F09-401A-A410-42A42354367F}" destId="{FFFF5CEF-58F8-4A62-8E43-ED38183ECDDF}" srcOrd="2" destOrd="0" parTransId="{9640507C-6BDE-4E31-A4D0-1DE2507AF57C}" sibTransId="{B9A0CC2F-037C-4658-A7A9-815A34B790A9}"/>
    <dgm:cxn modelId="{96C13FA1-94F1-424D-A9E1-739DC1DB033A}" type="presOf" srcId="{9406F4E1-8F09-401A-A410-42A42354367F}" destId="{AA866ED1-8063-4BB5-8508-241A9159C511}" srcOrd="0" destOrd="0" presId="urn:microsoft.com/office/officeart/2005/8/layout/hierarchy1"/>
    <dgm:cxn modelId="{373BEFC4-6E64-47BF-A463-17832A26CDE5}" srcId="{9406F4E1-8F09-401A-A410-42A42354367F}" destId="{DED6AEB1-3BD0-44E9-AC25-56E1BC1B4439}" srcOrd="0" destOrd="0" parTransId="{9D6D5174-8A13-4D06-8DEE-76691F635BCC}" sibTransId="{3DE17800-B7F2-4E9F-B0AF-162B7BFFA2B8}"/>
    <dgm:cxn modelId="{E93D82CE-70A4-4EE7-A203-1D0617512516}" type="presOf" srcId="{DED6AEB1-3BD0-44E9-AC25-56E1BC1B4439}" destId="{56B94D3F-ADF6-43B4-A9B3-EC808A9944FD}" srcOrd="0" destOrd="0" presId="urn:microsoft.com/office/officeart/2005/8/layout/hierarchy1"/>
    <dgm:cxn modelId="{E5977FEC-F985-4357-860F-F116F46A789E}" type="presOf" srcId="{77FEA599-FD78-493D-9E87-3BE6980AF029}" destId="{510C7A84-F6F1-40D5-8E70-154C363639F6}" srcOrd="0" destOrd="0" presId="urn:microsoft.com/office/officeart/2005/8/layout/hierarchy1"/>
    <dgm:cxn modelId="{B6B9383F-4CBB-42FD-8B1D-CB5749FB7E9F}" type="presParOf" srcId="{AA866ED1-8063-4BB5-8508-241A9159C511}" destId="{FA6D8A0E-F085-41D7-B159-863105854358}" srcOrd="0" destOrd="0" presId="urn:microsoft.com/office/officeart/2005/8/layout/hierarchy1"/>
    <dgm:cxn modelId="{4D15C5DE-845A-42A6-99D8-06A1F344207C}" type="presParOf" srcId="{FA6D8A0E-F085-41D7-B159-863105854358}" destId="{E67E5A69-1FF5-47DC-9CCD-A1930F7A8BEF}" srcOrd="0" destOrd="0" presId="urn:microsoft.com/office/officeart/2005/8/layout/hierarchy1"/>
    <dgm:cxn modelId="{809F4189-AD3E-491C-9B46-63DC38503A4C}" type="presParOf" srcId="{E67E5A69-1FF5-47DC-9CCD-A1930F7A8BEF}" destId="{C43CAA60-97CF-4EEB-9C03-8F4ED6E91D95}" srcOrd="0" destOrd="0" presId="urn:microsoft.com/office/officeart/2005/8/layout/hierarchy1"/>
    <dgm:cxn modelId="{127A4749-A050-4E86-80A9-01410DFB64DD}" type="presParOf" srcId="{E67E5A69-1FF5-47DC-9CCD-A1930F7A8BEF}" destId="{56B94D3F-ADF6-43B4-A9B3-EC808A9944FD}" srcOrd="1" destOrd="0" presId="urn:microsoft.com/office/officeart/2005/8/layout/hierarchy1"/>
    <dgm:cxn modelId="{6F2C73A5-BDC3-480C-8C0A-7E4D72D2DD41}" type="presParOf" srcId="{FA6D8A0E-F085-41D7-B159-863105854358}" destId="{4DF1CEB7-0763-4510-8529-6909FC7BFDE7}" srcOrd="1" destOrd="0" presId="urn:microsoft.com/office/officeart/2005/8/layout/hierarchy1"/>
    <dgm:cxn modelId="{C67F3D78-00CC-42E5-8F53-B57663E60622}" type="presParOf" srcId="{AA866ED1-8063-4BB5-8508-241A9159C511}" destId="{9368E579-7FC3-4C0E-AF23-FF4D7235986A}" srcOrd="1" destOrd="0" presId="urn:microsoft.com/office/officeart/2005/8/layout/hierarchy1"/>
    <dgm:cxn modelId="{0C47E336-97C0-4D8A-B93D-5CA179547DDD}" type="presParOf" srcId="{9368E579-7FC3-4C0E-AF23-FF4D7235986A}" destId="{525660BA-9AA5-433C-B77A-256C0BAC8826}" srcOrd="0" destOrd="0" presId="urn:microsoft.com/office/officeart/2005/8/layout/hierarchy1"/>
    <dgm:cxn modelId="{BD6BD703-6AB7-4B70-99B3-A3F6082C42CD}" type="presParOf" srcId="{525660BA-9AA5-433C-B77A-256C0BAC8826}" destId="{ABFA7822-AACA-430C-B7A2-BB02CE510070}" srcOrd="0" destOrd="0" presId="urn:microsoft.com/office/officeart/2005/8/layout/hierarchy1"/>
    <dgm:cxn modelId="{81FC2223-11E3-45D0-8171-FE95403B6FD7}" type="presParOf" srcId="{525660BA-9AA5-433C-B77A-256C0BAC8826}" destId="{510C7A84-F6F1-40D5-8E70-154C363639F6}" srcOrd="1" destOrd="0" presId="urn:microsoft.com/office/officeart/2005/8/layout/hierarchy1"/>
    <dgm:cxn modelId="{F5948B0A-6970-42D7-9A07-E4737E92A8BE}" type="presParOf" srcId="{9368E579-7FC3-4C0E-AF23-FF4D7235986A}" destId="{E18D2ED5-D519-489F-BC41-7DF4F22AB70C}" srcOrd="1" destOrd="0" presId="urn:microsoft.com/office/officeart/2005/8/layout/hierarchy1"/>
    <dgm:cxn modelId="{CCFE9725-D538-4A79-8D29-586C83607108}" type="presParOf" srcId="{AA866ED1-8063-4BB5-8508-241A9159C511}" destId="{7913983B-787F-4EFF-8944-A5FC50ECB245}" srcOrd="2" destOrd="0" presId="urn:microsoft.com/office/officeart/2005/8/layout/hierarchy1"/>
    <dgm:cxn modelId="{8397E70A-80AC-4312-85BD-9E16878503FB}" type="presParOf" srcId="{7913983B-787F-4EFF-8944-A5FC50ECB245}" destId="{2AB598FE-9429-404B-B44B-72FFE7F956FE}" srcOrd="0" destOrd="0" presId="urn:microsoft.com/office/officeart/2005/8/layout/hierarchy1"/>
    <dgm:cxn modelId="{D1052765-97C6-4911-9820-4BAA12602708}" type="presParOf" srcId="{2AB598FE-9429-404B-B44B-72FFE7F956FE}" destId="{0A516C24-0ABC-49C6-8CA5-B52264E4103A}" srcOrd="0" destOrd="0" presId="urn:microsoft.com/office/officeart/2005/8/layout/hierarchy1"/>
    <dgm:cxn modelId="{737B1F4E-90F9-46C1-9A7B-1C971F26334D}" type="presParOf" srcId="{2AB598FE-9429-404B-B44B-72FFE7F956FE}" destId="{6772D4C8-0211-4B9E-A3B0-940D0C5FA7DD}" srcOrd="1" destOrd="0" presId="urn:microsoft.com/office/officeart/2005/8/layout/hierarchy1"/>
    <dgm:cxn modelId="{777D9AE4-03AA-42B1-AF3C-ECEAA6A0AEBA}" type="presParOf" srcId="{7913983B-787F-4EFF-8944-A5FC50ECB245}" destId="{52FE3CF0-26E1-42B7-9729-2F61B6BE716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3CAA60-97CF-4EEB-9C03-8F4ED6E91D95}">
      <dsp:nvSpPr>
        <dsp:cNvPr id="0" name=""/>
        <dsp:cNvSpPr/>
      </dsp:nvSpPr>
      <dsp:spPr>
        <a:xfrm>
          <a:off x="2511" y="732239"/>
          <a:ext cx="1919860" cy="1474728"/>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56B94D3F-ADF6-43B4-A9B3-EC808A9944FD}">
      <dsp:nvSpPr>
        <dsp:cNvPr id="0" name=""/>
        <dsp:cNvSpPr/>
      </dsp:nvSpPr>
      <dsp:spPr>
        <a:xfrm>
          <a:off x="295248" y="1010340"/>
          <a:ext cx="1919860" cy="1474728"/>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Trebuchet MS" panose="020B0603020202020204"/>
              <a:ea typeface="+mn-ea"/>
              <a:cs typeface="+mn-cs"/>
            </a:rPr>
            <a:t>Jennifer</a:t>
          </a:r>
        </a:p>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Trebuchet MS" panose="020B0603020202020204"/>
              <a:ea typeface="+mn-ea"/>
              <a:cs typeface="+mn-cs"/>
            </a:rPr>
            <a:t>Freeman</a:t>
          </a:r>
        </a:p>
      </dsp:txBody>
      <dsp:txXfrm>
        <a:off x="338441" y="1053533"/>
        <a:ext cx="1833474" cy="1388342"/>
      </dsp:txXfrm>
    </dsp:sp>
    <dsp:sp modelId="{ABFA7822-AACA-430C-B7A2-BB02CE510070}">
      <dsp:nvSpPr>
        <dsp:cNvPr id="0" name=""/>
        <dsp:cNvSpPr/>
      </dsp:nvSpPr>
      <dsp:spPr>
        <a:xfrm>
          <a:off x="2507846" y="732239"/>
          <a:ext cx="1887717" cy="1482172"/>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510C7A84-F6F1-40D5-8E70-154C363639F6}">
      <dsp:nvSpPr>
        <dsp:cNvPr id="0" name=""/>
        <dsp:cNvSpPr/>
      </dsp:nvSpPr>
      <dsp:spPr>
        <a:xfrm>
          <a:off x="2800584" y="1010340"/>
          <a:ext cx="1887717" cy="1482172"/>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endParaRPr lang="en-US" sz="3200" kern="1200" dirty="0">
            <a:solidFill>
              <a:sysClr val="windowText" lastClr="000000">
                <a:hueOff val="0"/>
                <a:satOff val="0"/>
                <a:lumOff val="0"/>
                <a:alphaOff val="0"/>
              </a:sysClr>
            </a:solidFill>
            <a:latin typeface="Trebuchet MS" panose="020B0603020202020204"/>
            <a:ea typeface="+mn-ea"/>
            <a:cs typeface="+mn-cs"/>
          </a:endParaRPr>
        </a:p>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Trebuchet MS" panose="020B0603020202020204"/>
              <a:ea typeface="+mn-ea"/>
              <a:cs typeface="+mn-cs"/>
            </a:rPr>
            <a:t>David Henderson</a:t>
          </a:r>
        </a:p>
        <a:p>
          <a:pPr marL="0" lvl="0" indent="0" algn="ctr" defTabSz="1422400">
            <a:lnSpc>
              <a:spcPct val="90000"/>
            </a:lnSpc>
            <a:spcBef>
              <a:spcPct val="0"/>
            </a:spcBef>
            <a:spcAft>
              <a:spcPct val="35000"/>
            </a:spcAft>
            <a:buNone/>
          </a:pPr>
          <a:endParaRPr lang="en-US" sz="3200" kern="1200" dirty="0">
            <a:solidFill>
              <a:sysClr val="windowText" lastClr="000000">
                <a:hueOff val="0"/>
                <a:satOff val="0"/>
                <a:lumOff val="0"/>
                <a:alphaOff val="0"/>
              </a:sysClr>
            </a:solidFill>
            <a:latin typeface="Trebuchet MS" panose="020B0603020202020204"/>
            <a:ea typeface="+mn-ea"/>
            <a:cs typeface="+mn-cs"/>
          </a:endParaRPr>
        </a:p>
      </dsp:txBody>
      <dsp:txXfrm>
        <a:off x="2843995" y="1053751"/>
        <a:ext cx="1800895" cy="1395350"/>
      </dsp:txXfrm>
    </dsp:sp>
    <dsp:sp modelId="{0A516C24-0ABC-49C6-8CA5-B52264E4103A}">
      <dsp:nvSpPr>
        <dsp:cNvPr id="0" name=""/>
        <dsp:cNvSpPr/>
      </dsp:nvSpPr>
      <dsp:spPr>
        <a:xfrm>
          <a:off x="4850756" y="736873"/>
          <a:ext cx="1810311" cy="1475263"/>
        </a:xfrm>
        <a:prstGeom prst="roundRect">
          <a:avLst>
            <a:gd name="adj" fmla="val 10000"/>
          </a:avLst>
        </a:prstGeom>
        <a:solidFill>
          <a:srgbClr val="003366"/>
        </a:soli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6772D4C8-0211-4B9E-A3B0-940D0C5FA7DD}">
      <dsp:nvSpPr>
        <dsp:cNvPr id="0" name=""/>
        <dsp:cNvSpPr/>
      </dsp:nvSpPr>
      <dsp:spPr>
        <a:xfrm>
          <a:off x="5143493" y="1014974"/>
          <a:ext cx="1810311" cy="1475263"/>
        </a:xfrm>
        <a:prstGeom prst="roundRect">
          <a:avLst>
            <a:gd name="adj" fmla="val 10000"/>
          </a:avLst>
        </a:prstGeom>
        <a:solidFill>
          <a:sysClr val="window" lastClr="FFFFFF">
            <a:alpha val="90000"/>
            <a:hueOff val="0"/>
            <a:satOff val="0"/>
            <a:lumOff val="0"/>
            <a:alphaOff val="0"/>
          </a:sysClr>
        </a:solidFill>
        <a:ln w="12700" cap="rnd" cmpd="sng" algn="ctr">
          <a:solidFill>
            <a:srgbClr val="2E83C3">
              <a:hueOff val="0"/>
              <a:satOff val="0"/>
              <a:lumOff val="0"/>
              <a:alphaOff val="0"/>
            </a:srgb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ysClr val="windowText" lastClr="000000">
                  <a:hueOff val="0"/>
                  <a:satOff val="0"/>
                  <a:lumOff val="0"/>
                  <a:alphaOff val="0"/>
                </a:sysClr>
              </a:solidFill>
              <a:latin typeface="Trebuchet MS" panose="020B0603020202020204"/>
              <a:ea typeface="+mn-ea"/>
              <a:cs typeface="+mn-cs"/>
            </a:rPr>
            <a:t>Randy Lachler</a:t>
          </a:r>
        </a:p>
      </dsp:txBody>
      <dsp:txXfrm>
        <a:off x="5186702" y="1058183"/>
        <a:ext cx="1723893" cy="138884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41A8FD38-B002-4CAD-9D99-1F0D41176737}" type="datetimeFigureOut">
              <a:rPr lang="en-US" smtClean="0"/>
              <a:t>4/14/2025</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EEC9AAC-B1C4-4D2C-91D0-85CFAF83A1B3}" type="slidenum">
              <a:rPr lang="en-US" smtClean="0"/>
              <a:t>‹#›</a:t>
            </a:fld>
            <a:endParaRPr lang="en-US"/>
          </a:p>
        </p:txBody>
      </p:sp>
    </p:spTree>
    <p:extLst>
      <p:ext uri="{BB962C8B-B14F-4D97-AF65-F5344CB8AC3E}">
        <p14:creationId xmlns:p14="http://schemas.microsoft.com/office/powerpoint/2010/main" val="1767996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 Optio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514600"/>
            <a:ext cx="7315200" cy="914400"/>
          </a:xfrm>
          <a:prstGeom prst="rect">
            <a:avLst/>
          </a:prstGeom>
          <a:effectLst/>
        </p:spPr>
        <p:txBody>
          <a:bodyPr anchor="b">
            <a:normAutofit/>
          </a:bodyPr>
          <a:lstStyle>
            <a:lvl1pPr algn="ctr">
              <a:defRPr sz="2800">
                <a:solidFill>
                  <a:srgbClr val="1F4283"/>
                </a:solidFill>
              </a:defRPr>
            </a:lvl1pPr>
          </a:lstStyle>
          <a:p>
            <a:r>
              <a:rPr lang="en-US" dirty="0"/>
              <a:t>Click To Edit Master Title Style</a:t>
            </a:r>
          </a:p>
        </p:txBody>
      </p:sp>
      <p:sp>
        <p:nvSpPr>
          <p:cNvPr id="3" name="Subtitle 2"/>
          <p:cNvSpPr>
            <a:spLocks noGrp="1"/>
          </p:cNvSpPr>
          <p:nvPr>
            <p:ph type="subTitle" idx="1" hasCustomPrompt="1"/>
          </p:nvPr>
        </p:nvSpPr>
        <p:spPr>
          <a:xfrm>
            <a:off x="914400" y="3429000"/>
            <a:ext cx="7315200" cy="914399"/>
          </a:xfrm>
          <a:prstGeom prst="rect">
            <a:avLst/>
          </a:prstGeom>
        </p:spPr>
        <p:txBody>
          <a:bodyPr anchor="t">
            <a:normAutofit/>
          </a:bodyPr>
          <a:lstStyle>
            <a:lvl1pPr marL="0" indent="0" algn="ctr">
              <a:buNone/>
              <a:defRPr sz="1800" cap="none">
                <a:solidFill>
                  <a:srgbClr val="D72E2A"/>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09590091"/>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econdary Slide - Option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4" y="990600"/>
            <a:ext cx="8272212" cy="609600"/>
          </a:xfrm>
          <a:prstGeom prst="rect">
            <a:avLst/>
          </a:prstGeom>
        </p:spPr>
        <p:txBody>
          <a:bodyPr anchor="t">
            <a:normAutofit/>
          </a:bodyPr>
          <a:lstStyle>
            <a:lvl1pPr>
              <a:defRPr sz="2400" b="1">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435897" y="1600200"/>
            <a:ext cx="8272211" cy="4572000"/>
          </a:xfrm>
          <a:prstGeom prst="rect">
            <a:avLst/>
          </a:prstGeom>
        </p:spPr>
        <p:txBody>
          <a:bodyPr>
            <a:normAutofit/>
          </a:bodyPr>
          <a:lstStyle>
            <a:lvl1pPr>
              <a:buClr>
                <a:srgbClr val="1F4283"/>
              </a:buClr>
              <a:defRPr sz="1800">
                <a:latin typeface="Arial" panose="020B0604020202020204" pitchFamily="34" charset="0"/>
                <a:cs typeface="Arial" panose="020B0604020202020204" pitchFamily="34" charset="0"/>
              </a:defRPr>
            </a:lvl1pPr>
            <a:lvl2pPr>
              <a:buClr>
                <a:srgbClr val="1F4283"/>
              </a:buClr>
              <a:defRPr sz="1500">
                <a:latin typeface="Arial" panose="020B0604020202020204" pitchFamily="34" charset="0"/>
                <a:cs typeface="Arial" panose="020B0604020202020204" pitchFamily="34" charset="0"/>
              </a:defRPr>
            </a:lvl2pPr>
            <a:lvl3pPr>
              <a:buClr>
                <a:srgbClr val="1F4283"/>
              </a:buClr>
              <a:defRPr sz="1500">
                <a:latin typeface="Arial" panose="020B0604020202020204" pitchFamily="34" charset="0"/>
                <a:cs typeface="Arial" panose="020B0604020202020204" pitchFamily="34" charset="0"/>
              </a:defRPr>
            </a:lvl3pPr>
            <a:lvl4pPr>
              <a:buClr>
                <a:srgbClr val="1F4283"/>
              </a:buClr>
              <a:defRPr sz="1200">
                <a:latin typeface="Arial" panose="020B0604020202020204" pitchFamily="34" charset="0"/>
                <a:cs typeface="Arial" panose="020B0604020202020204" pitchFamily="34" charset="0"/>
              </a:defRPr>
            </a:lvl4pPr>
            <a:lvl5pPr>
              <a:buClr>
                <a:srgbClr val="1F4283"/>
              </a:buClr>
              <a:defRPr sz="12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62716197"/>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Secondary Slide - Option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hasCustomPrompt="1"/>
          </p:nvPr>
        </p:nvSpPr>
        <p:spPr>
          <a:xfrm>
            <a:off x="435897" y="1600200"/>
            <a:ext cx="4066793"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1313" y="1591733"/>
            <a:ext cx="4066794" cy="4572000"/>
          </a:xfrm>
          <a:prstGeom prst="rect">
            <a:avLst/>
          </a:prstGeo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79491815"/>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Slide - Media">
    <p:spTree>
      <p:nvGrpSpPr>
        <p:cNvPr id="1" name=""/>
        <p:cNvGrpSpPr/>
        <p:nvPr/>
      </p:nvGrpSpPr>
      <p:grpSpPr>
        <a:xfrm>
          <a:off x="0" y="0"/>
          <a:ext cx="0" cy="0"/>
          <a:chOff x="0" y="0"/>
          <a:chExt cx="0" cy="0"/>
        </a:xfrm>
      </p:grpSpPr>
      <p:sp>
        <p:nvSpPr>
          <p:cNvPr id="5" name="Media Placeholder 4"/>
          <p:cNvSpPr>
            <a:spLocks noGrp="1"/>
          </p:cNvSpPr>
          <p:nvPr>
            <p:ph type="media" sz="quarter" idx="10"/>
          </p:nvPr>
        </p:nvSpPr>
        <p:spPr>
          <a:xfrm>
            <a:off x="435894" y="1600200"/>
            <a:ext cx="8245161"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96115272"/>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ondary Slide - Chart">
    <p:spTree>
      <p:nvGrpSpPr>
        <p:cNvPr id="1" name=""/>
        <p:cNvGrpSpPr/>
        <p:nvPr/>
      </p:nvGrpSpPr>
      <p:grpSpPr>
        <a:xfrm>
          <a:off x="0" y="0"/>
          <a:ext cx="0" cy="0"/>
          <a:chOff x="0" y="0"/>
          <a:chExt cx="0" cy="0"/>
        </a:xfrm>
      </p:grpSpPr>
      <p:sp>
        <p:nvSpPr>
          <p:cNvPr id="3" name="Chart Placeholder 2"/>
          <p:cNvSpPr>
            <a:spLocks noGrp="1"/>
          </p:cNvSpPr>
          <p:nvPr>
            <p:ph type="chart" sz="quarter" idx="10"/>
          </p:nvPr>
        </p:nvSpPr>
        <p:spPr>
          <a:xfrm>
            <a:off x="435894" y="1600200"/>
            <a:ext cx="8245162" cy="4572000"/>
          </a:xfrm>
          <a:prstGeom prst="rect">
            <a:avLst/>
          </a:prstGeom>
        </p:spPr>
        <p:txBody>
          <a:bodyPr/>
          <a:lstStyle/>
          <a:p>
            <a:endParaRPr lang="en-US"/>
          </a:p>
        </p:txBody>
      </p:sp>
      <p:sp>
        <p:nvSpPr>
          <p:cNvPr id="4" name="Title 1"/>
          <p:cNvSpPr>
            <a:spLocks noGrp="1"/>
          </p:cNvSpPr>
          <p:nvPr>
            <p:ph type="title" hasCustomPrompt="1"/>
          </p:nvPr>
        </p:nvSpPr>
        <p:spPr>
          <a:xfrm>
            <a:off x="435895" y="990600"/>
            <a:ext cx="8272212" cy="609600"/>
          </a:xfrm>
          <a:prstGeom prst="rect">
            <a:avLst/>
          </a:prstGeom>
        </p:spPr>
        <p:txBody>
          <a:bodyPr>
            <a:normAutofit/>
          </a:bodyPr>
          <a:lstStyle>
            <a:lvl1pPr>
              <a:defRPr sz="2400">
                <a:solidFill>
                  <a:srgbClr val="153879"/>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990450261"/>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334901" y="457200"/>
            <a:ext cx="2777490" cy="94997"/>
          </a:xfrm>
          <a:prstGeom prst="rect">
            <a:avLst/>
          </a:prstGeom>
          <a:solidFill>
            <a:srgbClr val="1F4283">
              <a:alpha val="94902"/>
            </a:srgb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rgbClr val="5174B5"/>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rgbClr val="3D60A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userDrawn="1"/>
        </p:nvSpPr>
        <p:spPr>
          <a:xfrm>
            <a:off x="0" y="6316936"/>
            <a:ext cx="9144000" cy="541064"/>
          </a:xfrm>
          <a:prstGeom prst="rect">
            <a:avLst/>
          </a:prstGeom>
          <a:solidFill>
            <a:srgbClr val="153879"/>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886200" y="209550"/>
            <a:ext cx="1371600" cy="628650"/>
          </a:xfrm>
          <a:prstGeom prst="rect">
            <a:avLst/>
          </a:prstGeom>
        </p:spPr>
      </p:pic>
      <p:sp>
        <p:nvSpPr>
          <p:cNvPr id="4" name="TextBox 3"/>
          <p:cNvSpPr txBox="1"/>
          <p:nvPr userDrawn="1"/>
        </p:nvSpPr>
        <p:spPr>
          <a:xfrm>
            <a:off x="1828800" y="6428601"/>
            <a:ext cx="5486400"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Florida Department of Transportation</a:t>
            </a:r>
          </a:p>
        </p:txBody>
      </p:sp>
    </p:spTree>
    <p:extLst>
      <p:ext uri="{BB962C8B-B14F-4D97-AF65-F5344CB8AC3E}">
        <p14:creationId xmlns:p14="http://schemas.microsoft.com/office/powerpoint/2010/main" val="42346054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5" r:id="rId4"/>
    <p:sldLayoutId id="2147483685" r:id="rId5"/>
  </p:sldLayoutIdLst>
  <mc:AlternateContent xmlns:mc="http://schemas.openxmlformats.org/markup-compatibility/2006" xmlns:p14="http://schemas.microsoft.com/office/powerpoint/2010/main">
    <mc:Choice Requires="p14">
      <p:transition p14:dur="150" advTm="25000"/>
    </mc:Choice>
    <mc:Fallback xmlns="">
      <p:transition advTm="25000"/>
    </mc:Fallback>
  </mc:AlternateContent>
  <p:hf sldNum="0" hdr="0" ftr="0" dt="0"/>
  <p:txStyles>
    <p:titleStyle>
      <a:lvl1pPr algn="l" defTabSz="257175" rtl="0" eaLnBrk="1" latinLnBrk="0" hangingPunct="1">
        <a:spcBef>
          <a:spcPct val="0"/>
        </a:spcBef>
        <a:buNone/>
        <a:defRPr sz="2400" b="1" kern="1200" cap="none">
          <a:solidFill>
            <a:srgbClr val="335697"/>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212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53879"/>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p:bodyStyle>
    <p:otherStyle>
      <a:defPPr>
        <a:defRPr lang="en-US"/>
      </a:defPPr>
      <a:lvl1pPr marL="0" algn="l" defTabSz="257175" rtl="0" eaLnBrk="1" latinLnBrk="0" hangingPunct="1">
        <a:defRPr sz="1013" kern="1200">
          <a:solidFill>
            <a:schemeClr val="tx1"/>
          </a:solidFill>
          <a:latin typeface="+mn-lt"/>
          <a:ea typeface="+mn-ea"/>
          <a:cs typeface="+mn-cs"/>
        </a:defRPr>
      </a:lvl1pPr>
      <a:lvl2pPr marL="257175" algn="l" defTabSz="257175" rtl="0" eaLnBrk="1" latinLnBrk="0" hangingPunct="1">
        <a:defRPr sz="1013" kern="1200">
          <a:solidFill>
            <a:schemeClr val="tx1"/>
          </a:solidFill>
          <a:latin typeface="+mn-lt"/>
          <a:ea typeface="+mn-ea"/>
          <a:cs typeface="+mn-cs"/>
        </a:defRPr>
      </a:lvl2pPr>
      <a:lvl3pPr marL="514350" algn="l" defTabSz="257175" rtl="0" eaLnBrk="1" latinLnBrk="0" hangingPunct="1">
        <a:defRPr sz="1013" kern="1200">
          <a:solidFill>
            <a:schemeClr val="tx1"/>
          </a:solidFill>
          <a:latin typeface="+mn-lt"/>
          <a:ea typeface="+mn-ea"/>
          <a:cs typeface="+mn-cs"/>
        </a:defRPr>
      </a:lvl3pPr>
      <a:lvl4pPr marL="771525" algn="l" defTabSz="257175" rtl="0" eaLnBrk="1" latinLnBrk="0" hangingPunct="1">
        <a:defRPr sz="1013" kern="1200">
          <a:solidFill>
            <a:schemeClr val="tx1"/>
          </a:solidFill>
          <a:latin typeface="+mn-lt"/>
          <a:ea typeface="+mn-ea"/>
          <a:cs typeface="+mn-cs"/>
        </a:defRPr>
      </a:lvl4pPr>
      <a:lvl5pPr marL="1028700" algn="l" defTabSz="257175" rtl="0" eaLnBrk="1" latinLnBrk="0" hangingPunct="1">
        <a:defRPr sz="1013" kern="1200">
          <a:solidFill>
            <a:schemeClr val="tx1"/>
          </a:solidFill>
          <a:latin typeface="+mn-lt"/>
          <a:ea typeface="+mn-ea"/>
          <a:cs typeface="+mn-cs"/>
        </a:defRPr>
      </a:lvl5pPr>
      <a:lvl6pPr marL="1285875" algn="l" defTabSz="257175" rtl="0" eaLnBrk="1" latinLnBrk="0" hangingPunct="1">
        <a:defRPr sz="1013" kern="1200">
          <a:solidFill>
            <a:schemeClr val="tx1"/>
          </a:solidFill>
          <a:latin typeface="+mn-lt"/>
          <a:ea typeface="+mn-ea"/>
          <a:cs typeface="+mn-cs"/>
        </a:defRPr>
      </a:lvl6pPr>
      <a:lvl7pPr marL="1543050" algn="l" defTabSz="257175" rtl="0" eaLnBrk="1" latinLnBrk="0" hangingPunct="1">
        <a:defRPr sz="1013" kern="1200">
          <a:solidFill>
            <a:schemeClr val="tx1"/>
          </a:solidFill>
          <a:latin typeface="+mn-lt"/>
          <a:ea typeface="+mn-ea"/>
          <a:cs typeface="+mn-cs"/>
        </a:defRPr>
      </a:lvl7pPr>
      <a:lvl8pPr marL="1800225" algn="l" defTabSz="257175" rtl="0" eaLnBrk="1" latinLnBrk="0" hangingPunct="1">
        <a:defRPr sz="1013" kern="1200">
          <a:solidFill>
            <a:schemeClr val="tx1"/>
          </a:solidFill>
          <a:latin typeface="+mn-lt"/>
          <a:ea typeface="+mn-ea"/>
          <a:cs typeface="+mn-cs"/>
        </a:defRPr>
      </a:lvl8pPr>
      <a:lvl9pPr marL="2057400" algn="l" defTabSz="257175"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tp.fdot.gov/logi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outlook.office365.com/owa/calendar/D1TRCMarketingMeetings@fldot.onmicrosoft.com/bookings/s/VWRM6UfB3EibnendUi7PbQ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367162"/>
            <a:ext cx="8458200" cy="1981200"/>
          </a:xfrm>
        </p:spPr>
        <p:txBody>
          <a:bodyPr>
            <a:noAutofit/>
          </a:bodyPr>
          <a:lstStyle/>
          <a:p>
            <a:r>
              <a:rPr lang="en-US" sz="3200" dirty="0"/>
              <a:t>Ad # 26114</a:t>
            </a:r>
            <a:br>
              <a:rPr lang="en-US" sz="3200" dirty="0"/>
            </a:br>
            <a:r>
              <a:rPr lang="en-US" dirty="0"/>
              <a:t>FPID 450671-1-32-01</a:t>
            </a:r>
            <a:br>
              <a:rPr lang="en-US" dirty="0"/>
            </a:br>
            <a:r>
              <a:rPr lang="en-US" sz="1800" dirty="0">
                <a:effectLst/>
                <a:latin typeface="Arial" panose="020B0604020202020204" pitchFamily="34" charset="0"/>
                <a:ea typeface="Times New Roman" panose="02020603050405020304" pitchFamily="18" charset="0"/>
              </a:rPr>
              <a:t>SR 25 (US 27) AT FLAGHOLE RD</a:t>
            </a:r>
            <a:endParaRPr lang="en-US" b="0" dirty="0"/>
          </a:p>
        </p:txBody>
      </p:sp>
      <p:sp>
        <p:nvSpPr>
          <p:cNvPr id="3" name="Subtitle 2"/>
          <p:cNvSpPr>
            <a:spLocks noGrp="1"/>
          </p:cNvSpPr>
          <p:nvPr>
            <p:ph type="subTitle" idx="1"/>
          </p:nvPr>
        </p:nvSpPr>
        <p:spPr>
          <a:xfrm>
            <a:off x="914400" y="4800600"/>
            <a:ext cx="7315200" cy="914399"/>
          </a:xfrm>
        </p:spPr>
        <p:txBody>
          <a:bodyPr>
            <a:normAutofit fontScale="92500" lnSpcReduction="20000"/>
          </a:bodyPr>
          <a:lstStyle/>
          <a:p>
            <a:r>
              <a:rPr lang="en-US" dirty="0">
                <a:solidFill>
                  <a:srgbClr val="1F4284"/>
                </a:solidFill>
              </a:rPr>
              <a:t>Design Project Manager:</a:t>
            </a:r>
          </a:p>
          <a:p>
            <a:r>
              <a:rPr lang="en-US" dirty="0">
                <a:solidFill>
                  <a:srgbClr val="1F4284"/>
                </a:solidFill>
              </a:rPr>
              <a:t>Jennifer Freeman</a:t>
            </a:r>
          </a:p>
          <a:p>
            <a:r>
              <a:rPr lang="en-US" dirty="0">
                <a:solidFill>
                  <a:srgbClr val="1F4284"/>
                </a:solidFill>
              </a:rPr>
              <a:t>863-519-2543</a:t>
            </a:r>
          </a:p>
        </p:txBody>
      </p:sp>
    </p:spTree>
    <p:extLst>
      <p:ext uri="{BB962C8B-B14F-4D97-AF65-F5344CB8AC3E}">
        <p14:creationId xmlns:p14="http://schemas.microsoft.com/office/powerpoint/2010/main" val="791037810"/>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535" objId="4"/>
        <p14:stopEvt time="25480" objId="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TRC:  Randy Lachler, Roadway Engineer I</a:t>
            </a:r>
          </a:p>
        </p:txBody>
      </p:sp>
      <p:sp>
        <p:nvSpPr>
          <p:cNvPr id="3" name="Content Placeholder 2"/>
          <p:cNvSpPr>
            <a:spLocks noGrp="1"/>
          </p:cNvSpPr>
          <p:nvPr>
            <p:ph idx="1"/>
          </p:nvPr>
        </p:nvSpPr>
        <p:spPr>
          <a:xfrm>
            <a:off x="699117" y="2057400"/>
            <a:ext cx="4558685" cy="3257550"/>
          </a:xfrm>
        </p:spPr>
        <p:txBody>
          <a:bodyPr>
            <a:normAutofit/>
          </a:bodyPr>
          <a:lstStyle/>
          <a:p>
            <a:r>
              <a:rPr lang="en-US" dirty="0"/>
              <a:t>26 years with FDOT</a:t>
            </a:r>
          </a:p>
          <a:p>
            <a:pPr lvl="1"/>
            <a:r>
              <a:rPr lang="en-US" dirty="0"/>
              <a:t>P.E. Trainee Program – 4 years</a:t>
            </a:r>
          </a:p>
          <a:p>
            <a:pPr lvl="1"/>
            <a:r>
              <a:rPr lang="en-US" dirty="0"/>
              <a:t>Structures – 2 years</a:t>
            </a:r>
          </a:p>
          <a:p>
            <a:pPr lvl="1"/>
            <a:r>
              <a:rPr lang="en-US" dirty="0"/>
              <a:t>Roadway Design – 20 years</a:t>
            </a:r>
          </a:p>
          <a:p>
            <a:endParaRPr lang="en-US" dirty="0"/>
          </a:p>
          <a:p>
            <a:r>
              <a:rPr lang="en-US" dirty="0"/>
              <a:t>Contact Information:</a:t>
            </a:r>
          </a:p>
          <a:p>
            <a:pPr lvl="1"/>
            <a:r>
              <a:rPr lang="en-US" dirty="0"/>
              <a:t>863-519-2548</a:t>
            </a:r>
          </a:p>
          <a:p>
            <a:pPr lvl="1"/>
            <a:r>
              <a:rPr lang="en-US" dirty="0"/>
              <a:t>Randy.Lachler@dot.state.fl.us</a:t>
            </a:r>
          </a:p>
          <a:p>
            <a:endParaRPr lang="en-US" dirty="0"/>
          </a:p>
          <a:p>
            <a:pPr marL="0" indent="0">
              <a:buNone/>
            </a:pPr>
            <a:endParaRPr lang="en-US" dirty="0"/>
          </a:p>
        </p:txBody>
      </p:sp>
      <p:pic>
        <p:nvPicPr>
          <p:cNvPr id="6" name="Picture 5" descr="A person smiling for the camera&#10;&#10;Description generated with very high confidence">
            <a:extLst>
              <a:ext uri="{FF2B5EF4-FFF2-40B4-BE49-F238E27FC236}">
                <a16:creationId xmlns:a16="http://schemas.microsoft.com/office/drawing/2014/main" id="{1910ED4D-9858-4C24-81AD-56EB366DFA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5462" y="2174361"/>
            <a:ext cx="1969328" cy="2621147"/>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73137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990600"/>
            <a:ext cx="8272212" cy="457200"/>
          </a:xfrm>
        </p:spPr>
        <p:txBody>
          <a:bodyPr>
            <a:normAutofit fontScale="90000"/>
          </a:bodyPr>
          <a:lstStyle/>
          <a:p>
            <a:br>
              <a:rPr lang="en-US" dirty="0"/>
            </a:br>
            <a:endParaRPr lang="en-US" dirty="0"/>
          </a:p>
        </p:txBody>
      </p:sp>
      <p:sp>
        <p:nvSpPr>
          <p:cNvPr id="5" name="Content Placeholder 2">
            <a:extLst>
              <a:ext uri="{FF2B5EF4-FFF2-40B4-BE49-F238E27FC236}">
                <a16:creationId xmlns:a16="http://schemas.microsoft.com/office/drawing/2014/main" id="{7DD87413-039F-4CFA-9AF6-64486F5D4422}"/>
              </a:ext>
            </a:extLst>
          </p:cNvPr>
          <p:cNvSpPr txBox="1">
            <a:spLocks/>
          </p:cNvSpPr>
          <p:nvPr/>
        </p:nvSpPr>
        <p:spPr>
          <a:xfrm>
            <a:off x="435894" y="1447800"/>
            <a:ext cx="7869906" cy="4419600"/>
          </a:xfrm>
          <a:prstGeom prst="rect">
            <a:avLst/>
          </a:prstGeom>
        </p:spPr>
        <p:txBody>
          <a:bodyPr>
            <a:normAutofit/>
          </a:bodyPr>
          <a:lstStyle>
            <a:lvl1pPr marL="17212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a:lstStyle>
          <a:p>
            <a:pPr marL="0" indent="0">
              <a:buNone/>
            </a:pPr>
            <a:endParaRPr lang="en-US" dirty="0"/>
          </a:p>
          <a:p>
            <a:r>
              <a:rPr lang="en-US" dirty="0">
                <a:highlight>
                  <a:srgbClr val="FFFF00"/>
                </a:highlight>
              </a:rPr>
              <a:t>Documents on PSU’s </a:t>
            </a:r>
            <a:r>
              <a:rPr lang="en-US" dirty="0">
                <a:highlight>
                  <a:srgbClr val="FFFF00"/>
                </a:highlight>
                <a:hlinkClick r:id="rId2"/>
              </a:rPr>
              <a:t>FTP</a:t>
            </a:r>
            <a:r>
              <a:rPr lang="en-US" dirty="0">
                <a:highlight>
                  <a:srgbClr val="FFFF00"/>
                </a:highlight>
              </a:rPr>
              <a:t> site</a:t>
            </a:r>
            <a:r>
              <a:rPr lang="en-US" dirty="0"/>
              <a:t>:</a:t>
            </a:r>
          </a:p>
          <a:p>
            <a:pPr lvl="1"/>
            <a:r>
              <a:rPr lang="en-US" dirty="0"/>
              <a:t>4P Technical Scope</a:t>
            </a:r>
          </a:p>
          <a:p>
            <a:pPr lvl="1"/>
            <a:r>
              <a:rPr lang="en-US" dirty="0"/>
              <a:t>Typical Sections</a:t>
            </a:r>
          </a:p>
          <a:p>
            <a:pPr lvl="1"/>
            <a:r>
              <a:rPr lang="en-US" dirty="0"/>
              <a:t>As-Builts</a:t>
            </a:r>
          </a:p>
          <a:p>
            <a:pPr lvl="1"/>
            <a:r>
              <a:rPr lang="en-US" dirty="0"/>
              <a:t>LRE</a:t>
            </a:r>
          </a:p>
        </p:txBody>
      </p:sp>
    </p:spTree>
    <p:extLst>
      <p:ext uri="{BB962C8B-B14F-4D97-AF65-F5344CB8AC3E}">
        <p14:creationId xmlns:p14="http://schemas.microsoft.com/office/powerpoint/2010/main" val="1624055822"/>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6" objId="4"/>
        <p14:stopEvt time="22820" objId="4"/>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79E6-ECF8-4FC4-915B-4FF7C6CD19DD}"/>
              </a:ext>
            </a:extLst>
          </p:cNvPr>
          <p:cNvSpPr>
            <a:spLocks noGrp="1"/>
          </p:cNvSpPr>
          <p:nvPr>
            <p:ph type="title"/>
          </p:nvPr>
        </p:nvSpPr>
        <p:spPr>
          <a:xfrm>
            <a:off x="435896" y="990600"/>
            <a:ext cx="8272212" cy="838200"/>
          </a:xfrm>
        </p:spPr>
        <p:txBody>
          <a:bodyPr>
            <a:normAutofit/>
          </a:bodyPr>
          <a:lstStyle/>
          <a:p>
            <a:pPr algn="ctr"/>
            <a:r>
              <a:rPr lang="en-US" dirty="0"/>
              <a:t>TRC Considerations for your ELOR – This is what we want to see in your letter.</a:t>
            </a:r>
          </a:p>
        </p:txBody>
      </p:sp>
      <p:sp>
        <p:nvSpPr>
          <p:cNvPr id="3" name="Content Placeholder 2">
            <a:extLst>
              <a:ext uri="{FF2B5EF4-FFF2-40B4-BE49-F238E27FC236}">
                <a16:creationId xmlns:a16="http://schemas.microsoft.com/office/drawing/2014/main" id="{18CB5F3B-9CB7-4A18-8301-514715FC178A}"/>
              </a:ext>
            </a:extLst>
          </p:cNvPr>
          <p:cNvSpPr>
            <a:spLocks noGrp="1"/>
          </p:cNvSpPr>
          <p:nvPr>
            <p:ph idx="1"/>
          </p:nvPr>
        </p:nvSpPr>
        <p:spPr>
          <a:xfrm>
            <a:off x="435897" y="2057400"/>
            <a:ext cx="8272211" cy="4114800"/>
          </a:xfrm>
        </p:spPr>
        <p:txBody>
          <a:bodyPr lIns="91440" tIns="45720" rIns="91440" bIns="45720" anchor="t">
            <a:normAutofit fontScale="92500" lnSpcReduction="20000"/>
          </a:bodyPr>
          <a:lstStyle/>
          <a:p>
            <a:pPr marL="172085" indent="-172085"/>
            <a:r>
              <a:rPr lang="en-US" sz="2000" dirty="0">
                <a:latin typeface="Arial"/>
                <a:cs typeface="Arial"/>
              </a:rPr>
              <a:t>Project approach: understanding scope, unique project issues, safety and context.</a:t>
            </a:r>
          </a:p>
          <a:p>
            <a:pPr marL="172085" indent="-172085"/>
            <a:endParaRPr lang="en-US" sz="2000" dirty="0"/>
          </a:p>
          <a:p>
            <a:pPr marL="172085" indent="-172085"/>
            <a:r>
              <a:rPr lang="en-US" sz="2000" dirty="0">
                <a:latin typeface="Arial"/>
                <a:cs typeface="Arial"/>
              </a:rPr>
              <a:t>Relevant staff experience and knowledge of rigid pavement design processes.</a:t>
            </a:r>
          </a:p>
          <a:p>
            <a:pPr marL="0" indent="0">
              <a:buNone/>
            </a:pPr>
            <a:endParaRPr lang="en-US" sz="2000" dirty="0"/>
          </a:p>
          <a:p>
            <a:pPr marL="172085" indent="-172085"/>
            <a:r>
              <a:rPr lang="en-US" sz="2000" dirty="0">
                <a:latin typeface="Arial"/>
                <a:cs typeface="Arial"/>
              </a:rPr>
              <a:t>Approach to constructability of concrete on the side road to allow access?</a:t>
            </a:r>
          </a:p>
          <a:p>
            <a:pPr marL="0" indent="0">
              <a:buNone/>
            </a:pPr>
            <a:endParaRPr lang="en-US" sz="2000" dirty="0">
              <a:latin typeface="Arial"/>
              <a:cs typeface="Arial"/>
            </a:endParaRPr>
          </a:p>
          <a:p>
            <a:pPr marL="172085" indent="-172085"/>
            <a:r>
              <a:rPr lang="en-US" sz="2000" dirty="0">
                <a:latin typeface="Arial"/>
                <a:cs typeface="Arial"/>
              </a:rPr>
              <a:t>How will the MOT be phased so it is aligned with the concrete joints?</a:t>
            </a:r>
          </a:p>
          <a:p>
            <a:pPr marL="172085" indent="-172085"/>
            <a:endParaRPr lang="en-US" sz="2000" dirty="0">
              <a:latin typeface="Arial"/>
              <a:cs typeface="Arial"/>
            </a:endParaRPr>
          </a:p>
          <a:p>
            <a:pPr marL="172085" indent="-172085"/>
            <a:r>
              <a:rPr lang="en-US" sz="2000" dirty="0">
                <a:latin typeface="Arial"/>
                <a:cs typeface="Arial"/>
              </a:rPr>
              <a:t>Quality of the letter.</a:t>
            </a:r>
          </a:p>
          <a:p>
            <a:pPr marL="172085" indent="-172085"/>
            <a:endParaRPr lang="en-US" sz="2000" dirty="0">
              <a:latin typeface="Arial"/>
              <a:cs typeface="Arial"/>
            </a:endParaRPr>
          </a:p>
        </p:txBody>
      </p:sp>
    </p:spTree>
    <p:extLst>
      <p:ext uri="{BB962C8B-B14F-4D97-AF65-F5344CB8AC3E}">
        <p14:creationId xmlns:p14="http://schemas.microsoft.com/office/powerpoint/2010/main" val="25122643"/>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9" objId="4"/>
        <p14:stopEvt time="36000" objId="4"/>
      </p14:showEvt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C79E6-ECF8-4FC4-915B-4FF7C6CD19DD}"/>
              </a:ext>
            </a:extLst>
          </p:cNvPr>
          <p:cNvSpPr>
            <a:spLocks noGrp="1"/>
          </p:cNvSpPr>
          <p:nvPr>
            <p:ph type="title"/>
          </p:nvPr>
        </p:nvSpPr>
        <p:spPr>
          <a:xfrm>
            <a:off x="435897" y="840509"/>
            <a:ext cx="8272212" cy="609600"/>
          </a:xfrm>
        </p:spPr>
        <p:txBody>
          <a:bodyPr>
            <a:normAutofit/>
          </a:bodyPr>
          <a:lstStyle/>
          <a:p>
            <a:r>
              <a:rPr lang="en-US" dirty="0"/>
              <a:t>Suggestions for the Letter of Interest</a:t>
            </a:r>
          </a:p>
        </p:txBody>
      </p:sp>
      <p:sp>
        <p:nvSpPr>
          <p:cNvPr id="3" name="Content Placeholder 2">
            <a:extLst>
              <a:ext uri="{FF2B5EF4-FFF2-40B4-BE49-F238E27FC236}">
                <a16:creationId xmlns:a16="http://schemas.microsoft.com/office/drawing/2014/main" id="{18CB5F3B-9CB7-4A18-8301-514715FC178A}"/>
              </a:ext>
            </a:extLst>
          </p:cNvPr>
          <p:cNvSpPr>
            <a:spLocks noGrp="1"/>
          </p:cNvSpPr>
          <p:nvPr>
            <p:ph idx="1"/>
          </p:nvPr>
        </p:nvSpPr>
        <p:spPr>
          <a:xfrm>
            <a:off x="435898" y="1524000"/>
            <a:ext cx="8272211" cy="4495800"/>
          </a:xfrm>
        </p:spPr>
        <p:txBody>
          <a:bodyPr>
            <a:normAutofit/>
          </a:bodyPr>
          <a:lstStyle/>
          <a:p>
            <a:pPr lvl="1"/>
            <a:r>
              <a:rPr lang="en-US" sz="1800" dirty="0"/>
              <a:t>Listen to your TRC. </a:t>
            </a:r>
          </a:p>
          <a:p>
            <a:pPr lvl="1"/>
            <a:r>
              <a:rPr lang="en-US" sz="1800" dirty="0"/>
              <a:t>Use of graphics should add value to the letter.</a:t>
            </a:r>
          </a:p>
          <a:p>
            <a:pPr lvl="1"/>
            <a:r>
              <a:rPr lang="en-US" sz="1800" dirty="0"/>
              <a:t>TRC prints in black and white, so colors may not be correctly represented. </a:t>
            </a:r>
          </a:p>
          <a:p>
            <a:pPr lvl="1"/>
            <a:r>
              <a:rPr lang="en-US" sz="1800" dirty="0"/>
              <a:t>This TRC prefers a two-column format.</a:t>
            </a:r>
          </a:p>
          <a:p>
            <a:pPr lvl="1"/>
            <a:r>
              <a:rPr lang="en-US" sz="1800" dirty="0"/>
              <a:t>If you reference a specific project, please include contact information.</a:t>
            </a:r>
          </a:p>
          <a:p>
            <a:pPr lvl="1"/>
            <a:r>
              <a:rPr lang="en-US" sz="1800" dirty="0"/>
              <a:t>Check for grammatical errors. It is a direct reflection on your QC abilities.  </a:t>
            </a:r>
          </a:p>
          <a:p>
            <a:pPr lvl="1"/>
            <a:r>
              <a:rPr lang="en-US" sz="1800" dirty="0"/>
              <a:t>Include key staff and years of experience, but don’t overload with resume information. </a:t>
            </a:r>
          </a:p>
          <a:p>
            <a:pPr lvl="1"/>
            <a:r>
              <a:rPr lang="en-US" sz="1800" dirty="0"/>
              <a:t>This letter is your chance to stand out, so make it count. </a:t>
            </a:r>
          </a:p>
          <a:p>
            <a:pPr lvl="1"/>
            <a:r>
              <a:rPr lang="en-US" sz="1800" dirty="0"/>
              <a:t> </a:t>
            </a:r>
            <a:r>
              <a:rPr lang="en-US" sz="1800" b="1" dirty="0"/>
              <a:t>Be sure to check PSU’s marketing site for updates</a:t>
            </a:r>
            <a:r>
              <a:rPr lang="en-US" sz="1800" dirty="0"/>
              <a:t>.</a:t>
            </a:r>
          </a:p>
          <a:p>
            <a:pPr lvl="1"/>
            <a:endParaRPr lang="en-US" sz="1800" dirty="0"/>
          </a:p>
        </p:txBody>
      </p:sp>
    </p:spTree>
    <p:extLst>
      <p:ext uri="{BB962C8B-B14F-4D97-AF65-F5344CB8AC3E}">
        <p14:creationId xmlns:p14="http://schemas.microsoft.com/office/powerpoint/2010/main" val="320214062"/>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8" objId="4"/>
        <p14:stopEvt time="39261" objId="4"/>
      </p14:showEvt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932176"/>
            <a:ext cx="8229600" cy="3048000"/>
          </a:xfrm>
        </p:spPr>
        <p:txBody>
          <a:bodyPr>
            <a:normAutofit fontScale="90000"/>
          </a:bodyPr>
          <a:lstStyle/>
          <a:p>
            <a:br>
              <a:rPr lang="en-US" sz="3100" dirty="0"/>
            </a:br>
            <a:br>
              <a:rPr lang="en-US" sz="3100" dirty="0"/>
            </a:br>
            <a:br>
              <a:rPr lang="en-US" sz="3100" dirty="0"/>
            </a:br>
            <a:br>
              <a:rPr lang="en-US" sz="3100" dirty="0"/>
            </a:br>
            <a:br>
              <a:rPr lang="en-US" sz="3100" dirty="0"/>
            </a:br>
            <a:br>
              <a:rPr lang="en-US" sz="3100" dirty="0"/>
            </a:br>
            <a:br>
              <a:rPr lang="en-US" sz="2200" dirty="0"/>
            </a:br>
            <a:r>
              <a:rPr lang="en-US" sz="2200" dirty="0">
                <a:solidFill>
                  <a:schemeClr val="tx2"/>
                </a:solidFill>
              </a:rPr>
              <a:t>Meetings are being held on: </a:t>
            </a:r>
            <a:br>
              <a:rPr lang="en-US" sz="2200" dirty="0">
                <a:solidFill>
                  <a:schemeClr val="tx2"/>
                </a:solidFill>
              </a:rPr>
            </a:br>
            <a:r>
              <a:rPr lang="en-US" sz="2200" dirty="0">
                <a:solidFill>
                  <a:schemeClr val="tx2"/>
                </a:solidFill>
              </a:rPr>
              <a:t>4/23/2025</a:t>
            </a:r>
            <a:br>
              <a:rPr lang="en-US" sz="2200" dirty="0">
                <a:solidFill>
                  <a:schemeClr val="tx2"/>
                </a:solidFill>
              </a:rPr>
            </a:br>
            <a:r>
              <a:rPr lang="en-US" sz="2200" dirty="0">
                <a:solidFill>
                  <a:schemeClr val="tx2"/>
                </a:solidFill>
              </a:rPr>
              <a:t>4/30/2025</a:t>
            </a:r>
            <a:br>
              <a:rPr lang="en-US" sz="2200" dirty="0">
                <a:solidFill>
                  <a:schemeClr val="tx2"/>
                </a:solidFill>
              </a:rPr>
            </a:br>
            <a:r>
              <a:rPr lang="en-US" sz="2200" dirty="0">
                <a:solidFill>
                  <a:schemeClr val="tx2"/>
                </a:solidFill>
              </a:rPr>
              <a:t>5/1/2025</a:t>
            </a:r>
            <a:br>
              <a:rPr lang="en-US" sz="2200" dirty="0">
                <a:solidFill>
                  <a:schemeClr val="tx2"/>
                </a:solidFill>
              </a:rPr>
            </a:br>
            <a:br>
              <a:rPr lang="en-US" sz="2200" dirty="0">
                <a:solidFill>
                  <a:schemeClr val="tx2"/>
                </a:solidFill>
              </a:rPr>
            </a:br>
            <a:r>
              <a:rPr lang="en-US" sz="2200" dirty="0">
                <a:solidFill>
                  <a:schemeClr val="tx2"/>
                </a:solidFill>
              </a:rPr>
              <a:t>This time is for you to ask questions and get clarification, so be prepared to ask the TRC questions. This is not the time to market yourself, that is what your letter is for.</a:t>
            </a:r>
            <a:br>
              <a:rPr lang="en-US" sz="3100" dirty="0"/>
            </a:br>
            <a:endParaRPr lang="en-US" dirty="0"/>
          </a:p>
        </p:txBody>
      </p:sp>
      <p:sp>
        <p:nvSpPr>
          <p:cNvPr id="3" name="TextBox 2">
            <a:extLst>
              <a:ext uri="{FF2B5EF4-FFF2-40B4-BE49-F238E27FC236}">
                <a16:creationId xmlns:a16="http://schemas.microsoft.com/office/drawing/2014/main" id="{E59F1DE2-BFAC-410D-A47B-E07D757DA70B}"/>
              </a:ext>
            </a:extLst>
          </p:cNvPr>
          <p:cNvSpPr txBox="1"/>
          <p:nvPr/>
        </p:nvSpPr>
        <p:spPr>
          <a:xfrm>
            <a:off x="685800" y="914400"/>
            <a:ext cx="7924800" cy="2123658"/>
          </a:xfrm>
          <a:prstGeom prst="rect">
            <a:avLst/>
          </a:prstGeom>
          <a:noFill/>
        </p:spPr>
        <p:txBody>
          <a:bodyPr wrap="square" rtlCol="0">
            <a:spAutoFit/>
          </a:bodyPr>
          <a:lstStyle/>
          <a:p>
            <a:pPr algn="ctr" defTabSz="257175">
              <a:spcBef>
                <a:spcPct val="0"/>
              </a:spcBef>
            </a:pPr>
            <a:endParaRPr lang="en-US" sz="2200" b="1" dirty="0">
              <a:solidFill>
                <a:srgbClr val="153879"/>
              </a:solidFill>
              <a:latin typeface="Arial" panose="020B0604020202020204" pitchFamily="34" charset="0"/>
              <a:ea typeface="+mj-ea"/>
              <a:cs typeface="Arial" panose="020B0604020202020204" pitchFamily="34" charset="0"/>
            </a:endParaRPr>
          </a:p>
          <a:p>
            <a:pPr algn="ctr" defTabSz="257175">
              <a:spcBef>
                <a:spcPct val="0"/>
              </a:spcBef>
            </a:pPr>
            <a:r>
              <a:rPr lang="en-US" sz="2200" b="1" dirty="0">
                <a:solidFill>
                  <a:srgbClr val="153879"/>
                </a:solidFill>
                <a:latin typeface="Arial" panose="020B0604020202020204" pitchFamily="34" charset="0"/>
                <a:ea typeface="+mj-ea"/>
                <a:cs typeface="Arial" panose="020B0604020202020204" pitchFamily="34" charset="0"/>
              </a:rPr>
              <a:t>If you would like to schedule your 20-minute marketing meeting, please follow this link:</a:t>
            </a:r>
          </a:p>
          <a:p>
            <a:pPr algn="ctr" defTabSz="257175">
              <a:spcBef>
                <a:spcPct val="0"/>
              </a:spcBef>
            </a:pPr>
            <a:r>
              <a:rPr lang="en-US" sz="2200" b="1" dirty="0">
                <a:solidFill>
                  <a:srgbClr val="153879"/>
                </a:solidFill>
                <a:latin typeface="Arial" panose="020B0604020202020204" pitchFamily="34" charset="0"/>
                <a:ea typeface="+mj-ea"/>
                <a:cs typeface="Arial" panose="020B0604020202020204" pitchFamily="34" charset="0"/>
                <a:hlinkClick r:id="rId2"/>
              </a:rPr>
              <a:t>https://outlook.office365.com/owa/calendar/D1TRCMarketingMeetings@fldot.onmicrosoft.com/bookings/s/VWRM6UfB3EibnendUi7PbQ2</a:t>
            </a:r>
            <a:r>
              <a:rPr lang="en-US" sz="2200" b="1" dirty="0">
                <a:solidFill>
                  <a:srgbClr val="153879"/>
                </a:solidFill>
                <a:latin typeface="Arial" panose="020B0604020202020204" pitchFamily="34" charset="0"/>
                <a:ea typeface="+mj-ea"/>
                <a:cs typeface="Arial" panose="020B0604020202020204" pitchFamily="34" charset="0"/>
              </a:rPr>
              <a:t> </a:t>
            </a:r>
          </a:p>
        </p:txBody>
      </p:sp>
    </p:spTree>
    <p:extLst>
      <p:ext uri="{BB962C8B-B14F-4D97-AF65-F5344CB8AC3E}">
        <p14:creationId xmlns:p14="http://schemas.microsoft.com/office/powerpoint/2010/main" val="252312164"/>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7" objId="4"/>
        <p14:stopEvt time="22950" objId="4"/>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Important CAP Dates:</a:t>
            </a:r>
          </a:p>
        </p:txBody>
      </p:sp>
      <p:sp>
        <p:nvSpPr>
          <p:cNvPr id="3" name="Content Placeholder 2"/>
          <p:cNvSpPr>
            <a:spLocks noGrp="1"/>
          </p:cNvSpPr>
          <p:nvPr>
            <p:ph idx="1"/>
          </p:nvPr>
        </p:nvSpPr>
        <p:spPr/>
        <p:txBody>
          <a:bodyPr lIns="91440" tIns="45720" rIns="91440" bIns="45720" anchor="t">
            <a:normAutofit/>
          </a:bodyPr>
          <a:lstStyle/>
          <a:p>
            <a:pPr marL="172085" indent="-172085"/>
            <a:r>
              <a:rPr lang="en-US" sz="2400" dirty="0"/>
              <a:t>Advertisement: 			May 12, 2025</a:t>
            </a:r>
            <a:endParaRPr lang="en-US" dirty="0"/>
          </a:p>
          <a:p>
            <a:pPr marL="354330" lvl="1" indent="-172085"/>
            <a:r>
              <a:rPr lang="en-US" sz="1600" dirty="0"/>
              <a:t>Contact ceases with all FDOT staff (except PSU) </a:t>
            </a:r>
          </a:p>
          <a:p>
            <a:pPr marL="172085" indent="-172085"/>
            <a:r>
              <a:rPr lang="en-US" sz="2400" dirty="0"/>
              <a:t>Procurement Method: ELOR</a:t>
            </a:r>
          </a:p>
          <a:p>
            <a:pPr marL="354330" lvl="1" indent="-172085"/>
            <a:r>
              <a:rPr lang="en-US" sz="2100" dirty="0"/>
              <a:t>Response Deadline: May 27, 2025</a:t>
            </a:r>
          </a:p>
          <a:p>
            <a:pPr marL="354330" lvl="1" indent="-172085"/>
            <a:r>
              <a:rPr lang="en-US" sz="2100" dirty="0"/>
              <a:t>Shortlist Selection:		June 24, 2025</a:t>
            </a:r>
          </a:p>
          <a:p>
            <a:pPr marL="354330" lvl="1" indent="-172085"/>
            <a:r>
              <a:rPr lang="en-US" sz="2100" dirty="0"/>
              <a:t>Final Selection:  		July 15, 2025</a:t>
            </a:r>
          </a:p>
          <a:p>
            <a:pPr marL="172085" indent="-172085"/>
            <a:r>
              <a:rPr lang="en-US" sz="2400" dirty="0"/>
              <a:t>No debriefs until 72 hours after final selection</a:t>
            </a:r>
          </a:p>
          <a:p>
            <a:pPr marL="0" indent="0" algn="ctr">
              <a:buNone/>
            </a:pPr>
            <a:endParaRPr lang="en-US" sz="2400" dirty="0"/>
          </a:p>
        </p:txBody>
      </p:sp>
    </p:spTree>
    <p:extLst>
      <p:ext uri="{BB962C8B-B14F-4D97-AF65-F5344CB8AC3E}">
        <p14:creationId xmlns:p14="http://schemas.microsoft.com/office/powerpoint/2010/main" val="902986976"/>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9" objId="4"/>
        <p14:stopEvt time="37918" objId="4"/>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6" y="669636"/>
            <a:ext cx="8272212" cy="609600"/>
          </a:xfrm>
        </p:spPr>
        <p:txBody>
          <a:bodyPr>
            <a:normAutofit/>
          </a:bodyPr>
          <a:lstStyle/>
          <a:p>
            <a:r>
              <a:rPr lang="en-US" sz="2200" dirty="0"/>
              <a:t>Anticipated Work Groups</a:t>
            </a:r>
          </a:p>
        </p:txBody>
      </p:sp>
      <p:sp>
        <p:nvSpPr>
          <p:cNvPr id="3" name="Content Placeholder 2">
            <a:extLst>
              <a:ext uri="{FF2B5EF4-FFF2-40B4-BE49-F238E27FC236}">
                <a16:creationId xmlns:a16="http://schemas.microsoft.com/office/drawing/2014/main" id="{44C927A9-2FE4-4891-81D7-59AFF66F09CD}"/>
              </a:ext>
            </a:extLst>
          </p:cNvPr>
          <p:cNvSpPr>
            <a:spLocks noGrp="1"/>
          </p:cNvSpPr>
          <p:nvPr>
            <p:ph idx="1"/>
          </p:nvPr>
        </p:nvSpPr>
        <p:spPr>
          <a:xfrm>
            <a:off x="435896" y="1279236"/>
            <a:ext cx="8272211" cy="4572000"/>
          </a:xfrm>
        </p:spPr>
        <p:txBody>
          <a:bodyPr>
            <a:normAutofit/>
          </a:bodyPr>
          <a:lstStyle/>
          <a:p>
            <a:r>
              <a:rPr lang="en-US" dirty="0"/>
              <a:t>Major Work Type: 3.1 Minor Highway Design</a:t>
            </a:r>
          </a:p>
          <a:p>
            <a:endParaRPr lang="en-US" dirty="0"/>
          </a:p>
          <a:p>
            <a:pPr lvl="1"/>
            <a:r>
              <a:rPr lang="en-US" dirty="0"/>
              <a:t>4.1.1 	Miscellaneous Structures</a:t>
            </a:r>
          </a:p>
          <a:p>
            <a:pPr lvl="1"/>
            <a:r>
              <a:rPr lang="en-US" dirty="0"/>
              <a:t>7.1		Signing, Pavement Marking, and Channelization</a:t>
            </a:r>
          </a:p>
          <a:p>
            <a:pPr lvl="1"/>
            <a:r>
              <a:rPr lang="en-US" dirty="0"/>
              <a:t>8.1		Control Surveying</a:t>
            </a:r>
          </a:p>
          <a:p>
            <a:pPr lvl="1"/>
            <a:r>
              <a:rPr lang="en-US" dirty="0"/>
              <a:t>8.2		Design, Right of Way, and Construction Surveying</a:t>
            </a:r>
          </a:p>
        </p:txBody>
      </p:sp>
      <p:sp>
        <p:nvSpPr>
          <p:cNvPr id="4" name="Content Placeholder 2">
            <a:extLst>
              <a:ext uri="{FF2B5EF4-FFF2-40B4-BE49-F238E27FC236}">
                <a16:creationId xmlns:a16="http://schemas.microsoft.com/office/drawing/2014/main" id="{0875B649-C686-4792-95C5-F92B88D9FF2F}"/>
              </a:ext>
            </a:extLst>
          </p:cNvPr>
          <p:cNvSpPr txBox="1">
            <a:spLocks/>
          </p:cNvSpPr>
          <p:nvPr/>
        </p:nvSpPr>
        <p:spPr>
          <a:xfrm>
            <a:off x="4419600" y="1736436"/>
            <a:ext cx="3831303" cy="3505200"/>
          </a:xfrm>
          <a:prstGeom prst="rect">
            <a:avLst/>
          </a:prstGeom>
        </p:spPr>
        <p:txBody>
          <a:bodyPr>
            <a:normAutofit/>
          </a:bodyPr>
          <a:lstStyle>
            <a:lvl1pPr marL="17212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800" b="1" kern="1200">
                <a:solidFill>
                  <a:schemeClr val="tx2"/>
                </a:solidFill>
                <a:latin typeface="Arial" panose="020B0604020202020204" pitchFamily="34" charset="0"/>
                <a:ea typeface="+mn-ea"/>
                <a:cs typeface="Arial" panose="020B0604020202020204" pitchFamily="34" charset="0"/>
              </a:defRPr>
            </a:lvl1pPr>
            <a:lvl2pPr marL="354375" indent="-1721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2pPr>
            <a:lvl3pPr marL="506250" indent="-15187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500" kern="1200">
                <a:solidFill>
                  <a:schemeClr val="tx2"/>
                </a:solidFill>
                <a:latin typeface="Arial" panose="020B0604020202020204" pitchFamily="34" charset="0"/>
                <a:ea typeface="+mn-ea"/>
                <a:cs typeface="Arial" panose="020B0604020202020204" pitchFamily="34" charset="0"/>
              </a:defRPr>
            </a:lvl3pPr>
            <a:lvl4pPr marL="6986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4pPr>
            <a:lvl5pPr marL="901125" indent="-131625" algn="l" defTabSz="257175" rtl="0" eaLnBrk="1" latinLnBrk="0" hangingPunct="1">
              <a:spcBef>
                <a:spcPct val="20000"/>
              </a:spcBef>
              <a:spcAft>
                <a:spcPts val="338"/>
              </a:spcAft>
              <a:buClr>
                <a:srgbClr val="1F4283"/>
              </a:buClr>
              <a:buSzPct val="92000"/>
              <a:buFont typeface="Wingdings 2" panose="05020102010507070707" pitchFamily="18" charset="2"/>
              <a:buChar char=""/>
              <a:defRPr sz="1200" kern="1200">
                <a:solidFill>
                  <a:schemeClr val="tx2"/>
                </a:solidFill>
                <a:latin typeface="Arial" panose="020B0604020202020204" pitchFamily="34" charset="0"/>
                <a:ea typeface="+mn-ea"/>
                <a:cs typeface="Arial" panose="020B0604020202020204" pitchFamily="34" charset="0"/>
              </a:defRPr>
            </a:lvl5pPr>
            <a:lvl6pPr marL="10687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6pPr>
            <a:lvl7pPr marL="12375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7pPr>
            <a:lvl8pPr marL="140625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8pPr>
            <a:lvl9pPr marL="1575000" indent="-128588" algn="l" defTabSz="257175" rtl="0" eaLnBrk="1" latinLnBrk="0" hangingPunct="1">
              <a:spcBef>
                <a:spcPct val="20000"/>
              </a:spcBef>
              <a:spcAft>
                <a:spcPts val="338"/>
              </a:spcAft>
              <a:buClr>
                <a:schemeClr val="accent2"/>
              </a:buClr>
              <a:buSzPct val="92000"/>
              <a:buFont typeface="Wingdings 2" panose="05020102010507070707" pitchFamily="18" charset="2"/>
              <a:buChar char=""/>
              <a:defRPr sz="675" kern="1200">
                <a:solidFill>
                  <a:schemeClr val="tx2"/>
                </a:solidFill>
                <a:latin typeface="+mn-lt"/>
                <a:ea typeface="+mn-ea"/>
                <a:cs typeface="+mn-cs"/>
              </a:defRPr>
            </a:lvl9pPr>
          </a:lstStyle>
          <a:p>
            <a:pPr marL="182250" lvl="1" indent="0">
              <a:buNone/>
            </a:pPr>
            <a:endParaRPr lang="en-US" dirty="0"/>
          </a:p>
        </p:txBody>
      </p:sp>
    </p:spTree>
    <p:extLst>
      <p:ext uri="{BB962C8B-B14F-4D97-AF65-F5344CB8AC3E}">
        <p14:creationId xmlns:p14="http://schemas.microsoft.com/office/powerpoint/2010/main" val="4176963921"/>
      </p:ext>
    </p:extLst>
  </p:cSld>
  <p:clrMapOvr>
    <a:masterClrMapping/>
  </p:clrMapOvr>
  <mc:AlternateContent xmlns:mc="http://schemas.openxmlformats.org/markup-compatibility/2006" xmlns:p14="http://schemas.microsoft.com/office/powerpoint/2010/main">
    <mc:Choice Requires="p14">
      <p:transition p14:dur="150" advTm="10000"/>
    </mc:Choice>
    <mc:Fallback xmlns="">
      <p:transition advTm="10000"/>
    </mc:Fallback>
  </mc:AlternateContent>
  <p:extLst>
    <p:ext uri="{E180D4A7-C9FB-4DFB-919C-405C955672EB}">
      <p14:showEvtLst xmlns:p14="http://schemas.microsoft.com/office/powerpoint/2010/main">
        <p14:playEvt time="11" objId="5"/>
        <p14:stopEvt time="54818" objId="5"/>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990600"/>
            <a:ext cx="8250906" cy="609600"/>
          </a:xfrm>
        </p:spPr>
        <p:txBody>
          <a:bodyPr>
            <a:normAutofit/>
          </a:bodyPr>
          <a:lstStyle/>
          <a:p>
            <a:r>
              <a:rPr lang="en-US" sz="3200" dirty="0"/>
              <a:t>Project Overview FM 450671-1</a:t>
            </a:r>
          </a:p>
        </p:txBody>
      </p:sp>
      <p:pic>
        <p:nvPicPr>
          <p:cNvPr id="6" name="Content Placeholder 5">
            <a:extLst>
              <a:ext uri="{FF2B5EF4-FFF2-40B4-BE49-F238E27FC236}">
                <a16:creationId xmlns:a16="http://schemas.microsoft.com/office/drawing/2014/main" id="{F9302E7E-9B74-469D-7FA7-A296952D1A79}"/>
              </a:ext>
            </a:extLst>
          </p:cNvPr>
          <p:cNvPicPr>
            <a:picLocks noGrp="1" noChangeAspect="1"/>
          </p:cNvPicPr>
          <p:nvPr>
            <p:ph idx="1"/>
          </p:nvPr>
        </p:nvPicPr>
        <p:blipFill>
          <a:blip r:embed="rId2"/>
          <a:stretch>
            <a:fillRect/>
          </a:stretch>
        </p:blipFill>
        <p:spPr>
          <a:xfrm>
            <a:off x="1685574" y="1600200"/>
            <a:ext cx="5772853" cy="4572000"/>
          </a:xfrm>
        </p:spPr>
      </p:pic>
    </p:spTree>
    <p:extLst>
      <p:ext uri="{BB962C8B-B14F-4D97-AF65-F5344CB8AC3E}">
        <p14:creationId xmlns:p14="http://schemas.microsoft.com/office/powerpoint/2010/main" val="3015297511"/>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4" objId="5"/>
        <p14:stopEvt time="51774" objId="5"/>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Project Overview</a:t>
            </a:r>
          </a:p>
        </p:txBody>
      </p:sp>
      <p:sp>
        <p:nvSpPr>
          <p:cNvPr id="5" name="Content Placeholder 4">
            <a:extLst>
              <a:ext uri="{FF2B5EF4-FFF2-40B4-BE49-F238E27FC236}">
                <a16:creationId xmlns:a16="http://schemas.microsoft.com/office/drawing/2014/main" id="{4945B92C-0A4C-46BC-B4B1-B8B656FF2420}"/>
              </a:ext>
            </a:extLst>
          </p:cNvPr>
          <p:cNvSpPr>
            <a:spLocks noGrp="1"/>
          </p:cNvSpPr>
          <p:nvPr>
            <p:ph idx="1"/>
          </p:nvPr>
        </p:nvSpPr>
        <p:spPr>
          <a:xfrm>
            <a:off x="435894" y="1600200"/>
            <a:ext cx="8272214" cy="4267200"/>
          </a:xfrm>
        </p:spPr>
        <p:txBody>
          <a:bodyPr>
            <a:normAutofit/>
          </a:bodyPr>
          <a:lstStyle/>
          <a:p>
            <a:r>
              <a:rPr lang="en-US" dirty="0"/>
              <a:t>Project Scope</a:t>
            </a:r>
          </a:p>
          <a:p>
            <a:pPr lvl="1"/>
            <a:r>
              <a:rPr lang="en-US" dirty="0"/>
              <a:t>Rigid pavement </a:t>
            </a:r>
            <a:r>
              <a:rPr lang="en-US" dirty="0" err="1"/>
              <a:t>reconstructon</a:t>
            </a:r>
            <a:endParaRPr lang="en-US" dirty="0"/>
          </a:p>
          <a:p>
            <a:pPr lvl="1"/>
            <a:r>
              <a:rPr lang="en-US" dirty="0"/>
              <a:t>Signing/Pavement Marking</a:t>
            </a:r>
          </a:p>
          <a:p>
            <a:r>
              <a:rPr lang="en-US" dirty="0"/>
              <a:t>Survey</a:t>
            </a:r>
          </a:p>
          <a:p>
            <a:pPr lvl="1"/>
            <a:r>
              <a:rPr lang="en-US" dirty="0"/>
              <a:t>3D</a:t>
            </a:r>
          </a:p>
          <a:p>
            <a:r>
              <a:rPr lang="en-US" dirty="0"/>
              <a:t>Design Variations</a:t>
            </a:r>
          </a:p>
          <a:p>
            <a:pPr lvl="1"/>
            <a:r>
              <a:rPr lang="en-US" dirty="0"/>
              <a:t>No keyhole </a:t>
            </a:r>
          </a:p>
          <a:p>
            <a:r>
              <a:rPr lang="en-US" dirty="0"/>
              <a:t>Utility Coordination</a:t>
            </a:r>
          </a:p>
          <a:p>
            <a:r>
              <a:rPr lang="en-US" dirty="0"/>
              <a:t>SUE</a:t>
            </a:r>
          </a:p>
        </p:txBody>
      </p:sp>
    </p:spTree>
    <p:extLst>
      <p:ext uri="{BB962C8B-B14F-4D97-AF65-F5344CB8AC3E}">
        <p14:creationId xmlns:p14="http://schemas.microsoft.com/office/powerpoint/2010/main" val="2375566273"/>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20" objId="3"/>
        <p14:stopEvt time="29964" objId="3"/>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Funding</a:t>
            </a:r>
          </a:p>
        </p:txBody>
      </p:sp>
      <p:sp>
        <p:nvSpPr>
          <p:cNvPr id="3" name="Content Placeholder 2"/>
          <p:cNvSpPr>
            <a:spLocks noGrp="1"/>
          </p:cNvSpPr>
          <p:nvPr>
            <p:ph idx="1"/>
          </p:nvPr>
        </p:nvSpPr>
        <p:spPr>
          <a:xfrm>
            <a:off x="435897" y="1828800"/>
            <a:ext cx="8272211" cy="3429000"/>
          </a:xfrm>
        </p:spPr>
        <p:txBody>
          <a:bodyPr>
            <a:normAutofit/>
          </a:bodyPr>
          <a:lstStyle/>
          <a:p>
            <a:r>
              <a:rPr lang="en-US" sz="2000" dirty="0"/>
              <a:t>Design</a:t>
            </a:r>
          </a:p>
          <a:p>
            <a:pPr lvl="1"/>
            <a:r>
              <a:rPr lang="en-US" sz="1700" dirty="0"/>
              <a:t>450671-1-32-01 $850,000 in FY 2026</a:t>
            </a:r>
          </a:p>
          <a:p>
            <a:r>
              <a:rPr lang="en-US" sz="2000" dirty="0"/>
              <a:t>Right-of-Way</a:t>
            </a:r>
          </a:p>
          <a:p>
            <a:pPr lvl="1"/>
            <a:r>
              <a:rPr lang="en-US" sz="1700" dirty="0"/>
              <a:t>No Right-of-Way Anticipated</a:t>
            </a:r>
          </a:p>
          <a:p>
            <a:r>
              <a:rPr lang="en-US" sz="2000" dirty="0"/>
              <a:t>Construction</a:t>
            </a:r>
          </a:p>
          <a:p>
            <a:pPr lvl="1"/>
            <a:r>
              <a:rPr lang="en-US" sz="1700" dirty="0"/>
              <a:t>450671-1-52-01 $5,089,676 in FY 2028</a:t>
            </a:r>
          </a:p>
        </p:txBody>
      </p:sp>
    </p:spTree>
    <p:extLst>
      <p:ext uri="{BB962C8B-B14F-4D97-AF65-F5344CB8AC3E}">
        <p14:creationId xmlns:p14="http://schemas.microsoft.com/office/powerpoint/2010/main" val="3254571460"/>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5" objId="4"/>
        <p14:stopEvt time="17481" objId="4"/>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0F75-764B-4626-B208-A416FF249AF5}"/>
              </a:ext>
            </a:extLst>
          </p:cNvPr>
          <p:cNvSpPr>
            <a:spLocks noGrp="1"/>
          </p:cNvSpPr>
          <p:nvPr>
            <p:ph type="title"/>
          </p:nvPr>
        </p:nvSpPr>
        <p:spPr/>
        <p:txBody>
          <a:bodyPr/>
          <a:lstStyle/>
          <a:p>
            <a:r>
              <a:rPr lang="en-US" dirty="0"/>
              <a:t>Technical Review Committee (TRC)</a:t>
            </a:r>
          </a:p>
        </p:txBody>
      </p:sp>
      <p:sp>
        <p:nvSpPr>
          <p:cNvPr id="3" name="Content Placeholder 2">
            <a:extLst>
              <a:ext uri="{FF2B5EF4-FFF2-40B4-BE49-F238E27FC236}">
                <a16:creationId xmlns:a16="http://schemas.microsoft.com/office/drawing/2014/main" id="{78B90251-412A-4CEA-A044-FA2C0DC6245A}"/>
              </a:ext>
            </a:extLst>
          </p:cNvPr>
          <p:cNvSpPr>
            <a:spLocks noGrp="1"/>
          </p:cNvSpPr>
          <p:nvPr>
            <p:ph idx="1"/>
          </p:nvPr>
        </p:nvSpPr>
        <p:spPr/>
        <p:txBody>
          <a:bodyPr/>
          <a:lstStyle/>
          <a:p>
            <a:endParaRPr lang="en-US" dirty="0"/>
          </a:p>
        </p:txBody>
      </p:sp>
      <p:graphicFrame>
        <p:nvGraphicFramePr>
          <p:cNvPr id="4" name="Content Placeholder 2">
            <a:extLst>
              <a:ext uri="{FF2B5EF4-FFF2-40B4-BE49-F238E27FC236}">
                <a16:creationId xmlns:a16="http://schemas.microsoft.com/office/drawing/2014/main" id="{EC8BD000-A313-4886-AB9A-3C5C9CA12126}"/>
              </a:ext>
            </a:extLst>
          </p:cNvPr>
          <p:cNvGraphicFramePr>
            <a:graphicFrameLocks/>
          </p:cNvGraphicFramePr>
          <p:nvPr>
            <p:extLst>
              <p:ext uri="{D42A27DB-BD31-4B8C-83A1-F6EECF244321}">
                <p14:modId xmlns:p14="http://schemas.microsoft.com/office/powerpoint/2010/main" val="1919302349"/>
              </p:ext>
            </p:extLst>
          </p:nvPr>
        </p:nvGraphicFramePr>
        <p:xfrm>
          <a:off x="1028700" y="2133600"/>
          <a:ext cx="7086600" cy="32247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3985301"/>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8" objId="5"/>
        <p14:stopEvt time="9436" objId="5"/>
      </p14:showEvtLst>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894" y="914400"/>
            <a:ext cx="8272212" cy="685800"/>
          </a:xfrm>
        </p:spPr>
        <p:txBody>
          <a:bodyPr>
            <a:normAutofit fontScale="90000"/>
          </a:bodyPr>
          <a:lstStyle/>
          <a:p>
            <a:r>
              <a:rPr lang="en-US" dirty="0"/>
              <a:t>PM/TRC: Jennifer Freeman, Consultant Project Manager</a:t>
            </a:r>
          </a:p>
        </p:txBody>
      </p:sp>
      <p:sp>
        <p:nvSpPr>
          <p:cNvPr id="3" name="Content Placeholder 2"/>
          <p:cNvSpPr>
            <a:spLocks noGrp="1"/>
          </p:cNvSpPr>
          <p:nvPr>
            <p:ph idx="1"/>
          </p:nvPr>
        </p:nvSpPr>
        <p:spPr>
          <a:xfrm>
            <a:off x="435897" y="1600200"/>
            <a:ext cx="5050503" cy="4343400"/>
          </a:xfrm>
        </p:spPr>
        <p:txBody>
          <a:bodyPr>
            <a:normAutofit/>
          </a:bodyPr>
          <a:lstStyle/>
          <a:p>
            <a:endParaRPr lang="en-US" b="0" dirty="0"/>
          </a:p>
          <a:p>
            <a:r>
              <a:rPr lang="en-US" dirty="0"/>
              <a:t>11 years with FDOT</a:t>
            </a:r>
          </a:p>
          <a:p>
            <a:pPr lvl="1"/>
            <a:r>
              <a:rPr lang="en-US" dirty="0"/>
              <a:t>4 Years in Financial Services</a:t>
            </a:r>
          </a:p>
          <a:p>
            <a:pPr lvl="1"/>
            <a:r>
              <a:rPr lang="en-US" dirty="0"/>
              <a:t>4 Years in Materials</a:t>
            </a:r>
          </a:p>
          <a:p>
            <a:pPr lvl="1"/>
            <a:r>
              <a:rPr lang="en-US" dirty="0"/>
              <a:t>3.5 years in Project Management</a:t>
            </a:r>
          </a:p>
          <a:p>
            <a:endParaRPr lang="en-US" b="0" dirty="0"/>
          </a:p>
          <a:p>
            <a:r>
              <a:rPr lang="en-US" dirty="0"/>
              <a:t>Hot Button: </a:t>
            </a:r>
            <a:r>
              <a:rPr lang="en-US" b="0" dirty="0"/>
              <a:t>QA/QC</a:t>
            </a:r>
          </a:p>
          <a:p>
            <a:pPr lvl="1"/>
            <a:endParaRPr lang="en-US" dirty="0"/>
          </a:p>
          <a:p>
            <a:r>
              <a:rPr lang="en-US" b="0" dirty="0"/>
              <a:t>Contact Information:</a:t>
            </a:r>
          </a:p>
          <a:p>
            <a:pPr lvl="1"/>
            <a:r>
              <a:rPr lang="en-US" dirty="0"/>
              <a:t>(863) 519-2543</a:t>
            </a:r>
          </a:p>
          <a:p>
            <a:pPr lvl="1"/>
            <a:r>
              <a:rPr lang="en-US" dirty="0"/>
              <a:t>Jennifer.Freeman@dot.state.fl.us</a:t>
            </a:r>
          </a:p>
        </p:txBody>
      </p:sp>
      <p:pic>
        <p:nvPicPr>
          <p:cNvPr id="6" name="Picture 5" descr="A person smiling in front of a flag&#10;&#10;Description automatically generated with medium confidence">
            <a:extLst>
              <a:ext uri="{FF2B5EF4-FFF2-40B4-BE49-F238E27FC236}">
                <a16:creationId xmlns:a16="http://schemas.microsoft.com/office/drawing/2014/main" id="{A990E7D3-4CA9-F71D-40F0-EE36C28E97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7800" y="1600200"/>
            <a:ext cx="2738437" cy="3658872"/>
          </a:xfrm>
          <a:prstGeom prst="rect">
            <a:avLst/>
          </a:prstGeom>
          <a:ln>
            <a:noFill/>
          </a:ln>
          <a:effectLst>
            <a:softEdge rad="112500"/>
          </a:effectLst>
        </p:spPr>
      </p:pic>
    </p:spTree>
    <p:extLst>
      <p:ext uri="{BB962C8B-B14F-4D97-AF65-F5344CB8AC3E}">
        <p14:creationId xmlns:p14="http://schemas.microsoft.com/office/powerpoint/2010/main" val="1494200663"/>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extLst>
    <p:ext uri="{E180D4A7-C9FB-4DFB-919C-405C955672EB}">
      <p14:showEvtLst xmlns:p14="http://schemas.microsoft.com/office/powerpoint/2010/main">
        <p14:playEvt time="8" objId="4"/>
        <p14:stopEvt time="15832" objId="4"/>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E612-63C1-3775-3989-D226FFFAC2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C093C35-F788-AEBA-2440-68DB12E73331}"/>
              </a:ext>
            </a:extLst>
          </p:cNvPr>
          <p:cNvSpPr>
            <a:spLocks noGrp="1"/>
          </p:cNvSpPr>
          <p:nvPr>
            <p:ph idx="1"/>
          </p:nvPr>
        </p:nvSpPr>
        <p:spPr/>
        <p:txBody>
          <a:bodyPr/>
          <a:lstStyle/>
          <a:p>
            <a:endParaRPr lang="en-US"/>
          </a:p>
        </p:txBody>
      </p:sp>
      <p:pic>
        <p:nvPicPr>
          <p:cNvPr id="1026" name="Picture 2">
            <a:extLst>
              <a:ext uri="{FF2B5EF4-FFF2-40B4-BE49-F238E27FC236}">
                <a16:creationId xmlns:a16="http://schemas.microsoft.com/office/drawing/2014/main" id="{0D22ABE9-0110-7E41-3469-DFA8B2984A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23925"/>
            <a:ext cx="9144000" cy="5008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026943"/>
      </p:ext>
    </p:extLst>
  </p:cSld>
  <p:clrMapOvr>
    <a:masterClrMapping/>
  </p:clrMapOvr>
  <mc:AlternateContent xmlns:mc="http://schemas.openxmlformats.org/markup-compatibility/2006" xmlns:p14="http://schemas.microsoft.com/office/powerpoint/2010/main">
    <mc:Choice Requires="p14">
      <p:transition p14:dur="150" advTm="25000"/>
    </mc:Choice>
    <mc:Fallback xmlns="">
      <p:transition advTm="25000"/>
    </mc:Fallback>
  </mc:AlternateContent>
</p:sld>
</file>

<file path=ppt/theme/theme1.xml><?xml version="1.0" encoding="utf-8"?>
<a:theme xmlns:a="http://schemas.openxmlformats.org/drawingml/2006/main" name="FDOT Theme">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spDef>
      <a:spPr>
        <a:solidFill>
          <a:srgbClr val="153879"/>
        </a:solidFill>
        <a:ln>
          <a:noFill/>
        </a:ln>
        <a:effectLst/>
      </a:spPr>
      <a:body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RC_theme" id="{A7175390-DF83-466A-9C83-B62EBF498C1C}" vid="{52629A61-70AC-4558-8F2F-BD381EA541B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de4c1cb-6212-43c6-a125-169e1529f546">
      <Terms xmlns="http://schemas.microsoft.com/office/infopath/2007/PartnerControls"/>
    </lcf76f155ced4ddcb4097134ff3c332f>
    <TaxCatchAll xmlns="c9a4f355-94af-4b2d-8380-7f9b9fdda5c3" xsi:nil="true"/>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A30524487405FA49AF21F630B6566F49" ma:contentTypeVersion="25" ma:contentTypeDescription="Create a new document." ma:contentTypeScope="" ma:versionID="94af00a253c28ad9d47309a2dc30850c">
  <xsd:schema xmlns:xsd="http://www.w3.org/2001/XMLSchema" xmlns:xs="http://www.w3.org/2001/XMLSchema" xmlns:p="http://schemas.microsoft.com/office/2006/metadata/properties" xmlns:ns2="0de4c1cb-6212-43c6-a125-169e1529f546" xmlns:ns3="c9a4f355-94af-4b2d-8380-7f9b9fdda5c3" targetNamespace="http://schemas.microsoft.com/office/2006/metadata/properties" ma:root="true" ma:fieldsID="b39d3d12cc2d9362181d9f051f9c72a6" ns2:_="" ns3:_="">
    <xsd:import namespace="0de4c1cb-6212-43c6-a125-169e1529f546"/>
    <xsd:import namespace="c9a4f355-94af-4b2d-8380-7f9b9fdda5c3"/>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e4c1cb-6212-43c6-a125-169e1529f5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90d9232b-3ef6-462c-bf90-a33a2db08da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a4f355-94af-4b2d-8380-7f9b9fdda5c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73dbd678-86fc-46ab-ac26-aecf753c6081}" ma:internalName="TaxCatchAll" ma:showField="CatchAllData" ma:web="c9a4f355-94af-4b2d-8380-7f9b9fdda5c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661391-B2DE-4B91-950E-811BC4E92986}">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B504832-B52A-466E-B015-143401985E55}"/>
</file>

<file path=customXml/itemProps3.xml><?xml version="1.0" encoding="utf-8"?>
<ds:datastoreItem xmlns:ds="http://schemas.openxmlformats.org/officeDocument/2006/customXml" ds:itemID="{0B706F0E-662E-4EC1-9046-AA4B29A4AEFD}"/>
</file>

<file path=docProps/app.xml><?xml version="1.0" encoding="utf-8"?>
<Properties xmlns="http://schemas.openxmlformats.org/officeDocument/2006/extended-properties" xmlns:vt="http://schemas.openxmlformats.org/officeDocument/2006/docPropsVTypes">
  <Template/>
  <TotalTime>13871</TotalTime>
  <Words>578</Words>
  <Application>Microsoft Office PowerPoint</Application>
  <PresentationFormat>On-screen Show (4:3)</PresentationFormat>
  <Paragraphs>95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2</vt:lpstr>
      <vt:lpstr>FDOT Theme</vt:lpstr>
      <vt:lpstr>Ad # 26114 FPID 450671-1-32-01 SR 25 (US 27) AT FLAGHOLE RD</vt:lpstr>
      <vt:lpstr>Important CAP Dates:</vt:lpstr>
      <vt:lpstr>Anticipated Work Groups</vt:lpstr>
      <vt:lpstr>Project Overview FM 450671-1</vt:lpstr>
      <vt:lpstr>Project Overview</vt:lpstr>
      <vt:lpstr>Funding</vt:lpstr>
      <vt:lpstr>Technical Review Committee (TRC)</vt:lpstr>
      <vt:lpstr>PM/TRC: Jennifer Freeman, Consultant Project Manager</vt:lpstr>
      <vt:lpstr>PowerPoint Presentation</vt:lpstr>
      <vt:lpstr>Design TRC:  Randy Lachler, Roadway Engineer I</vt:lpstr>
      <vt:lpstr> </vt:lpstr>
      <vt:lpstr>TRC Considerations for your ELOR – This is what we want to see in your letter.</vt:lpstr>
      <vt:lpstr>Suggestions for the Letter of Interest</vt:lpstr>
      <vt:lpstr>       Meetings are being held on:  4/23/2025 4/30/2025 5/1/2025  This time is for you to ask questions and get clarification, so be prepared to ask the TRC questions. This is not the time to market yourself, that is what your letter is for. </vt:lpstr>
    </vt:vector>
  </TitlesOfParts>
  <Company>FDOT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 2</dc:title>
  <dc:creator>rt826cm</dc:creator>
  <cp:lastModifiedBy>Freeman, Jennifer</cp:lastModifiedBy>
  <cp:revision>283</cp:revision>
  <cp:lastPrinted>2019-05-30T12:21:32Z</cp:lastPrinted>
  <dcterms:created xsi:type="dcterms:W3CDTF">2013-02-15T23:23:43Z</dcterms:created>
  <dcterms:modified xsi:type="dcterms:W3CDTF">2025-04-14T12:28:50Z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0x010100A30524487405FA49AF21F630B6566F49</vt:lpwstr>
  </property>
</Properties>
</file>