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7" r:id="rId5"/>
    <p:sldId id="258" r:id="rId6"/>
    <p:sldId id="259" r:id="rId7"/>
    <p:sldId id="285" r:id="rId8"/>
    <p:sldId id="413" r:id="rId9"/>
    <p:sldId id="279" r:id="rId10"/>
    <p:sldId id="265" r:id="rId11"/>
    <p:sldId id="277" r:id="rId12"/>
    <p:sldId id="268" r:id="rId13"/>
    <p:sldId id="267" r:id="rId14"/>
    <p:sldId id="272" r:id="rId1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284"/>
    <a:srgbClr val="153879"/>
    <a:srgbClr val="D7181F"/>
    <a:srgbClr val="1F4283"/>
    <a:srgbClr val="0054A8"/>
    <a:srgbClr val="1B1464"/>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7296" autoAdjust="0"/>
  </p:normalViewPr>
  <p:slideViewPr>
    <p:cSldViewPr>
      <p:cViewPr varScale="1">
        <p:scale>
          <a:sx n="44" d="100"/>
          <a:sy n="44" d="100"/>
        </p:scale>
        <p:origin x="1570"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41A8FD38-B002-4CAD-9D99-1F0D41176737}" type="datetimeFigureOut">
              <a:rPr lang="en-US" smtClean="0"/>
              <a:t>2/11/2025</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AEEC9AAC-B1C4-4D2C-91D0-85CFAF83A1B3}" type="slidenum">
              <a:rPr lang="en-US" smtClean="0"/>
              <a:t>‹#›</a:t>
            </a:fld>
            <a:endParaRPr lang="en-US"/>
          </a:p>
        </p:txBody>
      </p:sp>
    </p:spTree>
    <p:extLst>
      <p:ext uri="{BB962C8B-B14F-4D97-AF65-F5344CB8AC3E}">
        <p14:creationId xmlns:p14="http://schemas.microsoft.com/office/powerpoint/2010/main" val="176799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C9AAC-B1C4-4D2C-91D0-85CFAF83A1B3}" type="slidenum">
              <a:rPr lang="en-US" smtClean="0"/>
              <a:t>3</a:t>
            </a:fld>
            <a:endParaRPr lang="en-US"/>
          </a:p>
        </p:txBody>
      </p:sp>
    </p:spTree>
    <p:extLst>
      <p:ext uri="{BB962C8B-B14F-4D97-AF65-F5344CB8AC3E}">
        <p14:creationId xmlns:p14="http://schemas.microsoft.com/office/powerpoint/2010/main" val="130131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C9AAC-B1C4-4D2C-91D0-85CFAF83A1B3}" type="slidenum">
              <a:rPr lang="en-US" smtClean="0"/>
              <a:t>5</a:t>
            </a:fld>
            <a:endParaRPr lang="en-US"/>
          </a:p>
        </p:txBody>
      </p:sp>
    </p:spTree>
    <p:extLst>
      <p:ext uri="{BB962C8B-B14F-4D97-AF65-F5344CB8AC3E}">
        <p14:creationId xmlns:p14="http://schemas.microsoft.com/office/powerpoint/2010/main" val="130131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9</a:t>
            </a:fld>
            <a:endParaRPr lang="en-US"/>
          </a:p>
        </p:txBody>
      </p:sp>
    </p:spTree>
    <p:extLst>
      <p:ext uri="{BB962C8B-B14F-4D97-AF65-F5344CB8AC3E}">
        <p14:creationId xmlns:p14="http://schemas.microsoft.com/office/powerpoint/2010/main" val="6560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EC9AAC-B1C4-4D2C-91D0-85CFAF83A1B3}" type="slidenum">
              <a:rPr lang="en-US" smtClean="0"/>
              <a:t>11</a:t>
            </a:fld>
            <a:endParaRPr lang="en-US"/>
          </a:p>
        </p:txBody>
      </p:sp>
    </p:spTree>
    <p:extLst>
      <p:ext uri="{BB962C8B-B14F-4D97-AF65-F5344CB8AC3E}">
        <p14:creationId xmlns:p14="http://schemas.microsoft.com/office/powerpoint/2010/main" val="400907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514600"/>
            <a:ext cx="7315200" cy="914400"/>
          </a:xfrm>
          <a:prstGeom prst="rect">
            <a:avLst/>
          </a:prstGeom>
          <a:effectLst/>
        </p:spPr>
        <p:txBody>
          <a:bodyPr anchor="b">
            <a:normAutofit/>
          </a:bodyPr>
          <a:lstStyle>
            <a:lvl1pPr algn="ctr">
              <a:defRPr sz="2800">
                <a:solidFill>
                  <a:srgbClr val="1F4283"/>
                </a:solidFill>
              </a:defRPr>
            </a:lvl1pPr>
          </a:lstStyle>
          <a:p>
            <a:r>
              <a:rPr lang="en-US" dirty="0"/>
              <a:t>Click To Edit Master Title Style</a:t>
            </a:r>
          </a:p>
        </p:txBody>
      </p:sp>
      <p:sp>
        <p:nvSpPr>
          <p:cNvPr id="3" name="Subtitle 2"/>
          <p:cNvSpPr>
            <a:spLocks noGrp="1"/>
          </p:cNvSpPr>
          <p:nvPr>
            <p:ph type="subTitle" idx="1" hasCustomPrompt="1"/>
          </p:nvPr>
        </p:nvSpPr>
        <p:spPr>
          <a:xfrm>
            <a:off x="914400" y="3429000"/>
            <a:ext cx="7315200" cy="914399"/>
          </a:xfrm>
          <a:prstGeom prst="rect">
            <a:avLst/>
          </a:prstGeom>
        </p:spPr>
        <p:txBody>
          <a:bodyPr anchor="t">
            <a:normAutofit/>
          </a:bodyPr>
          <a:lstStyle>
            <a:lvl1pPr marL="0" indent="0" algn="ctr">
              <a:buNone/>
              <a:defRPr sz="1800" cap="none">
                <a:solidFill>
                  <a:srgbClr val="D72E2A"/>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095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ondary Slide -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4" y="990600"/>
            <a:ext cx="8272212" cy="609600"/>
          </a:xfrm>
          <a:prstGeom prst="rect">
            <a:avLst/>
          </a:prstGeom>
        </p:spPr>
        <p:txBody>
          <a:bodyPr anchor="t">
            <a:normAutofit/>
          </a:bodyPr>
          <a:lstStyle>
            <a:lvl1pPr>
              <a:defRPr sz="2400" b="1">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435897" y="1600200"/>
            <a:ext cx="8272211" cy="4572000"/>
          </a:xfrm>
          <a:prstGeom prst="rect">
            <a:avLst/>
          </a:prstGeom>
        </p:spPr>
        <p:txBody>
          <a:bodyPr>
            <a:normAutofit/>
          </a:bodyPr>
          <a:lstStyle>
            <a:lvl1pPr>
              <a:buClr>
                <a:srgbClr val="1F4283"/>
              </a:buClr>
              <a:defRPr sz="1800">
                <a:latin typeface="Arial" panose="020B0604020202020204" pitchFamily="34" charset="0"/>
                <a:cs typeface="Arial" panose="020B0604020202020204" pitchFamily="34" charset="0"/>
              </a:defRPr>
            </a:lvl1pPr>
            <a:lvl2pPr>
              <a:buClr>
                <a:srgbClr val="1F4283"/>
              </a:buClr>
              <a:defRPr sz="1500">
                <a:latin typeface="Arial" panose="020B0604020202020204" pitchFamily="34" charset="0"/>
                <a:cs typeface="Arial" panose="020B0604020202020204" pitchFamily="34" charset="0"/>
              </a:defRPr>
            </a:lvl2pPr>
            <a:lvl3pPr>
              <a:buClr>
                <a:srgbClr val="1F4283"/>
              </a:buClr>
              <a:defRPr sz="1500">
                <a:latin typeface="Arial" panose="020B0604020202020204" pitchFamily="34" charset="0"/>
                <a:cs typeface="Arial" panose="020B0604020202020204" pitchFamily="34" charset="0"/>
              </a:defRPr>
            </a:lvl3pPr>
            <a:lvl4pPr>
              <a:buClr>
                <a:srgbClr val="1F4283"/>
              </a:buClr>
              <a:defRPr sz="1200">
                <a:latin typeface="Arial" panose="020B0604020202020204" pitchFamily="34" charset="0"/>
                <a:cs typeface="Arial" panose="020B0604020202020204" pitchFamily="34" charset="0"/>
              </a:defRPr>
            </a:lvl4pPr>
            <a:lvl5pPr>
              <a:buClr>
                <a:srgbClr val="1F4283"/>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27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econdary Slide -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hasCustomPrompt="1"/>
          </p:nvPr>
        </p:nvSpPr>
        <p:spPr>
          <a:xfrm>
            <a:off x="435897" y="1600200"/>
            <a:ext cx="4066793"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1313" y="1591733"/>
            <a:ext cx="4066794" cy="4572000"/>
          </a:xfrm>
          <a:prstGeom prst="rect">
            <a:avLst/>
          </a:prstGeo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94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 Media">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435894" y="1600200"/>
            <a:ext cx="8245161"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9611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435894" y="1600200"/>
            <a:ext cx="8245162" cy="4572000"/>
          </a:xfrm>
          <a:prstGeom prst="rect">
            <a:avLst/>
          </a:prstGeom>
        </p:spPr>
        <p:txBody>
          <a:bodyPr/>
          <a:lstStyle/>
          <a:p>
            <a:endParaRPr lang="en-US"/>
          </a:p>
        </p:txBody>
      </p:sp>
      <p:sp>
        <p:nvSpPr>
          <p:cNvPr id="4" name="Title 1"/>
          <p:cNvSpPr>
            <a:spLocks noGrp="1"/>
          </p:cNvSpPr>
          <p:nvPr>
            <p:ph type="title" hasCustomPrompt="1"/>
          </p:nvPr>
        </p:nvSpPr>
        <p:spPr>
          <a:xfrm>
            <a:off x="435895" y="990600"/>
            <a:ext cx="8272212" cy="609600"/>
          </a:xfrm>
          <a:prstGeom prst="rect">
            <a:avLst/>
          </a:prstGeom>
        </p:spPr>
        <p:txBody>
          <a:bodyPr>
            <a:normAutofit/>
          </a:bodyPr>
          <a:lstStyle>
            <a:lvl1pPr>
              <a:defRPr sz="2400">
                <a:solidFill>
                  <a:srgbClr val="153879"/>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904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334901" y="457200"/>
            <a:ext cx="2777490" cy="94997"/>
          </a:xfrm>
          <a:prstGeom prst="rect">
            <a:avLst/>
          </a:prstGeom>
          <a:solidFill>
            <a:srgbClr val="1F4283">
              <a:alpha val="94902"/>
            </a:srgb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5174B5"/>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rgbClr val="3D60A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0" y="6316936"/>
            <a:ext cx="9144000" cy="541064"/>
          </a:xfrm>
          <a:prstGeom prst="rect">
            <a:avLst/>
          </a:prstGeom>
          <a:solidFill>
            <a:srgbClr val="153879"/>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86200" y="209550"/>
            <a:ext cx="1371600" cy="628650"/>
          </a:xfrm>
          <a:prstGeom prst="rect">
            <a:avLst/>
          </a:prstGeom>
        </p:spPr>
      </p:pic>
      <p:sp>
        <p:nvSpPr>
          <p:cNvPr id="4" name="TextBox 3"/>
          <p:cNvSpPr txBox="1"/>
          <p:nvPr userDrawn="1"/>
        </p:nvSpPr>
        <p:spPr>
          <a:xfrm>
            <a:off x="1828800" y="6428601"/>
            <a:ext cx="5486400" cy="276999"/>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Florida Department of Transportation</a:t>
            </a:r>
          </a:p>
        </p:txBody>
      </p:sp>
    </p:spTree>
    <p:extLst>
      <p:ext uri="{BB962C8B-B14F-4D97-AF65-F5344CB8AC3E}">
        <p14:creationId xmlns:p14="http://schemas.microsoft.com/office/powerpoint/2010/main" val="42346054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257175" rtl="0" eaLnBrk="1" latinLnBrk="0" hangingPunct="1">
        <a:spcBef>
          <a:spcPct val="0"/>
        </a:spcBef>
        <a:buNone/>
        <a:defRPr sz="2400" b="1" kern="1200" cap="none">
          <a:solidFill>
            <a:srgbClr val="335697"/>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212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53879"/>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1"/>
            <a:ext cx="8229600" cy="3505200"/>
          </a:xfrm>
        </p:spPr>
        <p:txBody>
          <a:bodyPr>
            <a:noAutofit/>
          </a:bodyPr>
          <a:lstStyle/>
          <a:p>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2400" dirty="0"/>
            </a:br>
            <a:r>
              <a:rPr lang="en-US" sz="3200" dirty="0"/>
              <a:t>454941-1-32-01</a:t>
            </a:r>
            <a:br>
              <a:rPr lang="en-US" sz="3200" dirty="0"/>
            </a:br>
            <a:r>
              <a:rPr lang="en-US" sz="3200" dirty="0"/>
              <a:t>Ad # 26106 </a:t>
            </a:r>
            <a:br>
              <a:rPr lang="en-US" sz="2800" dirty="0"/>
            </a:br>
            <a:br>
              <a:rPr lang="en-US" sz="2800" dirty="0"/>
            </a:br>
            <a:r>
              <a:rPr lang="en-US" dirty="0"/>
              <a:t>RRR Project: </a:t>
            </a:r>
            <a:br>
              <a:rPr lang="en-US" dirty="0"/>
            </a:br>
            <a:r>
              <a:rPr lang="en-US" dirty="0"/>
              <a:t>SR 544 from SR 600 (US 92) to W of 8th Street NW (US 17)</a:t>
            </a:r>
            <a:br>
              <a:rPr lang="en-US" dirty="0"/>
            </a:br>
            <a:br>
              <a:rPr lang="en-US" dirty="0"/>
            </a:br>
            <a:r>
              <a:rPr lang="en-US" dirty="0"/>
              <a:t>Polk County</a:t>
            </a:r>
            <a:endParaRPr lang="en-US" sz="2400" dirty="0"/>
          </a:p>
        </p:txBody>
      </p:sp>
      <p:sp>
        <p:nvSpPr>
          <p:cNvPr id="3" name="Subtitle 2"/>
          <p:cNvSpPr>
            <a:spLocks noGrp="1"/>
          </p:cNvSpPr>
          <p:nvPr>
            <p:ph type="subTitle" idx="1"/>
          </p:nvPr>
        </p:nvSpPr>
        <p:spPr>
          <a:xfrm>
            <a:off x="914400" y="5029200"/>
            <a:ext cx="7315200" cy="914399"/>
          </a:xfrm>
        </p:spPr>
        <p:txBody>
          <a:bodyPr>
            <a:normAutofit fontScale="92500" lnSpcReduction="20000"/>
          </a:bodyPr>
          <a:lstStyle/>
          <a:p>
            <a:r>
              <a:rPr lang="en-US" dirty="0">
                <a:solidFill>
                  <a:srgbClr val="1F4284"/>
                </a:solidFill>
              </a:rPr>
              <a:t>Project Manager:</a:t>
            </a:r>
          </a:p>
          <a:p>
            <a:r>
              <a:rPr lang="en-US" dirty="0">
                <a:solidFill>
                  <a:srgbClr val="1F4284"/>
                </a:solidFill>
              </a:rPr>
              <a:t>Amber Albritton</a:t>
            </a:r>
          </a:p>
          <a:p>
            <a:r>
              <a:rPr lang="en-US" dirty="0">
                <a:solidFill>
                  <a:srgbClr val="1F4284"/>
                </a:solidFill>
              </a:rPr>
              <a:t>863-519-2668</a:t>
            </a:r>
          </a:p>
        </p:txBody>
      </p:sp>
      <p:pic>
        <p:nvPicPr>
          <p:cNvPr id="5" name="1">
            <a:hlinkClick r:id="" action="ppaction://media"/>
            <a:extLst>
              <a:ext uri="{FF2B5EF4-FFF2-40B4-BE49-F238E27FC236}">
                <a16:creationId xmlns:a16="http://schemas.microsoft.com/office/drawing/2014/main" id="{E6F47C4D-1792-839A-0A46-F804CEAE800B}"/>
              </a:ext>
            </a:extLst>
          </p:cNvPr>
          <p:cNvPicPr>
            <a:picLocks noChangeAspect="1"/>
          </p:cNvPicPr>
          <p:nvPr>
            <a:audioFile r:link="rId1"/>
            <p:extLst>
              <p:ext uri="{DAA4B4D4-6D71-4841-9C94-3DE7FCFB9230}">
                <p14:media xmlns:p14="http://schemas.microsoft.com/office/powerpoint/2010/main" r:embed="rId2">
                  <p14:trim st="2758"/>
                </p14:media>
              </p:ext>
            </p:extLst>
          </p:nvPr>
        </p:nvPicPr>
        <p:blipFill>
          <a:blip r:embed="rId4"/>
          <a:stretch>
            <a:fillRect/>
          </a:stretch>
        </p:blipFill>
        <p:spPr>
          <a:xfrm>
            <a:off x="7985918" y="5334000"/>
            <a:ext cx="487363" cy="487363"/>
          </a:xfrm>
          <a:prstGeom prst="rect">
            <a:avLst/>
          </a:prstGeom>
        </p:spPr>
      </p:pic>
    </p:spTree>
    <p:extLst>
      <p:ext uri="{BB962C8B-B14F-4D97-AF65-F5344CB8AC3E}">
        <p14:creationId xmlns:p14="http://schemas.microsoft.com/office/powerpoint/2010/main" val="791037810"/>
      </p:ext>
    </p:extLst>
  </p:cSld>
  <p:clrMapOvr>
    <a:masterClrMapping/>
  </p:clrMapOvr>
  <mc:AlternateContent xmlns:mc="http://schemas.openxmlformats.org/markup-compatibility/2006" xmlns:p14="http://schemas.microsoft.com/office/powerpoint/2010/main">
    <mc:Choice Requires="p14">
      <p:transition spd="med" p14:dur="700" advTm="73">
        <p:fade/>
      </p:transition>
    </mc:Choice>
    <mc:Fallback xmlns="">
      <p:transition spd="med" advTm="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7" y="840509"/>
            <a:ext cx="8272212" cy="609600"/>
          </a:xfrm>
        </p:spPr>
        <p:txBody>
          <a:bodyPr>
            <a:normAutofit/>
          </a:bodyPr>
          <a:lstStyle/>
          <a:p>
            <a:pPr algn="ctr"/>
            <a:r>
              <a:rPr lang="en-US" sz="3200" dirty="0"/>
              <a:t>The Letter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295400"/>
            <a:ext cx="8272211" cy="4876800"/>
          </a:xfrm>
        </p:spPr>
        <p:txBody>
          <a:bodyPr>
            <a:normAutofit/>
          </a:bodyPr>
          <a:lstStyle/>
          <a:p>
            <a:r>
              <a:rPr lang="en-US" sz="1900" dirty="0"/>
              <a:t>Don’t:</a:t>
            </a:r>
          </a:p>
          <a:p>
            <a:pPr lvl="1"/>
            <a:r>
              <a:rPr lang="en-US" sz="1700" dirty="0"/>
              <a:t>Don’t use excessive graphics and pictures.</a:t>
            </a:r>
          </a:p>
          <a:p>
            <a:pPr lvl="1"/>
            <a:r>
              <a:rPr lang="en-US" sz="1700" dirty="0"/>
              <a:t>Don’t use multiple colors throughout the text.  We print black and white. </a:t>
            </a:r>
          </a:p>
          <a:p>
            <a:pPr lvl="1"/>
            <a:r>
              <a:rPr lang="en-US" sz="1700" dirty="0"/>
              <a:t>Don’t assume just because the </a:t>
            </a:r>
            <a:r>
              <a:rPr lang="en-US" sz="1700" dirty="0" err="1"/>
              <a:t>TRC</a:t>
            </a:r>
            <a:r>
              <a:rPr lang="en-US" sz="1700" dirty="0"/>
              <a:t> has worked with you in the past that we will take your past work into consideration. The only way to be fair is to read every letter like we’ve never met you. If it’s not in the letter, it won’t be taken into consideration when shortlisting. </a:t>
            </a:r>
          </a:p>
          <a:p>
            <a:pPr lvl="1"/>
            <a:r>
              <a:rPr lang="en-US" sz="1700" dirty="0"/>
              <a:t>Don’t contact anyone regarding this project except FDOT. This project is “no call” until told otherwise. </a:t>
            </a:r>
          </a:p>
          <a:p>
            <a:r>
              <a:rPr lang="en-US" sz="1900" dirty="0"/>
              <a:t>Do:</a:t>
            </a:r>
          </a:p>
          <a:p>
            <a:pPr lvl="1"/>
            <a:r>
              <a:rPr lang="en-US" sz="1700" dirty="0"/>
              <a:t>Listen to your </a:t>
            </a:r>
            <a:r>
              <a:rPr lang="en-US" sz="1700" dirty="0" err="1"/>
              <a:t>TRC</a:t>
            </a:r>
            <a:r>
              <a:rPr lang="en-US" sz="1700" dirty="0"/>
              <a:t>. </a:t>
            </a:r>
          </a:p>
          <a:p>
            <a:pPr lvl="1"/>
            <a:r>
              <a:rPr lang="en-US" sz="1700" dirty="0"/>
              <a:t>This TRC prefers a two-column format.</a:t>
            </a:r>
          </a:p>
          <a:p>
            <a:pPr lvl="1"/>
            <a:r>
              <a:rPr lang="en-US" sz="1700" dirty="0"/>
              <a:t>Check for grammatical errors. If you can’t QC a letter, how do we expect you to QC plans?</a:t>
            </a:r>
          </a:p>
          <a:p>
            <a:pPr marL="182250" lvl="1" indent="0">
              <a:buNone/>
            </a:pPr>
            <a:r>
              <a:rPr lang="en-US" sz="1400" dirty="0"/>
              <a:t> </a:t>
            </a:r>
          </a:p>
        </p:txBody>
      </p:sp>
      <p:pic>
        <p:nvPicPr>
          <p:cNvPr id="5" name="10">
            <a:hlinkClick r:id="" action="ppaction://media"/>
            <a:extLst>
              <a:ext uri="{FF2B5EF4-FFF2-40B4-BE49-F238E27FC236}">
                <a16:creationId xmlns:a16="http://schemas.microsoft.com/office/drawing/2014/main" id="{153B387C-6B2D-0A41-D21A-D4096F9C1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0745" y="5562600"/>
            <a:ext cx="487363" cy="487363"/>
          </a:xfrm>
          <a:prstGeom prst="rect">
            <a:avLst/>
          </a:prstGeom>
        </p:spPr>
      </p:pic>
    </p:spTree>
    <p:extLst>
      <p:ext uri="{BB962C8B-B14F-4D97-AF65-F5344CB8AC3E}">
        <p14:creationId xmlns:p14="http://schemas.microsoft.com/office/powerpoint/2010/main" val="320214062"/>
      </p:ext>
    </p:extLst>
  </p:cSld>
  <p:clrMapOvr>
    <a:masterClrMapping/>
  </p:clrMapOvr>
  <mc:AlternateContent xmlns:mc="http://schemas.openxmlformats.org/markup-compatibility/2006" xmlns:p14="http://schemas.microsoft.com/office/powerpoint/2010/main">
    <mc:Choice Requires="p14">
      <p:transition spd="med" p14:dur="700" advTm="43847">
        <p:fade/>
      </p:transition>
    </mc:Choice>
    <mc:Fallback xmlns="">
      <p:transition spd="med" advTm="43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52800"/>
            <a:ext cx="8229600" cy="2743200"/>
          </a:xfrm>
        </p:spPr>
        <p:txBody>
          <a:bodyPr>
            <a:normAutofit fontScale="90000"/>
          </a:bodyPr>
          <a:lstStyle/>
          <a:p>
            <a:br>
              <a:rPr lang="en-US" sz="3100" dirty="0"/>
            </a:br>
            <a:br>
              <a:rPr lang="en-US" sz="3100" dirty="0"/>
            </a:br>
            <a:br>
              <a:rPr lang="en-US" sz="3100" dirty="0"/>
            </a:br>
            <a:br>
              <a:rPr lang="en-US" sz="3100" dirty="0"/>
            </a:br>
            <a:br>
              <a:rPr lang="en-US" sz="3100" dirty="0"/>
            </a:br>
            <a:br>
              <a:rPr lang="en-US" sz="3100" dirty="0"/>
            </a:br>
            <a:br>
              <a:rPr lang="en-US" sz="3100" dirty="0"/>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chemeClr val="tx2"/>
                </a:solidFill>
              </a:rPr>
            </a:br>
            <a:br>
              <a:rPr lang="en-US" sz="3100" dirty="0">
                <a:solidFill>
                  <a:srgbClr val="153879"/>
                </a:solidFill>
              </a:rPr>
            </a:br>
            <a:r>
              <a:rPr lang="en-US" sz="2700" dirty="0">
                <a:solidFill>
                  <a:srgbClr val="153879"/>
                </a:solidFill>
              </a:rPr>
              <a:t>Meetings are being held on: </a:t>
            </a:r>
            <a:br>
              <a:rPr lang="en-US" sz="2700" dirty="0">
                <a:solidFill>
                  <a:srgbClr val="153879"/>
                </a:solidFill>
              </a:rPr>
            </a:br>
            <a:r>
              <a:rPr lang="en-US" sz="2700" dirty="0">
                <a:solidFill>
                  <a:srgbClr val="153879"/>
                </a:solidFill>
              </a:rPr>
              <a:t>Tuesday, February 11</a:t>
            </a:r>
            <a:r>
              <a:rPr lang="en-US" sz="2700" baseline="30000" dirty="0">
                <a:solidFill>
                  <a:srgbClr val="153879"/>
                </a:solidFill>
              </a:rPr>
              <a:t>th</a:t>
            </a:r>
            <a:r>
              <a:rPr lang="en-US" sz="2700" dirty="0">
                <a:solidFill>
                  <a:srgbClr val="153879"/>
                </a:solidFill>
              </a:rPr>
              <a:t> from 8:30am-4:30pm</a:t>
            </a:r>
            <a:br>
              <a:rPr lang="en-US" sz="2700" dirty="0">
                <a:solidFill>
                  <a:srgbClr val="153879"/>
                </a:solidFill>
              </a:rPr>
            </a:br>
            <a:r>
              <a:rPr lang="en-US" sz="2700" dirty="0">
                <a:solidFill>
                  <a:srgbClr val="153879"/>
                </a:solidFill>
              </a:rPr>
              <a:t>Wednesday, February 12</a:t>
            </a:r>
            <a:r>
              <a:rPr lang="en-US" sz="2700" baseline="30000" dirty="0">
                <a:solidFill>
                  <a:srgbClr val="153879"/>
                </a:solidFill>
              </a:rPr>
              <a:t>th</a:t>
            </a:r>
            <a:r>
              <a:rPr lang="en-US" sz="2700" dirty="0">
                <a:solidFill>
                  <a:srgbClr val="153879"/>
                </a:solidFill>
              </a:rPr>
              <a:t> from 8:30am-4:30pm</a:t>
            </a:r>
            <a:br>
              <a:rPr lang="en-US" sz="2700" dirty="0">
                <a:solidFill>
                  <a:srgbClr val="153879"/>
                </a:solidFill>
              </a:rPr>
            </a:br>
            <a:r>
              <a:rPr lang="en-US" sz="2700" dirty="0">
                <a:solidFill>
                  <a:srgbClr val="153879"/>
                </a:solidFill>
              </a:rPr>
              <a:t>Thursday, February 20</a:t>
            </a:r>
            <a:r>
              <a:rPr lang="en-US" sz="2700" baseline="30000" dirty="0">
                <a:solidFill>
                  <a:srgbClr val="153879"/>
                </a:solidFill>
              </a:rPr>
              <a:t>th</a:t>
            </a:r>
            <a:r>
              <a:rPr lang="en-US" sz="2700" dirty="0">
                <a:solidFill>
                  <a:srgbClr val="153879"/>
                </a:solidFill>
              </a:rPr>
              <a:t> from 10:00am-3:00pm</a:t>
            </a:r>
            <a:br>
              <a:rPr lang="en-US" sz="2700" dirty="0">
                <a:solidFill>
                  <a:srgbClr val="153879"/>
                </a:solidFill>
              </a:rPr>
            </a:br>
            <a:br>
              <a:rPr lang="en-US" sz="2700" dirty="0">
                <a:solidFill>
                  <a:srgbClr val="153879"/>
                </a:solidFill>
              </a:rPr>
            </a:br>
            <a:br>
              <a:rPr lang="en-US" sz="2400" dirty="0">
                <a:solidFill>
                  <a:schemeClr val="tx2"/>
                </a:solidFill>
              </a:rPr>
            </a:br>
            <a:r>
              <a:rPr lang="en-US" sz="2400" dirty="0">
                <a:solidFill>
                  <a:schemeClr val="tx2"/>
                </a:solidFill>
              </a:rPr>
              <a:t>This time is for you to ask questions and get clarification, so information contained in this presentation will not be repeated by the TRC. </a:t>
            </a:r>
            <a:br>
              <a:rPr lang="en-US" sz="3100" dirty="0"/>
            </a:br>
            <a:endParaRPr lang="en-US" dirty="0"/>
          </a:p>
        </p:txBody>
      </p:sp>
      <p:sp>
        <p:nvSpPr>
          <p:cNvPr id="3" name="TextBox 2">
            <a:extLst>
              <a:ext uri="{FF2B5EF4-FFF2-40B4-BE49-F238E27FC236}">
                <a16:creationId xmlns:a16="http://schemas.microsoft.com/office/drawing/2014/main" id="{E59F1DE2-BFAC-410D-A47B-E07D757DA70B}"/>
              </a:ext>
            </a:extLst>
          </p:cNvPr>
          <p:cNvSpPr txBox="1"/>
          <p:nvPr/>
        </p:nvSpPr>
        <p:spPr>
          <a:xfrm>
            <a:off x="685800" y="914400"/>
            <a:ext cx="7924800" cy="1384995"/>
          </a:xfrm>
          <a:prstGeom prst="rect">
            <a:avLst/>
          </a:prstGeom>
          <a:noFill/>
        </p:spPr>
        <p:txBody>
          <a:bodyPr wrap="square" rtlCol="0">
            <a:spAutoFit/>
          </a:bodyPr>
          <a:lstStyle/>
          <a:p>
            <a:pPr algn="ctr" defTabSz="257175">
              <a:spcBef>
                <a:spcPct val="0"/>
              </a:spcBef>
            </a:pPr>
            <a:r>
              <a:rPr lang="en-US" sz="2800" b="1" dirty="0">
                <a:solidFill>
                  <a:srgbClr val="153879"/>
                </a:solidFill>
                <a:latin typeface="Arial" panose="020B0604020202020204" pitchFamily="34" charset="0"/>
                <a:ea typeface="+mj-ea"/>
                <a:cs typeface="Arial" panose="020B0604020202020204" pitchFamily="34" charset="0"/>
              </a:rPr>
              <a:t>If you would like to schedule your </a:t>
            </a:r>
            <a:br>
              <a:rPr lang="en-US" sz="2800" b="1" dirty="0">
                <a:solidFill>
                  <a:srgbClr val="153879"/>
                </a:solidFill>
                <a:latin typeface="Arial" panose="020B0604020202020204" pitchFamily="34" charset="0"/>
                <a:ea typeface="+mj-ea"/>
                <a:cs typeface="Arial" panose="020B0604020202020204" pitchFamily="34" charset="0"/>
              </a:rPr>
            </a:br>
            <a:r>
              <a:rPr lang="en-US" sz="2800" b="1" dirty="0">
                <a:solidFill>
                  <a:srgbClr val="153879"/>
                </a:solidFill>
                <a:latin typeface="Arial" panose="020B0604020202020204" pitchFamily="34" charset="0"/>
                <a:ea typeface="+mj-ea"/>
                <a:cs typeface="Arial" panose="020B0604020202020204" pitchFamily="34" charset="0"/>
              </a:rPr>
              <a:t>20-minute marketing meeting, please go to PDA for the booking link.</a:t>
            </a:r>
          </a:p>
        </p:txBody>
      </p:sp>
      <p:pic>
        <p:nvPicPr>
          <p:cNvPr id="5" name="11">
            <a:hlinkClick r:id="" action="ppaction://media"/>
            <a:extLst>
              <a:ext uri="{FF2B5EF4-FFF2-40B4-BE49-F238E27FC236}">
                <a16:creationId xmlns:a16="http://schemas.microsoft.com/office/drawing/2014/main" id="{B75316AA-6C06-CD0B-1B30-BAF4DED5C4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9437" y="5512944"/>
            <a:ext cx="487363" cy="487363"/>
          </a:xfrm>
          <a:prstGeom prst="rect">
            <a:avLst/>
          </a:prstGeom>
        </p:spPr>
      </p:pic>
    </p:spTree>
    <p:extLst>
      <p:ext uri="{BB962C8B-B14F-4D97-AF65-F5344CB8AC3E}">
        <p14:creationId xmlns:p14="http://schemas.microsoft.com/office/powerpoint/2010/main" val="252312164"/>
      </p:ext>
    </p:extLst>
  </p:cSld>
  <p:clrMapOvr>
    <a:masterClrMapping/>
  </p:clrMapOvr>
  <mc:AlternateContent xmlns:mc="http://schemas.openxmlformats.org/markup-compatibility/2006" xmlns:p14="http://schemas.microsoft.com/office/powerpoint/2010/main">
    <mc:Choice Requires="p14">
      <p:transition spd="med" p14:dur="700" advTm="27595">
        <p:fade/>
      </p:transition>
    </mc:Choice>
    <mc:Fallback xmlns="">
      <p:transition spd="med" advTm="27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CAP Dates:</a:t>
            </a:r>
          </a:p>
        </p:txBody>
      </p:sp>
      <p:sp>
        <p:nvSpPr>
          <p:cNvPr id="3" name="Content Placeholder 2"/>
          <p:cNvSpPr>
            <a:spLocks noGrp="1"/>
          </p:cNvSpPr>
          <p:nvPr>
            <p:ph idx="1"/>
          </p:nvPr>
        </p:nvSpPr>
        <p:spPr/>
        <p:txBody>
          <a:bodyPr>
            <a:normAutofit/>
          </a:bodyPr>
          <a:lstStyle/>
          <a:p>
            <a:r>
              <a:rPr lang="en-US" sz="2400" dirty="0"/>
              <a:t>Advertisement: February 21, 2025</a:t>
            </a:r>
          </a:p>
          <a:p>
            <a:pPr lvl="1"/>
            <a:r>
              <a:rPr lang="en-US" sz="1600" dirty="0"/>
              <a:t>Contact ceases with all FDOT staff (except PSU) </a:t>
            </a:r>
          </a:p>
          <a:p>
            <a:r>
              <a:rPr lang="en-US" sz="2400" dirty="0"/>
              <a:t>Interviews:	 April 23, 2025</a:t>
            </a:r>
            <a:endParaRPr lang="en-US" dirty="0"/>
          </a:p>
          <a:p>
            <a:r>
              <a:rPr lang="en-US" sz="2400" dirty="0"/>
              <a:t>Final Selection:  May 6, 2025</a:t>
            </a:r>
          </a:p>
        </p:txBody>
      </p:sp>
      <p:pic>
        <p:nvPicPr>
          <p:cNvPr id="4" name="2">
            <a:hlinkClick r:id="" action="ppaction://media"/>
            <a:extLst>
              <a:ext uri="{FF2B5EF4-FFF2-40B4-BE49-F238E27FC236}">
                <a16:creationId xmlns:a16="http://schemas.microsoft.com/office/drawing/2014/main" id="{4DC90693-3044-E679-0594-FDE01659CB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2400" y="5232991"/>
            <a:ext cx="487363" cy="487363"/>
          </a:xfrm>
          <a:prstGeom prst="rect">
            <a:avLst/>
          </a:prstGeom>
        </p:spPr>
      </p:pic>
    </p:spTree>
    <p:extLst>
      <p:ext uri="{BB962C8B-B14F-4D97-AF65-F5344CB8AC3E}">
        <p14:creationId xmlns:p14="http://schemas.microsoft.com/office/powerpoint/2010/main" val="902986976"/>
      </p:ext>
    </p:extLst>
  </p:cSld>
  <p:clrMapOvr>
    <a:masterClrMapping/>
  </p:clrMapOvr>
  <mc:AlternateContent xmlns:mc="http://schemas.openxmlformats.org/markup-compatibility/2006" xmlns:p14="http://schemas.microsoft.com/office/powerpoint/2010/main">
    <mc:Choice Requires="p14">
      <p:transition spd="med" p14:dur="700" advTm="17176">
        <p:fade/>
      </p:transition>
    </mc:Choice>
    <mc:Fallback xmlns="">
      <p:transition spd="med" advTm="171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TRC:  Amber Albritton, Project Manager III</a:t>
            </a:r>
          </a:p>
        </p:txBody>
      </p:sp>
      <p:sp>
        <p:nvSpPr>
          <p:cNvPr id="3" name="Content Placeholder 2"/>
          <p:cNvSpPr>
            <a:spLocks noGrp="1"/>
          </p:cNvSpPr>
          <p:nvPr>
            <p:ph idx="1"/>
          </p:nvPr>
        </p:nvSpPr>
        <p:spPr>
          <a:xfrm>
            <a:off x="435897" y="1752600"/>
            <a:ext cx="5050503" cy="4191000"/>
          </a:xfrm>
        </p:spPr>
        <p:txBody>
          <a:bodyPr>
            <a:normAutofit/>
          </a:bodyPr>
          <a:lstStyle/>
          <a:p>
            <a:r>
              <a:rPr lang="en-US" sz="2400" dirty="0"/>
              <a:t>9 Months with FDOT</a:t>
            </a:r>
          </a:p>
          <a:p>
            <a:pPr lvl="1"/>
            <a:r>
              <a:rPr lang="en-US" sz="1800" dirty="0"/>
              <a:t>Project Management – 9 Months</a:t>
            </a:r>
          </a:p>
          <a:p>
            <a:endParaRPr lang="en-US" sz="2400" dirty="0"/>
          </a:p>
          <a:p>
            <a:r>
              <a:rPr lang="en-US" sz="2400" dirty="0"/>
              <a:t>Contact Information:</a:t>
            </a:r>
          </a:p>
          <a:p>
            <a:pPr lvl="1"/>
            <a:r>
              <a:rPr lang="en-US" sz="1800" dirty="0"/>
              <a:t>863-519-2668</a:t>
            </a:r>
          </a:p>
          <a:p>
            <a:pPr lvl="1"/>
            <a:r>
              <a:rPr lang="en-US" sz="1800" dirty="0"/>
              <a:t>Amber.Albritton@dot.state.fl.us</a:t>
            </a:r>
          </a:p>
          <a:p>
            <a:endParaRPr lang="en-US" dirty="0"/>
          </a:p>
          <a:p>
            <a:pPr marL="0" indent="0">
              <a:buNone/>
            </a:pPr>
            <a:endParaRPr lang="en-US" dirty="0"/>
          </a:p>
        </p:txBody>
      </p:sp>
      <p:pic>
        <p:nvPicPr>
          <p:cNvPr id="6" name="Picture 5">
            <a:extLst>
              <a:ext uri="{FF2B5EF4-FFF2-40B4-BE49-F238E27FC236}">
                <a16:creationId xmlns:a16="http://schemas.microsoft.com/office/drawing/2014/main" id="{FE5E15D1-F2FC-198B-AECD-74ED81711173}"/>
              </a:ext>
            </a:extLst>
          </p:cNvPr>
          <p:cNvPicPr>
            <a:picLocks noChangeAspect="1"/>
          </p:cNvPicPr>
          <p:nvPr/>
        </p:nvPicPr>
        <p:blipFill>
          <a:blip r:embed="rId5"/>
          <a:stretch>
            <a:fillRect/>
          </a:stretch>
        </p:blipFill>
        <p:spPr>
          <a:xfrm>
            <a:off x="5534039" y="1565030"/>
            <a:ext cx="2917709" cy="4087294"/>
          </a:xfrm>
          <a:prstGeom prst="rect">
            <a:avLst/>
          </a:prstGeom>
          <a:ln>
            <a:noFill/>
          </a:ln>
          <a:effectLst>
            <a:softEdge rad="112500"/>
          </a:effectLst>
        </p:spPr>
      </p:pic>
      <p:pic>
        <p:nvPicPr>
          <p:cNvPr id="7" name="3">
            <a:hlinkClick r:id="" action="ppaction://media"/>
            <a:extLst>
              <a:ext uri="{FF2B5EF4-FFF2-40B4-BE49-F238E27FC236}">
                <a16:creationId xmlns:a16="http://schemas.microsoft.com/office/drawing/2014/main" id="{5187C6C6-43D7-697D-89D9-D59F88A97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4385" y="5652324"/>
            <a:ext cx="487363" cy="487363"/>
          </a:xfrm>
          <a:prstGeom prst="rect">
            <a:avLst/>
          </a:prstGeom>
        </p:spPr>
      </p:pic>
    </p:spTree>
    <p:extLst>
      <p:ext uri="{BB962C8B-B14F-4D97-AF65-F5344CB8AC3E}">
        <p14:creationId xmlns:p14="http://schemas.microsoft.com/office/powerpoint/2010/main" val="3673137894"/>
      </p:ext>
    </p:extLst>
  </p:cSld>
  <p:clrMapOvr>
    <a:masterClrMapping/>
  </p:clrMapOvr>
  <mc:AlternateContent xmlns:mc="http://schemas.openxmlformats.org/markup-compatibility/2006" xmlns:p14="http://schemas.microsoft.com/office/powerpoint/2010/main">
    <mc:Choice Requires="p14">
      <p:transition spd="med" p14:dur="700" advTm="18646">
        <p:fade/>
      </p:transition>
    </mc:Choice>
    <mc:Fallback xmlns="">
      <p:transition spd="med" advTm="18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153400" cy="762000"/>
          </a:xfrm>
        </p:spPr>
        <p:txBody>
          <a:bodyPr>
            <a:noAutofit/>
          </a:bodyPr>
          <a:lstStyle/>
          <a:p>
            <a:r>
              <a:rPr lang="en-US" dirty="0"/>
              <a:t>TRC: Caitlyn James, District Drainage Permits Coordinator</a:t>
            </a:r>
          </a:p>
        </p:txBody>
      </p:sp>
      <p:sp>
        <p:nvSpPr>
          <p:cNvPr id="3" name="Content Placeholder 2"/>
          <p:cNvSpPr>
            <a:spLocks noGrp="1"/>
          </p:cNvSpPr>
          <p:nvPr>
            <p:ph idx="1"/>
          </p:nvPr>
        </p:nvSpPr>
        <p:spPr>
          <a:xfrm>
            <a:off x="533400" y="1752600"/>
            <a:ext cx="4953000" cy="3352801"/>
          </a:xfrm>
        </p:spPr>
        <p:txBody>
          <a:bodyPr>
            <a:normAutofit/>
          </a:bodyPr>
          <a:lstStyle/>
          <a:p>
            <a:endParaRPr lang="en-US" b="0" dirty="0"/>
          </a:p>
          <a:p>
            <a:r>
              <a:rPr lang="en-US" sz="2400" dirty="0"/>
              <a:t>4.5 years with FDOT</a:t>
            </a:r>
          </a:p>
          <a:p>
            <a:pPr lvl="1"/>
            <a:r>
              <a:rPr lang="en-US" sz="1800" dirty="0"/>
              <a:t>Drainage Permits Coordinator –  1.5 years</a:t>
            </a:r>
          </a:p>
          <a:p>
            <a:pPr lvl="1"/>
            <a:r>
              <a:rPr lang="en-US" sz="1800" dirty="0"/>
              <a:t>Procurement – 3 years</a:t>
            </a:r>
            <a:endParaRPr lang="en-US" dirty="0"/>
          </a:p>
          <a:p>
            <a:endParaRPr lang="en-US" b="0" dirty="0"/>
          </a:p>
          <a:p>
            <a:r>
              <a:rPr lang="en-US" sz="2400" dirty="0"/>
              <a:t>Contact Information:</a:t>
            </a:r>
          </a:p>
          <a:p>
            <a:pPr lvl="1"/>
            <a:r>
              <a:rPr lang="en-US" sz="1800" dirty="0"/>
              <a:t>(863) 519-2586</a:t>
            </a:r>
          </a:p>
          <a:p>
            <a:pPr lvl="1"/>
            <a:r>
              <a:rPr lang="en-US" sz="1800" dirty="0"/>
              <a:t>Caitlyn.James@dot.state.fl.us</a:t>
            </a:r>
          </a:p>
        </p:txBody>
      </p:sp>
      <p:pic>
        <p:nvPicPr>
          <p:cNvPr id="5" name="Picture 4">
            <a:extLst>
              <a:ext uri="{FF2B5EF4-FFF2-40B4-BE49-F238E27FC236}">
                <a16:creationId xmlns:a16="http://schemas.microsoft.com/office/drawing/2014/main" id="{99EC8D6F-47E8-DF84-D294-AF8FCF20C0CB}"/>
              </a:ext>
            </a:extLst>
          </p:cNvPr>
          <p:cNvPicPr>
            <a:picLocks noChangeAspect="1"/>
          </p:cNvPicPr>
          <p:nvPr/>
        </p:nvPicPr>
        <p:blipFill>
          <a:blip r:embed="rId4"/>
          <a:srcRect l="4785" t="18834" r="8580" b="4801"/>
          <a:stretch/>
        </p:blipFill>
        <p:spPr>
          <a:xfrm>
            <a:off x="5791200" y="1707776"/>
            <a:ext cx="2743200" cy="3550025"/>
          </a:xfrm>
          <a:prstGeom prst="rect">
            <a:avLst/>
          </a:prstGeom>
          <a:ln>
            <a:noFill/>
          </a:ln>
          <a:effectLst>
            <a:softEdge rad="112500"/>
          </a:effectLst>
        </p:spPr>
      </p:pic>
      <p:pic>
        <p:nvPicPr>
          <p:cNvPr id="6" name="4">
            <a:hlinkClick r:id="" action="ppaction://media"/>
            <a:extLst>
              <a:ext uri="{FF2B5EF4-FFF2-40B4-BE49-F238E27FC236}">
                <a16:creationId xmlns:a16="http://schemas.microsoft.com/office/drawing/2014/main" id="{7359A4F8-EF3D-8B36-AC5B-716634095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5265" y="5257801"/>
            <a:ext cx="487363" cy="487363"/>
          </a:xfrm>
          <a:prstGeom prst="rect">
            <a:avLst/>
          </a:prstGeom>
        </p:spPr>
      </p:pic>
    </p:spTree>
    <p:extLst>
      <p:ext uri="{BB962C8B-B14F-4D97-AF65-F5344CB8AC3E}">
        <p14:creationId xmlns:p14="http://schemas.microsoft.com/office/powerpoint/2010/main" val="1494200663"/>
      </p:ext>
    </p:extLst>
  </p:cSld>
  <p:clrMapOvr>
    <a:masterClrMapping/>
  </p:clrMapOvr>
  <mc:AlternateContent xmlns:mc="http://schemas.openxmlformats.org/markup-compatibility/2006" xmlns:p14="http://schemas.microsoft.com/office/powerpoint/2010/main">
    <mc:Choice Requires="p14">
      <p:transition p14:dur="0" advTm="12135"/>
    </mc:Choice>
    <mc:Fallback xmlns="">
      <p:transition advTm="1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TRC:  Sherry Mitchem, Traffic Designer IV</a:t>
            </a:r>
          </a:p>
        </p:txBody>
      </p:sp>
      <p:sp>
        <p:nvSpPr>
          <p:cNvPr id="3" name="Content Placeholder 2"/>
          <p:cNvSpPr>
            <a:spLocks noGrp="1"/>
          </p:cNvSpPr>
          <p:nvPr>
            <p:ph idx="1"/>
          </p:nvPr>
        </p:nvSpPr>
        <p:spPr>
          <a:xfrm>
            <a:off x="435897" y="1752600"/>
            <a:ext cx="5050503" cy="4191000"/>
          </a:xfrm>
        </p:spPr>
        <p:txBody>
          <a:bodyPr>
            <a:normAutofit/>
          </a:bodyPr>
          <a:lstStyle/>
          <a:p>
            <a:r>
              <a:rPr lang="en-US" sz="2400" dirty="0"/>
              <a:t>3 Years with FDOT</a:t>
            </a:r>
          </a:p>
          <a:p>
            <a:pPr lvl="1"/>
            <a:r>
              <a:rPr lang="en-US" sz="1800" dirty="0"/>
              <a:t>Traffic Design – 3 years</a:t>
            </a:r>
          </a:p>
          <a:p>
            <a:endParaRPr lang="en-US" sz="2400" dirty="0"/>
          </a:p>
          <a:p>
            <a:r>
              <a:rPr lang="en-US" sz="2400" dirty="0"/>
              <a:t>Contact Information:</a:t>
            </a:r>
          </a:p>
          <a:p>
            <a:pPr lvl="1"/>
            <a:r>
              <a:rPr lang="en-US" sz="1800" dirty="0"/>
              <a:t>863-519-2583</a:t>
            </a:r>
          </a:p>
          <a:p>
            <a:pPr lvl="1"/>
            <a:r>
              <a:rPr lang="en-US" sz="1800" dirty="0"/>
              <a:t>Sherry.Mitchem@dot.state.fl.us</a:t>
            </a:r>
          </a:p>
          <a:p>
            <a:endParaRPr lang="en-US" dirty="0"/>
          </a:p>
          <a:p>
            <a:pPr marL="0" indent="0">
              <a:buNone/>
            </a:pPr>
            <a:endParaRPr lang="en-US" dirty="0"/>
          </a:p>
        </p:txBody>
      </p:sp>
      <p:pic>
        <p:nvPicPr>
          <p:cNvPr id="7" name="Picture 6" descr="A person smiling for the camera&#10;&#10;Description automatically generated with medium confidence">
            <a:extLst>
              <a:ext uri="{FF2B5EF4-FFF2-40B4-BE49-F238E27FC236}">
                <a16:creationId xmlns:a16="http://schemas.microsoft.com/office/drawing/2014/main" id="{B0C6C928-3369-F777-B43E-6C48F8D1F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674" y="1611721"/>
            <a:ext cx="2895600" cy="3583663"/>
          </a:xfrm>
          <a:prstGeom prst="rect">
            <a:avLst/>
          </a:prstGeom>
          <a:ln>
            <a:noFill/>
          </a:ln>
          <a:effectLst>
            <a:softEdge rad="112500"/>
          </a:effectLst>
        </p:spPr>
      </p:pic>
      <p:pic>
        <p:nvPicPr>
          <p:cNvPr id="4" name="3">
            <a:hlinkClick r:id="" action="ppaction://media"/>
            <a:extLst>
              <a:ext uri="{FF2B5EF4-FFF2-40B4-BE49-F238E27FC236}">
                <a16:creationId xmlns:a16="http://schemas.microsoft.com/office/drawing/2014/main" id="{DA4F343A-132B-7B14-DEAB-59E276D3F0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4911" y="5276405"/>
            <a:ext cx="487363" cy="487363"/>
          </a:xfrm>
          <a:prstGeom prst="rect">
            <a:avLst/>
          </a:prstGeom>
        </p:spPr>
      </p:pic>
    </p:spTree>
    <p:extLst>
      <p:ext uri="{BB962C8B-B14F-4D97-AF65-F5344CB8AC3E}">
        <p14:creationId xmlns:p14="http://schemas.microsoft.com/office/powerpoint/2010/main" val="4102422277"/>
      </p:ext>
    </p:extLst>
  </p:cSld>
  <p:clrMapOvr>
    <a:masterClrMapping/>
  </p:clrMapOvr>
  <mc:AlternateContent xmlns:mc="http://schemas.openxmlformats.org/markup-compatibility/2006" xmlns:p14="http://schemas.microsoft.com/office/powerpoint/2010/main">
    <mc:Choice Requires="p14">
      <p:transition spd="med" p14:dur="700" advTm="18646">
        <p:fade/>
      </p:transition>
    </mc:Choice>
    <mc:Fallback xmlns="">
      <p:transition spd="med" advTm="18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Funding:</a:t>
            </a:r>
          </a:p>
        </p:txBody>
      </p:sp>
      <p:sp>
        <p:nvSpPr>
          <p:cNvPr id="3" name="Content Placeholder 2"/>
          <p:cNvSpPr>
            <a:spLocks noGrp="1"/>
          </p:cNvSpPr>
          <p:nvPr>
            <p:ph idx="1"/>
          </p:nvPr>
        </p:nvSpPr>
        <p:spPr>
          <a:xfrm>
            <a:off x="435897" y="1828800"/>
            <a:ext cx="8272211" cy="4343400"/>
          </a:xfrm>
        </p:spPr>
        <p:txBody>
          <a:bodyPr>
            <a:normAutofit/>
          </a:bodyPr>
          <a:lstStyle/>
          <a:p>
            <a:r>
              <a:rPr lang="en-US" sz="2800" dirty="0"/>
              <a:t>Design:</a:t>
            </a:r>
          </a:p>
          <a:p>
            <a:pPr lvl="1"/>
            <a:r>
              <a:rPr lang="en-US" sz="2000" dirty="0"/>
              <a:t>$1.2M funded in FY26</a:t>
            </a:r>
          </a:p>
          <a:p>
            <a:pPr lvl="1"/>
            <a:r>
              <a:rPr lang="en-US" sz="2000" dirty="0">
                <a:solidFill>
                  <a:srgbClr val="FF0000"/>
                </a:solidFill>
              </a:rPr>
              <a:t>Programmed design estimates were based on the full 4P scope. Please note the removal of scope items will affect the estimate fee.</a:t>
            </a:r>
          </a:p>
          <a:p>
            <a:pPr marL="172125" lvl="1"/>
            <a:r>
              <a:rPr lang="en-US" sz="2800" b="1" dirty="0"/>
              <a:t>ROW:</a:t>
            </a:r>
          </a:p>
          <a:p>
            <a:pPr lvl="1"/>
            <a:r>
              <a:rPr lang="en-US" sz="2000" dirty="0"/>
              <a:t>No ROW required</a:t>
            </a:r>
          </a:p>
          <a:p>
            <a:r>
              <a:rPr lang="en-US" sz="2800" dirty="0"/>
              <a:t>Construction:</a:t>
            </a:r>
          </a:p>
          <a:p>
            <a:pPr lvl="1"/>
            <a:r>
              <a:rPr lang="en-US" sz="2000" dirty="0"/>
              <a:t>$15.1M funded in FY28 </a:t>
            </a:r>
          </a:p>
        </p:txBody>
      </p:sp>
      <p:pic>
        <p:nvPicPr>
          <p:cNvPr id="5" name="Recorded 6">
            <a:hlinkClick r:id="" action="ppaction://media"/>
            <a:extLst>
              <a:ext uri="{FF2B5EF4-FFF2-40B4-BE49-F238E27FC236}">
                <a16:creationId xmlns:a16="http://schemas.microsoft.com/office/drawing/2014/main" id="{150CD8B1-F4B4-0F13-C8AB-EF031EFE8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0740" y="5380037"/>
            <a:ext cx="487363" cy="487363"/>
          </a:xfrm>
          <a:prstGeom prst="rect">
            <a:avLst/>
          </a:prstGeom>
        </p:spPr>
      </p:pic>
    </p:spTree>
    <p:extLst>
      <p:ext uri="{BB962C8B-B14F-4D97-AF65-F5344CB8AC3E}">
        <p14:creationId xmlns:p14="http://schemas.microsoft.com/office/powerpoint/2010/main" val="1067833699"/>
      </p:ext>
    </p:extLst>
  </p:cSld>
  <p:clrMapOvr>
    <a:masterClrMapping/>
  </p:clrMapOvr>
  <mc:AlternateContent xmlns:mc="http://schemas.openxmlformats.org/markup-compatibility/2006" xmlns:p14="http://schemas.microsoft.com/office/powerpoint/2010/main">
    <mc:Choice Requires="p14">
      <p:transition spd="med" p14:dur="700" advTm="28477">
        <p:fade/>
      </p:transition>
    </mc:Choice>
    <mc:Fallback xmlns="">
      <p:transition spd="med" advTm="28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Consultant Responsibilities</a:t>
            </a:r>
          </a:p>
        </p:txBody>
      </p:sp>
      <p:sp>
        <p:nvSpPr>
          <p:cNvPr id="5" name="Content Placeholder 2">
            <a:extLst>
              <a:ext uri="{FF2B5EF4-FFF2-40B4-BE49-F238E27FC236}">
                <a16:creationId xmlns:a16="http://schemas.microsoft.com/office/drawing/2014/main" id="{7DD87413-039F-4CFA-9AF6-64486F5D4422}"/>
              </a:ext>
            </a:extLst>
          </p:cNvPr>
          <p:cNvSpPr txBox="1">
            <a:spLocks/>
          </p:cNvSpPr>
          <p:nvPr/>
        </p:nvSpPr>
        <p:spPr>
          <a:xfrm>
            <a:off x="533400" y="1752600"/>
            <a:ext cx="7315200" cy="4114800"/>
          </a:xfrm>
          <a:prstGeom prst="rect">
            <a:avLst/>
          </a:prstGeom>
        </p:spPr>
        <p:txBody>
          <a:bodyPr>
            <a:normAutofit lnSpcReduction="10000"/>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r>
              <a:rPr lang="en-US" sz="2200" dirty="0"/>
              <a:t>Major Work Type: 3.1 Minor Highway Design</a:t>
            </a:r>
          </a:p>
          <a:p>
            <a:endParaRPr lang="en-US" sz="2200" dirty="0"/>
          </a:p>
          <a:p>
            <a:pPr lvl="1"/>
            <a:r>
              <a:rPr lang="en-US" sz="2000" dirty="0"/>
              <a:t>4.1.1 Miscellaneous Structures</a:t>
            </a:r>
          </a:p>
          <a:p>
            <a:pPr lvl="1"/>
            <a:r>
              <a:rPr lang="en-US" sz="2000" dirty="0"/>
              <a:t>6.1 Traffic Engineering Studies</a:t>
            </a:r>
          </a:p>
          <a:p>
            <a:pPr lvl="1"/>
            <a:r>
              <a:rPr lang="en-US" sz="2000" dirty="0"/>
              <a:t>6.2 Traffic Signal Timing</a:t>
            </a:r>
          </a:p>
          <a:p>
            <a:pPr lvl="1"/>
            <a:r>
              <a:rPr lang="en-US" sz="2000" dirty="0"/>
              <a:t>7.1 Signing, Pavement Marking &amp; Channelization</a:t>
            </a:r>
          </a:p>
          <a:p>
            <a:pPr lvl="1"/>
            <a:r>
              <a:rPr lang="en-US" sz="2000" dirty="0"/>
              <a:t>7.2 Lighting</a:t>
            </a:r>
          </a:p>
          <a:p>
            <a:pPr lvl="1"/>
            <a:r>
              <a:rPr lang="en-US" sz="2000" dirty="0"/>
              <a:t>7.3 Signalization</a:t>
            </a:r>
          </a:p>
          <a:p>
            <a:pPr lvl="1"/>
            <a:r>
              <a:rPr lang="en-US" sz="2000" dirty="0"/>
              <a:t>8.1 Control Surveying</a:t>
            </a:r>
          </a:p>
          <a:p>
            <a:pPr lvl="1"/>
            <a:r>
              <a:rPr lang="en-US" sz="2000" dirty="0"/>
              <a:t>8.2 Design, Right of Way, &amp; Construction Surveying</a:t>
            </a:r>
          </a:p>
          <a:p>
            <a:pPr marL="182250" lvl="1" indent="0">
              <a:buNone/>
            </a:pPr>
            <a:endParaRPr lang="en-US" dirty="0"/>
          </a:p>
          <a:p>
            <a:pPr lvl="1"/>
            <a:endParaRPr lang="en-US" dirty="0"/>
          </a:p>
        </p:txBody>
      </p:sp>
      <p:sp>
        <p:nvSpPr>
          <p:cNvPr id="4" name="Content Placeholder 2">
            <a:extLst>
              <a:ext uri="{FF2B5EF4-FFF2-40B4-BE49-F238E27FC236}">
                <a16:creationId xmlns:a16="http://schemas.microsoft.com/office/drawing/2014/main" id="{0875B649-C686-4792-95C5-F92B88D9FF2F}"/>
              </a:ext>
            </a:extLst>
          </p:cNvPr>
          <p:cNvSpPr txBox="1">
            <a:spLocks/>
          </p:cNvSpPr>
          <p:nvPr/>
        </p:nvSpPr>
        <p:spPr>
          <a:xfrm>
            <a:off x="4419600" y="1736436"/>
            <a:ext cx="3831303"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marL="182250" lvl="1" indent="0">
              <a:buNone/>
            </a:pPr>
            <a:endParaRPr lang="en-US" dirty="0"/>
          </a:p>
        </p:txBody>
      </p:sp>
      <p:sp>
        <p:nvSpPr>
          <p:cNvPr id="6" name="Content Placeholder 2">
            <a:extLst>
              <a:ext uri="{FF2B5EF4-FFF2-40B4-BE49-F238E27FC236}">
                <a16:creationId xmlns:a16="http://schemas.microsoft.com/office/drawing/2014/main" id="{2E899BD7-FB50-47BB-9F1C-51A3234F1EDD}"/>
              </a:ext>
            </a:extLst>
          </p:cNvPr>
          <p:cNvSpPr txBox="1">
            <a:spLocks/>
          </p:cNvSpPr>
          <p:nvPr/>
        </p:nvSpPr>
        <p:spPr>
          <a:xfrm>
            <a:off x="4267200" y="1752600"/>
            <a:ext cx="3810000" cy="3505200"/>
          </a:xfrm>
          <a:prstGeom prst="rect">
            <a:avLst/>
          </a:prstGeom>
        </p:spPr>
        <p:txBody>
          <a:bodyPr>
            <a:normAutofit/>
          </a:bodyPr>
          <a:lstStyle>
            <a:lvl1pPr marL="17212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800" b="1" kern="1200">
                <a:solidFill>
                  <a:schemeClr val="tx2"/>
                </a:solidFill>
                <a:latin typeface="Arial" panose="020B0604020202020204" pitchFamily="34" charset="0"/>
                <a:ea typeface="+mn-ea"/>
                <a:cs typeface="Arial" panose="020B0604020202020204" pitchFamily="34" charset="0"/>
              </a:defRPr>
            </a:lvl1pPr>
            <a:lvl2pPr marL="354375" indent="-1721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2pPr>
            <a:lvl3pPr marL="506250" indent="-15187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500" kern="1200">
                <a:solidFill>
                  <a:schemeClr val="tx2"/>
                </a:solidFill>
                <a:latin typeface="Arial" panose="020B0604020202020204" pitchFamily="34" charset="0"/>
                <a:ea typeface="+mn-ea"/>
                <a:cs typeface="Arial" panose="020B0604020202020204" pitchFamily="34" charset="0"/>
              </a:defRPr>
            </a:lvl3pPr>
            <a:lvl4pPr marL="6986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4pPr>
            <a:lvl5pPr marL="901125" indent="-131625" algn="l" defTabSz="257175" rtl="0" eaLnBrk="1" latinLnBrk="0" hangingPunct="1">
              <a:spcBef>
                <a:spcPct val="20000"/>
              </a:spcBef>
              <a:spcAft>
                <a:spcPts val="338"/>
              </a:spcAft>
              <a:buClr>
                <a:srgbClr val="1F4283"/>
              </a:buClr>
              <a:buSzPct val="92000"/>
              <a:buFont typeface="Wingdings 2" panose="05020102010507070707" pitchFamily="18" charset="2"/>
              <a:buChar char=""/>
              <a:defRPr sz="1200" kern="1200">
                <a:solidFill>
                  <a:schemeClr val="tx2"/>
                </a:solidFill>
                <a:latin typeface="Arial" panose="020B0604020202020204" pitchFamily="34" charset="0"/>
                <a:ea typeface="+mn-ea"/>
                <a:cs typeface="Arial" panose="020B0604020202020204" pitchFamily="34" charset="0"/>
              </a:defRPr>
            </a:lvl5pPr>
            <a:lvl6pPr marL="10687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6pPr>
            <a:lvl7pPr marL="12375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7pPr>
            <a:lvl8pPr marL="140625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8pPr>
            <a:lvl9pPr marL="1575000" indent="-128588" algn="l" defTabSz="257175" rtl="0" eaLnBrk="1" latinLnBrk="0" hangingPunct="1">
              <a:spcBef>
                <a:spcPct val="20000"/>
              </a:spcBef>
              <a:spcAft>
                <a:spcPts val="338"/>
              </a:spcAft>
              <a:buClr>
                <a:schemeClr val="accent2"/>
              </a:buClr>
              <a:buSzPct val="92000"/>
              <a:buFont typeface="Wingdings 2" panose="05020102010507070707" pitchFamily="18" charset="2"/>
              <a:buChar char=""/>
              <a:defRPr sz="675" kern="1200">
                <a:solidFill>
                  <a:schemeClr val="tx2"/>
                </a:solidFill>
                <a:latin typeface="+mn-lt"/>
                <a:ea typeface="+mn-ea"/>
                <a:cs typeface="+mn-cs"/>
              </a:defRPr>
            </a:lvl9pPr>
          </a:lstStyle>
          <a:p>
            <a:pPr lvl="1"/>
            <a:endParaRPr lang="en-US" dirty="0"/>
          </a:p>
          <a:p>
            <a:pPr lvl="1"/>
            <a:endParaRPr lang="en-US" dirty="0"/>
          </a:p>
        </p:txBody>
      </p:sp>
      <p:pic>
        <p:nvPicPr>
          <p:cNvPr id="7" name="7">
            <a:hlinkClick r:id="" action="ppaction://media"/>
            <a:extLst>
              <a:ext uri="{FF2B5EF4-FFF2-40B4-BE49-F238E27FC236}">
                <a16:creationId xmlns:a16="http://schemas.microsoft.com/office/drawing/2014/main" id="{60D59404-0800-B6B4-809A-69917E0F0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3518" y="5414574"/>
            <a:ext cx="487363" cy="487363"/>
          </a:xfrm>
          <a:prstGeom prst="rect">
            <a:avLst/>
          </a:prstGeom>
        </p:spPr>
      </p:pic>
    </p:spTree>
    <p:extLst>
      <p:ext uri="{BB962C8B-B14F-4D97-AF65-F5344CB8AC3E}">
        <p14:creationId xmlns:p14="http://schemas.microsoft.com/office/powerpoint/2010/main" val="4176963921"/>
      </p:ext>
    </p:extLst>
  </p:cSld>
  <p:clrMapOvr>
    <a:masterClrMapping/>
  </p:clrMapOvr>
  <mc:AlternateContent xmlns:mc="http://schemas.openxmlformats.org/markup-compatibility/2006" xmlns:p14="http://schemas.microsoft.com/office/powerpoint/2010/main">
    <mc:Choice Requires="p14">
      <p:transition spd="med" p14:dur="700" advTm="14875">
        <p:fade/>
      </p:transition>
    </mc:Choice>
    <mc:Fallback xmlns="">
      <p:transition spd="med" advTm="148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E4CA-5886-47B0-A178-7CDA000546FE}"/>
              </a:ext>
            </a:extLst>
          </p:cNvPr>
          <p:cNvSpPr>
            <a:spLocks noGrp="1"/>
          </p:cNvSpPr>
          <p:nvPr>
            <p:ph type="title"/>
          </p:nvPr>
        </p:nvSpPr>
        <p:spPr/>
        <p:txBody>
          <a:bodyPr>
            <a:normAutofit/>
          </a:bodyPr>
          <a:lstStyle/>
          <a:p>
            <a:pPr algn="ctr"/>
            <a:r>
              <a:rPr lang="en-US" sz="3200" dirty="0"/>
              <a:t>Major Scope Items</a:t>
            </a:r>
          </a:p>
        </p:txBody>
      </p:sp>
      <p:sp>
        <p:nvSpPr>
          <p:cNvPr id="3" name="Content Placeholder 2">
            <a:extLst>
              <a:ext uri="{FF2B5EF4-FFF2-40B4-BE49-F238E27FC236}">
                <a16:creationId xmlns:a16="http://schemas.microsoft.com/office/drawing/2014/main" id="{BF156757-26B4-43A1-93F2-681E2760DB82}"/>
              </a:ext>
            </a:extLst>
          </p:cNvPr>
          <p:cNvSpPr>
            <a:spLocks noGrp="1"/>
          </p:cNvSpPr>
          <p:nvPr>
            <p:ph idx="1"/>
          </p:nvPr>
        </p:nvSpPr>
        <p:spPr>
          <a:xfrm>
            <a:off x="435897" y="1676400"/>
            <a:ext cx="8272211" cy="4495800"/>
          </a:xfrm>
        </p:spPr>
        <p:txBody>
          <a:bodyPr>
            <a:normAutofit fontScale="92500" lnSpcReduction="20000"/>
          </a:bodyPr>
          <a:lstStyle/>
          <a:p>
            <a:r>
              <a:rPr lang="en-US" sz="2400" dirty="0"/>
              <a:t>Milling and resurfacing SR 544 from SR 600 (US 92) to W of 8</a:t>
            </a:r>
            <a:r>
              <a:rPr lang="en-US" sz="2400" baseline="30000" dirty="0"/>
              <a:t>th</a:t>
            </a:r>
            <a:r>
              <a:rPr lang="en-US" sz="2400" dirty="0"/>
              <a:t> St NW (US 17)</a:t>
            </a:r>
          </a:p>
          <a:p>
            <a:pPr lvl="1"/>
            <a:r>
              <a:rPr lang="en-US" sz="2100" dirty="0"/>
              <a:t>Milling depth of 3 1/2” </a:t>
            </a:r>
          </a:p>
          <a:p>
            <a:pPr lvl="1"/>
            <a:r>
              <a:rPr lang="en-US" sz="2100" dirty="0"/>
              <a:t>Subject to change based on pavement cores</a:t>
            </a:r>
          </a:p>
          <a:p>
            <a:r>
              <a:rPr lang="en-US" sz="2400" dirty="0"/>
              <a:t>Signing &amp; pavement marking</a:t>
            </a:r>
          </a:p>
          <a:p>
            <a:r>
              <a:rPr lang="en-US" sz="2400" dirty="0"/>
              <a:t>Signalization</a:t>
            </a:r>
          </a:p>
          <a:p>
            <a:r>
              <a:rPr lang="en-US" sz="2400" dirty="0"/>
              <a:t>Concrete Traffic Separators/Median</a:t>
            </a:r>
          </a:p>
          <a:p>
            <a:r>
              <a:rPr lang="en-US" sz="2400" dirty="0"/>
              <a:t>Utility Coordination</a:t>
            </a:r>
          </a:p>
          <a:p>
            <a:r>
              <a:rPr lang="en-US" sz="2400" dirty="0"/>
              <a:t>Sidewalk </a:t>
            </a:r>
          </a:p>
          <a:p>
            <a:pPr lvl="1"/>
            <a:r>
              <a:rPr lang="en-US" sz="2100" dirty="0"/>
              <a:t>Fill in the gap along the south side of the roadway from MP 0.140 to MP 0.490</a:t>
            </a:r>
          </a:p>
          <a:p>
            <a:r>
              <a:rPr lang="en-US" sz="2400" dirty="0"/>
              <a:t>Intersection Improvements</a:t>
            </a:r>
          </a:p>
          <a:p>
            <a:pPr marL="0" indent="0">
              <a:buNone/>
            </a:pPr>
            <a:endParaRPr lang="en-US" sz="2400" dirty="0"/>
          </a:p>
        </p:txBody>
      </p:sp>
      <p:pic>
        <p:nvPicPr>
          <p:cNvPr id="9" name="8">
            <a:hlinkClick r:id="" action="ppaction://media"/>
            <a:extLst>
              <a:ext uri="{FF2B5EF4-FFF2-40B4-BE49-F238E27FC236}">
                <a16:creationId xmlns:a16="http://schemas.microsoft.com/office/drawing/2014/main" id="{44ECD0B2-87BE-E42A-DC7F-3CFA7BE96A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5486400"/>
            <a:ext cx="487363" cy="487363"/>
          </a:xfrm>
          <a:prstGeom prst="rect">
            <a:avLst/>
          </a:prstGeom>
        </p:spPr>
      </p:pic>
    </p:spTree>
    <p:extLst>
      <p:ext uri="{BB962C8B-B14F-4D97-AF65-F5344CB8AC3E}">
        <p14:creationId xmlns:p14="http://schemas.microsoft.com/office/powerpoint/2010/main" val="3528359781"/>
      </p:ext>
    </p:extLst>
  </p:cSld>
  <p:clrMapOvr>
    <a:masterClrMapping/>
  </p:clrMapOvr>
  <mc:AlternateContent xmlns:mc="http://schemas.openxmlformats.org/markup-compatibility/2006" xmlns:p14="http://schemas.microsoft.com/office/powerpoint/2010/main">
    <mc:Choice Requires="p14">
      <p:transition spd="med" p14:dur="700" advTm="53948">
        <p:fade/>
      </p:transition>
    </mc:Choice>
    <mc:Fallback xmlns="">
      <p:transition spd="med" advTm="53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79E6-ECF8-4FC4-915B-4FF7C6CD19DD}"/>
              </a:ext>
            </a:extLst>
          </p:cNvPr>
          <p:cNvSpPr>
            <a:spLocks noGrp="1"/>
          </p:cNvSpPr>
          <p:nvPr>
            <p:ph type="title"/>
          </p:nvPr>
        </p:nvSpPr>
        <p:spPr>
          <a:xfrm>
            <a:off x="435894" y="838200"/>
            <a:ext cx="8272212" cy="609600"/>
          </a:xfrm>
        </p:spPr>
        <p:txBody>
          <a:bodyPr>
            <a:normAutofit/>
          </a:bodyPr>
          <a:lstStyle/>
          <a:p>
            <a:pPr algn="ctr"/>
            <a:r>
              <a:rPr lang="en-US" sz="3200" dirty="0"/>
              <a:t>TRC Considerations for LOR</a:t>
            </a:r>
          </a:p>
        </p:txBody>
      </p:sp>
      <p:sp>
        <p:nvSpPr>
          <p:cNvPr id="3" name="Content Placeholder 2">
            <a:extLst>
              <a:ext uri="{FF2B5EF4-FFF2-40B4-BE49-F238E27FC236}">
                <a16:creationId xmlns:a16="http://schemas.microsoft.com/office/drawing/2014/main" id="{18CB5F3B-9CB7-4A18-8301-514715FC178A}"/>
              </a:ext>
            </a:extLst>
          </p:cNvPr>
          <p:cNvSpPr>
            <a:spLocks noGrp="1"/>
          </p:cNvSpPr>
          <p:nvPr>
            <p:ph idx="1"/>
          </p:nvPr>
        </p:nvSpPr>
        <p:spPr>
          <a:xfrm>
            <a:off x="435897" y="1447800"/>
            <a:ext cx="8272211" cy="4724400"/>
          </a:xfrm>
        </p:spPr>
        <p:txBody>
          <a:bodyPr>
            <a:normAutofit/>
          </a:bodyPr>
          <a:lstStyle/>
          <a:p>
            <a:r>
              <a:rPr lang="en-US" sz="2000" dirty="0"/>
              <a:t>Instead of listing specific topics we want you to cover, we ask you answer the following questions in your letter:</a:t>
            </a:r>
          </a:p>
          <a:p>
            <a:pPr marL="354375" lvl="2" indent="0">
              <a:buNone/>
            </a:pPr>
            <a:endParaRPr lang="en-US" sz="1800" dirty="0"/>
          </a:p>
          <a:p>
            <a:pPr marL="627975" marR="0" indent="-342900">
              <a:lnSpc>
                <a:spcPct val="10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Describe the experience you and your proposed team have on this type of project. Please give examples as well as provide PM contact information.</a:t>
            </a:r>
          </a:p>
          <a:p>
            <a:pPr marL="627975" marR="0" indent="-342900">
              <a:lnSpc>
                <a:spcPct val="105000"/>
              </a:lnSpc>
              <a:spcBef>
                <a:spcPts val="0"/>
              </a:spcBef>
              <a:spcAft>
                <a:spcPts val="0"/>
              </a:spcAft>
              <a:buFont typeface="+mj-lt"/>
              <a:buAutoNum type="arabicPeriod"/>
            </a:pPr>
            <a:endParaRPr lang="en-US" dirty="0">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627975" marR="0" indent="-342900">
              <a:lnSpc>
                <a:spcPct val="10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rPr>
              <a:t>Discuss the challenges you expect to face when designing the Derby intersection and how you plan to overcome those challenges.</a:t>
            </a:r>
            <a:endParaRPr lang="en-US" sz="1800" b="1" dirty="0"/>
          </a:p>
          <a:p>
            <a:endParaRPr lang="en-US" dirty="0"/>
          </a:p>
          <a:p>
            <a:endParaRPr lang="en-US" dirty="0"/>
          </a:p>
          <a:p>
            <a:endParaRPr lang="en-US" dirty="0"/>
          </a:p>
          <a:p>
            <a:endParaRPr lang="en-US" dirty="0"/>
          </a:p>
        </p:txBody>
      </p:sp>
      <p:pic>
        <p:nvPicPr>
          <p:cNvPr id="5" name="9">
            <a:hlinkClick r:id="" action="ppaction://media"/>
            <a:extLst>
              <a:ext uri="{FF2B5EF4-FFF2-40B4-BE49-F238E27FC236}">
                <a16:creationId xmlns:a16="http://schemas.microsoft.com/office/drawing/2014/main" id="{72BE3626-30EF-85D2-9D67-7213622826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0740" y="5532437"/>
            <a:ext cx="487363" cy="487363"/>
          </a:xfrm>
          <a:prstGeom prst="rect">
            <a:avLst/>
          </a:prstGeom>
        </p:spPr>
      </p:pic>
    </p:spTree>
    <p:extLst>
      <p:ext uri="{BB962C8B-B14F-4D97-AF65-F5344CB8AC3E}">
        <p14:creationId xmlns:p14="http://schemas.microsoft.com/office/powerpoint/2010/main" val="25122643"/>
      </p:ext>
    </p:extLst>
  </p:cSld>
  <p:clrMapOvr>
    <a:masterClrMapping/>
  </p:clrMapOvr>
  <mc:AlternateContent xmlns:mc="http://schemas.openxmlformats.org/markup-compatibility/2006" xmlns:p14="http://schemas.microsoft.com/office/powerpoint/2010/main">
    <mc:Choice Requires="p14">
      <p:transition spd="med" p14:dur="700" advTm="40370">
        <p:fade/>
      </p:transition>
    </mc:Choice>
    <mc:Fallback xmlns="">
      <p:transition spd="med" advTm="40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DOT Them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solidFill>
          <a:srgbClr val="153879"/>
        </a:solidFill>
        <a:ln>
          <a:noFill/>
        </a:ln>
        <a:effectLst/>
      </a:spPr>
      <a:body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RC_theme" id="{A7175390-DF83-466A-9C83-B62EBF498C1C}" vid="{52629A61-70AC-4558-8F2F-BD381EA54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de4c1cb-6212-43c6-a125-169e1529f546">
      <Terms xmlns="http://schemas.microsoft.com/office/infopath/2007/PartnerControls"/>
    </lcf76f155ced4ddcb4097134ff3c332f>
    <TaxCatchAll xmlns="c9a4f355-94af-4b2d-8380-7f9b9fdda5c3" xsi:nil="true"/>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A30524487405FA49AF21F630B6566F49" ma:contentTypeVersion="25" ma:contentTypeDescription="Create a new document." ma:contentTypeScope="" ma:versionID="94af00a253c28ad9d47309a2dc30850c">
  <xsd:schema xmlns:xsd="http://www.w3.org/2001/XMLSchema" xmlns:xs="http://www.w3.org/2001/XMLSchema" xmlns:p="http://schemas.microsoft.com/office/2006/metadata/properties" xmlns:ns2="0de4c1cb-6212-43c6-a125-169e1529f546" xmlns:ns3="c9a4f355-94af-4b2d-8380-7f9b9fdda5c3" targetNamespace="http://schemas.microsoft.com/office/2006/metadata/properties" ma:root="true" ma:fieldsID="b39d3d12cc2d9362181d9f051f9c72a6" ns2:_="" ns3:_="">
    <xsd:import namespace="0de4c1cb-6212-43c6-a125-169e1529f546"/>
    <xsd:import namespace="c9a4f355-94af-4b2d-8380-7f9b9fdda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e4c1cb-6212-43c6-a125-169e1529f5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0d9232b-3ef6-462c-bf90-a33a2db08d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a4f355-94af-4b2d-8380-7f9b9fdda5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3dbd678-86fc-46ab-ac26-aecf753c6081}" ma:internalName="TaxCatchAll" ma:showField="CatchAllData" ma:web="c9a4f355-94af-4b2d-8380-7f9b9fdda5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661391-B2DE-4B91-950E-811BC4E9298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2D343FC-5A48-4283-97FA-389C1B375743}"/>
</file>

<file path=customXml/itemProps3.xml><?xml version="1.0" encoding="utf-8"?>
<ds:datastoreItem xmlns:ds="http://schemas.openxmlformats.org/officeDocument/2006/customXml" ds:itemID="{3A0697FD-4F2F-4FE4-8F29-D1D2A5792898}"/>
</file>

<file path=docProps/app.xml><?xml version="1.0" encoding="utf-8"?>
<Properties xmlns="http://schemas.openxmlformats.org/officeDocument/2006/extended-properties" xmlns:vt="http://schemas.openxmlformats.org/officeDocument/2006/docPropsVTypes">
  <Template/>
  <TotalTime>4334</TotalTime>
  <Words>656</Words>
  <Application>Microsoft Office PowerPoint</Application>
  <PresentationFormat>On-screen Show (4:3)</PresentationFormat>
  <Paragraphs>89</Paragraphs>
  <Slides>11</Slides>
  <Notes>4</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 2</vt:lpstr>
      <vt:lpstr>FDOT Theme</vt:lpstr>
      <vt:lpstr>         454941-1-32-01 Ad # 26106   RRR Project:  SR 544 from SR 600 (US 92) to W of 8th Street NW (US 17)  Polk County</vt:lpstr>
      <vt:lpstr>Important CAP Dates:</vt:lpstr>
      <vt:lpstr>TRC:  Amber Albritton, Project Manager III</vt:lpstr>
      <vt:lpstr>TRC: Caitlyn James, District Drainage Permits Coordinator</vt:lpstr>
      <vt:lpstr>TRC:  Sherry Mitchem, Traffic Designer IV</vt:lpstr>
      <vt:lpstr>Funding:</vt:lpstr>
      <vt:lpstr>Consultant Responsibilities</vt:lpstr>
      <vt:lpstr>Major Scope Items</vt:lpstr>
      <vt:lpstr>TRC Considerations for LOR</vt:lpstr>
      <vt:lpstr>The Letter</vt:lpstr>
      <vt:lpstr>               Meetings are being held on:  Tuesday, February 11th from 8:30am-4:30pm Wednesday, February 12th from 8:30am-4:30pm Thursday, February 20th from 10:00am-3:00pm   This time is for you to ask questions and get clarification, so information contained in this presentation will not be repeated by the TRC.  </vt:lpstr>
    </vt:vector>
  </TitlesOfParts>
  <Company>FDOT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2</dc:title>
  <dc:creator>rt826cm</dc:creator>
  <cp:lastModifiedBy>Albritton, Amber</cp:lastModifiedBy>
  <cp:revision>226</cp:revision>
  <cp:lastPrinted>2018-04-10T13:02:12Z</cp:lastPrinted>
  <dcterms:created xsi:type="dcterms:W3CDTF">2013-02-15T23:23:43Z</dcterms:created>
  <dcterms:modified xsi:type="dcterms:W3CDTF">2025-02-11T15:50:38Z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0x010100A30524487405FA49AF21F630B6566F49</vt:lpwstr>
  </property>
</Properties>
</file>